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44"/>
  </p:notesMasterIdLst>
  <p:handoutMasterIdLst>
    <p:handoutMasterId r:id="rId45"/>
  </p:handoutMasterIdLst>
  <p:sldIdLst>
    <p:sldId id="277" r:id="rId5"/>
    <p:sldId id="3395" r:id="rId6"/>
    <p:sldId id="3396" r:id="rId7"/>
    <p:sldId id="3415" r:id="rId8"/>
    <p:sldId id="3391" r:id="rId9"/>
    <p:sldId id="3413" r:id="rId10"/>
    <p:sldId id="3414" r:id="rId11"/>
    <p:sldId id="3397" r:id="rId12"/>
    <p:sldId id="298" r:id="rId13"/>
    <p:sldId id="334" r:id="rId14"/>
    <p:sldId id="335" r:id="rId15"/>
    <p:sldId id="3400" r:id="rId16"/>
    <p:sldId id="302" r:id="rId17"/>
    <p:sldId id="303" r:id="rId18"/>
    <p:sldId id="304" r:id="rId19"/>
    <p:sldId id="3401" r:id="rId20"/>
    <p:sldId id="306" r:id="rId21"/>
    <p:sldId id="310" r:id="rId22"/>
    <p:sldId id="312" r:id="rId23"/>
    <p:sldId id="337" r:id="rId24"/>
    <p:sldId id="344" r:id="rId25"/>
    <p:sldId id="3412" r:id="rId26"/>
    <p:sldId id="3402" r:id="rId27"/>
    <p:sldId id="355" r:id="rId28"/>
    <p:sldId id="3403" r:id="rId29"/>
    <p:sldId id="353" r:id="rId30"/>
    <p:sldId id="342" r:id="rId31"/>
    <p:sldId id="321" r:id="rId32"/>
    <p:sldId id="320" r:id="rId33"/>
    <p:sldId id="3408" r:id="rId34"/>
    <p:sldId id="326" r:id="rId35"/>
    <p:sldId id="366" r:id="rId36"/>
    <p:sldId id="367" r:id="rId37"/>
    <p:sldId id="368" r:id="rId38"/>
    <p:sldId id="369" r:id="rId39"/>
    <p:sldId id="365" r:id="rId40"/>
    <p:sldId id="3404" r:id="rId41"/>
    <p:sldId id="360" r:id="rId42"/>
    <p:sldId id="3411"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C30E39C3-4E2A-4C6A-B149-28D312DBB43B}">
          <p14:sldIdLst>
            <p14:sldId id="277"/>
            <p14:sldId id="3395"/>
          </p14:sldIdLst>
        </p14:section>
        <p14:section name="1. Overview of 2024 Reporting" id="{B8FC68E8-F932-4CF6-B51C-1BA6225432D0}">
          <p14:sldIdLst>
            <p14:sldId id="3396"/>
            <p14:sldId id="3415"/>
            <p14:sldId id="3391"/>
            <p14:sldId id="3413"/>
            <p14:sldId id="3414"/>
          </p14:sldIdLst>
        </p14:section>
        <p14:section name="2. Accountability Indicators" id="{CA69B653-8F41-458A-8DF4-E659BB334E4A}">
          <p14:sldIdLst>
            <p14:sldId id="3397"/>
            <p14:sldId id="298"/>
            <p14:sldId id="334"/>
            <p14:sldId id="335"/>
          </p14:sldIdLst>
        </p14:section>
        <p14:section name="3. Normative Component (Accountability Percentile)" id="{6B58501C-DFD7-4D70-8A04-6CA740AB98C9}">
          <p14:sldIdLst>
            <p14:sldId id="3400"/>
            <p14:sldId id="302"/>
            <p14:sldId id="303"/>
            <p14:sldId id="304"/>
          </p14:sldIdLst>
        </p14:section>
        <p14:section name="4. Criteron-Referenced Component (Targets)" id="{68B566E4-D857-4B1E-B687-02E045E15F35}">
          <p14:sldIdLst>
            <p14:sldId id="3401"/>
            <p14:sldId id="306"/>
            <p14:sldId id="310"/>
            <p14:sldId id="312"/>
            <p14:sldId id="337"/>
            <p14:sldId id="344"/>
            <p14:sldId id="3412"/>
          </p14:sldIdLst>
        </p14:section>
        <p14:section name="5. Assessment Participation" id="{5D11824C-9C93-42B7-92C1-F8F8D6A45209}">
          <p14:sldIdLst>
            <p14:sldId id="3402"/>
            <p14:sldId id="355"/>
          </p14:sldIdLst>
        </p14:section>
        <p14:section name="6. Categorization of Schools &amp; Districts" id="{7C642951-9D7F-4BC4-B790-99E1E50FAD64}">
          <p14:sldIdLst>
            <p14:sldId id="3403"/>
            <p14:sldId id="353"/>
            <p14:sldId id="342"/>
            <p14:sldId id="321"/>
            <p14:sldId id="320"/>
          </p14:sldIdLst>
        </p14:section>
        <p14:section name="7. Reporting" id="{C16A4624-24AF-4D03-A30E-AB00FCEEF9FC}">
          <p14:sldIdLst>
            <p14:sldId id="3408"/>
            <p14:sldId id="326"/>
            <p14:sldId id="366"/>
            <p14:sldId id="367"/>
            <p14:sldId id="368"/>
            <p14:sldId id="369"/>
            <p14:sldId id="365"/>
          </p14:sldIdLst>
        </p14:section>
        <p14:section name="8. Resources" id="{175EBA62-37CA-4CBC-8AB1-3B44B88695EB}">
          <p14:sldIdLst>
            <p14:sldId id="3404"/>
            <p14:sldId id="360"/>
          </p14:sldIdLst>
        </p14:section>
        <p14:section name="9. Questions" id="{AD2BC9C6-9AEA-4802-AF17-A71DA3E50192}">
          <p14:sldIdLst>
            <p14:sldId id="34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B4C214-C3AA-BF5A-66CE-6ACF2A1BD418}" name="Gonzales, Erica (DESE)" initials="GE(" userId="S::Erica.M.Gonzales@mass.gov::427ee677-6162-42a0-9277-244131bf98e5" providerId="AD"/>
  <p188:author id="{2CC08174-9BB7-5743-67DA-3DDAD24E4594}" name="Havdala, Robert J.  (DESE)" initials="HRJ(" userId="S::robert.j.havdala@mass.gov::4cd687e8-9622-49c1-b2e8-1a2671bc50c8" providerId="AD"/>
  <p188:author id="{8C7BD7C5-8DB9-90E2-8F3C-1BBD12298289}" name="Gonzales, Erica (DESE)" initials="EG" userId="Gonzales, Erica (DESE)" providerId="None"/>
  <p188:author id="{B7B755D8-334E-816C-181F-26A689FC8C5F}" name="Erica Gonzales" initials="EG" userId="Erica Gonza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397E7"/>
    <a:srgbClr val="AFCBFD"/>
    <a:srgbClr val="93A9FF"/>
    <a:srgbClr val="86A9E2"/>
    <a:srgbClr val="3647B6"/>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1C3578-3C54-4D7B-A8DF-4C272EBEE2ED}" v="2" dt="2024-09-12T13:12:48.8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1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s, Erica (DESE)" userId="427ee677-6162-42a0-9277-244131bf98e5" providerId="ADAL" clId="{E51C3578-3C54-4D7B-A8DF-4C272EBEE2ED}"/>
    <pc:docChg chg="modSld">
      <pc:chgData name="Gonzales, Erica (DESE)" userId="427ee677-6162-42a0-9277-244131bf98e5" providerId="ADAL" clId="{E51C3578-3C54-4D7B-A8DF-4C272EBEE2ED}" dt="2024-09-19T13:48:09.485" v="207" actId="20577"/>
      <pc:docMkLst>
        <pc:docMk/>
      </pc:docMkLst>
      <pc:sldChg chg="modNotesTx">
        <pc:chgData name="Gonzales, Erica (DESE)" userId="427ee677-6162-42a0-9277-244131bf98e5" providerId="ADAL" clId="{E51C3578-3C54-4D7B-A8DF-4C272EBEE2ED}" dt="2024-09-12T13:04:39.600" v="0" actId="6549"/>
        <pc:sldMkLst>
          <pc:docMk/>
          <pc:sldMk cId="0" sldId="277"/>
        </pc:sldMkLst>
      </pc:sldChg>
      <pc:sldChg chg="modNotesTx">
        <pc:chgData name="Gonzales, Erica (DESE)" userId="427ee677-6162-42a0-9277-244131bf98e5" providerId="ADAL" clId="{E51C3578-3C54-4D7B-A8DF-4C272EBEE2ED}" dt="2024-09-12T13:05:09.627" v="8" actId="20577"/>
        <pc:sldMkLst>
          <pc:docMk/>
          <pc:sldMk cId="0" sldId="298"/>
        </pc:sldMkLst>
      </pc:sldChg>
      <pc:sldChg chg="modSp mod modNotesTx">
        <pc:chgData name="Gonzales, Erica (DESE)" userId="427ee677-6162-42a0-9277-244131bf98e5" providerId="ADAL" clId="{E51C3578-3C54-4D7B-A8DF-4C272EBEE2ED}" dt="2024-09-12T13:12:02.174" v="169" actId="13244"/>
        <pc:sldMkLst>
          <pc:docMk/>
          <pc:sldMk cId="0" sldId="302"/>
        </pc:sldMkLst>
        <pc:spChg chg="ord">
          <ac:chgData name="Gonzales, Erica (DESE)" userId="427ee677-6162-42a0-9277-244131bf98e5" providerId="ADAL" clId="{E51C3578-3C54-4D7B-A8DF-4C272EBEE2ED}" dt="2024-09-12T13:12:02.174" v="169" actId="13244"/>
          <ac:spMkLst>
            <pc:docMk/>
            <pc:sldMk cId="0" sldId="302"/>
            <ac:spMk id="2" creationId="{00000000-0000-0000-0000-000000000000}"/>
          </ac:spMkLst>
        </pc:spChg>
      </pc:sldChg>
      <pc:sldChg chg="modSp mod modNotesTx">
        <pc:chgData name="Gonzales, Erica (DESE)" userId="427ee677-6162-42a0-9277-244131bf98e5" providerId="ADAL" clId="{E51C3578-3C54-4D7B-A8DF-4C272EBEE2ED}" dt="2024-09-12T13:18:49.418" v="204" actId="962"/>
        <pc:sldMkLst>
          <pc:docMk/>
          <pc:sldMk cId="0" sldId="303"/>
        </pc:sldMkLst>
        <pc:spChg chg="ord">
          <ac:chgData name="Gonzales, Erica (DESE)" userId="427ee677-6162-42a0-9277-244131bf98e5" providerId="ADAL" clId="{E51C3578-3C54-4D7B-A8DF-4C272EBEE2ED}" dt="2024-09-12T13:12:41.348" v="171" actId="13244"/>
          <ac:spMkLst>
            <pc:docMk/>
            <pc:sldMk cId="0" sldId="303"/>
            <ac:spMk id="2" creationId="{00000000-0000-0000-0000-000000000000}"/>
          </ac:spMkLst>
        </pc:spChg>
        <pc:spChg chg="ord">
          <ac:chgData name="Gonzales, Erica (DESE)" userId="427ee677-6162-42a0-9277-244131bf98e5" providerId="ADAL" clId="{E51C3578-3C54-4D7B-A8DF-4C272EBEE2ED}" dt="2024-09-12T13:12:53.996" v="173" actId="13244"/>
          <ac:spMkLst>
            <pc:docMk/>
            <pc:sldMk cId="0" sldId="303"/>
            <ac:spMk id="3" creationId="{00000000-0000-0000-0000-000000000000}"/>
          </ac:spMkLst>
        </pc:spChg>
        <pc:spChg chg="mod">
          <ac:chgData name="Gonzales, Erica (DESE)" userId="427ee677-6162-42a0-9277-244131bf98e5" providerId="ADAL" clId="{E51C3578-3C54-4D7B-A8DF-4C272EBEE2ED}" dt="2024-09-12T13:18:49.418" v="204" actId="962"/>
          <ac:spMkLst>
            <pc:docMk/>
            <pc:sldMk cId="0" sldId="303"/>
            <ac:spMk id="6" creationId="{00000000-0000-0000-0000-000000000000}"/>
          </ac:spMkLst>
        </pc:spChg>
        <pc:graphicFrameChg chg="mod">
          <ac:chgData name="Gonzales, Erica (DESE)" userId="427ee677-6162-42a0-9277-244131bf98e5" providerId="ADAL" clId="{E51C3578-3C54-4D7B-A8DF-4C272EBEE2ED}" dt="2024-09-12T13:12:48.852" v="172" actId="13244"/>
          <ac:graphicFrameMkLst>
            <pc:docMk/>
            <pc:sldMk cId="0" sldId="303"/>
            <ac:graphicFrameMk id="5" creationId="{00000000-0000-0000-0000-000000000000}"/>
          </ac:graphicFrameMkLst>
        </pc:graphicFrameChg>
      </pc:sldChg>
      <pc:sldChg chg="modSp mod modNotesTx">
        <pc:chgData name="Gonzales, Erica (DESE)" userId="427ee677-6162-42a0-9277-244131bf98e5" providerId="ADAL" clId="{E51C3578-3C54-4D7B-A8DF-4C272EBEE2ED}" dt="2024-09-12T13:13:21.293" v="182" actId="13244"/>
        <pc:sldMkLst>
          <pc:docMk/>
          <pc:sldMk cId="0" sldId="304"/>
        </pc:sldMkLst>
        <pc:spChg chg="ord">
          <ac:chgData name="Gonzales, Erica (DESE)" userId="427ee677-6162-42a0-9277-244131bf98e5" providerId="ADAL" clId="{E51C3578-3C54-4D7B-A8DF-4C272EBEE2ED}" dt="2024-09-12T13:13:21.293" v="182" actId="13244"/>
          <ac:spMkLst>
            <pc:docMk/>
            <pc:sldMk cId="0" sldId="304"/>
            <ac:spMk id="2" creationId="{00000000-0000-0000-0000-000000000000}"/>
          </ac:spMkLst>
        </pc:spChg>
      </pc:sldChg>
      <pc:sldChg chg="modSp mod modNotesTx">
        <pc:chgData name="Gonzales, Erica (DESE)" userId="427ee677-6162-42a0-9277-244131bf98e5" providerId="ADAL" clId="{E51C3578-3C54-4D7B-A8DF-4C272EBEE2ED}" dt="2024-09-12T13:13:44.935" v="184" actId="13244"/>
        <pc:sldMkLst>
          <pc:docMk/>
          <pc:sldMk cId="0" sldId="306"/>
        </pc:sldMkLst>
        <pc:spChg chg="ord">
          <ac:chgData name="Gonzales, Erica (DESE)" userId="427ee677-6162-42a0-9277-244131bf98e5" providerId="ADAL" clId="{E51C3578-3C54-4D7B-A8DF-4C272EBEE2ED}" dt="2024-09-12T13:13:44.935" v="184" actId="13244"/>
          <ac:spMkLst>
            <pc:docMk/>
            <pc:sldMk cId="0" sldId="306"/>
            <ac:spMk id="2" creationId="{00000000-0000-0000-0000-000000000000}"/>
          </ac:spMkLst>
        </pc:spChg>
      </pc:sldChg>
      <pc:sldChg chg="modSp mod modNotesTx">
        <pc:chgData name="Gonzales, Erica (DESE)" userId="427ee677-6162-42a0-9277-244131bf98e5" providerId="ADAL" clId="{E51C3578-3C54-4D7B-A8DF-4C272EBEE2ED}" dt="2024-09-12T13:13:49.161" v="185" actId="13244"/>
        <pc:sldMkLst>
          <pc:docMk/>
          <pc:sldMk cId="0" sldId="310"/>
        </pc:sldMkLst>
        <pc:spChg chg="ord">
          <ac:chgData name="Gonzales, Erica (DESE)" userId="427ee677-6162-42a0-9277-244131bf98e5" providerId="ADAL" clId="{E51C3578-3C54-4D7B-A8DF-4C272EBEE2ED}" dt="2024-09-12T13:13:49.161" v="185" actId="13244"/>
          <ac:spMkLst>
            <pc:docMk/>
            <pc:sldMk cId="0" sldId="310"/>
            <ac:spMk id="2" creationId="{00000000-0000-0000-0000-000000000000}"/>
          </ac:spMkLst>
        </pc:spChg>
      </pc:sldChg>
      <pc:sldChg chg="modSp mod modNotesTx">
        <pc:chgData name="Gonzales, Erica (DESE)" userId="427ee677-6162-42a0-9277-244131bf98e5" providerId="ADAL" clId="{E51C3578-3C54-4D7B-A8DF-4C272EBEE2ED}" dt="2024-09-12T13:14:09.573" v="187" actId="13244"/>
        <pc:sldMkLst>
          <pc:docMk/>
          <pc:sldMk cId="0" sldId="312"/>
        </pc:sldMkLst>
        <pc:spChg chg="ord">
          <ac:chgData name="Gonzales, Erica (DESE)" userId="427ee677-6162-42a0-9277-244131bf98e5" providerId="ADAL" clId="{E51C3578-3C54-4D7B-A8DF-4C272EBEE2ED}" dt="2024-09-12T13:14:03.359" v="186" actId="13244"/>
          <ac:spMkLst>
            <pc:docMk/>
            <pc:sldMk cId="0" sldId="312"/>
            <ac:spMk id="2" creationId="{00000000-0000-0000-0000-000000000000}"/>
          </ac:spMkLst>
        </pc:spChg>
        <pc:graphicFrameChg chg="ord">
          <ac:chgData name="Gonzales, Erica (DESE)" userId="427ee677-6162-42a0-9277-244131bf98e5" providerId="ADAL" clId="{E51C3578-3C54-4D7B-A8DF-4C272EBEE2ED}" dt="2024-09-12T13:14:09.573" v="187" actId="13244"/>
          <ac:graphicFrameMkLst>
            <pc:docMk/>
            <pc:sldMk cId="0" sldId="312"/>
            <ac:graphicFrameMk id="6" creationId="{00000000-0000-0000-0000-000000000000}"/>
          </ac:graphicFrameMkLst>
        </pc:graphicFrameChg>
      </pc:sldChg>
      <pc:sldChg chg="modSp mod">
        <pc:chgData name="Gonzales, Erica (DESE)" userId="427ee677-6162-42a0-9277-244131bf98e5" providerId="ADAL" clId="{E51C3578-3C54-4D7B-A8DF-4C272EBEE2ED}" dt="2024-09-12T13:17:51.226" v="198" actId="962"/>
        <pc:sldMkLst>
          <pc:docMk/>
          <pc:sldMk cId="0" sldId="320"/>
        </pc:sldMkLst>
        <pc:graphicFrameChg chg="mod">
          <ac:chgData name="Gonzales, Erica (DESE)" userId="427ee677-6162-42a0-9277-244131bf98e5" providerId="ADAL" clId="{E51C3578-3C54-4D7B-A8DF-4C272EBEE2ED}" dt="2024-09-12T13:17:51.226" v="198" actId="962"/>
          <ac:graphicFrameMkLst>
            <pc:docMk/>
            <pc:sldMk cId="0" sldId="320"/>
            <ac:graphicFrameMk id="5" creationId="{00000000-0000-0000-0000-000000000000}"/>
          </ac:graphicFrameMkLst>
        </pc:graphicFrameChg>
      </pc:sldChg>
      <pc:sldChg chg="modSp mod">
        <pc:chgData name="Gonzales, Erica (DESE)" userId="427ee677-6162-42a0-9277-244131bf98e5" providerId="ADAL" clId="{E51C3578-3C54-4D7B-A8DF-4C272EBEE2ED}" dt="2024-09-12T13:15:20.485" v="195" actId="13244"/>
        <pc:sldMkLst>
          <pc:docMk/>
          <pc:sldMk cId="0" sldId="321"/>
        </pc:sldMkLst>
        <pc:spChg chg="ord">
          <ac:chgData name="Gonzales, Erica (DESE)" userId="427ee677-6162-42a0-9277-244131bf98e5" providerId="ADAL" clId="{E51C3578-3C54-4D7B-A8DF-4C272EBEE2ED}" dt="2024-09-12T13:15:20.485" v="195" actId="13244"/>
          <ac:spMkLst>
            <pc:docMk/>
            <pc:sldMk cId="0" sldId="321"/>
            <ac:spMk id="2" creationId="{00000000-0000-0000-0000-000000000000}"/>
          </ac:spMkLst>
        </pc:spChg>
      </pc:sldChg>
      <pc:sldChg chg="modSp mod modNotesTx">
        <pc:chgData name="Gonzales, Erica (DESE)" userId="427ee677-6162-42a0-9277-244131bf98e5" providerId="ADAL" clId="{E51C3578-3C54-4D7B-A8DF-4C272EBEE2ED}" dt="2024-09-12T13:18:05.297" v="199" actId="13244"/>
        <pc:sldMkLst>
          <pc:docMk/>
          <pc:sldMk cId="0" sldId="326"/>
        </pc:sldMkLst>
        <pc:spChg chg="ord">
          <ac:chgData name="Gonzales, Erica (DESE)" userId="427ee677-6162-42a0-9277-244131bf98e5" providerId="ADAL" clId="{E51C3578-3C54-4D7B-A8DF-4C272EBEE2ED}" dt="2024-09-12T13:18:05.297" v="199" actId="13244"/>
          <ac:spMkLst>
            <pc:docMk/>
            <pc:sldMk cId="0" sldId="326"/>
            <ac:spMk id="2" creationId="{00000000-0000-0000-0000-000000000000}"/>
          </ac:spMkLst>
        </pc:spChg>
      </pc:sldChg>
      <pc:sldChg chg="modNotesTx">
        <pc:chgData name="Gonzales, Erica (DESE)" userId="427ee677-6162-42a0-9277-244131bf98e5" providerId="ADAL" clId="{E51C3578-3C54-4D7B-A8DF-4C272EBEE2ED}" dt="2024-09-12T13:05:12.936" v="9" actId="6549"/>
        <pc:sldMkLst>
          <pc:docMk/>
          <pc:sldMk cId="3680313507" sldId="334"/>
        </pc:sldMkLst>
      </pc:sldChg>
      <pc:sldChg chg="modSp mod modNotesTx">
        <pc:chgData name="Gonzales, Erica (DESE)" userId="427ee677-6162-42a0-9277-244131bf98e5" providerId="ADAL" clId="{E51C3578-3C54-4D7B-A8DF-4C272EBEE2ED}" dt="2024-09-12T13:12:18.629" v="170" actId="13244"/>
        <pc:sldMkLst>
          <pc:docMk/>
          <pc:sldMk cId="3096895837" sldId="335"/>
        </pc:sldMkLst>
        <pc:spChg chg="ord">
          <ac:chgData name="Gonzales, Erica (DESE)" userId="427ee677-6162-42a0-9277-244131bf98e5" providerId="ADAL" clId="{E51C3578-3C54-4D7B-A8DF-4C272EBEE2ED}" dt="2024-09-12T13:12:18.629" v="170" actId="13244"/>
          <ac:spMkLst>
            <pc:docMk/>
            <pc:sldMk cId="3096895837" sldId="335"/>
            <ac:spMk id="4" creationId="{00000000-0000-0000-0000-000000000000}"/>
          </ac:spMkLst>
        </pc:spChg>
      </pc:sldChg>
      <pc:sldChg chg="modSp mod modNotesTx">
        <pc:chgData name="Gonzales, Erica (DESE)" userId="427ee677-6162-42a0-9277-244131bf98e5" providerId="ADAL" clId="{E51C3578-3C54-4D7B-A8DF-4C272EBEE2ED}" dt="2024-09-12T13:14:16.297" v="188" actId="13244"/>
        <pc:sldMkLst>
          <pc:docMk/>
          <pc:sldMk cId="0" sldId="337"/>
        </pc:sldMkLst>
        <pc:graphicFrameChg chg="ord">
          <ac:chgData name="Gonzales, Erica (DESE)" userId="427ee677-6162-42a0-9277-244131bf98e5" providerId="ADAL" clId="{E51C3578-3C54-4D7B-A8DF-4C272EBEE2ED}" dt="2024-09-12T13:14:16.297" v="188" actId="13244"/>
          <ac:graphicFrameMkLst>
            <pc:docMk/>
            <pc:sldMk cId="0" sldId="337"/>
            <ac:graphicFrameMk id="5" creationId="{00000000-0000-0000-0000-000000000000}"/>
          </ac:graphicFrameMkLst>
        </pc:graphicFrameChg>
      </pc:sldChg>
      <pc:sldChg chg="modNotesTx">
        <pc:chgData name="Gonzales, Erica (DESE)" userId="427ee677-6162-42a0-9277-244131bf98e5" providerId="ADAL" clId="{E51C3578-3C54-4D7B-A8DF-4C272EBEE2ED}" dt="2024-09-12T13:06:10.951" v="26" actId="6549"/>
        <pc:sldMkLst>
          <pc:docMk/>
          <pc:sldMk cId="0" sldId="342"/>
        </pc:sldMkLst>
      </pc:sldChg>
      <pc:sldChg chg="modSp mod modNotesTx">
        <pc:chgData name="Gonzales, Erica (DESE)" userId="427ee677-6162-42a0-9277-244131bf98e5" providerId="ADAL" clId="{E51C3578-3C54-4D7B-A8DF-4C272EBEE2ED}" dt="2024-09-12T13:14:20.175" v="189" actId="13244"/>
        <pc:sldMkLst>
          <pc:docMk/>
          <pc:sldMk cId="0" sldId="344"/>
        </pc:sldMkLst>
        <pc:graphicFrameChg chg="ord">
          <ac:chgData name="Gonzales, Erica (DESE)" userId="427ee677-6162-42a0-9277-244131bf98e5" providerId="ADAL" clId="{E51C3578-3C54-4D7B-A8DF-4C272EBEE2ED}" dt="2024-09-12T13:14:20.175" v="189" actId="13244"/>
          <ac:graphicFrameMkLst>
            <pc:docMk/>
            <pc:sldMk cId="0" sldId="344"/>
            <ac:graphicFrameMk id="6" creationId="{00000000-0000-0000-0000-000000000000}"/>
          </ac:graphicFrameMkLst>
        </pc:graphicFrameChg>
      </pc:sldChg>
      <pc:sldChg chg="modSp mod modNotesTx">
        <pc:chgData name="Gonzales, Erica (DESE)" userId="427ee677-6162-42a0-9277-244131bf98e5" providerId="ADAL" clId="{E51C3578-3C54-4D7B-A8DF-4C272EBEE2ED}" dt="2024-09-12T13:15:13.134" v="194" actId="13244"/>
        <pc:sldMkLst>
          <pc:docMk/>
          <pc:sldMk cId="1710230739" sldId="353"/>
        </pc:sldMkLst>
        <pc:spChg chg="ord">
          <ac:chgData name="Gonzales, Erica (DESE)" userId="427ee677-6162-42a0-9277-244131bf98e5" providerId="ADAL" clId="{E51C3578-3C54-4D7B-A8DF-4C272EBEE2ED}" dt="2024-09-12T13:15:11.442" v="193" actId="13244"/>
          <ac:spMkLst>
            <pc:docMk/>
            <pc:sldMk cId="1710230739" sldId="353"/>
            <ac:spMk id="2" creationId="{00000000-0000-0000-0000-000000000000}"/>
          </ac:spMkLst>
        </pc:spChg>
        <pc:spChg chg="ord">
          <ac:chgData name="Gonzales, Erica (DESE)" userId="427ee677-6162-42a0-9277-244131bf98e5" providerId="ADAL" clId="{E51C3578-3C54-4D7B-A8DF-4C272EBEE2ED}" dt="2024-09-12T13:15:13.134" v="194" actId="13244"/>
          <ac:spMkLst>
            <pc:docMk/>
            <pc:sldMk cId="1710230739" sldId="353"/>
            <ac:spMk id="3" creationId="{00000000-0000-0000-0000-000000000000}"/>
          </ac:spMkLst>
        </pc:spChg>
      </pc:sldChg>
      <pc:sldChg chg="modSp mod modNotesTx">
        <pc:chgData name="Gonzales, Erica (DESE)" userId="427ee677-6162-42a0-9277-244131bf98e5" providerId="ADAL" clId="{E51C3578-3C54-4D7B-A8DF-4C272EBEE2ED}" dt="2024-09-12T13:14:59.875" v="191" actId="13244"/>
        <pc:sldMkLst>
          <pc:docMk/>
          <pc:sldMk cId="4274992750" sldId="355"/>
        </pc:sldMkLst>
        <pc:spChg chg="ord">
          <ac:chgData name="Gonzales, Erica (DESE)" userId="427ee677-6162-42a0-9277-244131bf98e5" providerId="ADAL" clId="{E51C3578-3C54-4D7B-A8DF-4C272EBEE2ED}" dt="2024-09-12T13:14:59.875" v="191" actId="13244"/>
          <ac:spMkLst>
            <pc:docMk/>
            <pc:sldMk cId="4274992750" sldId="355"/>
            <ac:spMk id="2" creationId="{00000000-0000-0000-0000-000000000000}"/>
          </ac:spMkLst>
        </pc:spChg>
      </pc:sldChg>
      <pc:sldChg chg="modSp mod modNotesTx">
        <pc:chgData name="Gonzales, Erica (DESE)" userId="427ee677-6162-42a0-9277-244131bf98e5" providerId="ADAL" clId="{E51C3578-3C54-4D7B-A8DF-4C272EBEE2ED}" dt="2024-09-12T13:18:32.916" v="203" actId="13244"/>
        <pc:sldMkLst>
          <pc:docMk/>
          <pc:sldMk cId="352551573" sldId="360"/>
        </pc:sldMkLst>
        <pc:spChg chg="ord">
          <ac:chgData name="Gonzales, Erica (DESE)" userId="427ee677-6162-42a0-9277-244131bf98e5" providerId="ADAL" clId="{E51C3578-3C54-4D7B-A8DF-4C272EBEE2ED}" dt="2024-09-12T13:18:32.916" v="203" actId="13244"/>
          <ac:spMkLst>
            <pc:docMk/>
            <pc:sldMk cId="352551573" sldId="360"/>
            <ac:spMk id="2" creationId="{00000000-0000-0000-0000-000000000000}"/>
          </ac:spMkLst>
        </pc:spChg>
      </pc:sldChg>
      <pc:sldChg chg="modSp mod modNotesTx">
        <pc:chgData name="Gonzales, Erica (DESE)" userId="427ee677-6162-42a0-9277-244131bf98e5" providerId="ADAL" clId="{E51C3578-3C54-4D7B-A8DF-4C272EBEE2ED}" dt="2024-09-12T13:18:27.564" v="202" actId="13244"/>
        <pc:sldMkLst>
          <pc:docMk/>
          <pc:sldMk cId="1041051707" sldId="365"/>
        </pc:sldMkLst>
        <pc:spChg chg="ord">
          <ac:chgData name="Gonzales, Erica (DESE)" userId="427ee677-6162-42a0-9277-244131bf98e5" providerId="ADAL" clId="{E51C3578-3C54-4D7B-A8DF-4C272EBEE2ED}" dt="2024-09-12T13:18:21.268" v="201" actId="13244"/>
          <ac:spMkLst>
            <pc:docMk/>
            <pc:sldMk cId="1041051707" sldId="365"/>
            <ac:spMk id="13" creationId="{00000000-0000-0000-0000-000000000000}"/>
          </ac:spMkLst>
        </pc:spChg>
        <pc:graphicFrameChg chg="ord">
          <ac:chgData name="Gonzales, Erica (DESE)" userId="427ee677-6162-42a0-9277-244131bf98e5" providerId="ADAL" clId="{E51C3578-3C54-4D7B-A8DF-4C272EBEE2ED}" dt="2024-09-12T13:18:27.564" v="202" actId="13244"/>
          <ac:graphicFrameMkLst>
            <pc:docMk/>
            <pc:sldMk cId="1041051707" sldId="365"/>
            <ac:graphicFrameMk id="5" creationId="{00000000-0000-0000-0000-000000000000}"/>
          </ac:graphicFrameMkLst>
        </pc:graphicFrameChg>
      </pc:sldChg>
      <pc:sldChg chg="modSp mod modNotesTx">
        <pc:chgData name="Gonzales, Erica (DESE)" userId="427ee677-6162-42a0-9277-244131bf98e5" providerId="ADAL" clId="{E51C3578-3C54-4D7B-A8DF-4C272EBEE2ED}" dt="2024-09-12T13:18:09.846" v="200" actId="13244"/>
        <pc:sldMkLst>
          <pc:docMk/>
          <pc:sldMk cId="1075262038" sldId="366"/>
        </pc:sldMkLst>
        <pc:picChg chg="ord">
          <ac:chgData name="Gonzales, Erica (DESE)" userId="427ee677-6162-42a0-9277-244131bf98e5" providerId="ADAL" clId="{E51C3578-3C54-4D7B-A8DF-4C272EBEE2ED}" dt="2024-09-12T13:18:09.846" v="200" actId="13244"/>
          <ac:picMkLst>
            <pc:docMk/>
            <pc:sldMk cId="1075262038" sldId="366"/>
            <ac:picMk id="5" creationId="{6C3BDC07-C2A1-1E17-3647-61D8983059F5}"/>
          </ac:picMkLst>
        </pc:picChg>
      </pc:sldChg>
      <pc:sldChg chg="modNotesTx">
        <pc:chgData name="Gonzales, Erica (DESE)" userId="427ee677-6162-42a0-9277-244131bf98e5" providerId="ADAL" clId="{E51C3578-3C54-4D7B-A8DF-4C272EBEE2ED}" dt="2024-09-12T13:06:22.317" v="33" actId="6549"/>
        <pc:sldMkLst>
          <pc:docMk/>
          <pc:sldMk cId="1953106201" sldId="367"/>
        </pc:sldMkLst>
      </pc:sldChg>
      <pc:sldChg chg="modSp mod">
        <pc:chgData name="Gonzales, Erica (DESE)" userId="427ee677-6162-42a0-9277-244131bf98e5" providerId="ADAL" clId="{E51C3578-3C54-4D7B-A8DF-4C272EBEE2ED}" dt="2024-09-12T13:08:48.974" v="152" actId="962"/>
        <pc:sldMkLst>
          <pc:docMk/>
          <pc:sldMk cId="1772957884" sldId="368"/>
        </pc:sldMkLst>
        <pc:grpChg chg="mod">
          <ac:chgData name="Gonzales, Erica (DESE)" userId="427ee677-6162-42a0-9277-244131bf98e5" providerId="ADAL" clId="{E51C3578-3C54-4D7B-A8DF-4C272EBEE2ED}" dt="2024-09-12T13:08:48.974" v="152" actId="962"/>
          <ac:grpSpMkLst>
            <pc:docMk/>
            <pc:sldMk cId="1772957884" sldId="368"/>
            <ac:grpSpMk id="7" creationId="{243BEF3A-81E4-7B9A-0216-026211F4343B}"/>
          </ac:grpSpMkLst>
        </pc:grpChg>
      </pc:sldChg>
      <pc:sldChg chg="modSp mod modNotesTx">
        <pc:chgData name="Gonzales, Erica (DESE)" userId="427ee677-6162-42a0-9277-244131bf98e5" providerId="ADAL" clId="{E51C3578-3C54-4D7B-A8DF-4C272EBEE2ED}" dt="2024-09-19T13:48:09.485" v="207" actId="20577"/>
        <pc:sldMkLst>
          <pc:docMk/>
          <pc:sldMk cId="190493378" sldId="3391"/>
        </pc:sldMkLst>
        <pc:spChg chg="mod">
          <ac:chgData name="Gonzales, Erica (DESE)" userId="427ee677-6162-42a0-9277-244131bf98e5" providerId="ADAL" clId="{E51C3578-3C54-4D7B-A8DF-4C272EBEE2ED}" dt="2024-09-12T13:10:40.062" v="167" actId="1036"/>
          <ac:spMkLst>
            <pc:docMk/>
            <pc:sldMk cId="190493378" sldId="3391"/>
            <ac:spMk id="4" creationId="{10620FDE-C9D6-48C8-A845-4B8B618EA5E2}"/>
          </ac:spMkLst>
        </pc:spChg>
        <pc:spChg chg="ord">
          <ac:chgData name="Gonzales, Erica (DESE)" userId="427ee677-6162-42a0-9277-244131bf98e5" providerId="ADAL" clId="{E51C3578-3C54-4D7B-A8DF-4C272EBEE2ED}" dt="2024-09-12T13:09:38.668" v="156" actId="13244"/>
          <ac:spMkLst>
            <pc:docMk/>
            <pc:sldMk cId="190493378" sldId="3391"/>
            <ac:spMk id="5" creationId="{EB761FE8-394E-CF95-A51B-250477786DDD}"/>
          </ac:spMkLst>
        </pc:spChg>
        <pc:spChg chg="mod ord">
          <ac:chgData name="Gonzales, Erica (DESE)" userId="427ee677-6162-42a0-9277-244131bf98e5" providerId="ADAL" clId="{E51C3578-3C54-4D7B-A8DF-4C272EBEE2ED}" dt="2024-09-19T13:48:09.485" v="207" actId="20577"/>
          <ac:spMkLst>
            <pc:docMk/>
            <pc:sldMk cId="190493378" sldId="3391"/>
            <ac:spMk id="8" creationId="{7B2A62CC-9B94-0371-39A2-28E8FE447FEA}"/>
          </ac:spMkLst>
        </pc:spChg>
        <pc:spChg chg="ord">
          <ac:chgData name="Gonzales, Erica (DESE)" userId="427ee677-6162-42a0-9277-244131bf98e5" providerId="ADAL" clId="{E51C3578-3C54-4D7B-A8DF-4C272EBEE2ED}" dt="2024-09-12T13:09:31.229" v="155" actId="13244"/>
          <ac:spMkLst>
            <pc:docMk/>
            <pc:sldMk cId="190493378" sldId="3391"/>
            <ac:spMk id="10" creationId="{DAD44B30-6207-2A8D-FD6E-3735216A627B}"/>
          </ac:spMkLst>
        </pc:spChg>
        <pc:spChg chg="ord">
          <ac:chgData name="Gonzales, Erica (DESE)" userId="427ee677-6162-42a0-9277-244131bf98e5" providerId="ADAL" clId="{E51C3578-3C54-4D7B-A8DF-4C272EBEE2ED}" dt="2024-09-12T13:10:09.504" v="159" actId="13244"/>
          <ac:spMkLst>
            <pc:docMk/>
            <pc:sldMk cId="190493378" sldId="3391"/>
            <ac:spMk id="14" creationId="{FADF72AF-3D5E-162B-315B-640FB55ADA54}"/>
          </ac:spMkLst>
        </pc:spChg>
        <pc:spChg chg="ord">
          <ac:chgData name="Gonzales, Erica (DESE)" userId="427ee677-6162-42a0-9277-244131bf98e5" providerId="ADAL" clId="{E51C3578-3C54-4D7B-A8DF-4C272EBEE2ED}" dt="2024-09-12T13:10:32.293" v="164" actId="13244"/>
          <ac:spMkLst>
            <pc:docMk/>
            <pc:sldMk cId="190493378" sldId="3391"/>
            <ac:spMk id="15" creationId="{A1CB5EC3-B190-2E38-D32C-1162EA829EC9}"/>
          </ac:spMkLst>
        </pc:spChg>
        <pc:spChg chg="ord">
          <ac:chgData name="Gonzales, Erica (DESE)" userId="427ee677-6162-42a0-9277-244131bf98e5" providerId="ADAL" clId="{E51C3578-3C54-4D7B-A8DF-4C272EBEE2ED}" dt="2024-09-12T13:10:16.128" v="160" actId="13244"/>
          <ac:spMkLst>
            <pc:docMk/>
            <pc:sldMk cId="190493378" sldId="3391"/>
            <ac:spMk id="16" creationId="{5CB5DB84-CE2A-00BF-2102-FD7B908D8023}"/>
          </ac:spMkLst>
        </pc:spChg>
        <pc:spChg chg="ord">
          <ac:chgData name="Gonzales, Erica (DESE)" userId="427ee677-6162-42a0-9277-244131bf98e5" providerId="ADAL" clId="{E51C3578-3C54-4D7B-A8DF-4C272EBEE2ED}" dt="2024-09-12T13:10:28.369" v="163"/>
          <ac:spMkLst>
            <pc:docMk/>
            <pc:sldMk cId="190493378" sldId="3391"/>
            <ac:spMk id="19" creationId="{1532452C-4070-2C66-923E-0D7DE3AD43D4}"/>
          </ac:spMkLst>
        </pc:spChg>
        <pc:spChg chg="ord">
          <ac:chgData name="Gonzales, Erica (DESE)" userId="427ee677-6162-42a0-9277-244131bf98e5" providerId="ADAL" clId="{E51C3578-3C54-4D7B-A8DF-4C272EBEE2ED}" dt="2024-09-12T13:10:28.369" v="163"/>
          <ac:spMkLst>
            <pc:docMk/>
            <pc:sldMk cId="190493378" sldId="3391"/>
            <ac:spMk id="20" creationId="{7CDC7A06-7B64-68D3-35BF-E18F39E1F6F5}"/>
          </ac:spMkLst>
        </pc:spChg>
        <pc:spChg chg="ord">
          <ac:chgData name="Gonzales, Erica (DESE)" userId="427ee677-6162-42a0-9277-244131bf98e5" providerId="ADAL" clId="{E51C3578-3C54-4D7B-A8DF-4C272EBEE2ED}" dt="2024-09-12T13:10:28.369" v="163"/>
          <ac:spMkLst>
            <pc:docMk/>
            <pc:sldMk cId="190493378" sldId="3391"/>
            <ac:spMk id="21" creationId="{4299790D-26E8-E5EE-0C23-F5B84F83CEF0}"/>
          </ac:spMkLst>
        </pc:spChg>
        <pc:spChg chg="ord">
          <ac:chgData name="Gonzales, Erica (DESE)" userId="427ee677-6162-42a0-9277-244131bf98e5" providerId="ADAL" clId="{E51C3578-3C54-4D7B-A8DF-4C272EBEE2ED}" dt="2024-09-12T13:10:28.369" v="163"/>
          <ac:spMkLst>
            <pc:docMk/>
            <pc:sldMk cId="190493378" sldId="3391"/>
            <ac:spMk id="22" creationId="{C3E906DF-4672-81E4-3DC9-63CB24B8F5EC}"/>
          </ac:spMkLst>
        </pc:spChg>
        <pc:spChg chg="ord">
          <ac:chgData name="Gonzales, Erica (DESE)" userId="427ee677-6162-42a0-9277-244131bf98e5" providerId="ADAL" clId="{E51C3578-3C54-4D7B-A8DF-4C272EBEE2ED}" dt="2024-09-12T13:10:28.369" v="163"/>
          <ac:spMkLst>
            <pc:docMk/>
            <pc:sldMk cId="190493378" sldId="3391"/>
            <ac:spMk id="23" creationId="{5DAF46C3-284B-6335-8F6F-7A828FE888A6}"/>
          </ac:spMkLst>
        </pc:spChg>
        <pc:spChg chg="ord">
          <ac:chgData name="Gonzales, Erica (DESE)" userId="427ee677-6162-42a0-9277-244131bf98e5" providerId="ADAL" clId="{E51C3578-3C54-4D7B-A8DF-4C272EBEE2ED}" dt="2024-09-12T13:10:01.212" v="157" actId="13244"/>
          <ac:spMkLst>
            <pc:docMk/>
            <pc:sldMk cId="190493378" sldId="3391"/>
            <ac:spMk id="25" creationId="{8E2C9627-F21C-D90A-7B5F-9D18651D168F}"/>
          </ac:spMkLst>
        </pc:spChg>
        <pc:spChg chg="ord">
          <ac:chgData name="Gonzales, Erica (DESE)" userId="427ee677-6162-42a0-9277-244131bf98e5" providerId="ADAL" clId="{E51C3578-3C54-4D7B-A8DF-4C272EBEE2ED}" dt="2024-09-12T13:10:05.812" v="158" actId="13244"/>
          <ac:spMkLst>
            <pc:docMk/>
            <pc:sldMk cId="190493378" sldId="3391"/>
            <ac:spMk id="27" creationId="{BE2730C8-044E-8C94-2F1B-E5A5AEDC458C}"/>
          </ac:spMkLst>
        </pc:spChg>
      </pc:sldChg>
      <pc:sldChg chg="modSp mod modNotesTx">
        <pc:chgData name="Gonzales, Erica (DESE)" userId="427ee677-6162-42a0-9277-244131bf98e5" providerId="ADAL" clId="{E51C3578-3C54-4D7B-A8DF-4C272EBEE2ED}" dt="2024-09-12T13:09:01.614" v="153" actId="13244"/>
        <pc:sldMkLst>
          <pc:docMk/>
          <pc:sldMk cId="1255882932" sldId="3395"/>
        </pc:sldMkLst>
        <pc:spChg chg="ord">
          <ac:chgData name="Gonzales, Erica (DESE)" userId="427ee677-6162-42a0-9277-244131bf98e5" providerId="ADAL" clId="{E51C3578-3C54-4D7B-A8DF-4C272EBEE2ED}" dt="2024-09-12T13:09:01.614" v="153" actId="13244"/>
          <ac:spMkLst>
            <pc:docMk/>
            <pc:sldMk cId="1255882932" sldId="3395"/>
            <ac:spMk id="3" creationId="{C775B033-BE92-DAE5-4069-DA2CC4A11ED8}"/>
          </ac:spMkLst>
        </pc:spChg>
      </pc:sldChg>
      <pc:sldChg chg="modNotesTx">
        <pc:chgData name="Gonzales, Erica (DESE)" userId="427ee677-6162-42a0-9277-244131bf98e5" providerId="ADAL" clId="{E51C3578-3C54-4D7B-A8DF-4C272EBEE2ED}" dt="2024-09-12T13:04:46.345" v="2" actId="6549"/>
        <pc:sldMkLst>
          <pc:docMk/>
          <pc:sldMk cId="2417840013" sldId="3396"/>
        </pc:sldMkLst>
      </pc:sldChg>
      <pc:sldChg chg="modNotesTx">
        <pc:chgData name="Gonzales, Erica (DESE)" userId="427ee677-6162-42a0-9277-244131bf98e5" providerId="ADAL" clId="{E51C3578-3C54-4D7B-A8DF-4C272EBEE2ED}" dt="2024-09-12T13:05:06.790" v="7" actId="6549"/>
        <pc:sldMkLst>
          <pc:docMk/>
          <pc:sldMk cId="1824299649" sldId="3397"/>
        </pc:sldMkLst>
      </pc:sldChg>
      <pc:sldChg chg="modNotesTx">
        <pc:chgData name="Gonzales, Erica (DESE)" userId="427ee677-6162-42a0-9277-244131bf98e5" providerId="ADAL" clId="{E51C3578-3C54-4D7B-A8DF-4C272EBEE2ED}" dt="2024-09-12T13:05:19.332" v="11" actId="6549"/>
        <pc:sldMkLst>
          <pc:docMk/>
          <pc:sldMk cId="1862860941" sldId="3400"/>
        </pc:sldMkLst>
      </pc:sldChg>
      <pc:sldChg chg="modSp mod modNotesTx">
        <pc:chgData name="Gonzales, Erica (DESE)" userId="427ee677-6162-42a0-9277-244131bf98e5" providerId="ADAL" clId="{E51C3578-3C54-4D7B-A8DF-4C272EBEE2ED}" dt="2024-09-12T13:13:39.388" v="183" actId="13244"/>
        <pc:sldMkLst>
          <pc:docMk/>
          <pc:sldMk cId="1731219282" sldId="3401"/>
        </pc:sldMkLst>
        <pc:spChg chg="ord">
          <ac:chgData name="Gonzales, Erica (DESE)" userId="427ee677-6162-42a0-9277-244131bf98e5" providerId="ADAL" clId="{E51C3578-3C54-4D7B-A8DF-4C272EBEE2ED}" dt="2024-09-12T13:13:39.388" v="183" actId="13244"/>
          <ac:spMkLst>
            <pc:docMk/>
            <pc:sldMk cId="1731219282" sldId="3401"/>
            <ac:spMk id="4" creationId="{F5CFE3CB-5CC2-FB0C-CA22-4B497AA41A73}"/>
          </ac:spMkLst>
        </pc:spChg>
      </pc:sldChg>
      <pc:sldChg chg="modNotesTx">
        <pc:chgData name="Gonzales, Erica (DESE)" userId="427ee677-6162-42a0-9277-244131bf98e5" providerId="ADAL" clId="{E51C3578-3C54-4D7B-A8DF-4C272EBEE2ED}" dt="2024-09-12T13:05:57.102" v="22" actId="6549"/>
        <pc:sldMkLst>
          <pc:docMk/>
          <pc:sldMk cId="3586393853" sldId="3402"/>
        </pc:sldMkLst>
      </pc:sldChg>
      <pc:sldChg chg="modSp mod modNotesTx">
        <pc:chgData name="Gonzales, Erica (DESE)" userId="427ee677-6162-42a0-9277-244131bf98e5" providerId="ADAL" clId="{E51C3578-3C54-4D7B-A8DF-4C272EBEE2ED}" dt="2024-09-12T13:15:08.280" v="192" actId="13244"/>
        <pc:sldMkLst>
          <pc:docMk/>
          <pc:sldMk cId="533365912" sldId="3403"/>
        </pc:sldMkLst>
        <pc:spChg chg="ord">
          <ac:chgData name="Gonzales, Erica (DESE)" userId="427ee677-6162-42a0-9277-244131bf98e5" providerId="ADAL" clId="{E51C3578-3C54-4D7B-A8DF-4C272EBEE2ED}" dt="2024-09-12T13:15:08.280" v="192" actId="13244"/>
          <ac:spMkLst>
            <pc:docMk/>
            <pc:sldMk cId="533365912" sldId="3403"/>
            <ac:spMk id="4" creationId="{F5CFE3CB-5CC2-FB0C-CA22-4B497AA41A73}"/>
          </ac:spMkLst>
        </pc:spChg>
      </pc:sldChg>
      <pc:sldChg chg="modNotesTx">
        <pc:chgData name="Gonzales, Erica (DESE)" userId="427ee677-6162-42a0-9277-244131bf98e5" providerId="ADAL" clId="{E51C3578-3C54-4D7B-A8DF-4C272EBEE2ED}" dt="2024-09-12T13:06:32.467" v="39" actId="20577"/>
        <pc:sldMkLst>
          <pc:docMk/>
          <pc:sldMk cId="2730733750" sldId="3404"/>
        </pc:sldMkLst>
      </pc:sldChg>
      <pc:sldChg chg="modNotesTx">
        <pc:chgData name="Gonzales, Erica (DESE)" userId="427ee677-6162-42a0-9277-244131bf98e5" providerId="ADAL" clId="{E51C3578-3C54-4D7B-A8DF-4C272EBEE2ED}" dt="2024-09-12T13:07:09.403" v="46" actId="20577"/>
        <pc:sldMkLst>
          <pc:docMk/>
          <pc:sldMk cId="4093675361" sldId="3408"/>
        </pc:sldMkLst>
      </pc:sldChg>
      <pc:sldChg chg="modNotesTx">
        <pc:chgData name="Gonzales, Erica (DESE)" userId="427ee677-6162-42a0-9277-244131bf98e5" providerId="ADAL" clId="{E51C3578-3C54-4D7B-A8DF-4C272EBEE2ED}" dt="2024-09-12T13:06:39.140" v="45" actId="6549"/>
        <pc:sldMkLst>
          <pc:docMk/>
          <pc:sldMk cId="4208691604" sldId="3411"/>
        </pc:sldMkLst>
      </pc:sldChg>
      <pc:sldChg chg="modSp mod modNotesTx">
        <pc:chgData name="Gonzales, Erica (DESE)" userId="427ee677-6162-42a0-9277-244131bf98e5" providerId="ADAL" clId="{E51C3578-3C54-4D7B-A8DF-4C272EBEE2ED}" dt="2024-09-12T13:14:45.893" v="190" actId="14100"/>
        <pc:sldMkLst>
          <pc:docMk/>
          <pc:sldMk cId="1878478379" sldId="3412"/>
        </pc:sldMkLst>
        <pc:spChg chg="mod">
          <ac:chgData name="Gonzales, Erica (DESE)" userId="427ee677-6162-42a0-9277-244131bf98e5" providerId="ADAL" clId="{E51C3578-3C54-4D7B-A8DF-4C272EBEE2ED}" dt="2024-09-12T13:14:45.893" v="190" actId="14100"/>
          <ac:spMkLst>
            <pc:docMk/>
            <pc:sldMk cId="1878478379" sldId="3412"/>
            <ac:spMk id="4" creationId="{ED3E8DF4-B65D-1426-5A18-3A6869AA8AA2}"/>
          </ac:spMkLst>
        </pc:spChg>
      </pc:sldChg>
      <pc:sldChg chg="modSp mod modNotesTx">
        <pc:chgData name="Gonzales, Erica (DESE)" userId="427ee677-6162-42a0-9277-244131bf98e5" providerId="ADAL" clId="{E51C3578-3C54-4D7B-A8DF-4C272EBEE2ED}" dt="2024-09-12T13:11:16.307" v="168" actId="13244"/>
        <pc:sldMkLst>
          <pc:docMk/>
          <pc:sldMk cId="1977454322" sldId="3413"/>
        </pc:sldMkLst>
        <pc:spChg chg="ord">
          <ac:chgData name="Gonzales, Erica (DESE)" userId="427ee677-6162-42a0-9277-244131bf98e5" providerId="ADAL" clId="{E51C3578-3C54-4D7B-A8DF-4C272EBEE2ED}" dt="2024-09-12T13:11:16.307" v="168" actId="13244"/>
          <ac:spMkLst>
            <pc:docMk/>
            <pc:sldMk cId="1977454322" sldId="3413"/>
            <ac:spMk id="10" creationId="{B6A56575-0D3F-CB99-0C79-7AE7D483185B}"/>
          </ac:spMkLst>
        </pc:spChg>
      </pc:sldChg>
      <pc:sldChg chg="modNotesTx">
        <pc:chgData name="Gonzales, Erica (DESE)" userId="427ee677-6162-42a0-9277-244131bf98e5" providerId="ADAL" clId="{E51C3578-3C54-4D7B-A8DF-4C272EBEE2ED}" dt="2024-09-12T13:05:02.346" v="6" actId="6549"/>
        <pc:sldMkLst>
          <pc:docMk/>
          <pc:sldMk cId="2042912594" sldId="3414"/>
        </pc:sldMkLst>
      </pc:sldChg>
      <pc:sldChg chg="modSp mod modNotesTx">
        <pc:chgData name="Gonzales, Erica (DESE)" userId="427ee677-6162-42a0-9277-244131bf98e5" providerId="ADAL" clId="{E51C3578-3C54-4D7B-A8DF-4C272EBEE2ED}" dt="2024-09-12T13:09:15.681" v="154" actId="13244"/>
        <pc:sldMkLst>
          <pc:docMk/>
          <pc:sldMk cId="2872430026" sldId="3415"/>
        </pc:sldMkLst>
        <pc:spChg chg="ord">
          <ac:chgData name="Gonzales, Erica (DESE)" userId="427ee677-6162-42a0-9277-244131bf98e5" providerId="ADAL" clId="{E51C3578-3C54-4D7B-A8DF-4C272EBEE2ED}" dt="2024-09-12T13:09:15.681" v="154" actId="13244"/>
          <ac:spMkLst>
            <pc:docMk/>
            <pc:sldMk cId="2872430026" sldId="3415"/>
            <ac:spMk id="4" creationId="{50269361-2903-7D7C-524B-7F4E976BE47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4C469-064E-4D5F-B5A9-09C68104E645}"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n-US"/>
        </a:p>
      </dgm:t>
    </dgm:pt>
    <dgm:pt modelId="{43365EEC-99B4-4A66-A199-243571FD92F2}">
      <dgm:prSet phldrT="[Text]" custT="1"/>
      <dgm:spPr>
        <a:solidFill>
          <a:schemeClr val="accent1">
            <a:lumMod val="50000"/>
          </a:schemeClr>
        </a:solidFill>
      </dgm:spPr>
      <dgm:t>
        <a:bodyPr/>
        <a:lstStyle/>
        <a:p>
          <a:r>
            <a:rPr lang="en-US" sz="2400">
              <a:latin typeface="Aptos" panose="020B0004020202020204" pitchFamily="34" charset="0"/>
              <a:cs typeface="Arial" panose="020B0604020202020204" pitchFamily="34" charset="0"/>
            </a:rPr>
            <a:t>Non-High Schools</a:t>
          </a:r>
        </a:p>
      </dgm:t>
    </dgm:pt>
    <dgm:pt modelId="{558103BF-EAC7-4C37-BD88-69A7B27E2CED}" type="parTrans" cxnId="{FD690884-C99C-4C54-88EE-4C8C783D1031}">
      <dgm:prSet/>
      <dgm:spPr/>
      <dgm:t>
        <a:bodyPr/>
        <a:lstStyle/>
        <a:p>
          <a:endParaRPr lang="en-US" sz="1600">
            <a:latin typeface="Arial" panose="020B0604020202020204" pitchFamily="34" charset="0"/>
            <a:cs typeface="Arial" panose="020B0604020202020204" pitchFamily="34" charset="0"/>
          </a:endParaRPr>
        </a:p>
      </dgm:t>
    </dgm:pt>
    <dgm:pt modelId="{80491F9D-1FB6-4EB5-8FA5-6CB135BBE3D3}" type="sibTrans" cxnId="{FD690884-C99C-4C54-88EE-4C8C783D1031}">
      <dgm:prSet/>
      <dgm:spPr/>
      <dgm:t>
        <a:bodyPr/>
        <a:lstStyle/>
        <a:p>
          <a:endParaRPr lang="en-US" sz="1600">
            <a:latin typeface="Arial" panose="020B0604020202020204" pitchFamily="34" charset="0"/>
            <a:cs typeface="Arial" panose="020B0604020202020204" pitchFamily="34" charset="0"/>
          </a:endParaRPr>
        </a:p>
      </dgm:t>
    </dgm:pt>
    <dgm:pt modelId="{2A1A8C7E-FC80-4922-942C-3FAE30743122}">
      <dgm:prSet custT="1"/>
      <dgm:spPr/>
      <dgm:t>
        <a:bodyPr/>
        <a:lstStyle/>
        <a:p>
          <a:r>
            <a:rPr lang="en-US" sz="1800">
              <a:solidFill>
                <a:schemeClr val="tx1"/>
              </a:solidFill>
              <a:latin typeface="Aptos" panose="020B0004020202020204" pitchFamily="34" charset="0"/>
              <a:cs typeface="Arial" panose="020B0604020202020204" pitchFamily="34" charset="0"/>
            </a:rPr>
            <a:t>Serving only a combination of grades 3-8</a:t>
          </a:r>
        </a:p>
      </dgm:t>
    </dgm:pt>
    <dgm:pt modelId="{51272332-8452-429B-809B-1B4DEE181326}" type="parTrans" cxnId="{DADE84AD-BC74-416C-B277-515A490BE46B}">
      <dgm:prSet/>
      <dgm:spPr/>
      <dgm:t>
        <a:bodyPr/>
        <a:lstStyle/>
        <a:p>
          <a:endParaRPr lang="en-US" sz="1600">
            <a:latin typeface="Aptos" panose="020B0004020202020204" pitchFamily="34" charset="0"/>
            <a:cs typeface="Arial" panose="020B0604020202020204" pitchFamily="34" charset="0"/>
          </a:endParaRPr>
        </a:p>
      </dgm:t>
    </dgm:pt>
    <dgm:pt modelId="{C5BF3D2E-E7CC-4367-980B-87CB9694F1C1}" type="sibTrans" cxnId="{DADE84AD-BC74-416C-B277-515A490BE46B}">
      <dgm:prSet/>
      <dgm:spPr/>
      <dgm:t>
        <a:bodyPr/>
        <a:lstStyle/>
        <a:p>
          <a:endParaRPr lang="en-US" sz="1600">
            <a:latin typeface="Arial" panose="020B0604020202020204" pitchFamily="34" charset="0"/>
            <a:cs typeface="Arial" panose="020B0604020202020204" pitchFamily="34" charset="0"/>
          </a:endParaRPr>
        </a:p>
      </dgm:t>
    </dgm:pt>
    <dgm:pt modelId="{F2037D20-BFA3-43E8-860C-C89354F24C6B}">
      <dgm:prSet custT="1"/>
      <dgm:spPr>
        <a:solidFill>
          <a:schemeClr val="accent1">
            <a:lumMod val="50000"/>
          </a:schemeClr>
        </a:solidFill>
      </dgm:spPr>
      <dgm:t>
        <a:bodyPr/>
        <a:lstStyle/>
        <a:p>
          <a:r>
            <a:rPr lang="en-US" sz="2400">
              <a:latin typeface="Aptos" panose="020B0004020202020204" pitchFamily="34" charset="0"/>
              <a:cs typeface="Arial" panose="020B0604020202020204" pitchFamily="34" charset="0"/>
            </a:rPr>
            <a:t>Middle/High/K-12 Schools</a:t>
          </a:r>
        </a:p>
      </dgm:t>
    </dgm:pt>
    <dgm:pt modelId="{0A9986E1-F50D-4EF8-A0FE-A8E789203F8F}" type="parTrans" cxnId="{6CA794EF-7653-48D7-ACAA-910F688DBF3F}">
      <dgm:prSet/>
      <dgm:spPr/>
      <dgm:t>
        <a:bodyPr/>
        <a:lstStyle/>
        <a:p>
          <a:endParaRPr lang="en-US" sz="1600">
            <a:latin typeface="Arial" panose="020B0604020202020204" pitchFamily="34" charset="0"/>
            <a:cs typeface="Arial" panose="020B0604020202020204" pitchFamily="34" charset="0"/>
          </a:endParaRPr>
        </a:p>
      </dgm:t>
    </dgm:pt>
    <dgm:pt modelId="{8C7A150C-3B63-457A-B233-A0F000AF9A88}" type="sibTrans" cxnId="{6CA794EF-7653-48D7-ACAA-910F688DBF3F}">
      <dgm:prSet/>
      <dgm:spPr/>
      <dgm:t>
        <a:bodyPr/>
        <a:lstStyle/>
        <a:p>
          <a:endParaRPr lang="en-US" sz="1600">
            <a:latin typeface="Arial" panose="020B0604020202020204" pitchFamily="34" charset="0"/>
            <a:cs typeface="Arial" panose="020B0604020202020204" pitchFamily="34" charset="0"/>
          </a:endParaRPr>
        </a:p>
      </dgm:t>
    </dgm:pt>
    <dgm:pt modelId="{C7A8B58E-3605-49A4-B461-730CF777C9E2}">
      <dgm:prSet custT="1"/>
      <dgm:spPr/>
      <dgm:t>
        <a:bodyPr/>
        <a:lstStyle/>
        <a:p>
          <a:r>
            <a:rPr lang="en-US" sz="1800">
              <a:solidFill>
                <a:schemeClr val="tx1"/>
              </a:solidFill>
              <a:latin typeface="Aptos" panose="020B0004020202020204" pitchFamily="34" charset="0"/>
              <a:cs typeface="Arial" panose="020B0604020202020204" pitchFamily="34" charset="0"/>
            </a:rPr>
            <a:t>Serving grade 10 and at least one other grade 3-8</a:t>
          </a:r>
        </a:p>
      </dgm:t>
    </dgm:pt>
    <dgm:pt modelId="{65E8B87D-662D-457E-88D0-DF9C17AEB2E9}" type="parTrans" cxnId="{6A2CD9FA-BAD3-4BF0-A016-F047E1A4E38E}">
      <dgm:prSet/>
      <dgm:spPr/>
      <dgm:t>
        <a:bodyPr/>
        <a:lstStyle/>
        <a:p>
          <a:endParaRPr lang="en-US" sz="1600">
            <a:latin typeface="Aptos" panose="020B0004020202020204" pitchFamily="34" charset="0"/>
            <a:cs typeface="Arial" panose="020B0604020202020204" pitchFamily="34" charset="0"/>
          </a:endParaRPr>
        </a:p>
      </dgm:t>
    </dgm:pt>
    <dgm:pt modelId="{ECAAC8C5-CB96-4E6C-97FF-B1A0EE6835D8}" type="sibTrans" cxnId="{6A2CD9FA-BAD3-4BF0-A016-F047E1A4E38E}">
      <dgm:prSet/>
      <dgm:spPr/>
      <dgm:t>
        <a:bodyPr/>
        <a:lstStyle/>
        <a:p>
          <a:endParaRPr lang="en-US" sz="1600">
            <a:latin typeface="Arial" panose="020B0604020202020204" pitchFamily="34" charset="0"/>
            <a:cs typeface="Arial" panose="020B0604020202020204" pitchFamily="34" charset="0"/>
          </a:endParaRPr>
        </a:p>
      </dgm:t>
    </dgm:pt>
    <dgm:pt modelId="{A1813FAA-FE36-49AF-8D2F-242265EAFC21}">
      <dgm:prSet custT="1"/>
      <dgm:spPr>
        <a:solidFill>
          <a:schemeClr val="accent1">
            <a:lumMod val="50000"/>
          </a:schemeClr>
        </a:solidFill>
      </dgm:spPr>
      <dgm:t>
        <a:bodyPr/>
        <a:lstStyle/>
        <a:p>
          <a:r>
            <a:rPr lang="en-US" sz="2400">
              <a:latin typeface="Aptos" panose="020B0004020202020204" pitchFamily="34" charset="0"/>
              <a:cs typeface="Arial" panose="020B0604020202020204" pitchFamily="34" charset="0"/>
            </a:rPr>
            <a:t>High Schools</a:t>
          </a:r>
        </a:p>
      </dgm:t>
    </dgm:pt>
    <dgm:pt modelId="{3FBE1243-E868-4EE6-9623-B27F67CE1335}" type="parTrans" cxnId="{A22EF635-8336-406C-BEF8-94C682AD894B}">
      <dgm:prSet/>
      <dgm:spPr/>
      <dgm:t>
        <a:bodyPr/>
        <a:lstStyle/>
        <a:p>
          <a:endParaRPr lang="en-US" sz="1600">
            <a:latin typeface="Arial" panose="020B0604020202020204" pitchFamily="34" charset="0"/>
            <a:cs typeface="Arial" panose="020B0604020202020204" pitchFamily="34" charset="0"/>
          </a:endParaRPr>
        </a:p>
      </dgm:t>
    </dgm:pt>
    <dgm:pt modelId="{7FFC6085-F22B-4EFA-A08E-E14E33C0FE41}" type="sibTrans" cxnId="{A22EF635-8336-406C-BEF8-94C682AD894B}">
      <dgm:prSet/>
      <dgm:spPr/>
      <dgm:t>
        <a:bodyPr/>
        <a:lstStyle/>
        <a:p>
          <a:endParaRPr lang="en-US" sz="1600">
            <a:latin typeface="Arial" panose="020B0604020202020204" pitchFamily="34" charset="0"/>
            <a:cs typeface="Arial" panose="020B0604020202020204" pitchFamily="34" charset="0"/>
          </a:endParaRPr>
        </a:p>
      </dgm:t>
    </dgm:pt>
    <dgm:pt modelId="{D5D03F40-D0A8-48E9-B108-47595F8061D9}">
      <dgm:prSet custT="1"/>
      <dgm:spPr/>
      <dgm:t>
        <a:bodyPr/>
        <a:lstStyle/>
        <a:p>
          <a:r>
            <a:rPr lang="en-US" sz="1800">
              <a:solidFill>
                <a:schemeClr val="tx1"/>
              </a:solidFill>
              <a:latin typeface="Aptos" panose="020B0004020202020204" pitchFamily="34" charset="0"/>
              <a:cs typeface="Arial" panose="020B0604020202020204" pitchFamily="34" charset="0"/>
            </a:rPr>
            <a:t>Schools in which the only tested grade is grade 10</a:t>
          </a:r>
        </a:p>
      </dgm:t>
    </dgm:pt>
    <dgm:pt modelId="{E5E51C6E-2935-4420-8930-9616E5C9937B}" type="parTrans" cxnId="{5606CC14-4548-4F41-8CFF-6CF3DEAC31F8}">
      <dgm:prSet/>
      <dgm:spPr/>
      <dgm:t>
        <a:bodyPr/>
        <a:lstStyle/>
        <a:p>
          <a:endParaRPr lang="en-US" sz="1600">
            <a:latin typeface="Aptos" panose="020B0004020202020204" pitchFamily="34" charset="0"/>
            <a:cs typeface="Arial" panose="020B0604020202020204" pitchFamily="34" charset="0"/>
          </a:endParaRPr>
        </a:p>
      </dgm:t>
    </dgm:pt>
    <dgm:pt modelId="{2CF046D8-5355-47FF-8AC4-1CFB2B8748D0}" type="sibTrans" cxnId="{5606CC14-4548-4F41-8CFF-6CF3DEAC31F8}">
      <dgm:prSet/>
      <dgm:spPr/>
      <dgm:t>
        <a:bodyPr/>
        <a:lstStyle/>
        <a:p>
          <a:endParaRPr lang="en-US" sz="1600">
            <a:latin typeface="Arial" panose="020B0604020202020204" pitchFamily="34" charset="0"/>
            <a:cs typeface="Arial" panose="020B0604020202020204" pitchFamily="34" charset="0"/>
          </a:endParaRPr>
        </a:p>
      </dgm:t>
    </dgm:pt>
    <dgm:pt modelId="{BAC2880C-1D4F-4363-881F-01349D98094B}" type="pres">
      <dgm:prSet presAssocID="{28A4C469-064E-4D5F-B5A9-09C68104E645}" presName="diagram" presStyleCnt="0">
        <dgm:presLayoutVars>
          <dgm:chPref val="1"/>
          <dgm:dir/>
          <dgm:animOne val="branch"/>
          <dgm:animLvl val="lvl"/>
          <dgm:resizeHandles/>
        </dgm:presLayoutVars>
      </dgm:prSet>
      <dgm:spPr/>
    </dgm:pt>
    <dgm:pt modelId="{B38563A3-B086-41AC-BBD0-188BCED2245F}" type="pres">
      <dgm:prSet presAssocID="{43365EEC-99B4-4A66-A199-243571FD92F2}" presName="root" presStyleCnt="0"/>
      <dgm:spPr/>
    </dgm:pt>
    <dgm:pt modelId="{BBD3DCD7-EBD1-404D-9C06-8CD57998D1DF}" type="pres">
      <dgm:prSet presAssocID="{43365EEC-99B4-4A66-A199-243571FD92F2}" presName="rootComposite" presStyleCnt="0"/>
      <dgm:spPr/>
    </dgm:pt>
    <dgm:pt modelId="{3631E971-A295-4F2B-9805-C0F3A04C09F4}" type="pres">
      <dgm:prSet presAssocID="{43365EEC-99B4-4A66-A199-243571FD92F2}" presName="rootText" presStyleLbl="node1" presStyleIdx="0" presStyleCnt="3"/>
      <dgm:spPr/>
    </dgm:pt>
    <dgm:pt modelId="{000EA94A-0730-43FD-AA6A-9ED5D727CFB2}" type="pres">
      <dgm:prSet presAssocID="{43365EEC-99B4-4A66-A199-243571FD92F2}" presName="rootConnector" presStyleLbl="node1" presStyleIdx="0" presStyleCnt="3"/>
      <dgm:spPr/>
    </dgm:pt>
    <dgm:pt modelId="{8D1677BB-1AE3-4B2F-A540-967E45C2D51E}" type="pres">
      <dgm:prSet presAssocID="{43365EEC-99B4-4A66-A199-243571FD92F2}" presName="childShape" presStyleCnt="0"/>
      <dgm:spPr/>
    </dgm:pt>
    <dgm:pt modelId="{4CDD4B9C-4680-457D-ACF0-6D8845839D99}" type="pres">
      <dgm:prSet presAssocID="{51272332-8452-429B-809B-1B4DEE181326}" presName="Name13" presStyleLbl="parChTrans1D2" presStyleIdx="0" presStyleCnt="3"/>
      <dgm:spPr/>
    </dgm:pt>
    <dgm:pt modelId="{95FCA4AF-B558-4534-834B-11F94B00DA24}" type="pres">
      <dgm:prSet presAssocID="{2A1A8C7E-FC80-4922-942C-3FAE30743122}" presName="childText" presStyleLbl="bgAcc1" presStyleIdx="0" presStyleCnt="3">
        <dgm:presLayoutVars>
          <dgm:bulletEnabled val="1"/>
        </dgm:presLayoutVars>
      </dgm:prSet>
      <dgm:spPr/>
    </dgm:pt>
    <dgm:pt modelId="{3E072D8D-04C8-4942-8692-69B77E1C0C4C}" type="pres">
      <dgm:prSet presAssocID="{F2037D20-BFA3-43E8-860C-C89354F24C6B}" presName="root" presStyleCnt="0"/>
      <dgm:spPr/>
    </dgm:pt>
    <dgm:pt modelId="{A549824A-5D1F-4755-9EF9-0818031BB4FF}" type="pres">
      <dgm:prSet presAssocID="{F2037D20-BFA3-43E8-860C-C89354F24C6B}" presName="rootComposite" presStyleCnt="0"/>
      <dgm:spPr/>
    </dgm:pt>
    <dgm:pt modelId="{157B2DEB-BD2C-4762-9876-4E506F8D2A32}" type="pres">
      <dgm:prSet presAssocID="{F2037D20-BFA3-43E8-860C-C89354F24C6B}" presName="rootText" presStyleLbl="node1" presStyleIdx="1" presStyleCnt="3"/>
      <dgm:spPr/>
    </dgm:pt>
    <dgm:pt modelId="{243FDF5B-6C61-4AC1-AB52-E3AA617EE580}" type="pres">
      <dgm:prSet presAssocID="{F2037D20-BFA3-43E8-860C-C89354F24C6B}" presName="rootConnector" presStyleLbl="node1" presStyleIdx="1" presStyleCnt="3"/>
      <dgm:spPr/>
    </dgm:pt>
    <dgm:pt modelId="{EEF6C931-D2A3-4B13-B311-781D67178BF3}" type="pres">
      <dgm:prSet presAssocID="{F2037D20-BFA3-43E8-860C-C89354F24C6B}" presName="childShape" presStyleCnt="0"/>
      <dgm:spPr/>
    </dgm:pt>
    <dgm:pt modelId="{6E16B1B4-ABB2-4AD5-B242-BD1C2B0CB6B1}" type="pres">
      <dgm:prSet presAssocID="{65E8B87D-662D-457E-88D0-DF9C17AEB2E9}" presName="Name13" presStyleLbl="parChTrans1D2" presStyleIdx="1" presStyleCnt="3"/>
      <dgm:spPr/>
    </dgm:pt>
    <dgm:pt modelId="{CA39A06D-E3F0-482F-87D8-E7212AEDA934}" type="pres">
      <dgm:prSet presAssocID="{C7A8B58E-3605-49A4-B461-730CF777C9E2}" presName="childText" presStyleLbl="bgAcc1" presStyleIdx="1" presStyleCnt="3">
        <dgm:presLayoutVars>
          <dgm:bulletEnabled val="1"/>
        </dgm:presLayoutVars>
      </dgm:prSet>
      <dgm:spPr/>
    </dgm:pt>
    <dgm:pt modelId="{52B63617-5B5E-4245-8C15-E3F6D897C1BB}" type="pres">
      <dgm:prSet presAssocID="{A1813FAA-FE36-49AF-8D2F-242265EAFC21}" presName="root" presStyleCnt="0"/>
      <dgm:spPr/>
    </dgm:pt>
    <dgm:pt modelId="{E29F9773-99C3-4086-BA3E-10B86E299DD6}" type="pres">
      <dgm:prSet presAssocID="{A1813FAA-FE36-49AF-8D2F-242265EAFC21}" presName="rootComposite" presStyleCnt="0"/>
      <dgm:spPr/>
    </dgm:pt>
    <dgm:pt modelId="{B01CFB9F-C796-41EE-9082-904FBF7DE7DD}" type="pres">
      <dgm:prSet presAssocID="{A1813FAA-FE36-49AF-8D2F-242265EAFC21}" presName="rootText" presStyleLbl="node1" presStyleIdx="2" presStyleCnt="3"/>
      <dgm:spPr/>
    </dgm:pt>
    <dgm:pt modelId="{0992DD19-5D1E-48C1-BCE0-C9DE807A7755}" type="pres">
      <dgm:prSet presAssocID="{A1813FAA-FE36-49AF-8D2F-242265EAFC21}" presName="rootConnector" presStyleLbl="node1" presStyleIdx="2" presStyleCnt="3"/>
      <dgm:spPr/>
    </dgm:pt>
    <dgm:pt modelId="{04FC753A-FD90-4CC1-BAC9-405DEF0960FA}" type="pres">
      <dgm:prSet presAssocID="{A1813FAA-FE36-49AF-8D2F-242265EAFC21}" presName="childShape" presStyleCnt="0"/>
      <dgm:spPr/>
    </dgm:pt>
    <dgm:pt modelId="{3DE4D8EF-27E8-48B7-9AE1-49D864D22C97}" type="pres">
      <dgm:prSet presAssocID="{E5E51C6E-2935-4420-8930-9616E5C9937B}" presName="Name13" presStyleLbl="parChTrans1D2" presStyleIdx="2" presStyleCnt="3"/>
      <dgm:spPr/>
    </dgm:pt>
    <dgm:pt modelId="{2A378A87-9525-4AD5-9E80-9DDD4D7372E9}" type="pres">
      <dgm:prSet presAssocID="{D5D03F40-D0A8-48E9-B108-47595F8061D9}" presName="childText" presStyleLbl="bgAcc1" presStyleIdx="2" presStyleCnt="3">
        <dgm:presLayoutVars>
          <dgm:bulletEnabled val="1"/>
        </dgm:presLayoutVars>
      </dgm:prSet>
      <dgm:spPr/>
    </dgm:pt>
  </dgm:ptLst>
  <dgm:cxnLst>
    <dgm:cxn modelId="{5606CC14-4548-4F41-8CFF-6CF3DEAC31F8}" srcId="{A1813FAA-FE36-49AF-8D2F-242265EAFC21}" destId="{D5D03F40-D0A8-48E9-B108-47595F8061D9}" srcOrd="0" destOrd="0" parTransId="{E5E51C6E-2935-4420-8930-9616E5C9937B}" sibTransId="{2CF046D8-5355-47FF-8AC4-1CFB2B8748D0}"/>
    <dgm:cxn modelId="{B7256917-CC20-4977-8146-84FC630D67B0}" type="presOf" srcId="{51272332-8452-429B-809B-1B4DEE181326}" destId="{4CDD4B9C-4680-457D-ACF0-6D8845839D99}" srcOrd="0" destOrd="0" presId="urn:microsoft.com/office/officeart/2005/8/layout/hierarchy3"/>
    <dgm:cxn modelId="{C962E429-BF89-4FEE-8355-8ECA7E9EAC41}" type="presOf" srcId="{2A1A8C7E-FC80-4922-942C-3FAE30743122}" destId="{95FCA4AF-B558-4534-834B-11F94B00DA24}" srcOrd="0" destOrd="0" presId="urn:microsoft.com/office/officeart/2005/8/layout/hierarchy3"/>
    <dgm:cxn modelId="{A22EF635-8336-406C-BEF8-94C682AD894B}" srcId="{28A4C469-064E-4D5F-B5A9-09C68104E645}" destId="{A1813FAA-FE36-49AF-8D2F-242265EAFC21}" srcOrd="2" destOrd="0" parTransId="{3FBE1243-E868-4EE6-9623-B27F67CE1335}" sibTransId="{7FFC6085-F22B-4EFA-A08E-E14E33C0FE41}"/>
    <dgm:cxn modelId="{3615363D-E28A-456E-B060-93D0B31656BA}" type="presOf" srcId="{F2037D20-BFA3-43E8-860C-C89354F24C6B}" destId="{243FDF5B-6C61-4AC1-AB52-E3AA617EE580}" srcOrd="1" destOrd="0" presId="urn:microsoft.com/office/officeart/2005/8/layout/hierarchy3"/>
    <dgm:cxn modelId="{6C6C5B41-260A-4A59-A6BD-65B4BC0BD77A}" type="presOf" srcId="{65E8B87D-662D-457E-88D0-DF9C17AEB2E9}" destId="{6E16B1B4-ABB2-4AD5-B242-BD1C2B0CB6B1}" srcOrd="0" destOrd="0" presId="urn:microsoft.com/office/officeart/2005/8/layout/hierarchy3"/>
    <dgm:cxn modelId="{FA45BF44-1418-432E-B75E-E423C87B68B7}" type="presOf" srcId="{D5D03F40-D0A8-48E9-B108-47595F8061D9}" destId="{2A378A87-9525-4AD5-9E80-9DDD4D7372E9}" srcOrd="0" destOrd="0" presId="urn:microsoft.com/office/officeart/2005/8/layout/hierarchy3"/>
    <dgm:cxn modelId="{92AE1B5A-916B-496A-88E9-84FA39E73C50}" type="presOf" srcId="{43365EEC-99B4-4A66-A199-243571FD92F2}" destId="{3631E971-A295-4F2B-9805-C0F3A04C09F4}" srcOrd="0" destOrd="0" presId="urn:microsoft.com/office/officeart/2005/8/layout/hierarchy3"/>
    <dgm:cxn modelId="{A459D77E-326B-4B9E-BFE1-C133CD51A576}" type="presOf" srcId="{43365EEC-99B4-4A66-A199-243571FD92F2}" destId="{000EA94A-0730-43FD-AA6A-9ED5D727CFB2}" srcOrd="1" destOrd="0" presId="urn:microsoft.com/office/officeart/2005/8/layout/hierarchy3"/>
    <dgm:cxn modelId="{FD690884-C99C-4C54-88EE-4C8C783D1031}" srcId="{28A4C469-064E-4D5F-B5A9-09C68104E645}" destId="{43365EEC-99B4-4A66-A199-243571FD92F2}" srcOrd="0" destOrd="0" parTransId="{558103BF-EAC7-4C37-BD88-69A7B27E2CED}" sibTransId="{80491F9D-1FB6-4EB5-8FA5-6CB135BBE3D3}"/>
    <dgm:cxn modelId="{FC599D94-20D1-43D0-97F9-6DAD3CE26FDB}" type="presOf" srcId="{E5E51C6E-2935-4420-8930-9616E5C9937B}" destId="{3DE4D8EF-27E8-48B7-9AE1-49D864D22C97}" srcOrd="0" destOrd="0" presId="urn:microsoft.com/office/officeart/2005/8/layout/hierarchy3"/>
    <dgm:cxn modelId="{DADE84AD-BC74-416C-B277-515A490BE46B}" srcId="{43365EEC-99B4-4A66-A199-243571FD92F2}" destId="{2A1A8C7E-FC80-4922-942C-3FAE30743122}" srcOrd="0" destOrd="0" parTransId="{51272332-8452-429B-809B-1B4DEE181326}" sibTransId="{C5BF3D2E-E7CC-4367-980B-87CB9694F1C1}"/>
    <dgm:cxn modelId="{1B20DDB1-7493-4707-A220-CA0BB155C929}" type="presOf" srcId="{F2037D20-BFA3-43E8-860C-C89354F24C6B}" destId="{157B2DEB-BD2C-4762-9876-4E506F8D2A32}" srcOrd="0" destOrd="0" presId="urn:microsoft.com/office/officeart/2005/8/layout/hierarchy3"/>
    <dgm:cxn modelId="{D90E01B4-78B2-4EB7-819F-D4C3F10527ED}" type="presOf" srcId="{C7A8B58E-3605-49A4-B461-730CF777C9E2}" destId="{CA39A06D-E3F0-482F-87D8-E7212AEDA934}" srcOrd="0" destOrd="0" presId="urn:microsoft.com/office/officeart/2005/8/layout/hierarchy3"/>
    <dgm:cxn modelId="{B247EBE0-5DBC-4EAD-9DA1-B1FABD6C42F4}" type="presOf" srcId="{A1813FAA-FE36-49AF-8D2F-242265EAFC21}" destId="{0992DD19-5D1E-48C1-BCE0-C9DE807A7755}" srcOrd="1" destOrd="0" presId="urn:microsoft.com/office/officeart/2005/8/layout/hierarchy3"/>
    <dgm:cxn modelId="{AC6C00E2-3AF0-4F0D-AE12-A25C69E8574B}" type="presOf" srcId="{28A4C469-064E-4D5F-B5A9-09C68104E645}" destId="{BAC2880C-1D4F-4363-881F-01349D98094B}" srcOrd="0" destOrd="0" presId="urn:microsoft.com/office/officeart/2005/8/layout/hierarchy3"/>
    <dgm:cxn modelId="{61F0EEEC-70C2-4DCF-A4F6-0BF2DED22080}" type="presOf" srcId="{A1813FAA-FE36-49AF-8D2F-242265EAFC21}" destId="{B01CFB9F-C796-41EE-9082-904FBF7DE7DD}" srcOrd="0" destOrd="0" presId="urn:microsoft.com/office/officeart/2005/8/layout/hierarchy3"/>
    <dgm:cxn modelId="{6CA794EF-7653-48D7-ACAA-910F688DBF3F}" srcId="{28A4C469-064E-4D5F-B5A9-09C68104E645}" destId="{F2037D20-BFA3-43E8-860C-C89354F24C6B}" srcOrd="1" destOrd="0" parTransId="{0A9986E1-F50D-4EF8-A0FE-A8E789203F8F}" sibTransId="{8C7A150C-3B63-457A-B233-A0F000AF9A88}"/>
    <dgm:cxn modelId="{6A2CD9FA-BAD3-4BF0-A016-F047E1A4E38E}" srcId="{F2037D20-BFA3-43E8-860C-C89354F24C6B}" destId="{C7A8B58E-3605-49A4-B461-730CF777C9E2}" srcOrd="0" destOrd="0" parTransId="{65E8B87D-662D-457E-88D0-DF9C17AEB2E9}" sibTransId="{ECAAC8C5-CB96-4E6C-97FF-B1A0EE6835D8}"/>
    <dgm:cxn modelId="{B7DA8816-E2C9-4F64-8B92-0201ED5CD6E6}" type="presParOf" srcId="{BAC2880C-1D4F-4363-881F-01349D98094B}" destId="{B38563A3-B086-41AC-BBD0-188BCED2245F}" srcOrd="0" destOrd="0" presId="urn:microsoft.com/office/officeart/2005/8/layout/hierarchy3"/>
    <dgm:cxn modelId="{5995DFD6-2CDD-42D9-913C-728405C21AF8}" type="presParOf" srcId="{B38563A3-B086-41AC-BBD0-188BCED2245F}" destId="{BBD3DCD7-EBD1-404D-9C06-8CD57998D1DF}" srcOrd="0" destOrd="0" presId="urn:microsoft.com/office/officeart/2005/8/layout/hierarchy3"/>
    <dgm:cxn modelId="{7F97FC99-760C-408C-A938-94E3E3EEE280}" type="presParOf" srcId="{BBD3DCD7-EBD1-404D-9C06-8CD57998D1DF}" destId="{3631E971-A295-4F2B-9805-C0F3A04C09F4}" srcOrd="0" destOrd="0" presId="urn:microsoft.com/office/officeart/2005/8/layout/hierarchy3"/>
    <dgm:cxn modelId="{2090EBD0-4DE7-47D5-8014-BD3F5B43CB22}" type="presParOf" srcId="{BBD3DCD7-EBD1-404D-9C06-8CD57998D1DF}" destId="{000EA94A-0730-43FD-AA6A-9ED5D727CFB2}" srcOrd="1" destOrd="0" presId="urn:microsoft.com/office/officeart/2005/8/layout/hierarchy3"/>
    <dgm:cxn modelId="{DF1B92FC-D1DD-4363-A746-E3536C361060}" type="presParOf" srcId="{B38563A3-B086-41AC-BBD0-188BCED2245F}" destId="{8D1677BB-1AE3-4B2F-A540-967E45C2D51E}" srcOrd="1" destOrd="0" presId="urn:microsoft.com/office/officeart/2005/8/layout/hierarchy3"/>
    <dgm:cxn modelId="{D5B94EC9-3A45-4DAF-A602-BA53E9A5F9EF}" type="presParOf" srcId="{8D1677BB-1AE3-4B2F-A540-967E45C2D51E}" destId="{4CDD4B9C-4680-457D-ACF0-6D8845839D99}" srcOrd="0" destOrd="0" presId="urn:microsoft.com/office/officeart/2005/8/layout/hierarchy3"/>
    <dgm:cxn modelId="{01C6568E-CC2F-47B7-9E5F-1871CE886D00}" type="presParOf" srcId="{8D1677BB-1AE3-4B2F-A540-967E45C2D51E}" destId="{95FCA4AF-B558-4534-834B-11F94B00DA24}" srcOrd="1" destOrd="0" presId="urn:microsoft.com/office/officeart/2005/8/layout/hierarchy3"/>
    <dgm:cxn modelId="{ECBF7862-D39B-49F3-9A4E-34365C6F6034}" type="presParOf" srcId="{BAC2880C-1D4F-4363-881F-01349D98094B}" destId="{3E072D8D-04C8-4942-8692-69B77E1C0C4C}" srcOrd="1" destOrd="0" presId="urn:microsoft.com/office/officeart/2005/8/layout/hierarchy3"/>
    <dgm:cxn modelId="{18F17E8C-A67C-4724-BA60-A4342B1FBB2D}" type="presParOf" srcId="{3E072D8D-04C8-4942-8692-69B77E1C0C4C}" destId="{A549824A-5D1F-4755-9EF9-0818031BB4FF}" srcOrd="0" destOrd="0" presId="urn:microsoft.com/office/officeart/2005/8/layout/hierarchy3"/>
    <dgm:cxn modelId="{BCEC2441-A72D-4C9A-AA96-F6FE0CFD22BA}" type="presParOf" srcId="{A549824A-5D1F-4755-9EF9-0818031BB4FF}" destId="{157B2DEB-BD2C-4762-9876-4E506F8D2A32}" srcOrd="0" destOrd="0" presId="urn:microsoft.com/office/officeart/2005/8/layout/hierarchy3"/>
    <dgm:cxn modelId="{4B186862-9C5F-4B70-88FD-6678F2E51BFC}" type="presParOf" srcId="{A549824A-5D1F-4755-9EF9-0818031BB4FF}" destId="{243FDF5B-6C61-4AC1-AB52-E3AA617EE580}" srcOrd="1" destOrd="0" presId="urn:microsoft.com/office/officeart/2005/8/layout/hierarchy3"/>
    <dgm:cxn modelId="{8870C554-6507-4F34-A79F-AECF17A4547A}" type="presParOf" srcId="{3E072D8D-04C8-4942-8692-69B77E1C0C4C}" destId="{EEF6C931-D2A3-4B13-B311-781D67178BF3}" srcOrd="1" destOrd="0" presId="urn:microsoft.com/office/officeart/2005/8/layout/hierarchy3"/>
    <dgm:cxn modelId="{A19BD2BD-25A4-4703-B959-3BF3ADBD6660}" type="presParOf" srcId="{EEF6C931-D2A3-4B13-B311-781D67178BF3}" destId="{6E16B1B4-ABB2-4AD5-B242-BD1C2B0CB6B1}" srcOrd="0" destOrd="0" presId="urn:microsoft.com/office/officeart/2005/8/layout/hierarchy3"/>
    <dgm:cxn modelId="{264D7C60-6C86-4BC5-B4ED-003750FF896E}" type="presParOf" srcId="{EEF6C931-D2A3-4B13-B311-781D67178BF3}" destId="{CA39A06D-E3F0-482F-87D8-E7212AEDA934}" srcOrd="1" destOrd="0" presId="urn:microsoft.com/office/officeart/2005/8/layout/hierarchy3"/>
    <dgm:cxn modelId="{2B3CE931-48D0-4D93-A27C-5DA5980E5839}" type="presParOf" srcId="{BAC2880C-1D4F-4363-881F-01349D98094B}" destId="{52B63617-5B5E-4245-8C15-E3F6D897C1BB}" srcOrd="2" destOrd="0" presId="urn:microsoft.com/office/officeart/2005/8/layout/hierarchy3"/>
    <dgm:cxn modelId="{82DEE881-E751-447E-AFFC-2E352719E43B}" type="presParOf" srcId="{52B63617-5B5E-4245-8C15-E3F6D897C1BB}" destId="{E29F9773-99C3-4086-BA3E-10B86E299DD6}" srcOrd="0" destOrd="0" presId="urn:microsoft.com/office/officeart/2005/8/layout/hierarchy3"/>
    <dgm:cxn modelId="{720FC7FF-C8CE-4DE2-A475-D77DD9E34763}" type="presParOf" srcId="{E29F9773-99C3-4086-BA3E-10B86E299DD6}" destId="{B01CFB9F-C796-41EE-9082-904FBF7DE7DD}" srcOrd="0" destOrd="0" presId="urn:microsoft.com/office/officeart/2005/8/layout/hierarchy3"/>
    <dgm:cxn modelId="{77D3983F-EA67-4D5D-A8E0-B08D71754E26}" type="presParOf" srcId="{E29F9773-99C3-4086-BA3E-10B86E299DD6}" destId="{0992DD19-5D1E-48C1-BCE0-C9DE807A7755}" srcOrd="1" destOrd="0" presId="urn:microsoft.com/office/officeart/2005/8/layout/hierarchy3"/>
    <dgm:cxn modelId="{D477D5D8-575A-44DA-92FE-3B7611096ECD}" type="presParOf" srcId="{52B63617-5B5E-4245-8C15-E3F6D897C1BB}" destId="{04FC753A-FD90-4CC1-BAC9-405DEF0960FA}" srcOrd="1" destOrd="0" presId="urn:microsoft.com/office/officeart/2005/8/layout/hierarchy3"/>
    <dgm:cxn modelId="{A2DED4C9-391F-443B-8A6D-6FDC34830BEF}" type="presParOf" srcId="{04FC753A-FD90-4CC1-BAC9-405DEF0960FA}" destId="{3DE4D8EF-27E8-48B7-9AE1-49D864D22C97}" srcOrd="0" destOrd="0" presId="urn:microsoft.com/office/officeart/2005/8/layout/hierarchy3"/>
    <dgm:cxn modelId="{7839BE48-01C6-4A81-ADBB-FF2D8946ED23}" type="presParOf" srcId="{04FC753A-FD90-4CC1-BAC9-405DEF0960FA}" destId="{2A378A87-9525-4AD5-9E80-9DDD4D7372E9}" srcOrd="1"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1E971-A295-4F2B-9805-C0F3A04C09F4}">
      <dsp:nvSpPr>
        <dsp:cNvPr id="0" name=""/>
        <dsp:cNvSpPr/>
      </dsp:nvSpPr>
      <dsp:spPr>
        <a:xfrm>
          <a:off x="1117" y="9843"/>
          <a:ext cx="2614588" cy="1307294"/>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Aptos" panose="020B0004020202020204" pitchFamily="34" charset="0"/>
              <a:cs typeface="Arial" panose="020B0604020202020204" pitchFamily="34" charset="0"/>
            </a:rPr>
            <a:t>Non-High Schools</a:t>
          </a:r>
        </a:p>
      </dsp:txBody>
      <dsp:txXfrm>
        <a:off x="39406" y="48132"/>
        <a:ext cx="2538010" cy="1230716"/>
      </dsp:txXfrm>
    </dsp:sp>
    <dsp:sp modelId="{4CDD4B9C-4680-457D-ACF0-6D8845839D99}">
      <dsp:nvSpPr>
        <dsp:cNvPr id="0" name=""/>
        <dsp:cNvSpPr/>
      </dsp:nvSpPr>
      <dsp:spPr>
        <a:xfrm>
          <a:off x="262576" y="1317138"/>
          <a:ext cx="261458" cy="980470"/>
        </a:xfrm>
        <a:custGeom>
          <a:avLst/>
          <a:gdLst/>
          <a:ahLst/>
          <a:cxnLst/>
          <a:rect l="0" t="0" r="0" b="0"/>
          <a:pathLst>
            <a:path>
              <a:moveTo>
                <a:pt x="0" y="0"/>
              </a:moveTo>
              <a:lnTo>
                <a:pt x="0" y="980470"/>
              </a:lnTo>
              <a:lnTo>
                <a:pt x="261458" y="98047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FCA4AF-B558-4534-834B-11F94B00DA24}">
      <dsp:nvSpPr>
        <dsp:cNvPr id="0" name=""/>
        <dsp:cNvSpPr/>
      </dsp:nvSpPr>
      <dsp:spPr>
        <a:xfrm>
          <a:off x="524035" y="1643961"/>
          <a:ext cx="2091670" cy="130729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ptos" panose="020B0004020202020204" pitchFamily="34" charset="0"/>
              <a:cs typeface="Arial" panose="020B0604020202020204" pitchFamily="34" charset="0"/>
            </a:rPr>
            <a:t>Serving only a combination of grades 3-8</a:t>
          </a:r>
        </a:p>
      </dsp:txBody>
      <dsp:txXfrm>
        <a:off x="562324" y="1682250"/>
        <a:ext cx="2015092" cy="1230716"/>
      </dsp:txXfrm>
    </dsp:sp>
    <dsp:sp modelId="{157B2DEB-BD2C-4762-9876-4E506F8D2A32}">
      <dsp:nvSpPr>
        <dsp:cNvPr id="0" name=""/>
        <dsp:cNvSpPr/>
      </dsp:nvSpPr>
      <dsp:spPr>
        <a:xfrm>
          <a:off x="3269353" y="9843"/>
          <a:ext cx="2614588" cy="1307294"/>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Aptos" panose="020B0004020202020204" pitchFamily="34" charset="0"/>
              <a:cs typeface="Arial" panose="020B0604020202020204" pitchFamily="34" charset="0"/>
            </a:rPr>
            <a:t>Middle/High/K-12 Schools</a:t>
          </a:r>
        </a:p>
      </dsp:txBody>
      <dsp:txXfrm>
        <a:off x="3307642" y="48132"/>
        <a:ext cx="2538010" cy="1230716"/>
      </dsp:txXfrm>
    </dsp:sp>
    <dsp:sp modelId="{6E16B1B4-ABB2-4AD5-B242-BD1C2B0CB6B1}">
      <dsp:nvSpPr>
        <dsp:cNvPr id="0" name=""/>
        <dsp:cNvSpPr/>
      </dsp:nvSpPr>
      <dsp:spPr>
        <a:xfrm>
          <a:off x="3530812" y="1317138"/>
          <a:ext cx="261458" cy="980470"/>
        </a:xfrm>
        <a:custGeom>
          <a:avLst/>
          <a:gdLst/>
          <a:ahLst/>
          <a:cxnLst/>
          <a:rect l="0" t="0" r="0" b="0"/>
          <a:pathLst>
            <a:path>
              <a:moveTo>
                <a:pt x="0" y="0"/>
              </a:moveTo>
              <a:lnTo>
                <a:pt x="0" y="980470"/>
              </a:lnTo>
              <a:lnTo>
                <a:pt x="261458" y="98047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39A06D-E3F0-482F-87D8-E7212AEDA934}">
      <dsp:nvSpPr>
        <dsp:cNvPr id="0" name=""/>
        <dsp:cNvSpPr/>
      </dsp:nvSpPr>
      <dsp:spPr>
        <a:xfrm>
          <a:off x="3792270" y="1643961"/>
          <a:ext cx="2091670" cy="130729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ptos" panose="020B0004020202020204" pitchFamily="34" charset="0"/>
              <a:cs typeface="Arial" panose="020B0604020202020204" pitchFamily="34" charset="0"/>
            </a:rPr>
            <a:t>Serving grade 10 and at least one other grade 3-8</a:t>
          </a:r>
        </a:p>
      </dsp:txBody>
      <dsp:txXfrm>
        <a:off x="3830559" y="1682250"/>
        <a:ext cx="2015092" cy="1230716"/>
      </dsp:txXfrm>
    </dsp:sp>
    <dsp:sp modelId="{B01CFB9F-C796-41EE-9082-904FBF7DE7DD}">
      <dsp:nvSpPr>
        <dsp:cNvPr id="0" name=""/>
        <dsp:cNvSpPr/>
      </dsp:nvSpPr>
      <dsp:spPr>
        <a:xfrm>
          <a:off x="6537588" y="9843"/>
          <a:ext cx="2614588" cy="1307294"/>
        </a:xfrm>
        <a:prstGeom prst="roundRect">
          <a:avLst>
            <a:gd name="adj" fmla="val 10000"/>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Aptos" panose="020B0004020202020204" pitchFamily="34" charset="0"/>
              <a:cs typeface="Arial" panose="020B0604020202020204" pitchFamily="34" charset="0"/>
            </a:rPr>
            <a:t>High Schools</a:t>
          </a:r>
        </a:p>
      </dsp:txBody>
      <dsp:txXfrm>
        <a:off x="6575877" y="48132"/>
        <a:ext cx="2538010" cy="1230716"/>
      </dsp:txXfrm>
    </dsp:sp>
    <dsp:sp modelId="{3DE4D8EF-27E8-48B7-9AE1-49D864D22C97}">
      <dsp:nvSpPr>
        <dsp:cNvPr id="0" name=""/>
        <dsp:cNvSpPr/>
      </dsp:nvSpPr>
      <dsp:spPr>
        <a:xfrm>
          <a:off x="6799047" y="1317138"/>
          <a:ext cx="261458" cy="980470"/>
        </a:xfrm>
        <a:custGeom>
          <a:avLst/>
          <a:gdLst/>
          <a:ahLst/>
          <a:cxnLst/>
          <a:rect l="0" t="0" r="0" b="0"/>
          <a:pathLst>
            <a:path>
              <a:moveTo>
                <a:pt x="0" y="0"/>
              </a:moveTo>
              <a:lnTo>
                <a:pt x="0" y="980470"/>
              </a:lnTo>
              <a:lnTo>
                <a:pt x="261458" y="98047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378A87-9525-4AD5-9E80-9DDD4D7372E9}">
      <dsp:nvSpPr>
        <dsp:cNvPr id="0" name=""/>
        <dsp:cNvSpPr/>
      </dsp:nvSpPr>
      <dsp:spPr>
        <a:xfrm>
          <a:off x="7060506" y="1643961"/>
          <a:ext cx="2091670" cy="130729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ptos" panose="020B0004020202020204" pitchFamily="34" charset="0"/>
              <a:cs typeface="Arial" panose="020B0604020202020204" pitchFamily="34" charset="0"/>
            </a:rPr>
            <a:t>Schools in which the only tested grade is grade 10</a:t>
          </a:r>
        </a:p>
      </dsp:txBody>
      <dsp:txXfrm>
        <a:off x="7098795" y="1682250"/>
        <a:ext cx="2015092" cy="12307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9/19/2024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225201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83825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2341479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389522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1374728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14</a:t>
            </a:fld>
            <a:endParaRPr lang="zh-CN" altLang="en-US"/>
          </a:p>
        </p:txBody>
      </p:sp>
      <p:sp>
        <p:nvSpPr>
          <p:cNvPr id="5" name="Footer Placeholder 4"/>
          <p:cNvSpPr>
            <a:spLocks noGrp="1"/>
          </p:cNvSpPr>
          <p:nvPr>
            <p:ph type="ftr" sz="quarter" idx="11"/>
          </p:nvPr>
        </p:nvSpPr>
        <p:spPr/>
        <p:txBody>
          <a:bodyPr/>
          <a:lstStyle/>
          <a:p>
            <a:r>
              <a:rPr lang="en-US" altLang="zh-CN"/>
              <a:t>Massachusetts Department of Elementary and Secondary Education</a:t>
            </a:r>
            <a:endParaRPr lang="zh-CN" altLang="en-US"/>
          </a:p>
        </p:txBody>
      </p:sp>
    </p:spTree>
    <p:extLst>
      <p:ext uri="{BB962C8B-B14F-4D97-AF65-F5344CB8AC3E}">
        <p14:creationId xmlns:p14="http://schemas.microsoft.com/office/powerpoint/2010/main" val="3958756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1779917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125346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1978397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1155742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410245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989315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382985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1434878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1449353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3353491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alibri"/>
              <a:buNone/>
            </a:pPr>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2847557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a:p>
        </p:txBody>
      </p:sp>
    </p:spTree>
    <p:extLst>
      <p:ext uri="{BB962C8B-B14F-4D97-AF65-F5344CB8AC3E}">
        <p14:creationId xmlns:p14="http://schemas.microsoft.com/office/powerpoint/2010/main" val="4247864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3170574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27</a:t>
            </a:fld>
            <a:endParaRPr lang="zh-CN" altLang="en-US"/>
          </a:p>
        </p:txBody>
      </p:sp>
      <p:sp>
        <p:nvSpPr>
          <p:cNvPr id="5" name="Footer Placeholder 4"/>
          <p:cNvSpPr>
            <a:spLocks noGrp="1"/>
          </p:cNvSpPr>
          <p:nvPr>
            <p:ph type="ftr" sz="quarter" idx="11"/>
          </p:nvPr>
        </p:nvSpPr>
        <p:spPr/>
        <p:txBody>
          <a:bodyPr/>
          <a:lstStyle/>
          <a:p>
            <a:r>
              <a:rPr lang="en-US" altLang="zh-CN"/>
              <a:t>Massachusetts Department of Elementary and Secondary Education</a:t>
            </a:r>
            <a:endParaRPr lang="zh-CN" altLang="en-US"/>
          </a:p>
        </p:txBody>
      </p:sp>
    </p:spTree>
    <p:extLst>
      <p:ext uri="{BB962C8B-B14F-4D97-AF65-F5344CB8AC3E}">
        <p14:creationId xmlns:p14="http://schemas.microsoft.com/office/powerpoint/2010/main" val="874055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292344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276777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3558899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2114134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337093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2977888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a:p>
        </p:txBody>
      </p:sp>
    </p:spTree>
    <p:extLst>
      <p:ext uri="{BB962C8B-B14F-4D97-AF65-F5344CB8AC3E}">
        <p14:creationId xmlns:p14="http://schemas.microsoft.com/office/powerpoint/2010/main" val="3398633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ltLang="zh-CN"/>
              <a:t>Massachusetts Department of Elementary and Secondary Education</a:t>
            </a:r>
            <a:endParaRPr lang="zh-CN" altLang="en-US"/>
          </a:p>
        </p:txBody>
      </p:sp>
      <p:sp>
        <p:nvSpPr>
          <p:cNvPr id="5" name="Slide Number Placeholder 4"/>
          <p:cNvSpPr>
            <a:spLocks noGrp="1"/>
          </p:cNvSpPr>
          <p:nvPr>
            <p:ph type="sldNum" sz="quarter" idx="11"/>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772614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37</a:t>
            </a:fld>
            <a:endParaRPr lang="en-US"/>
          </a:p>
        </p:txBody>
      </p:sp>
    </p:spTree>
    <p:extLst>
      <p:ext uri="{BB962C8B-B14F-4D97-AF65-F5344CB8AC3E}">
        <p14:creationId xmlns:p14="http://schemas.microsoft.com/office/powerpoint/2010/main" val="3331739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38</a:t>
            </a:fld>
            <a:endParaRPr lang="en-US"/>
          </a:p>
        </p:txBody>
      </p:sp>
    </p:spTree>
    <p:extLst>
      <p:ext uri="{BB962C8B-B14F-4D97-AF65-F5344CB8AC3E}">
        <p14:creationId xmlns:p14="http://schemas.microsoft.com/office/powerpoint/2010/main" val="4186793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39</a:t>
            </a:fld>
            <a:endParaRPr lang="en-US"/>
          </a:p>
        </p:txBody>
      </p:sp>
    </p:spTree>
    <p:extLst>
      <p:ext uri="{BB962C8B-B14F-4D97-AF65-F5344CB8AC3E}">
        <p14:creationId xmlns:p14="http://schemas.microsoft.com/office/powerpoint/2010/main" val="357172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2664438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357330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3142497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00298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57486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871334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one column bullet poi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40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51517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latin typeface="Aptos" panose="020B00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latin typeface="Aptos" panose="020B00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lvl1pPr>
              <a:defRPr>
                <a:latin typeface="Aptos" panose="020B0004020202020204" pitchFamily="34" charset="0"/>
              </a:defRPr>
            </a:lvl1pPr>
            <a:lvl2pPr>
              <a:defRPr>
                <a:latin typeface="Aptos" panose="020B0004020202020204" pitchFamily="34" charset="0"/>
              </a:defRPr>
            </a:lvl2pPr>
            <a:lvl3pPr>
              <a:defRPr>
                <a:latin typeface="Aptos" panose="020B0004020202020204" pitchFamily="34" charset="0"/>
              </a:defRPr>
            </a:lvl3pPr>
            <a:lvl4pPr>
              <a:defRPr>
                <a:latin typeface="Aptos" panose="020B0004020202020204" pitchFamily="34" charset="0"/>
              </a:defRPr>
            </a:lvl4pPr>
            <a:lvl5pPr>
              <a:defRPr>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latin typeface="Aptos" panose="020B0004020202020204" pitchFamily="34" charset="0"/>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doe.mass.edu/accountability/lists-tools/default.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ElementarySecondaryEd.Act@mass.gov" TargetMode="External"/><Relationship Id="rId4" Type="http://schemas.openxmlformats.org/officeDocument/2006/relationships/hyperlink" Target="https://app.powerbigov.us/view?r=eyJrIjoiMjA5YjZiNDktYWU5MC00ODYwLWE3MjEtY2E1MzNmMzQ2ZDE2IiwidCI6IjNlODYxZDE2LTQ4YjctNGEwZS05ODA2LThjMDRkODFiN2IyYSJ9"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9" y="690351"/>
            <a:ext cx="7395288" cy="3128614"/>
          </a:xfrm>
        </p:spPr>
        <p:txBody>
          <a:bodyPr>
            <a:normAutofit fontScale="90000"/>
          </a:bodyPr>
          <a:lstStyle/>
          <a:p>
            <a:r>
              <a:rPr lang="en-US">
                <a:latin typeface="Aptos" panose="020B0004020202020204" pitchFamily="34" charset="0"/>
              </a:rPr>
              <a:t>Massachusetts’ </a:t>
            </a:r>
            <a:br>
              <a:rPr lang="en-US">
                <a:latin typeface="Aptos" panose="020B0004020202020204" pitchFamily="34" charset="0"/>
              </a:rPr>
            </a:br>
            <a:r>
              <a:rPr lang="en-US">
                <a:latin typeface="Aptos" panose="020B0004020202020204" pitchFamily="34" charset="0"/>
              </a:rPr>
              <a:t>District and School Accountability System</a:t>
            </a:r>
          </a:p>
        </p:txBody>
      </p:sp>
      <p:sp>
        <p:nvSpPr>
          <p:cNvPr id="4" name="TextBox 3">
            <a:extLst>
              <a:ext uri="{FF2B5EF4-FFF2-40B4-BE49-F238E27FC236}">
                <a16:creationId xmlns:a16="http://schemas.microsoft.com/office/drawing/2014/main" id="{66D2FE06-C9A5-65EF-5EA3-AEBB166CB8B0}"/>
              </a:ext>
            </a:extLst>
          </p:cNvPr>
          <p:cNvSpPr txBox="1"/>
          <p:nvPr/>
        </p:nvSpPr>
        <p:spPr>
          <a:xfrm>
            <a:off x="505838" y="3723945"/>
            <a:ext cx="6096000" cy="523220"/>
          </a:xfrm>
          <a:prstGeom prst="rect">
            <a:avLst/>
          </a:prstGeom>
          <a:noFill/>
        </p:spPr>
        <p:txBody>
          <a:bodyPr wrap="square" lIns="91440" tIns="45720" rIns="91440" bIns="45720" anchor="t">
            <a:spAutoFit/>
          </a:bodyPr>
          <a:lstStyle/>
          <a:p>
            <a:r>
              <a:rPr lang="en-US" sz="2800">
                <a:solidFill>
                  <a:schemeClr val="bg1"/>
                </a:solidFill>
                <a:latin typeface="Aptos" panose="020B0004020202020204" pitchFamily="34" charset="0"/>
                <a:cs typeface="Arial"/>
              </a:rPr>
              <a:t>Summer/Fall 2024</a:t>
            </a:r>
            <a:endParaRPr lang="en-US">
              <a:solidFill>
                <a:schemeClr val="bg1"/>
              </a:solidFill>
              <a:latin typeface="Aptos" panose="020B0004020202020204" pitchFamily="34" charset="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ptos" panose="020B0004020202020204" pitchFamily="34" charset="0"/>
              </a:rPr>
              <a:t>Weighting of Indicators: Non-High Schools</a:t>
            </a:r>
          </a:p>
        </p:txBody>
      </p:sp>
      <p:sp>
        <p:nvSpPr>
          <p:cNvPr id="3" name="Slide Number Placeholder 2"/>
          <p:cNvSpPr>
            <a:spLocks noGrp="1"/>
          </p:cNvSpPr>
          <p:nvPr>
            <p:ph type="sldNum" sz="quarter" idx="4294967295"/>
          </p:nvPr>
        </p:nvSpPr>
        <p:spPr>
          <a:xfrm>
            <a:off x="0" y="0"/>
            <a:ext cx="0" cy="0"/>
          </a:xfrm>
        </p:spPr>
        <p:txBody>
          <a:bodyPr/>
          <a:lstStyle/>
          <a:p>
            <a:endParaRPr lang="en-US" altLang="zh-CN" sz="100">
              <a:solidFill>
                <a:srgbClr val="FFC000"/>
              </a:solidFill>
            </a:endParaRPr>
          </a:p>
        </p:txBody>
      </p:sp>
      <p:graphicFrame>
        <p:nvGraphicFramePr>
          <p:cNvPr id="6" name="Table 5" descr="Weighting of percentile indicators in non-high schools"/>
          <p:cNvGraphicFramePr>
            <a:graphicFrameLocks noGrp="1"/>
          </p:cNvGraphicFramePr>
          <p:nvPr>
            <p:extLst>
              <p:ext uri="{D42A27DB-BD31-4B8C-83A1-F6EECF244321}">
                <p14:modId xmlns:p14="http://schemas.microsoft.com/office/powerpoint/2010/main" val="537174573"/>
              </p:ext>
            </p:extLst>
          </p:nvPr>
        </p:nvGraphicFramePr>
        <p:xfrm>
          <a:off x="1652049" y="2161063"/>
          <a:ext cx="8672749" cy="3808732"/>
        </p:xfrm>
        <a:graphic>
          <a:graphicData uri="http://schemas.openxmlformats.org/drawingml/2006/table">
            <a:tbl>
              <a:tblPr firstRow="1" bandRow="1">
                <a:tableStyleId>{5C22544A-7EE6-4342-B048-85BDC9FD1C3A}</a:tableStyleId>
              </a:tblPr>
              <a:tblGrid>
                <a:gridCol w="2048320">
                  <a:extLst>
                    <a:ext uri="{9D8B030D-6E8A-4147-A177-3AD203B41FA5}">
                      <a16:colId xmlns:a16="http://schemas.microsoft.com/office/drawing/2014/main" val="20000"/>
                    </a:ext>
                  </a:extLst>
                </a:gridCol>
                <a:gridCol w="4310743">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94486">
                  <a:extLst>
                    <a:ext uri="{9D8B030D-6E8A-4147-A177-3AD203B41FA5}">
                      <a16:colId xmlns:a16="http://schemas.microsoft.com/office/drawing/2014/main" val="20003"/>
                    </a:ext>
                  </a:extLst>
                </a:gridCol>
              </a:tblGrid>
              <a:tr h="336986">
                <a:tc rowSpan="2">
                  <a:txBody>
                    <a:bodyPr/>
                    <a:lstStyle/>
                    <a:p>
                      <a:pPr marL="0" marR="0" algn="ctr">
                        <a:lnSpc>
                          <a:spcPct val="115000"/>
                        </a:lnSpc>
                        <a:spcBef>
                          <a:spcPts val="0"/>
                        </a:spcBef>
                        <a:spcAft>
                          <a:spcPts val="0"/>
                        </a:spcAft>
                      </a:pPr>
                      <a:r>
                        <a:rPr lang="en-US" sz="1600">
                          <a:solidFill>
                            <a:schemeClr val="tx1"/>
                          </a:solidFill>
                          <a:latin typeface="Aptos" panose="020B0004020202020204" pitchFamily="34" charset="0"/>
                          <a:cs typeface="Arial" panose="020B0604020202020204" pitchFamily="34" charset="0"/>
                        </a:rPr>
                        <a:t>Indicator</a:t>
                      </a:r>
                      <a:endParaRPr lang="en-US" sz="16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rowSpan="2">
                  <a:txBody>
                    <a:bodyPr/>
                    <a:lstStyle/>
                    <a:p>
                      <a:pPr marL="0" marR="0" algn="ctr">
                        <a:lnSpc>
                          <a:spcPct val="115000"/>
                        </a:lnSpc>
                        <a:spcBef>
                          <a:spcPts val="0"/>
                        </a:spcBef>
                        <a:spcAft>
                          <a:spcPts val="0"/>
                        </a:spcAft>
                      </a:pPr>
                      <a:r>
                        <a:rPr lang="en-US" sz="1600">
                          <a:solidFill>
                            <a:schemeClr val="tx1"/>
                          </a:solidFill>
                          <a:latin typeface="Aptos" panose="020B0004020202020204" pitchFamily="34" charset="0"/>
                          <a:ea typeface="Calibri"/>
                          <a:cs typeface="Arial" panose="020B0604020202020204" pitchFamily="34" charset="0"/>
                        </a:rPr>
                        <a:t>Measures</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gridSpan="2">
                  <a:txBody>
                    <a:bodyPr/>
                    <a:lstStyle/>
                    <a:p>
                      <a:pPr marL="0" marR="0" algn="ctr">
                        <a:lnSpc>
                          <a:spcPct val="115000"/>
                        </a:lnSpc>
                        <a:spcBef>
                          <a:spcPts val="0"/>
                        </a:spcBef>
                        <a:spcAft>
                          <a:spcPts val="0"/>
                        </a:spcAft>
                      </a:pPr>
                      <a:r>
                        <a:rPr lang="en-US" sz="1600">
                          <a:solidFill>
                            <a:schemeClr val="tx1"/>
                          </a:solidFill>
                          <a:latin typeface="Aptos" panose="020B0004020202020204" pitchFamily="34" charset="0"/>
                          <a:ea typeface="Calibri"/>
                          <a:cs typeface="Arial" panose="020B0604020202020204" pitchFamily="34" charset="0"/>
                        </a:rPr>
                        <a:t>Weighting (3:1)</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336986">
                <a:tc vMerge="1">
                  <a:txBody>
                    <a:bodyPr/>
                    <a:lstStyle/>
                    <a:p>
                      <a:pPr marL="0" marR="0" algn="l">
                        <a:lnSpc>
                          <a:spcPct val="115000"/>
                        </a:lnSpc>
                        <a:spcBef>
                          <a:spcPts val="0"/>
                        </a:spcBef>
                        <a:spcAft>
                          <a:spcPts val="0"/>
                        </a:spcAft>
                      </a:pPr>
                      <a:endParaRPr lang="en-US" sz="1600">
                        <a:latin typeface="+mn-lt"/>
                        <a:ea typeface="Calibri"/>
                        <a:cs typeface="Times New Roman"/>
                      </a:endParaRPr>
                    </a:p>
                  </a:txBody>
                  <a:tcPr marL="68580" marR="68580" marT="0" marB="0" anchor="ctr">
                    <a:solidFill>
                      <a:schemeClr val="accent1">
                        <a:lumMod val="50000"/>
                      </a:schemeClr>
                    </a:solidFill>
                  </a:tcPr>
                </a:tc>
                <a:tc vMerge="1">
                  <a:txBody>
                    <a:bodyPr/>
                    <a:lstStyle/>
                    <a:p>
                      <a:pPr marL="0" marR="0" algn="ctr">
                        <a:lnSpc>
                          <a:spcPct val="115000"/>
                        </a:lnSpc>
                        <a:spcBef>
                          <a:spcPts val="0"/>
                        </a:spcBef>
                        <a:spcAft>
                          <a:spcPts val="0"/>
                        </a:spcAft>
                      </a:pPr>
                      <a:endParaRPr lang="en-US" sz="1600">
                        <a:latin typeface="+mn-lt"/>
                        <a:ea typeface="Calibri"/>
                        <a:cs typeface="Times New Roman"/>
                      </a:endParaRPr>
                    </a:p>
                  </a:txBody>
                  <a:tcPr marL="68580" marR="68580" marT="0" marB="0" anchor="ctr">
                    <a:solidFill>
                      <a:schemeClr val="accent1">
                        <a:lumMod val="50000"/>
                      </a:schemeClr>
                    </a:solidFill>
                  </a:tcPr>
                </a:tc>
                <a:tc>
                  <a:txBody>
                    <a:bodyPr/>
                    <a:lstStyle/>
                    <a:p>
                      <a:pPr marL="0" marR="0" algn="ctr">
                        <a:lnSpc>
                          <a:spcPct val="115000"/>
                        </a:lnSpc>
                        <a:spcBef>
                          <a:spcPts val="0"/>
                        </a:spcBef>
                        <a:spcAft>
                          <a:spcPts val="0"/>
                        </a:spcAft>
                      </a:pPr>
                      <a:r>
                        <a:rPr lang="en-US" sz="1600" b="1">
                          <a:solidFill>
                            <a:schemeClr val="tx1"/>
                          </a:solidFill>
                          <a:latin typeface="Aptos" panose="020B0004020202020204" pitchFamily="34" charset="0"/>
                          <a:ea typeface="Calibri"/>
                          <a:cs typeface="Arial" panose="020B0604020202020204" pitchFamily="34" charset="0"/>
                        </a:rPr>
                        <a:t>With</a:t>
                      </a:r>
                      <a:r>
                        <a:rPr lang="en-US" sz="1600" b="1" baseline="0">
                          <a:solidFill>
                            <a:schemeClr val="tx1"/>
                          </a:solidFill>
                          <a:latin typeface="Aptos" panose="020B0004020202020204" pitchFamily="34" charset="0"/>
                          <a:ea typeface="Calibri"/>
                          <a:cs typeface="Arial" panose="020B0604020202020204" pitchFamily="34" charset="0"/>
                        </a:rPr>
                        <a:t> EL</a:t>
                      </a:r>
                      <a:endParaRPr lang="en-US" sz="1600" b="1">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sz="1600" b="1">
                          <a:solidFill>
                            <a:schemeClr val="tx1"/>
                          </a:solidFill>
                          <a:latin typeface="Aptos" panose="020B0004020202020204" pitchFamily="34" charset="0"/>
                          <a:cs typeface="Arial" panose="020B0604020202020204" pitchFamily="34" charset="0"/>
                        </a:rPr>
                        <a:t>No</a:t>
                      </a:r>
                      <a:r>
                        <a:rPr lang="en-US" sz="1600" b="1" baseline="0">
                          <a:solidFill>
                            <a:schemeClr val="tx1"/>
                          </a:solidFill>
                          <a:latin typeface="Aptos" panose="020B0004020202020204" pitchFamily="34" charset="0"/>
                          <a:cs typeface="Arial" panose="020B0604020202020204" pitchFamily="34" charset="0"/>
                        </a:rPr>
                        <a:t> EL</a:t>
                      </a:r>
                      <a:endParaRPr lang="en-US" sz="1600" b="1">
                        <a:solidFill>
                          <a:schemeClr val="tx1"/>
                        </a:solidFill>
                        <a:latin typeface="Aptos" panose="020B00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783690">
                <a:tc>
                  <a:txBody>
                    <a:bodyPr/>
                    <a:lstStyle/>
                    <a:p>
                      <a:pPr marL="0" marR="0" algn="l">
                        <a:lnSpc>
                          <a:spcPct val="115000"/>
                        </a:lnSpc>
                        <a:spcBef>
                          <a:spcPts val="0"/>
                        </a:spcBef>
                        <a:spcAft>
                          <a:spcPts val="0"/>
                        </a:spcAft>
                      </a:pPr>
                      <a:r>
                        <a:rPr lang="en-US" sz="1600">
                          <a:solidFill>
                            <a:schemeClr val="tx1"/>
                          </a:solidFill>
                          <a:latin typeface="Aptos" panose="020B0004020202020204" pitchFamily="34" charset="0"/>
                          <a:cs typeface="Arial" panose="020B0604020202020204" pitchFamily="34" charset="0"/>
                        </a:rPr>
                        <a:t>Achievement</a:t>
                      </a:r>
                      <a:endParaRPr lang="en-US" sz="16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ELA,</a:t>
                      </a:r>
                      <a:r>
                        <a:rPr lang="en-US" sz="1600" baseline="0">
                          <a:solidFill>
                            <a:schemeClr val="tx1"/>
                          </a:solidFill>
                          <a:latin typeface="Aptos" panose="020B0004020202020204" pitchFamily="34" charset="0"/>
                          <a:cs typeface="Arial" panose="020B0604020202020204" pitchFamily="34" charset="0"/>
                        </a:rPr>
                        <a:t> math, and science</a:t>
                      </a:r>
                      <a:r>
                        <a:rPr lang="en-US" sz="1600">
                          <a:solidFill>
                            <a:schemeClr val="tx1"/>
                          </a:solidFill>
                          <a:latin typeface="Aptos" panose="020B0004020202020204" pitchFamily="34" charset="0"/>
                          <a:cs typeface="Arial" panose="020B0604020202020204" pitchFamily="34" charset="0"/>
                        </a:rPr>
                        <a:t> MCAS average composite scaled scores</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60%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67.5%</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783690">
                <a:tc>
                  <a:txBody>
                    <a:bodyPr/>
                    <a:lstStyle/>
                    <a:p>
                      <a:pPr marL="0" marR="0" algn="l">
                        <a:lnSpc>
                          <a:spcPct val="115000"/>
                        </a:lnSpc>
                        <a:spcBef>
                          <a:spcPts val="0"/>
                        </a:spcBef>
                        <a:spcAft>
                          <a:spcPts val="0"/>
                        </a:spcAft>
                      </a:pPr>
                      <a:r>
                        <a:rPr lang="en-US" sz="1600">
                          <a:solidFill>
                            <a:schemeClr val="tx1"/>
                          </a:solidFill>
                          <a:latin typeface="Aptos" panose="020B0004020202020204" pitchFamily="34" charset="0"/>
                          <a:cs typeface="Arial" panose="020B0604020202020204" pitchFamily="34" charset="0"/>
                        </a:rPr>
                        <a:t>Student Growth</a:t>
                      </a:r>
                      <a:endParaRPr lang="en-US" sz="16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ELA and</a:t>
                      </a:r>
                      <a:r>
                        <a:rPr lang="en-US" sz="1600" baseline="0">
                          <a:solidFill>
                            <a:schemeClr val="tx1"/>
                          </a:solidFill>
                          <a:latin typeface="Aptos" panose="020B0004020202020204" pitchFamily="34" charset="0"/>
                          <a:cs typeface="Arial" panose="020B0604020202020204" pitchFamily="34" charset="0"/>
                        </a:rPr>
                        <a:t> m</a:t>
                      </a:r>
                      <a:r>
                        <a:rPr lang="en-US" sz="1600">
                          <a:solidFill>
                            <a:schemeClr val="tx1"/>
                          </a:solidFill>
                          <a:latin typeface="Aptos" panose="020B0004020202020204" pitchFamily="34" charset="0"/>
                          <a:cs typeface="Arial" panose="020B0604020202020204" pitchFamily="34" charset="0"/>
                        </a:rPr>
                        <a:t>ath</a:t>
                      </a:r>
                      <a:r>
                        <a:rPr lang="en-US" sz="1600" baseline="0">
                          <a:solidFill>
                            <a:schemeClr val="tx1"/>
                          </a:solidFill>
                          <a:latin typeface="Aptos" panose="020B0004020202020204" pitchFamily="34" charset="0"/>
                          <a:cs typeface="Arial" panose="020B0604020202020204" pitchFamily="34" charset="0"/>
                        </a:rPr>
                        <a:t> SGPs</a:t>
                      </a:r>
                      <a:endParaRPr lang="en-US" sz="1600">
                        <a:solidFill>
                          <a:schemeClr val="tx1"/>
                        </a:solidFill>
                        <a:latin typeface="Aptos" panose="020B00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22.5%</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783690">
                <a:tc>
                  <a:txBody>
                    <a:bodyPr/>
                    <a:lstStyle/>
                    <a:p>
                      <a:pPr marL="0" marR="0" algn="l">
                        <a:lnSpc>
                          <a:spcPct val="115000"/>
                        </a:lnSpc>
                        <a:spcBef>
                          <a:spcPts val="0"/>
                        </a:spcBef>
                        <a:spcAft>
                          <a:spcPts val="0"/>
                        </a:spcAft>
                      </a:pPr>
                      <a:r>
                        <a:rPr lang="en-US" sz="1600">
                          <a:solidFill>
                            <a:schemeClr val="tx1"/>
                          </a:solidFill>
                          <a:latin typeface="Aptos" panose="020B0004020202020204" pitchFamily="34" charset="0"/>
                          <a:cs typeface="Arial" panose="020B0604020202020204" pitchFamily="34" charset="0"/>
                        </a:rPr>
                        <a:t>English Language </a:t>
                      </a:r>
                    </a:p>
                    <a:p>
                      <a:pPr marL="0" marR="0" algn="l">
                        <a:lnSpc>
                          <a:spcPct val="115000"/>
                        </a:lnSpc>
                        <a:spcBef>
                          <a:spcPts val="0"/>
                        </a:spcBef>
                        <a:spcAft>
                          <a:spcPts val="0"/>
                        </a:spcAft>
                      </a:pPr>
                      <a:r>
                        <a:rPr lang="en-US" sz="1600">
                          <a:solidFill>
                            <a:schemeClr val="tx1"/>
                          </a:solidFill>
                          <a:latin typeface="Aptos" panose="020B0004020202020204" pitchFamily="34" charset="0"/>
                          <a:ea typeface="Calibri"/>
                          <a:cs typeface="Arial" panose="020B0604020202020204" pitchFamily="34" charset="0"/>
                        </a:rPr>
                        <a:t>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Percent of ELs making progress towards attaining English language 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endParaRPr lang="en-US" sz="1600">
                        <a:solidFill>
                          <a:schemeClr val="tx1"/>
                        </a:solidFill>
                        <a:latin typeface="Aptos" panose="020B00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r h="783690">
                <a:tc>
                  <a:txBody>
                    <a:bodyPr/>
                    <a:lstStyle/>
                    <a:p>
                      <a:pPr marL="0" marR="0" algn="l">
                        <a:lnSpc>
                          <a:spcPct val="115000"/>
                        </a:lnSpc>
                        <a:spcBef>
                          <a:spcPts val="0"/>
                        </a:spcBef>
                        <a:spcAft>
                          <a:spcPts val="0"/>
                        </a:spcAft>
                      </a:pPr>
                      <a:r>
                        <a:rPr lang="en-US" sz="1600">
                          <a:solidFill>
                            <a:schemeClr val="tx1"/>
                          </a:solidFill>
                          <a:latin typeface="Aptos" panose="020B0004020202020204" pitchFamily="34" charset="0"/>
                          <a:cs typeface="Arial" panose="020B0604020202020204" pitchFamily="34" charset="0"/>
                        </a:rPr>
                        <a:t>Additional Indicators</a:t>
                      </a:r>
                      <a:endParaRPr lang="en-US" sz="16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Chronic absenteeism rate</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pitchFamily="34" charset="0"/>
                        <a:buNone/>
                        <a:tabLst>
                          <a:tab pos="328295" algn="l"/>
                        </a:tabLst>
                      </a:pPr>
                      <a:r>
                        <a:rPr lang="en-US" sz="1600">
                          <a:solidFill>
                            <a:schemeClr val="tx1"/>
                          </a:solidFill>
                          <a:latin typeface="Aptos" panose="020B00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pitchFamily="34" charset="0"/>
                        <a:buNone/>
                        <a:tabLst>
                          <a:tab pos="328295" algn="l"/>
                        </a:tabLst>
                      </a:pPr>
                      <a:r>
                        <a:rPr lang="en-US" sz="1600">
                          <a:solidFill>
                            <a:schemeClr val="tx1"/>
                          </a:solidFill>
                          <a:latin typeface="Aptos" panose="020B00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8031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ptos" panose="020B0004020202020204" pitchFamily="34" charset="0"/>
              </a:rPr>
              <a:t>Weighting of Indicators: High Schools</a:t>
            </a:r>
          </a:p>
        </p:txBody>
      </p:sp>
      <p:sp>
        <p:nvSpPr>
          <p:cNvPr id="3" name="Slide Number Placeholder 2"/>
          <p:cNvSpPr>
            <a:spLocks noGrp="1"/>
          </p:cNvSpPr>
          <p:nvPr>
            <p:ph type="sldNum" sz="quarter" idx="4294967295"/>
          </p:nvPr>
        </p:nvSpPr>
        <p:spPr>
          <a:xfrm>
            <a:off x="0" y="0"/>
            <a:ext cx="0" cy="0"/>
          </a:xfrm>
        </p:spPr>
        <p:txBody>
          <a:bodyPr/>
          <a:lstStyle/>
          <a:p>
            <a:endParaRPr lang="zh-CN" altLang="en-US" sz="100">
              <a:solidFill>
                <a:srgbClr val="FFC000"/>
              </a:solidFill>
            </a:endParaRPr>
          </a:p>
        </p:txBody>
      </p:sp>
      <p:graphicFrame>
        <p:nvGraphicFramePr>
          <p:cNvPr id="5" name="Table 4" descr="Weighting of percentile indicators in high schools"/>
          <p:cNvGraphicFramePr>
            <a:graphicFrameLocks noGrp="1"/>
          </p:cNvGraphicFramePr>
          <p:nvPr>
            <p:extLst>
              <p:ext uri="{D42A27DB-BD31-4B8C-83A1-F6EECF244321}">
                <p14:modId xmlns:p14="http://schemas.microsoft.com/office/powerpoint/2010/main" val="3119279494"/>
              </p:ext>
            </p:extLst>
          </p:nvPr>
        </p:nvGraphicFramePr>
        <p:xfrm>
          <a:off x="504647" y="2183589"/>
          <a:ext cx="11182706" cy="4135351"/>
        </p:xfrm>
        <a:graphic>
          <a:graphicData uri="http://schemas.openxmlformats.org/drawingml/2006/table">
            <a:tbl>
              <a:tblPr firstRow="1" bandRow="1">
                <a:tableStyleId>{5C22544A-7EE6-4342-B048-85BDC9FD1C3A}</a:tableStyleId>
              </a:tblPr>
              <a:tblGrid>
                <a:gridCol w="2709117">
                  <a:extLst>
                    <a:ext uri="{9D8B030D-6E8A-4147-A177-3AD203B41FA5}">
                      <a16:colId xmlns:a16="http://schemas.microsoft.com/office/drawing/2014/main" val="20000"/>
                    </a:ext>
                  </a:extLst>
                </a:gridCol>
                <a:gridCol w="5821685">
                  <a:extLst>
                    <a:ext uri="{9D8B030D-6E8A-4147-A177-3AD203B41FA5}">
                      <a16:colId xmlns:a16="http://schemas.microsoft.com/office/drawing/2014/main" val="20001"/>
                    </a:ext>
                  </a:extLst>
                </a:gridCol>
                <a:gridCol w="1325952">
                  <a:extLst>
                    <a:ext uri="{9D8B030D-6E8A-4147-A177-3AD203B41FA5}">
                      <a16:colId xmlns:a16="http://schemas.microsoft.com/office/drawing/2014/main" val="20002"/>
                    </a:ext>
                  </a:extLst>
                </a:gridCol>
                <a:gridCol w="1325952">
                  <a:extLst>
                    <a:ext uri="{9D8B030D-6E8A-4147-A177-3AD203B41FA5}">
                      <a16:colId xmlns:a16="http://schemas.microsoft.com/office/drawing/2014/main" val="20003"/>
                    </a:ext>
                  </a:extLst>
                </a:gridCol>
              </a:tblGrid>
              <a:tr h="275989">
                <a:tc rowSpan="2">
                  <a:txBody>
                    <a:bodyPr/>
                    <a:lstStyle/>
                    <a:p>
                      <a:pPr marL="0" marR="0" algn="ctr">
                        <a:lnSpc>
                          <a:spcPct val="115000"/>
                        </a:lnSpc>
                        <a:spcBef>
                          <a:spcPts val="0"/>
                        </a:spcBef>
                        <a:spcAft>
                          <a:spcPts val="0"/>
                        </a:spcAft>
                      </a:pPr>
                      <a:r>
                        <a:rPr lang="en-US" sz="1600">
                          <a:solidFill>
                            <a:schemeClr val="tx1"/>
                          </a:solidFill>
                          <a:latin typeface="Aptos" panose="020B0004020202020204" pitchFamily="34" charset="0"/>
                          <a:cs typeface="Arial" panose="020B0604020202020204" pitchFamily="34" charset="0"/>
                        </a:rPr>
                        <a:t>Indicator</a:t>
                      </a:r>
                      <a:endParaRPr lang="en-US" sz="16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rowSpan="2">
                  <a:txBody>
                    <a:bodyPr/>
                    <a:lstStyle/>
                    <a:p>
                      <a:pPr marL="0" marR="0" algn="ctr">
                        <a:lnSpc>
                          <a:spcPct val="115000"/>
                        </a:lnSpc>
                        <a:spcBef>
                          <a:spcPts val="0"/>
                        </a:spcBef>
                        <a:spcAft>
                          <a:spcPts val="0"/>
                        </a:spcAft>
                      </a:pPr>
                      <a:r>
                        <a:rPr lang="en-US" sz="1600">
                          <a:solidFill>
                            <a:schemeClr val="tx1"/>
                          </a:solidFill>
                          <a:latin typeface="Aptos" panose="020B0004020202020204" pitchFamily="34" charset="0"/>
                          <a:ea typeface="Calibri"/>
                          <a:cs typeface="Arial" panose="020B0604020202020204" pitchFamily="34" charset="0"/>
                        </a:rPr>
                        <a:t>Measures</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gridSpan="2">
                  <a:txBody>
                    <a:bodyPr/>
                    <a:lstStyle/>
                    <a:p>
                      <a:pPr marL="0" marR="0" algn="ctr">
                        <a:lnSpc>
                          <a:spcPct val="115000"/>
                        </a:lnSpc>
                        <a:spcBef>
                          <a:spcPts val="0"/>
                        </a:spcBef>
                        <a:spcAft>
                          <a:spcPts val="0"/>
                        </a:spcAft>
                      </a:pPr>
                      <a:r>
                        <a:rPr lang="en-US" sz="1600">
                          <a:solidFill>
                            <a:schemeClr val="tx1"/>
                          </a:solidFill>
                          <a:latin typeface="Aptos" panose="020B0004020202020204" pitchFamily="34" charset="0"/>
                          <a:ea typeface="Calibri"/>
                          <a:cs typeface="Arial" panose="020B0604020202020204" pitchFamily="34" charset="0"/>
                        </a:rPr>
                        <a:t>Weighting</a:t>
                      </a:r>
                      <a:r>
                        <a:rPr lang="en-US" sz="1600" baseline="0">
                          <a:solidFill>
                            <a:schemeClr val="tx1"/>
                          </a:solidFill>
                          <a:latin typeface="Aptos" panose="020B0004020202020204" pitchFamily="34" charset="0"/>
                          <a:ea typeface="Calibri"/>
                          <a:cs typeface="Arial" panose="020B0604020202020204" pitchFamily="34" charset="0"/>
                        </a:rPr>
                        <a:t> (3:1)</a:t>
                      </a:r>
                      <a:endParaRPr lang="en-US" sz="16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275989">
                <a:tc vMerge="1">
                  <a:txBody>
                    <a:bodyPr/>
                    <a:lstStyle/>
                    <a:p>
                      <a:pPr marL="0" marR="0" algn="l">
                        <a:lnSpc>
                          <a:spcPct val="115000"/>
                        </a:lnSpc>
                        <a:spcBef>
                          <a:spcPts val="0"/>
                        </a:spcBef>
                        <a:spcAft>
                          <a:spcPts val="0"/>
                        </a:spcAft>
                      </a:pPr>
                      <a:endParaRPr lang="en-US" sz="1600">
                        <a:latin typeface="+mn-lt"/>
                        <a:ea typeface="Calibri"/>
                        <a:cs typeface="Times New Roman"/>
                      </a:endParaRPr>
                    </a:p>
                  </a:txBody>
                  <a:tcPr marL="68580" marR="68580" marT="0" marB="0" anchor="ctr">
                    <a:solidFill>
                      <a:schemeClr val="accent1">
                        <a:lumMod val="50000"/>
                      </a:schemeClr>
                    </a:solidFill>
                  </a:tcPr>
                </a:tc>
                <a:tc vMerge="1">
                  <a:txBody>
                    <a:bodyPr/>
                    <a:lstStyle/>
                    <a:p>
                      <a:pPr marL="0" marR="0" algn="ctr">
                        <a:lnSpc>
                          <a:spcPct val="115000"/>
                        </a:lnSpc>
                        <a:spcBef>
                          <a:spcPts val="0"/>
                        </a:spcBef>
                        <a:spcAft>
                          <a:spcPts val="0"/>
                        </a:spcAft>
                      </a:pPr>
                      <a:endParaRPr lang="en-US" sz="1800">
                        <a:latin typeface="+mn-lt"/>
                        <a:ea typeface="Calibri"/>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1">
                        <a:lumMod val="50000"/>
                      </a:schemeClr>
                    </a:solidFill>
                  </a:tcPr>
                </a:tc>
                <a:tc>
                  <a:txBody>
                    <a:bodyPr/>
                    <a:lstStyle/>
                    <a:p>
                      <a:pPr marL="0" marR="0" algn="ctr">
                        <a:lnSpc>
                          <a:spcPct val="115000"/>
                        </a:lnSpc>
                        <a:spcBef>
                          <a:spcPts val="0"/>
                        </a:spcBef>
                        <a:spcAft>
                          <a:spcPts val="0"/>
                        </a:spcAft>
                      </a:pPr>
                      <a:r>
                        <a:rPr lang="en-US" sz="1600" b="1">
                          <a:solidFill>
                            <a:schemeClr val="tx1"/>
                          </a:solidFill>
                          <a:latin typeface="Aptos" panose="020B0004020202020204" pitchFamily="34" charset="0"/>
                          <a:ea typeface="Calibri"/>
                          <a:cs typeface="Arial" panose="020B0604020202020204" pitchFamily="34" charset="0"/>
                        </a:rPr>
                        <a:t>With</a:t>
                      </a:r>
                      <a:r>
                        <a:rPr lang="en-US" sz="1600" b="1" baseline="0">
                          <a:solidFill>
                            <a:schemeClr val="tx1"/>
                          </a:solidFill>
                          <a:latin typeface="Aptos" panose="020B0004020202020204" pitchFamily="34" charset="0"/>
                          <a:ea typeface="Calibri"/>
                          <a:cs typeface="Arial" panose="020B0604020202020204" pitchFamily="34" charset="0"/>
                        </a:rPr>
                        <a:t> EL</a:t>
                      </a:r>
                      <a:endParaRPr lang="en-US" sz="1600" b="1">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600" b="1">
                          <a:solidFill>
                            <a:schemeClr val="tx1"/>
                          </a:solidFill>
                          <a:latin typeface="Aptos" panose="020B0004020202020204" pitchFamily="34" charset="0"/>
                          <a:ea typeface="Calibri"/>
                          <a:cs typeface="Arial" panose="020B0604020202020204" pitchFamily="34" charset="0"/>
                        </a:rPr>
                        <a:t>No</a:t>
                      </a:r>
                      <a:r>
                        <a:rPr lang="en-US" sz="1600" b="1" baseline="0">
                          <a:solidFill>
                            <a:schemeClr val="tx1"/>
                          </a:solidFill>
                          <a:latin typeface="Aptos" panose="020B0004020202020204" pitchFamily="34" charset="0"/>
                          <a:ea typeface="Calibri"/>
                          <a:cs typeface="Arial" panose="020B0604020202020204" pitchFamily="34" charset="0"/>
                        </a:rPr>
                        <a:t> EL</a:t>
                      </a:r>
                      <a:endParaRPr lang="en-US" sz="1600" b="1">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688976">
                <a:tc>
                  <a:txBody>
                    <a:bodyPr/>
                    <a:lstStyle/>
                    <a:p>
                      <a:pPr marL="0" marR="0" algn="l">
                        <a:lnSpc>
                          <a:spcPct val="115000"/>
                        </a:lnSpc>
                        <a:spcBef>
                          <a:spcPts val="0"/>
                        </a:spcBef>
                        <a:spcAft>
                          <a:spcPts val="0"/>
                        </a:spcAft>
                      </a:pPr>
                      <a:r>
                        <a:rPr lang="en-US" sz="1600">
                          <a:solidFill>
                            <a:schemeClr val="tx1"/>
                          </a:solidFill>
                          <a:latin typeface="Aptos" panose="020B0004020202020204" pitchFamily="34" charset="0"/>
                          <a:cs typeface="Arial" panose="020B0604020202020204" pitchFamily="34" charset="0"/>
                        </a:rPr>
                        <a:t>Achievement</a:t>
                      </a:r>
                      <a:endParaRPr lang="en-US" sz="16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ELA,</a:t>
                      </a:r>
                      <a:r>
                        <a:rPr lang="en-US" sz="1600" baseline="0">
                          <a:solidFill>
                            <a:schemeClr val="tx1"/>
                          </a:solidFill>
                          <a:latin typeface="Aptos" panose="020B0004020202020204" pitchFamily="34" charset="0"/>
                          <a:cs typeface="Arial" panose="020B0604020202020204" pitchFamily="34" charset="0"/>
                        </a:rPr>
                        <a:t> math, and science</a:t>
                      </a:r>
                      <a:r>
                        <a:rPr lang="en-US" sz="1600">
                          <a:solidFill>
                            <a:schemeClr val="tx1"/>
                          </a:solidFill>
                          <a:latin typeface="Aptos" panose="020B0004020202020204" pitchFamily="34" charset="0"/>
                          <a:cs typeface="Arial" panose="020B0604020202020204" pitchFamily="34" charset="0"/>
                        </a:rPr>
                        <a:t> average scaled score</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40%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47.5%</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88976">
                <a:tc>
                  <a:txBody>
                    <a:bodyPr/>
                    <a:lstStyle/>
                    <a:p>
                      <a:pPr marL="0" marR="0" algn="l">
                        <a:lnSpc>
                          <a:spcPct val="115000"/>
                        </a:lnSpc>
                        <a:spcBef>
                          <a:spcPts val="0"/>
                        </a:spcBef>
                        <a:spcAft>
                          <a:spcPts val="0"/>
                        </a:spcAft>
                      </a:pPr>
                      <a:r>
                        <a:rPr lang="en-US" sz="1600">
                          <a:solidFill>
                            <a:schemeClr val="tx1"/>
                          </a:solidFill>
                          <a:latin typeface="Aptos" panose="020B0004020202020204" pitchFamily="34" charset="0"/>
                          <a:cs typeface="Arial" panose="020B0604020202020204" pitchFamily="34" charset="0"/>
                        </a:rPr>
                        <a:t>Student Growth</a:t>
                      </a:r>
                      <a:endParaRPr lang="en-US" sz="16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ELA and math </a:t>
                      </a:r>
                      <a:r>
                        <a:rPr lang="en-US" sz="1600" baseline="0">
                          <a:solidFill>
                            <a:schemeClr val="tx1"/>
                          </a:solidFill>
                          <a:latin typeface="Aptos" panose="020B0004020202020204" pitchFamily="34" charset="0"/>
                          <a:cs typeface="Arial" panose="020B0604020202020204" pitchFamily="34" charset="0"/>
                        </a:rPr>
                        <a:t>SGPs</a:t>
                      </a:r>
                      <a:endParaRPr lang="en-US" sz="1600">
                        <a:solidFill>
                          <a:schemeClr val="tx1"/>
                        </a:solidFill>
                        <a:latin typeface="Aptos" panose="020B00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22.5%</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688976">
                <a:tc>
                  <a:txBody>
                    <a:bodyPr/>
                    <a:lstStyle/>
                    <a:p>
                      <a:pPr marL="0" marR="0" algn="l">
                        <a:lnSpc>
                          <a:spcPct val="115000"/>
                        </a:lnSpc>
                        <a:spcBef>
                          <a:spcPts val="0"/>
                        </a:spcBef>
                        <a:spcAft>
                          <a:spcPts val="0"/>
                        </a:spcAft>
                      </a:pPr>
                      <a:r>
                        <a:rPr lang="en-US" sz="1600">
                          <a:solidFill>
                            <a:schemeClr val="tx1"/>
                          </a:solidFill>
                          <a:latin typeface="Aptos" panose="020B0004020202020204" pitchFamily="34" charset="0"/>
                          <a:cs typeface="Arial" panose="020B0604020202020204" pitchFamily="34" charset="0"/>
                        </a:rPr>
                        <a:t>High School Completion</a:t>
                      </a:r>
                      <a:endParaRPr lang="en-US" sz="16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Four-year cohort graduation rate </a:t>
                      </a:r>
                    </a:p>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Extended engagement rate</a:t>
                      </a:r>
                    </a:p>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Annual dropout rate</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20%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688976">
                <a:tc>
                  <a:txBody>
                    <a:bodyPr/>
                    <a:lstStyle/>
                    <a:p>
                      <a:pPr marL="0" marR="0" algn="l">
                        <a:lnSpc>
                          <a:spcPct val="115000"/>
                        </a:lnSpc>
                        <a:spcBef>
                          <a:spcPts val="0"/>
                        </a:spcBef>
                        <a:spcAft>
                          <a:spcPts val="0"/>
                        </a:spcAft>
                      </a:pPr>
                      <a:r>
                        <a:rPr lang="en-US" sz="1600">
                          <a:solidFill>
                            <a:schemeClr val="tx1"/>
                          </a:solidFill>
                          <a:latin typeface="Aptos" panose="020B0004020202020204" pitchFamily="34" charset="0"/>
                          <a:cs typeface="Arial" panose="020B0604020202020204" pitchFamily="34" charset="0"/>
                        </a:rPr>
                        <a:t>English Language </a:t>
                      </a:r>
                    </a:p>
                    <a:p>
                      <a:pPr marL="0" marR="0" algn="l">
                        <a:lnSpc>
                          <a:spcPct val="115000"/>
                        </a:lnSpc>
                        <a:spcBef>
                          <a:spcPts val="0"/>
                        </a:spcBef>
                        <a:spcAft>
                          <a:spcPts val="0"/>
                        </a:spcAft>
                      </a:pPr>
                      <a:r>
                        <a:rPr lang="en-US" sz="1600">
                          <a:solidFill>
                            <a:schemeClr val="tx1"/>
                          </a:solidFill>
                          <a:latin typeface="Aptos" panose="020B0004020202020204" pitchFamily="34" charset="0"/>
                          <a:ea typeface="Calibri"/>
                          <a:cs typeface="Arial" panose="020B0604020202020204" pitchFamily="34" charset="0"/>
                        </a:rPr>
                        <a:t>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Percent of ELs making progress towards attaining English language proficiency</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Char char="•"/>
                        <a:tabLst>
                          <a:tab pos="328295" algn="l"/>
                        </a:tabLst>
                      </a:pPr>
                      <a:endParaRPr lang="en-US" sz="1600">
                        <a:solidFill>
                          <a:schemeClr val="tx1"/>
                        </a:solidFill>
                        <a:latin typeface="Aptos" panose="020B00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4"/>
                  </a:ext>
                </a:extLst>
              </a:tr>
              <a:tr h="688976">
                <a:tc>
                  <a:txBody>
                    <a:bodyPr/>
                    <a:lstStyle/>
                    <a:p>
                      <a:pPr marL="0" marR="0" algn="l">
                        <a:lnSpc>
                          <a:spcPct val="115000"/>
                        </a:lnSpc>
                        <a:spcBef>
                          <a:spcPts val="0"/>
                        </a:spcBef>
                        <a:spcAft>
                          <a:spcPts val="0"/>
                        </a:spcAft>
                      </a:pPr>
                      <a:r>
                        <a:rPr lang="en-US" sz="1600">
                          <a:solidFill>
                            <a:schemeClr val="tx1"/>
                          </a:solidFill>
                          <a:latin typeface="Aptos" panose="020B0004020202020204" pitchFamily="34" charset="0"/>
                          <a:cs typeface="Arial" panose="020B0604020202020204" pitchFamily="34" charset="0"/>
                        </a:rPr>
                        <a:t>Additional Indicators</a:t>
                      </a:r>
                      <a:endParaRPr lang="en-US" sz="16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Chronic absenteeism rate</a:t>
                      </a:r>
                    </a:p>
                    <a:p>
                      <a:pPr marL="342900" marR="0" lvl="0" indent="-342900">
                        <a:lnSpc>
                          <a:spcPct val="115000"/>
                        </a:lnSpc>
                        <a:spcBef>
                          <a:spcPts val="0"/>
                        </a:spcBef>
                        <a:spcAft>
                          <a:spcPts val="0"/>
                        </a:spcAft>
                        <a:buFont typeface="Arial"/>
                        <a:buChar char="•"/>
                        <a:tabLst>
                          <a:tab pos="328295" algn="l"/>
                        </a:tabLst>
                      </a:pPr>
                      <a:r>
                        <a:rPr lang="en-US" sz="1600">
                          <a:solidFill>
                            <a:schemeClr val="tx1"/>
                          </a:solidFill>
                          <a:latin typeface="Aptos" panose="020B0004020202020204" pitchFamily="34" charset="0"/>
                          <a:cs typeface="Arial" panose="020B0604020202020204" pitchFamily="34" charset="0"/>
                        </a:rPr>
                        <a:t>Advanced</a:t>
                      </a:r>
                      <a:r>
                        <a:rPr lang="en-US" sz="1600" baseline="0">
                          <a:solidFill>
                            <a:schemeClr val="tx1"/>
                          </a:solidFill>
                          <a:latin typeface="Aptos" panose="020B0004020202020204" pitchFamily="34" charset="0"/>
                          <a:cs typeface="Arial" panose="020B0604020202020204" pitchFamily="34" charset="0"/>
                        </a:rPr>
                        <a:t> coursework completion rate</a:t>
                      </a:r>
                      <a:endParaRPr lang="en-US" sz="1600">
                        <a:solidFill>
                          <a:schemeClr val="tx1"/>
                        </a:solidFill>
                        <a:latin typeface="Aptos" panose="020B0004020202020204" pitchFamily="34" charset="0"/>
                        <a:cs typeface="Arial" panose="020B0604020202020204" pitchFamily="34" charset="0"/>
                      </a:endParaRP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a:solidFill>
                            <a:schemeClr val="tx1"/>
                          </a:solidFill>
                          <a:latin typeface="Aptos" panose="020B00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tc>
                  <a:txBody>
                    <a:bodyPr/>
                    <a:lstStyle/>
                    <a:p>
                      <a:pPr marL="342900" marR="0" lvl="0" indent="-342900" algn="ctr">
                        <a:lnSpc>
                          <a:spcPct val="115000"/>
                        </a:lnSpc>
                        <a:spcBef>
                          <a:spcPts val="0"/>
                        </a:spcBef>
                        <a:spcAft>
                          <a:spcPts val="0"/>
                        </a:spcAft>
                        <a:buFont typeface="Arial"/>
                        <a:buNone/>
                        <a:tabLst>
                          <a:tab pos="328295" algn="l"/>
                        </a:tabLst>
                      </a:pPr>
                      <a:r>
                        <a:rPr lang="en-US" sz="1600" dirty="0">
                          <a:solidFill>
                            <a:schemeClr val="tx1"/>
                          </a:solidFill>
                          <a:latin typeface="Aptos" panose="020B0004020202020204" pitchFamily="34" charset="0"/>
                          <a:cs typeface="Arial" panose="020B0604020202020204" pitchFamily="34" charset="0"/>
                        </a:rPr>
                        <a:t>10%</a:t>
                      </a:r>
                    </a:p>
                  </a:txBody>
                  <a:tcPr marL="68580" marR="68580"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7" name="Rectangle 6" descr="Calling out High School Completion as the main difference between the previous non-high school slide and the high school slide">
            <a:extLst>
              <a:ext uri="{FF2B5EF4-FFF2-40B4-BE49-F238E27FC236}">
                <a16:creationId xmlns:a16="http://schemas.microsoft.com/office/drawing/2014/main" id="{0FE9FA29-8204-6D38-2B39-421E484474D9}"/>
              </a:ext>
            </a:extLst>
          </p:cNvPr>
          <p:cNvSpPr/>
          <p:nvPr/>
        </p:nvSpPr>
        <p:spPr>
          <a:xfrm>
            <a:off x="259976" y="4020671"/>
            <a:ext cx="11663083" cy="986118"/>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descr="Calling out High School Completion as the main difference between the previous non-high school slide and the high school slide">
            <a:extLst>
              <a:ext uri="{FF2B5EF4-FFF2-40B4-BE49-F238E27FC236}">
                <a16:creationId xmlns:a16="http://schemas.microsoft.com/office/drawing/2014/main" id="{83E59776-3DA5-F808-41D1-D86FF5110A2D}"/>
              </a:ext>
            </a:extLst>
          </p:cNvPr>
          <p:cNvSpPr/>
          <p:nvPr/>
        </p:nvSpPr>
        <p:spPr>
          <a:xfrm>
            <a:off x="3178206" y="5930283"/>
            <a:ext cx="4039340" cy="418312"/>
          </a:xfrm>
          <a:prstGeom prst="rect">
            <a:avLst/>
          </a:prstGeom>
          <a:noFill/>
          <a:ln w="571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5320" y="6388347"/>
            <a:ext cx="11381360" cy="307777"/>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Note: </a:t>
            </a:r>
            <a:r>
              <a:rPr lang="en-US" sz="1400">
                <a:latin typeface="Arial" panose="020B0604020202020204" pitchFamily="34" charset="0"/>
                <a:cs typeface="Arial" panose="020B0604020202020204" pitchFamily="34" charset="0"/>
              </a:rPr>
              <a:t>The high school completion indicators are considered part of achievement when measuring the ratio of achievement to growth</a:t>
            </a:r>
          </a:p>
        </p:txBody>
      </p:sp>
    </p:spTree>
    <p:extLst>
      <p:ext uri="{BB962C8B-B14F-4D97-AF65-F5344CB8AC3E}">
        <p14:creationId xmlns:p14="http://schemas.microsoft.com/office/powerpoint/2010/main" val="309689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countability report">
            <a:extLst>
              <a:ext uri="{FF2B5EF4-FFF2-40B4-BE49-F238E27FC236}">
                <a16:creationId xmlns:a16="http://schemas.microsoft.com/office/drawing/2014/main" id="{85466DBF-8438-CAAB-9217-4A48616FA2E9}"/>
              </a:ext>
            </a:extLst>
          </p:cNvPr>
          <p:cNvPicPr>
            <a:picLocks noChangeAspect="1"/>
          </p:cNvPicPr>
          <p:nvPr/>
        </p:nvPicPr>
        <p:blipFill>
          <a:blip r:embed="rId3"/>
          <a:stretch>
            <a:fillRect/>
          </a:stretch>
        </p:blipFill>
        <p:spPr>
          <a:xfrm>
            <a:off x="6096000" y="385483"/>
            <a:ext cx="5040784" cy="6115050"/>
          </a:xfrm>
          <a:prstGeom prst="rect">
            <a:avLst/>
          </a:prstGeom>
        </p:spPr>
      </p:pic>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a:xfrm>
            <a:off x="838200" y="1531909"/>
            <a:ext cx="5524411" cy="2852737"/>
          </a:xfrm>
        </p:spPr>
        <p:txBody>
          <a:bodyPr>
            <a:normAutofit fontScale="90000"/>
          </a:bodyPr>
          <a:lstStyle/>
          <a:p>
            <a:r>
              <a:rPr lang="en-US"/>
              <a:t>3. Normative Component (Accountability Percentile)</a:t>
            </a:r>
          </a:p>
        </p:txBody>
      </p:sp>
      <p:sp>
        <p:nvSpPr>
          <p:cNvPr id="3" name="Rectangle 2">
            <a:extLst>
              <a:ext uri="{FF2B5EF4-FFF2-40B4-BE49-F238E27FC236}">
                <a16:creationId xmlns:a16="http://schemas.microsoft.com/office/drawing/2014/main" id="{F7725A59-9B4F-2767-047A-CE3DA8D21DC6}"/>
              </a:ext>
              <a:ext uri="{C183D7F6-B498-43B3-948B-1728B52AA6E4}">
                <adec:decorative xmlns:adec="http://schemas.microsoft.com/office/drawing/2017/decorative" val="1"/>
              </a:ext>
            </a:extLst>
          </p:cNvPr>
          <p:cNvSpPr/>
          <p:nvPr/>
        </p:nvSpPr>
        <p:spPr>
          <a:xfrm>
            <a:off x="9164171" y="1785658"/>
            <a:ext cx="2122954" cy="366992"/>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86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ptos" panose="020B0004020202020204" pitchFamily="34" charset="0"/>
              </a:rPr>
              <a:t>Overview: Normative Component</a:t>
            </a:r>
          </a:p>
        </p:txBody>
      </p:sp>
      <p:sp>
        <p:nvSpPr>
          <p:cNvPr id="3" name="Content Placeholder 2"/>
          <p:cNvSpPr>
            <a:spLocks noGrp="1"/>
          </p:cNvSpPr>
          <p:nvPr>
            <p:ph idx="1"/>
          </p:nvPr>
        </p:nvSpPr>
        <p:spPr>
          <a:xfrm>
            <a:off x="838200" y="2086984"/>
            <a:ext cx="10515600" cy="4405890"/>
          </a:xfrm>
        </p:spPr>
        <p:txBody>
          <a:bodyPr>
            <a:normAutofit/>
          </a:bodyPr>
          <a:lstStyle/>
          <a:p>
            <a:pPr lvl="0"/>
            <a:r>
              <a:rPr lang="en-US" sz="2400">
                <a:latin typeface="Aptos" panose="020B0004020202020204" pitchFamily="34" charset="0"/>
              </a:rPr>
              <a:t>Accountability percentile 1-99, calculated using all available indicators for a school</a:t>
            </a:r>
          </a:p>
          <a:p>
            <a:pPr lvl="0"/>
            <a:r>
              <a:rPr lang="en-US" sz="2400">
                <a:latin typeface="Aptos" panose="020B0004020202020204" pitchFamily="34" charset="0"/>
              </a:rPr>
              <a:t>Compares schools within one of three groups:</a:t>
            </a:r>
          </a:p>
          <a:p>
            <a:pPr lvl="1"/>
            <a:r>
              <a:rPr lang="en-US" sz="1800">
                <a:latin typeface="Aptos" panose="020B0004020202020204" pitchFamily="34" charset="0"/>
              </a:rPr>
              <a:t>Non-high schools</a:t>
            </a:r>
          </a:p>
          <a:p>
            <a:pPr lvl="1"/>
            <a:r>
              <a:rPr lang="en-US" sz="1800">
                <a:latin typeface="Aptos" panose="020B0004020202020204" pitchFamily="34" charset="0"/>
              </a:rPr>
              <a:t>Middle/High/K-12 schools</a:t>
            </a:r>
          </a:p>
          <a:p>
            <a:pPr lvl="1"/>
            <a:r>
              <a:rPr lang="en-US" sz="1800">
                <a:latin typeface="Aptos" panose="020B0004020202020204" pitchFamily="34" charset="0"/>
              </a:rPr>
              <a:t>High schools</a:t>
            </a:r>
          </a:p>
          <a:p>
            <a:pPr lvl="0"/>
            <a:r>
              <a:rPr lang="en-US" sz="2400">
                <a:latin typeface="Aptos" panose="020B0004020202020204" pitchFamily="34" charset="0"/>
              </a:rPr>
              <a:t>Used to identify the lowest performing schools in the state, as required by state and federal laws</a:t>
            </a:r>
          </a:p>
          <a:p>
            <a:pPr lvl="0"/>
            <a:r>
              <a:rPr lang="en-US" sz="2400">
                <a:latin typeface="Aptos" panose="020B0004020202020204" pitchFamily="34" charset="0"/>
              </a:rPr>
              <a:t>Same calculation used at the student group level to identify low performing student groups</a:t>
            </a:r>
          </a:p>
          <a:p>
            <a:pPr lvl="0"/>
            <a:r>
              <a:rPr lang="en-US" sz="2400">
                <a:latin typeface="Aptos" panose="020B0004020202020204" pitchFamily="34" charset="0"/>
              </a:rPr>
              <a:t>Weighted average of 2022 data (15%), 2023 data (25%), and 2024 data (60%)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ptos" panose="020B0004020202020204" pitchFamily="34" charset="0"/>
              </a:rPr>
              <a:t>School Comparison Groups</a:t>
            </a:r>
          </a:p>
        </p:txBody>
      </p:sp>
      <p:sp>
        <p:nvSpPr>
          <p:cNvPr id="3" name="Content Placeholder 2"/>
          <p:cNvSpPr>
            <a:spLocks noGrp="1"/>
          </p:cNvSpPr>
          <p:nvPr>
            <p:ph idx="1"/>
          </p:nvPr>
        </p:nvSpPr>
        <p:spPr/>
        <p:txBody>
          <a:bodyPr/>
          <a:lstStyle/>
          <a:p>
            <a:pPr marL="0" indent="0">
              <a:buNone/>
            </a:pPr>
            <a:r>
              <a:rPr lang="en-US" sz="2400">
                <a:latin typeface="Aptos" panose="020B0004020202020204" pitchFamily="34" charset="0"/>
              </a:rPr>
              <a:t>Schools are grouped and compared based on the grades served in 2024:</a:t>
            </a:r>
          </a:p>
          <a:p>
            <a:endParaRPr lang="en-US" sz="2400">
              <a:latin typeface="Aptos" panose="020B0004020202020204" pitchFamily="34" charset="0"/>
            </a:endParaRPr>
          </a:p>
          <a:p>
            <a:endParaRPr lang="en-US" sz="2400">
              <a:latin typeface="Aptos" panose="020B0004020202020204" pitchFamily="34" charset="0"/>
            </a:endParaRPr>
          </a:p>
          <a:p>
            <a:endParaRPr lang="en-US" sz="2400">
              <a:latin typeface="Aptos" panose="020B0004020202020204" pitchFamily="34" charset="0"/>
            </a:endParaRPr>
          </a:p>
          <a:p>
            <a:endParaRPr lang="en-US" sz="2400">
              <a:latin typeface="Aptos" panose="020B0004020202020204" pitchFamily="34" charset="0"/>
            </a:endParaRPr>
          </a:p>
          <a:p>
            <a:endParaRPr lang="en-US" sz="2400">
              <a:latin typeface="Aptos" panose="020B0004020202020204" pitchFamily="34" charset="0"/>
            </a:endParaRPr>
          </a:p>
          <a:p>
            <a:endParaRPr lang="en-US" sz="2400">
              <a:latin typeface="Aptos" panose="020B0004020202020204" pitchFamily="34" charset="0"/>
            </a:endParaRPr>
          </a:p>
          <a:p>
            <a:endParaRPr lang="en-US" sz="2400">
              <a:latin typeface="Aptos" panose="020B0004020202020204" pitchFamily="34" charset="0"/>
            </a:endParaRPr>
          </a:p>
        </p:txBody>
      </p:sp>
      <p:graphicFrame>
        <p:nvGraphicFramePr>
          <p:cNvPr id="5" name="Diagram 4" descr="Non-high schools = Serving only a combination of grades 3-8. &#10;Middle/high/K-12 schools = Serving grade 10 &amp; at least one other grade 3-8.&#10;High schools = Schools in which the only tested grade is grade 10.&#10;"/>
          <p:cNvGraphicFramePr/>
          <p:nvPr>
            <p:extLst>
              <p:ext uri="{D42A27DB-BD31-4B8C-83A1-F6EECF244321}">
                <p14:modId xmlns:p14="http://schemas.microsoft.com/office/powerpoint/2010/main" val="308791501"/>
              </p:ext>
            </p:extLst>
          </p:nvPr>
        </p:nvGraphicFramePr>
        <p:xfrm>
          <a:off x="1613828" y="2740453"/>
          <a:ext cx="9153295" cy="296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C183D7F6-B498-43B3-948B-1728B52AA6E4}">
                <adec:decorative xmlns:adec="http://schemas.microsoft.com/office/drawing/2017/decorative" val="1"/>
              </a:ext>
            </a:extLst>
          </p:cNvPr>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880" y="365126"/>
            <a:ext cx="11432295" cy="1042852"/>
          </a:xfrm>
        </p:spPr>
        <p:txBody>
          <a:bodyPr>
            <a:normAutofit fontScale="90000"/>
          </a:bodyPr>
          <a:lstStyle/>
          <a:p>
            <a:r>
              <a:rPr lang="en-US">
                <a:latin typeface="Aptos" panose="020B0004020202020204" pitchFamily="34" charset="0"/>
              </a:rPr>
              <a:t>Comparing Percentiles Across Years and Grades</a:t>
            </a:r>
          </a:p>
        </p:txBody>
      </p:sp>
      <p:sp>
        <p:nvSpPr>
          <p:cNvPr id="3" name="Content Placeholder 2"/>
          <p:cNvSpPr>
            <a:spLocks noGrp="1"/>
          </p:cNvSpPr>
          <p:nvPr>
            <p:ph idx="1"/>
          </p:nvPr>
        </p:nvSpPr>
        <p:spPr/>
        <p:txBody>
          <a:bodyPr>
            <a:normAutofit fontScale="92500" lnSpcReduction="10000"/>
          </a:bodyPr>
          <a:lstStyle/>
          <a:p>
            <a:r>
              <a:rPr lang="en-US" sz="2800">
                <a:latin typeface="Aptos" panose="020B0004020202020204" pitchFamily="34" charset="0"/>
              </a:rPr>
              <a:t>2024 accountability percentiles should not be compared to school percentiles from 2012-2017</a:t>
            </a:r>
          </a:p>
          <a:p>
            <a:pPr lvl="1"/>
            <a:r>
              <a:rPr lang="en-US" sz="2400">
                <a:latin typeface="Aptos" panose="020B0004020202020204" pitchFamily="34" charset="0"/>
              </a:rPr>
              <a:t>Different comparison “universe”</a:t>
            </a:r>
          </a:p>
          <a:p>
            <a:pPr lvl="1"/>
            <a:r>
              <a:rPr lang="en-US" sz="2400">
                <a:latin typeface="Aptos" panose="020B0004020202020204" pitchFamily="34" charset="0"/>
              </a:rPr>
              <a:t>Inclusion of additional indicators</a:t>
            </a:r>
          </a:p>
          <a:p>
            <a:pPr lvl="1"/>
            <a:r>
              <a:rPr lang="en-US" sz="2400">
                <a:latin typeface="Aptos" panose="020B0004020202020204" pitchFamily="34" charset="0"/>
              </a:rPr>
              <a:t>Fewer years of data used in calculation</a:t>
            </a:r>
          </a:p>
          <a:p>
            <a:r>
              <a:rPr lang="en-US" sz="2800">
                <a:latin typeface="Aptos" panose="020B0004020202020204" pitchFamily="34" charset="0"/>
              </a:rPr>
              <a:t>Use caution when comparing 2018, 2019, 2022, 2023, and 2024 percentiles</a:t>
            </a:r>
          </a:p>
          <a:p>
            <a:pPr lvl="1"/>
            <a:r>
              <a:rPr lang="en-US">
                <a:latin typeface="Aptos" panose="020B0004020202020204" pitchFamily="34" charset="0"/>
              </a:rPr>
              <a:t>Percentiles were not calculated in 2020 and 2021</a:t>
            </a:r>
          </a:p>
          <a:p>
            <a:r>
              <a:rPr lang="en-US" sz="2800">
                <a:latin typeface="Aptos" panose="020B0004020202020204" pitchFamily="34" charset="0"/>
              </a:rPr>
              <a:t>Percentiles should not be compared across gradespans</a:t>
            </a:r>
          </a:p>
          <a:p>
            <a:pPr lvl="1">
              <a:buClr>
                <a:schemeClr val="accent5"/>
              </a:buClr>
              <a:buSzPct val="115000"/>
              <a:buFont typeface="Wingdings" panose="05000000000000000000" pitchFamily="2" charset="2"/>
              <a:buChar char="ü"/>
            </a:pPr>
            <a:r>
              <a:rPr lang="en-US" sz="2400">
                <a:latin typeface="Aptos" panose="020B0004020202020204" pitchFamily="34" charset="0"/>
              </a:rPr>
              <a:t>Compare a non-high school to another non-high school</a:t>
            </a:r>
          </a:p>
          <a:p>
            <a:pPr lvl="1">
              <a:buClr>
                <a:srgbClr val="FF0000"/>
              </a:buClr>
              <a:buSzPct val="115000"/>
              <a:buFont typeface="Wingdings" panose="05000000000000000000" pitchFamily="2" charset="2"/>
              <a:buChar char="û"/>
            </a:pPr>
            <a:r>
              <a:rPr lang="en-US" sz="2400">
                <a:latin typeface="Aptos" panose="020B0004020202020204" pitchFamily="34" charset="0"/>
              </a:rPr>
              <a:t>Compare a non-high school to a middle/high or K-12 school</a:t>
            </a:r>
          </a:p>
        </p:txBody>
      </p:sp>
      <p:sp>
        <p:nvSpPr>
          <p:cNvPr id="5" name="Slide Number Placeholder 4"/>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a:xfrm>
            <a:off x="838200" y="743972"/>
            <a:ext cx="5040785" cy="3954488"/>
          </a:xfrm>
        </p:spPr>
        <p:txBody>
          <a:bodyPr>
            <a:normAutofit/>
          </a:bodyPr>
          <a:lstStyle/>
          <a:p>
            <a:r>
              <a:rPr lang="en-US"/>
              <a:t>4. Criterion-Referenced Component</a:t>
            </a:r>
            <a:br>
              <a:rPr lang="en-US"/>
            </a:br>
            <a:r>
              <a:rPr lang="en-US"/>
              <a:t>(Targets)</a:t>
            </a:r>
          </a:p>
        </p:txBody>
      </p:sp>
      <p:pic>
        <p:nvPicPr>
          <p:cNvPr id="2" name="Picture 1" descr="accountability report">
            <a:extLst>
              <a:ext uri="{FF2B5EF4-FFF2-40B4-BE49-F238E27FC236}">
                <a16:creationId xmlns:a16="http://schemas.microsoft.com/office/drawing/2014/main" id="{56075EE0-A893-2613-589E-3F370A1E58E7}"/>
              </a:ext>
            </a:extLst>
          </p:cNvPr>
          <p:cNvPicPr>
            <a:picLocks noChangeAspect="1"/>
          </p:cNvPicPr>
          <p:nvPr/>
        </p:nvPicPr>
        <p:blipFill>
          <a:blip r:embed="rId3"/>
          <a:stretch>
            <a:fillRect/>
          </a:stretch>
        </p:blipFill>
        <p:spPr>
          <a:xfrm>
            <a:off x="6096000" y="385483"/>
            <a:ext cx="5040784" cy="6115050"/>
          </a:xfrm>
          <a:prstGeom prst="rect">
            <a:avLst/>
          </a:prstGeom>
        </p:spPr>
      </p:pic>
      <p:sp>
        <p:nvSpPr>
          <p:cNvPr id="3" name="Rectangle 2">
            <a:extLst>
              <a:ext uri="{FF2B5EF4-FFF2-40B4-BE49-F238E27FC236}">
                <a16:creationId xmlns:a16="http://schemas.microsoft.com/office/drawing/2014/main" id="{27D643C8-5DD4-2B67-B620-4399B621E1D8}"/>
              </a:ext>
              <a:ext uri="{C183D7F6-B498-43B3-948B-1728B52AA6E4}">
                <adec:decorative xmlns:adec="http://schemas.microsoft.com/office/drawing/2017/decorative" val="1"/>
              </a:ext>
            </a:extLst>
          </p:cNvPr>
          <p:cNvSpPr/>
          <p:nvPr/>
        </p:nvSpPr>
        <p:spPr>
          <a:xfrm>
            <a:off x="6019673" y="3475608"/>
            <a:ext cx="5193437" cy="3007865"/>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1BB41E-D7DE-F551-A524-7E409D599400}"/>
              </a:ext>
              <a:ext uri="{C183D7F6-B498-43B3-948B-1728B52AA6E4}">
                <adec:decorative xmlns:adec="http://schemas.microsoft.com/office/drawing/2017/decorative" val="1"/>
              </a:ext>
            </a:extLst>
          </p:cNvPr>
          <p:cNvSpPr/>
          <p:nvPr/>
        </p:nvSpPr>
        <p:spPr>
          <a:xfrm>
            <a:off x="6943474" y="1804038"/>
            <a:ext cx="1571348" cy="253015"/>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21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242040" cy="1042852"/>
          </a:xfrm>
        </p:spPr>
        <p:txBody>
          <a:bodyPr>
            <a:normAutofit/>
          </a:bodyPr>
          <a:lstStyle/>
          <a:p>
            <a:r>
              <a:rPr lang="en-US">
                <a:latin typeface="Aptos" panose="020B0004020202020204" pitchFamily="34" charset="0"/>
              </a:rPr>
              <a:t>Overview: Criterion-Referenced Component </a:t>
            </a:r>
          </a:p>
        </p:txBody>
      </p:sp>
      <p:sp>
        <p:nvSpPr>
          <p:cNvPr id="3" name="Content Placeholder 2"/>
          <p:cNvSpPr>
            <a:spLocks noGrp="1"/>
          </p:cNvSpPr>
          <p:nvPr>
            <p:ph idx="1"/>
          </p:nvPr>
        </p:nvSpPr>
        <p:spPr>
          <a:xfrm>
            <a:off x="838200" y="2086984"/>
            <a:ext cx="10515600" cy="4569455"/>
          </a:xfrm>
        </p:spPr>
        <p:txBody>
          <a:bodyPr>
            <a:normAutofit/>
          </a:bodyPr>
          <a:lstStyle/>
          <a:p>
            <a:r>
              <a:rPr lang="en-US" sz="2200">
                <a:latin typeface="Aptos" panose="020B0004020202020204" pitchFamily="34" charset="0"/>
              </a:rPr>
              <a:t>Federal law requires states to establish long-term goals and measures of interim progress</a:t>
            </a:r>
          </a:p>
          <a:p>
            <a:r>
              <a:rPr lang="en-US" sz="2200">
                <a:latin typeface="Aptos" panose="020B0004020202020204" pitchFamily="34" charset="0"/>
              </a:rPr>
              <a:t>DESE calculates targets for each district, school, and student group</a:t>
            </a:r>
          </a:p>
          <a:p>
            <a:r>
              <a:rPr lang="en-US" sz="2200">
                <a:latin typeface="Aptos" panose="020B0004020202020204" pitchFamily="34" charset="0"/>
              </a:rPr>
              <a:t>2024 targets for the achievement indicators are determined by the district, school, or group’s “path”</a:t>
            </a:r>
          </a:p>
          <a:p>
            <a:pPr lvl="0"/>
            <a:r>
              <a:rPr lang="en-US" sz="2200">
                <a:latin typeface="Aptos" panose="020B0004020202020204" pitchFamily="34" charset="0"/>
              </a:rPr>
              <a:t>Targets for non-assessment indicators are based on analysis of past trends and reasonable expectations for improvement</a:t>
            </a:r>
          </a:p>
          <a:p>
            <a:r>
              <a:rPr lang="en-US" sz="2200">
                <a:latin typeface="Aptos" panose="020B0004020202020204" pitchFamily="34" charset="0"/>
              </a:rPr>
              <a:t>Points are assigned based on progress toward each indicator’s target (0-4 scale, where 0 = decline and 4 = exceeded target)</a:t>
            </a:r>
          </a:p>
          <a:p>
            <a:r>
              <a:rPr lang="en-US" sz="2200">
                <a:latin typeface="Aptos" panose="020B0004020202020204" pitchFamily="34" charset="0"/>
              </a:rPr>
              <a:t>Overall progress towards targets is reported as a percentage</a:t>
            </a:r>
          </a:p>
          <a:p>
            <a:r>
              <a:rPr lang="en-US" sz="2200">
                <a:latin typeface="Aptos" panose="020B0004020202020204" pitchFamily="34" charset="0"/>
              </a:rPr>
              <a:t>Weighted average of progress from 2022 to 2023 (40%), and progress from 2023 to 2024 (60%)</a:t>
            </a:r>
          </a:p>
          <a:p>
            <a:pPr lvl="1"/>
            <a:endParaRPr lang="en-US" sz="2000">
              <a:latin typeface="Aptos" panose="020B0004020202020204" pitchFamily="34" charset="0"/>
            </a:endParaRPr>
          </a:p>
          <a:p>
            <a:endParaRPr lang="en-US" sz="2400">
              <a:latin typeface="Aptos" panose="020B00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ptos" panose="020B0004020202020204" pitchFamily="34" charset="0"/>
              </a:rPr>
              <a:t>Lowest Performing Student Group</a:t>
            </a:r>
          </a:p>
        </p:txBody>
      </p:sp>
      <p:sp>
        <p:nvSpPr>
          <p:cNvPr id="3" name="Content Placeholder 2"/>
          <p:cNvSpPr>
            <a:spLocks noGrp="1"/>
          </p:cNvSpPr>
          <p:nvPr>
            <p:ph idx="1"/>
          </p:nvPr>
        </p:nvSpPr>
        <p:spPr>
          <a:xfrm>
            <a:off x="838199" y="2086984"/>
            <a:ext cx="10601325" cy="4486536"/>
          </a:xfrm>
        </p:spPr>
        <p:txBody>
          <a:bodyPr>
            <a:normAutofit fontScale="85000" lnSpcReduction="10000"/>
          </a:bodyPr>
          <a:lstStyle/>
          <a:p>
            <a:pPr lvl="0"/>
            <a:r>
              <a:rPr lang="en-US" sz="2400">
                <a:latin typeface="Aptos" panose="020B0004020202020204" pitchFamily="34" charset="0"/>
              </a:rPr>
              <a:t>In addition to school results, DESE will also measure the performance of the lowest performing students in each school</a:t>
            </a:r>
          </a:p>
          <a:p>
            <a:pPr lvl="1"/>
            <a:r>
              <a:rPr lang="en-US" sz="2100">
                <a:latin typeface="Aptos" panose="020B0004020202020204" pitchFamily="34" charset="0"/>
              </a:rPr>
              <a:t>Every school has a group of lowest performers</a:t>
            </a:r>
          </a:p>
          <a:p>
            <a:pPr lvl="1"/>
            <a:r>
              <a:rPr lang="en-US" sz="2100">
                <a:latin typeface="Aptos" panose="020B0004020202020204" pitchFamily="34" charset="0"/>
              </a:rPr>
              <a:t>Identified from a group of students who have been enrolled in the school for more than one year</a:t>
            </a:r>
          </a:p>
          <a:p>
            <a:r>
              <a:rPr lang="en-US" sz="2400">
                <a:latin typeface="Aptos" panose="020B0004020202020204" pitchFamily="34" charset="0"/>
              </a:rPr>
              <a:t>For most schools, </a:t>
            </a:r>
            <a:r>
              <a:rPr lang="en-US" sz="2400" i="1">
                <a:latin typeface="Aptos" panose="020B0004020202020204" pitchFamily="34" charset="0"/>
              </a:rPr>
              <a:t>eligible</a:t>
            </a:r>
            <a:r>
              <a:rPr lang="en-US" sz="2400">
                <a:latin typeface="Aptos" panose="020B0004020202020204" pitchFamily="34" charset="0"/>
              </a:rPr>
              <a:t> students were:</a:t>
            </a:r>
          </a:p>
          <a:p>
            <a:pPr lvl="1"/>
            <a:r>
              <a:rPr lang="en-US" sz="2100">
                <a:latin typeface="Aptos" panose="020B0004020202020204" pitchFamily="34" charset="0"/>
              </a:rPr>
              <a:t>Officially enrolled in current school* for two consecutive years;  </a:t>
            </a:r>
          </a:p>
          <a:p>
            <a:pPr lvl="2"/>
            <a:r>
              <a:rPr lang="en-US" sz="1800">
                <a:latin typeface="Aptos" panose="020B0004020202020204" pitchFamily="34" charset="0"/>
              </a:rPr>
              <a:t>October 1, 2022 through October 1, 2023 (SIMS)</a:t>
            </a:r>
          </a:p>
          <a:p>
            <a:pPr lvl="1"/>
            <a:r>
              <a:rPr lang="en-US" sz="2100">
                <a:latin typeface="Aptos" panose="020B0004020202020204" pitchFamily="34" charset="0"/>
              </a:rPr>
              <a:t>Tested in current school in 2023 and 2024 </a:t>
            </a:r>
            <a:r>
              <a:rPr lang="en-US" sz="2100" b="1" cap="small">
                <a:solidFill>
                  <a:schemeClr val="accent2"/>
                </a:solidFill>
                <a:latin typeface="Aptos" panose="020B0004020202020204" pitchFamily="34" charset="0"/>
              </a:rPr>
              <a:t>or</a:t>
            </a:r>
            <a:r>
              <a:rPr lang="en-US" sz="2100" b="1" cap="small">
                <a:latin typeface="Aptos" panose="020B0004020202020204" pitchFamily="34" charset="0"/>
              </a:rPr>
              <a:t> </a:t>
            </a:r>
            <a:r>
              <a:rPr lang="en-US" sz="2100">
                <a:latin typeface="Aptos" panose="020B0004020202020204" pitchFamily="34" charset="0"/>
              </a:rPr>
              <a:t>tested in current school in 2024 and in current district in 2023; and</a:t>
            </a:r>
          </a:p>
          <a:p>
            <a:pPr lvl="1"/>
            <a:r>
              <a:rPr lang="en-US" sz="2100">
                <a:latin typeface="Aptos" panose="020B0004020202020204" pitchFamily="34" charset="0"/>
              </a:rPr>
              <a:t>Not a first- or second-year English learner in 2024</a:t>
            </a:r>
          </a:p>
          <a:p>
            <a:pPr lvl="1"/>
            <a:r>
              <a:rPr lang="en-US" sz="2100">
                <a:latin typeface="Aptos" panose="020B0004020202020204" pitchFamily="34" charset="0"/>
              </a:rPr>
              <a:t>Not assessed using MCAS-Alt in both ELA and math</a:t>
            </a:r>
          </a:p>
          <a:p>
            <a:r>
              <a:rPr lang="en-US" sz="2400">
                <a:latin typeface="Aptos" panose="020B0004020202020204" pitchFamily="34" charset="0"/>
              </a:rPr>
              <a:t>The lowest performing group represents the lowest performing 25 percent of </a:t>
            </a:r>
            <a:r>
              <a:rPr lang="en-US" sz="2400" i="1">
                <a:latin typeface="Aptos" panose="020B0004020202020204" pitchFamily="34" charset="0"/>
              </a:rPr>
              <a:t>eligible</a:t>
            </a:r>
            <a:r>
              <a:rPr lang="en-US" sz="2400">
                <a:latin typeface="Aptos" panose="020B0004020202020204" pitchFamily="34" charset="0"/>
              </a:rPr>
              <a:t> students, identified using a combined 2024 ELA and math average scaled score</a:t>
            </a:r>
          </a:p>
          <a:p>
            <a:r>
              <a:rPr lang="en-US" sz="2400">
                <a:latin typeface="Aptos" panose="020B0004020202020204" pitchFamily="34" charset="0"/>
              </a:rPr>
              <a:t>In schools where a legitimate cohort cannot be identified (fewer than 20 students), accountability results will be based on the performance of the “all students” group only </a:t>
            </a:r>
          </a:p>
          <a:p>
            <a:endParaRPr lang="en-US" sz="2400">
              <a:latin typeface="Aptos" panose="020B0004020202020204" pitchFamily="34" charset="0"/>
            </a:endParaRPr>
          </a:p>
        </p:txBody>
      </p:sp>
      <p:sp>
        <p:nvSpPr>
          <p:cNvPr id="5" name="Slide Number Placeholder 4"/>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
        <p:nvSpPr>
          <p:cNvPr id="4" name="Rectangle 3">
            <a:extLst>
              <a:ext uri="{FF2B5EF4-FFF2-40B4-BE49-F238E27FC236}">
                <a16:creationId xmlns:a16="http://schemas.microsoft.com/office/drawing/2014/main" id="{8C0E25A6-B7D4-5C60-1C29-2CC54297D258}"/>
              </a:ext>
            </a:extLst>
          </p:cNvPr>
          <p:cNvSpPr/>
          <p:nvPr/>
        </p:nvSpPr>
        <p:spPr>
          <a:xfrm>
            <a:off x="499166" y="6546324"/>
            <a:ext cx="4642678" cy="2385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a:solidFill>
                  <a:sysClr val="windowText" lastClr="000000"/>
                </a:solidFill>
                <a:latin typeface="Aptos" panose="020B0004020202020204" pitchFamily="34" charset="0"/>
              </a:rPr>
              <a:t>*Current district, for schools serving grade 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ptos" panose="020B0004020202020204" pitchFamily="34" charset="0"/>
              </a:rPr>
              <a:t>Point Assignments</a:t>
            </a:r>
          </a:p>
        </p:txBody>
      </p:sp>
      <p:sp>
        <p:nvSpPr>
          <p:cNvPr id="3" name="Content Placeholder 2"/>
          <p:cNvSpPr>
            <a:spLocks noGrp="1"/>
          </p:cNvSpPr>
          <p:nvPr>
            <p:ph idx="1"/>
          </p:nvPr>
        </p:nvSpPr>
        <p:spPr/>
        <p:txBody>
          <a:bodyPr/>
          <a:lstStyle/>
          <a:p>
            <a:pPr marL="0" lvl="0" indent="0">
              <a:buNone/>
            </a:pPr>
            <a:r>
              <a:rPr lang="en-US" sz="2800">
                <a:latin typeface="Aptos" panose="020B0004020202020204" pitchFamily="34" charset="0"/>
              </a:rPr>
              <a:t>Points assigned based on progress toward target for each indicator for the </a:t>
            </a:r>
            <a:r>
              <a:rPr lang="en-US" sz="2800" b="1">
                <a:latin typeface="Aptos" panose="020B0004020202020204" pitchFamily="34" charset="0"/>
              </a:rPr>
              <a:t>all students group</a:t>
            </a:r>
            <a:r>
              <a:rPr lang="en-US" sz="2800">
                <a:latin typeface="Aptos" panose="020B0004020202020204" pitchFamily="34" charset="0"/>
              </a:rPr>
              <a:t>, the </a:t>
            </a:r>
            <a:r>
              <a:rPr lang="en-US" sz="2800" b="1">
                <a:latin typeface="Aptos" panose="020B0004020202020204" pitchFamily="34" charset="0"/>
              </a:rPr>
              <a:t>lowest performing student group</a:t>
            </a:r>
            <a:r>
              <a:rPr lang="en-US" sz="2800">
                <a:latin typeface="Aptos" panose="020B0004020202020204" pitchFamily="34" charset="0"/>
              </a:rPr>
              <a:t>, and </a:t>
            </a:r>
            <a:r>
              <a:rPr lang="en-US" sz="2800" b="1">
                <a:latin typeface="Aptos" panose="020B0004020202020204" pitchFamily="34" charset="0"/>
              </a:rPr>
              <a:t>each student group</a:t>
            </a:r>
            <a:r>
              <a:rPr lang="en-US" sz="2800">
                <a:latin typeface="Aptos" panose="020B0004020202020204" pitchFamily="34" charset="0"/>
              </a:rPr>
              <a:t> with sufficient data:</a:t>
            </a:r>
          </a:p>
          <a:p>
            <a:pPr lvl="0"/>
            <a:endParaRPr lang="en-US" sz="2800">
              <a:latin typeface="Aptos" panose="020B0004020202020204" pitchFamily="34" charset="0"/>
            </a:endParaRPr>
          </a:p>
          <a:p>
            <a:endParaRPr lang="en-US">
              <a:latin typeface="Aptos" panose="020B0004020202020204" pitchFamily="34" charset="0"/>
            </a:endParaRPr>
          </a:p>
        </p:txBody>
      </p:sp>
      <p:graphicFrame>
        <p:nvGraphicFramePr>
          <p:cNvPr id="6" name="Table 5" descr="Declined: 0&#10;No change: 1&#10;Improved: 2&#10;Met target: 3&#10;Exceeded target: 4"/>
          <p:cNvGraphicFramePr>
            <a:graphicFrameLocks noGrp="1"/>
          </p:cNvGraphicFramePr>
          <p:nvPr>
            <p:extLst>
              <p:ext uri="{D42A27DB-BD31-4B8C-83A1-F6EECF244321}">
                <p14:modId xmlns:p14="http://schemas.microsoft.com/office/powerpoint/2010/main" val="3822398872"/>
              </p:ext>
            </p:extLst>
          </p:nvPr>
        </p:nvGraphicFramePr>
        <p:xfrm>
          <a:off x="531709" y="3690203"/>
          <a:ext cx="11207740" cy="1838795"/>
        </p:xfrm>
        <a:graphic>
          <a:graphicData uri="http://schemas.openxmlformats.org/drawingml/2006/table">
            <a:tbl>
              <a:tblPr firstRow="1"/>
              <a:tblGrid>
                <a:gridCol w="1540950">
                  <a:extLst>
                    <a:ext uri="{9D8B030D-6E8A-4147-A177-3AD203B41FA5}">
                      <a16:colId xmlns:a16="http://schemas.microsoft.com/office/drawing/2014/main" val="20000"/>
                    </a:ext>
                  </a:extLst>
                </a:gridCol>
                <a:gridCol w="1933358">
                  <a:extLst>
                    <a:ext uri="{9D8B030D-6E8A-4147-A177-3AD203B41FA5}">
                      <a16:colId xmlns:a16="http://schemas.microsoft.com/office/drawing/2014/main" val="178789465"/>
                    </a:ext>
                  </a:extLst>
                </a:gridCol>
                <a:gridCol w="1933358">
                  <a:extLst>
                    <a:ext uri="{9D8B030D-6E8A-4147-A177-3AD203B41FA5}">
                      <a16:colId xmlns:a16="http://schemas.microsoft.com/office/drawing/2014/main" val="20001"/>
                    </a:ext>
                  </a:extLst>
                </a:gridCol>
                <a:gridCol w="1933358">
                  <a:extLst>
                    <a:ext uri="{9D8B030D-6E8A-4147-A177-3AD203B41FA5}">
                      <a16:colId xmlns:a16="http://schemas.microsoft.com/office/drawing/2014/main" val="20002"/>
                    </a:ext>
                  </a:extLst>
                </a:gridCol>
                <a:gridCol w="1933358">
                  <a:extLst>
                    <a:ext uri="{9D8B030D-6E8A-4147-A177-3AD203B41FA5}">
                      <a16:colId xmlns:a16="http://schemas.microsoft.com/office/drawing/2014/main" val="20003"/>
                    </a:ext>
                  </a:extLst>
                </a:gridCol>
                <a:gridCol w="1933358">
                  <a:extLst>
                    <a:ext uri="{9D8B030D-6E8A-4147-A177-3AD203B41FA5}">
                      <a16:colId xmlns:a16="http://schemas.microsoft.com/office/drawing/2014/main" val="20004"/>
                    </a:ext>
                  </a:extLst>
                </a:gridCol>
              </a:tblGrid>
              <a:tr h="710119">
                <a:tc>
                  <a:txBody>
                    <a:bodyPr/>
                    <a:lstStyle/>
                    <a:p>
                      <a:pPr algn="l"/>
                      <a:r>
                        <a:rPr lang="en-US" sz="1800" b="1">
                          <a:solidFill>
                            <a:schemeClr val="tx1"/>
                          </a:solidFill>
                          <a:latin typeface="Aptos" panose="020B0004020202020204" pitchFamily="34" charset="0"/>
                          <a:cs typeface="Arial" panose="020B0604020202020204" pitchFamily="34" charset="0"/>
                        </a:rPr>
                        <a:t>Category</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ptos" panose="020B0004020202020204" pitchFamily="34" charset="0"/>
                          <a:ea typeface="Calibri"/>
                          <a:cs typeface="Arial" panose="020B0604020202020204" pitchFamily="34" charset="0"/>
                        </a:rPr>
                        <a:t>Declined</a:t>
                      </a:r>
                      <a:endParaRPr lang="en-US" sz="20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ptos" panose="020B0004020202020204" pitchFamily="34" charset="0"/>
                          <a:ea typeface="Calibri"/>
                          <a:cs typeface="Arial" panose="020B0604020202020204" pitchFamily="34" charset="0"/>
                        </a:rPr>
                        <a:t>No </a:t>
                      </a:r>
                    </a:p>
                    <a:p>
                      <a:pPr marL="0" marR="0" algn="ctr">
                        <a:lnSpc>
                          <a:spcPct val="115000"/>
                        </a:lnSpc>
                        <a:spcBef>
                          <a:spcPts val="0"/>
                        </a:spcBef>
                        <a:spcAft>
                          <a:spcPts val="0"/>
                        </a:spcAft>
                        <a:tabLst>
                          <a:tab pos="1600200" algn="l"/>
                        </a:tabLst>
                      </a:pPr>
                      <a:r>
                        <a:rPr lang="en-US" sz="2000" b="1">
                          <a:solidFill>
                            <a:schemeClr val="tx1"/>
                          </a:solidFill>
                          <a:latin typeface="Aptos" panose="020B0004020202020204" pitchFamily="34" charset="0"/>
                          <a:ea typeface="Calibri"/>
                          <a:cs typeface="Arial" panose="020B0604020202020204" pitchFamily="34" charset="0"/>
                        </a:rPr>
                        <a:t>change</a:t>
                      </a:r>
                      <a:endParaRPr lang="en-US" sz="20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ptos" panose="020B0004020202020204" pitchFamily="34" charset="0"/>
                          <a:ea typeface="Calibri"/>
                          <a:cs typeface="Arial" panose="020B0604020202020204" pitchFamily="34" charset="0"/>
                        </a:rPr>
                        <a:t>Improved</a:t>
                      </a:r>
                      <a:endParaRPr lang="en-US" sz="20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ptos" panose="020B0004020202020204" pitchFamily="34" charset="0"/>
                          <a:ea typeface="Calibri"/>
                          <a:cs typeface="Arial" panose="020B0604020202020204" pitchFamily="34" charset="0"/>
                        </a:rPr>
                        <a:t>Met </a:t>
                      </a:r>
                    </a:p>
                    <a:p>
                      <a:pPr marL="0" marR="0" algn="ctr">
                        <a:lnSpc>
                          <a:spcPct val="115000"/>
                        </a:lnSpc>
                        <a:spcBef>
                          <a:spcPts val="0"/>
                        </a:spcBef>
                        <a:spcAft>
                          <a:spcPts val="0"/>
                        </a:spcAft>
                        <a:tabLst>
                          <a:tab pos="1600200" algn="l"/>
                        </a:tabLst>
                      </a:pPr>
                      <a:r>
                        <a:rPr lang="en-US" sz="2000" b="1">
                          <a:solidFill>
                            <a:schemeClr val="tx1"/>
                          </a:solidFill>
                          <a:latin typeface="Aptos" panose="020B0004020202020204" pitchFamily="34" charset="0"/>
                          <a:ea typeface="Calibri"/>
                          <a:cs typeface="Arial" panose="020B0604020202020204" pitchFamily="34" charset="0"/>
                        </a:rPr>
                        <a:t>target</a:t>
                      </a:r>
                      <a:endParaRPr lang="en-US" sz="20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ptos" panose="020B0004020202020204" pitchFamily="34" charset="0"/>
                          <a:ea typeface="Calibri"/>
                          <a:cs typeface="Arial" panose="020B0604020202020204" pitchFamily="34" charset="0"/>
                        </a:rPr>
                        <a:t>Exceeded target</a:t>
                      </a:r>
                      <a:endParaRPr lang="en-US" sz="20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438012">
                <a:tc>
                  <a:txBody>
                    <a:bodyPr/>
                    <a:lstStyle/>
                    <a:p>
                      <a:pPr algn="l"/>
                      <a:r>
                        <a:rPr lang="en-US" sz="1800" b="1">
                          <a:solidFill>
                            <a:schemeClr val="tx1"/>
                          </a:solidFill>
                          <a:latin typeface="Aptos" panose="020B0004020202020204" pitchFamily="34" charset="0"/>
                          <a:cs typeface="Arial" panose="020B0604020202020204" pitchFamily="34" charset="0"/>
                        </a:rPr>
                        <a:t>Points</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ptos" panose="020B0004020202020204" pitchFamily="34" charset="0"/>
                          <a:ea typeface="Calibri"/>
                          <a:cs typeface="Arial" panose="020B0604020202020204" pitchFamily="34" charset="0"/>
                        </a:rPr>
                        <a:t>0</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ptos" panose="020B0004020202020204" pitchFamily="34" charset="0"/>
                          <a:ea typeface="Calibri"/>
                          <a:cs typeface="Arial" panose="020B0604020202020204" pitchFamily="34" charset="0"/>
                        </a:rPr>
                        <a:t>1</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ptos" panose="020B0004020202020204" pitchFamily="34" charset="0"/>
                          <a:ea typeface="Calibri"/>
                          <a:cs typeface="Arial" panose="020B0604020202020204" pitchFamily="34" charset="0"/>
                        </a:rPr>
                        <a:t>2</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ptos" panose="020B0004020202020204" pitchFamily="34" charset="0"/>
                          <a:ea typeface="Calibri"/>
                          <a:cs typeface="Arial" panose="020B0604020202020204" pitchFamily="34" charset="0"/>
                        </a:rPr>
                        <a:t>3</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a:solidFill>
                            <a:schemeClr val="tx1"/>
                          </a:solidFill>
                          <a:latin typeface="Aptos" panose="020B0004020202020204" pitchFamily="34" charset="0"/>
                          <a:ea typeface="Calibri"/>
                          <a:cs typeface="Arial" panose="020B0604020202020204" pitchFamily="34" charset="0"/>
                        </a:rPr>
                        <a:t>4</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263847">
                <a:tc gridSpan="6">
                  <a:txBody>
                    <a:bodyPr/>
                    <a:lstStyle/>
                    <a:p>
                      <a:endParaRPr lang="en-US" sz="400">
                        <a:solidFill>
                          <a:schemeClr val="tx1"/>
                        </a:solidFill>
                        <a:latin typeface="Aptos" panose="020B000402020202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148740"/>
                  </a:ext>
                </a:extLst>
              </a:tr>
              <a:tr h="426817">
                <a:tc>
                  <a:txBody>
                    <a:bodyPr/>
                    <a:lstStyle/>
                    <a:p>
                      <a:pPr algn="l"/>
                      <a:r>
                        <a:rPr lang="en-US" sz="1800" b="1">
                          <a:solidFill>
                            <a:schemeClr val="tx1"/>
                          </a:solidFill>
                          <a:latin typeface="Aptos" panose="020B0004020202020204" pitchFamily="34" charset="0"/>
                          <a:cs typeface="Arial" panose="020B0604020202020204" pitchFamily="34" charset="0"/>
                        </a:rPr>
                        <a:t>Target</a:t>
                      </a:r>
                      <a:r>
                        <a:rPr lang="en-US" sz="1800" b="1" baseline="0">
                          <a:solidFill>
                            <a:schemeClr val="tx1"/>
                          </a:solidFill>
                          <a:latin typeface="Aptos" panose="020B0004020202020204" pitchFamily="34" charset="0"/>
                          <a:cs typeface="Arial" panose="020B0604020202020204" pitchFamily="34" charset="0"/>
                        </a:rPr>
                        <a:t> %</a:t>
                      </a:r>
                      <a:endParaRPr lang="en-US" sz="1800" b="1">
                        <a:solidFill>
                          <a:schemeClr val="tx1"/>
                        </a:solidFill>
                        <a:latin typeface="Aptos" panose="020B0004020202020204" pitchFamily="34" charset="0"/>
                        <a:cs typeface="Arial" panose="020B0604020202020204" pitchFamily="34" charset="0"/>
                      </a:endParaRP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ptos" panose="020B0004020202020204" pitchFamily="34" charset="0"/>
                          <a:ea typeface="Calibri"/>
                          <a:cs typeface="Arial" panose="020B0604020202020204" pitchFamily="34" charset="0"/>
                        </a:rPr>
                        <a:t>0%</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ptos" panose="020B0004020202020204" pitchFamily="34" charset="0"/>
                          <a:ea typeface="Calibri"/>
                          <a:cs typeface="Arial" panose="020B0604020202020204" pitchFamily="34" charset="0"/>
                        </a:rPr>
                        <a:t>25%</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ptos" panose="020B0004020202020204" pitchFamily="34" charset="0"/>
                          <a:ea typeface="Calibri"/>
                          <a:cs typeface="Arial" panose="020B0604020202020204" pitchFamily="34" charset="0"/>
                        </a:rPr>
                        <a:t>50%</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a:solidFill>
                            <a:schemeClr val="tx1"/>
                          </a:solidFill>
                          <a:latin typeface="Aptos" panose="020B0004020202020204" pitchFamily="34" charset="0"/>
                          <a:ea typeface="Calibri"/>
                          <a:cs typeface="Arial" panose="020B0604020202020204" pitchFamily="34" charset="0"/>
                        </a:rPr>
                        <a:t>75%</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2000" b="1" dirty="0">
                          <a:solidFill>
                            <a:schemeClr val="tx1"/>
                          </a:solidFill>
                          <a:latin typeface="Aptos" panose="020B0004020202020204" pitchFamily="34" charset="0"/>
                          <a:ea typeface="Calibri"/>
                          <a:cs typeface="Arial" panose="020B0604020202020204" pitchFamily="34" charset="0"/>
                        </a:rPr>
                        <a:t>100%</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988288070"/>
                  </a:ext>
                </a:extLst>
              </a:tr>
            </a:tbl>
          </a:graphicData>
        </a:graphic>
      </p:graphicFrame>
      <p:sp>
        <p:nvSpPr>
          <p:cNvPr id="5" name="Slide Number Placeholder 4"/>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75B033-BE92-DAE5-4069-DA2CC4A11ED8}"/>
              </a:ext>
            </a:extLst>
          </p:cNvPr>
          <p:cNvSpPr>
            <a:spLocks noGrp="1"/>
          </p:cNvSpPr>
          <p:nvPr>
            <p:ph type="title"/>
          </p:nvPr>
        </p:nvSpPr>
        <p:spPr/>
        <p:txBody>
          <a:bodyPr/>
          <a:lstStyle/>
          <a:p>
            <a:r>
              <a:rPr lang="en-US">
                <a:latin typeface="Aptos" panose="020B0004020202020204" pitchFamily="34" charset="0"/>
              </a:rPr>
              <a:t>Topics</a:t>
            </a:r>
          </a:p>
        </p:txBody>
      </p:sp>
      <p:sp>
        <p:nvSpPr>
          <p:cNvPr id="2" name="Content Placeholder 1">
            <a:extLst>
              <a:ext uri="{FF2B5EF4-FFF2-40B4-BE49-F238E27FC236}">
                <a16:creationId xmlns:a16="http://schemas.microsoft.com/office/drawing/2014/main" id="{B513E705-0CF4-DF23-61A9-D6390462D45C}"/>
              </a:ext>
            </a:extLst>
          </p:cNvPr>
          <p:cNvSpPr>
            <a:spLocks noGrp="1"/>
          </p:cNvSpPr>
          <p:nvPr>
            <p:ph idx="1"/>
          </p:nvPr>
        </p:nvSpPr>
        <p:spPr/>
        <p:txBody>
          <a:bodyPr>
            <a:normAutofit fontScale="92500" lnSpcReduction="10000"/>
          </a:bodyPr>
          <a:lstStyle/>
          <a:p>
            <a:pPr marL="514350" indent="-514350">
              <a:buFont typeface="+mj-lt"/>
              <a:buAutoNum type="arabicPeriod"/>
            </a:pPr>
            <a:r>
              <a:rPr lang="en-US">
                <a:latin typeface="Aptos" panose="020B0004020202020204" pitchFamily="34" charset="0"/>
              </a:rPr>
              <a:t>Overview of 2024 Reporting</a:t>
            </a:r>
          </a:p>
          <a:p>
            <a:pPr marL="514350" indent="-514350">
              <a:buFont typeface="+mj-lt"/>
              <a:buAutoNum type="arabicPeriod"/>
            </a:pPr>
            <a:r>
              <a:rPr lang="en-US">
                <a:latin typeface="Aptos" panose="020B0004020202020204" pitchFamily="34" charset="0"/>
              </a:rPr>
              <a:t>Accountability Indicators</a:t>
            </a:r>
          </a:p>
          <a:p>
            <a:pPr marL="514350" indent="-514350">
              <a:buFont typeface="+mj-lt"/>
              <a:buAutoNum type="arabicPeriod"/>
            </a:pPr>
            <a:r>
              <a:rPr lang="en-US">
                <a:latin typeface="Aptos" panose="020B0004020202020204" pitchFamily="34" charset="0"/>
              </a:rPr>
              <a:t>Normative Component</a:t>
            </a:r>
          </a:p>
          <a:p>
            <a:pPr marL="514350" indent="-514350">
              <a:buFont typeface="+mj-lt"/>
              <a:buAutoNum type="arabicPeriod"/>
            </a:pPr>
            <a:r>
              <a:rPr lang="en-US">
                <a:latin typeface="Aptos" panose="020B0004020202020204" pitchFamily="34" charset="0"/>
              </a:rPr>
              <a:t>Criterion-Referenced Component</a:t>
            </a:r>
          </a:p>
          <a:p>
            <a:pPr marL="514350" indent="-514350">
              <a:buFont typeface="+mj-lt"/>
              <a:buAutoNum type="arabicPeriod"/>
            </a:pPr>
            <a:r>
              <a:rPr lang="en-US">
                <a:latin typeface="Aptos" panose="020B0004020202020204" pitchFamily="34" charset="0"/>
              </a:rPr>
              <a:t>Assessment Participation </a:t>
            </a:r>
          </a:p>
          <a:p>
            <a:pPr marL="514350" indent="-514350">
              <a:buFont typeface="+mj-lt"/>
              <a:buAutoNum type="arabicPeriod"/>
            </a:pPr>
            <a:r>
              <a:rPr lang="en-US">
                <a:latin typeface="Aptos" panose="020B0004020202020204" pitchFamily="34" charset="0"/>
              </a:rPr>
              <a:t>Categorization of Schools and Districts</a:t>
            </a:r>
          </a:p>
          <a:p>
            <a:pPr marL="514350" indent="-514350">
              <a:buFont typeface="+mj-lt"/>
              <a:buAutoNum type="arabicPeriod"/>
            </a:pPr>
            <a:r>
              <a:rPr lang="en-US">
                <a:latin typeface="Aptos" panose="020B0004020202020204" pitchFamily="34" charset="0"/>
              </a:rPr>
              <a:t>Reporting</a:t>
            </a:r>
          </a:p>
          <a:p>
            <a:pPr marL="514350" indent="-514350">
              <a:buFont typeface="+mj-lt"/>
              <a:buAutoNum type="arabicPeriod"/>
            </a:pPr>
            <a:r>
              <a:rPr lang="en-US">
                <a:latin typeface="Aptos" panose="020B0004020202020204" pitchFamily="34" charset="0"/>
              </a:rPr>
              <a:t>Resources</a:t>
            </a:r>
          </a:p>
          <a:p>
            <a:pPr marL="514350" indent="-514350">
              <a:buFont typeface="+mj-lt"/>
              <a:buAutoNum type="arabicPeriod"/>
            </a:pPr>
            <a:r>
              <a:rPr lang="en-US">
                <a:latin typeface="Aptos" panose="020B0004020202020204" pitchFamily="34" charset="0"/>
              </a:rPr>
              <a:t>Questions</a:t>
            </a:r>
          </a:p>
          <a:p>
            <a:endParaRPr lang="en-US">
              <a:latin typeface="Aptos" panose="020B0004020202020204" pitchFamily="34" charset="0"/>
            </a:endParaRPr>
          </a:p>
        </p:txBody>
      </p:sp>
    </p:spTree>
    <p:extLst>
      <p:ext uri="{BB962C8B-B14F-4D97-AF65-F5344CB8AC3E}">
        <p14:creationId xmlns:p14="http://schemas.microsoft.com/office/powerpoint/2010/main" val="1255882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Aptos" panose="020B0004020202020204" pitchFamily="34" charset="0"/>
              </a:rPr>
              <a:t>Sample Criterion-Referenced Component Calculation (Non-High School)</a:t>
            </a:r>
          </a:p>
        </p:txBody>
      </p:sp>
      <p:graphicFrame>
        <p:nvGraphicFramePr>
          <p:cNvPr id="5" name="Table 4" descr="The total number of points earned for each indicator (achievement, growth, EL progress, and chronic absenteeism)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p:cNvGraphicFramePr>
            <a:graphicFrameLocks noGrp="1"/>
          </p:cNvGraphicFramePr>
          <p:nvPr>
            <p:extLst>
              <p:ext uri="{D42A27DB-BD31-4B8C-83A1-F6EECF244321}">
                <p14:modId xmlns:p14="http://schemas.microsoft.com/office/powerpoint/2010/main" val="1775661807"/>
              </p:ext>
            </p:extLst>
          </p:nvPr>
        </p:nvGraphicFramePr>
        <p:xfrm>
          <a:off x="406379" y="1623941"/>
          <a:ext cx="11134724" cy="4771935"/>
        </p:xfrm>
        <a:graphic>
          <a:graphicData uri="http://schemas.openxmlformats.org/drawingml/2006/table">
            <a:tbl>
              <a:tblPr firstRow="1"/>
              <a:tblGrid>
                <a:gridCol w="3653174">
                  <a:extLst>
                    <a:ext uri="{9D8B030D-6E8A-4147-A177-3AD203B41FA5}">
                      <a16:colId xmlns:a16="http://schemas.microsoft.com/office/drawing/2014/main" val="20000"/>
                    </a:ext>
                  </a:extLst>
                </a:gridCol>
                <a:gridCol w="1246925">
                  <a:extLst>
                    <a:ext uri="{9D8B030D-6E8A-4147-A177-3AD203B41FA5}">
                      <a16:colId xmlns:a16="http://schemas.microsoft.com/office/drawing/2014/main" val="20001"/>
                    </a:ext>
                  </a:extLst>
                </a:gridCol>
                <a:gridCol w="1246925">
                  <a:extLst>
                    <a:ext uri="{9D8B030D-6E8A-4147-A177-3AD203B41FA5}">
                      <a16:colId xmlns:a16="http://schemas.microsoft.com/office/drawing/2014/main" val="20002"/>
                    </a:ext>
                  </a:extLst>
                </a:gridCol>
                <a:gridCol w="1246925">
                  <a:extLst>
                    <a:ext uri="{9D8B030D-6E8A-4147-A177-3AD203B41FA5}">
                      <a16:colId xmlns:a16="http://schemas.microsoft.com/office/drawing/2014/main" val="20003"/>
                    </a:ext>
                  </a:extLst>
                </a:gridCol>
                <a:gridCol w="1246925">
                  <a:extLst>
                    <a:ext uri="{9D8B030D-6E8A-4147-A177-3AD203B41FA5}">
                      <a16:colId xmlns:a16="http://schemas.microsoft.com/office/drawing/2014/main" val="20004"/>
                    </a:ext>
                  </a:extLst>
                </a:gridCol>
                <a:gridCol w="1246925">
                  <a:extLst>
                    <a:ext uri="{9D8B030D-6E8A-4147-A177-3AD203B41FA5}">
                      <a16:colId xmlns:a16="http://schemas.microsoft.com/office/drawing/2014/main" val="20005"/>
                    </a:ext>
                  </a:extLst>
                </a:gridCol>
                <a:gridCol w="1246925">
                  <a:extLst>
                    <a:ext uri="{9D8B030D-6E8A-4147-A177-3AD203B41FA5}">
                      <a16:colId xmlns:a16="http://schemas.microsoft.com/office/drawing/2014/main" val="20006"/>
                    </a:ext>
                  </a:extLst>
                </a:gridCol>
              </a:tblGrid>
              <a:tr h="198127">
                <a:tc rowSpan="2">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Indicator</a:t>
                      </a:r>
                      <a:r>
                        <a:rPr lang="en-US" sz="1200" b="0" i="0" u="none" strike="noStrike">
                          <a:solidFill>
                            <a:schemeClr val="tx1"/>
                          </a:solidFill>
                          <a:latin typeface="Aptos" panose="020B0004020202020204" pitchFamily="34" charset="0"/>
                          <a:cs typeface="Arial" panose="020B0604020202020204" pitchFamily="34" charset="0"/>
                        </a:rPr>
                        <a:t> </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3">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All students</a:t>
                      </a:r>
                      <a:r>
                        <a:rPr lang="en-US" sz="1200" b="0" i="0" u="none" strike="noStrike">
                          <a:solidFill>
                            <a:schemeClr val="tx1"/>
                          </a:solidFill>
                          <a:latin typeface="Aptos" panose="020B0004020202020204" pitchFamily="34" charset="0"/>
                          <a:cs typeface="Arial" panose="020B0604020202020204" pitchFamily="34" charset="0"/>
                        </a:rPr>
                        <a:t> (50%)</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Lowest performing students</a:t>
                      </a:r>
                      <a:r>
                        <a:rPr lang="en-US" sz="1200" b="0" i="0" u="none" strike="noStrike">
                          <a:solidFill>
                            <a:schemeClr val="tx1"/>
                          </a:solidFill>
                          <a:latin typeface="Aptos" panose="020B0004020202020204" pitchFamily="34" charset="0"/>
                          <a:cs typeface="Arial" panose="020B0604020202020204" pitchFamily="34" charset="0"/>
                        </a:rPr>
                        <a:t> (50%)</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9037">
                <a:tc vMerge="1">
                  <a:txBody>
                    <a:bodyPr/>
                    <a:lstStyle/>
                    <a:p>
                      <a:endParaRPr lang="en-US"/>
                    </a:p>
                  </a:txBody>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Points </a:t>
                      </a:r>
                    </a:p>
                    <a:p>
                      <a:pPr algn="ctr" rtl="0" fontAlgn="ctr"/>
                      <a:r>
                        <a:rPr lang="en-US" sz="1200" b="1" i="0" u="none" strike="noStrike">
                          <a:solidFill>
                            <a:schemeClr val="tx1"/>
                          </a:solidFill>
                          <a:latin typeface="Aptos" panose="020B0004020202020204" pitchFamily="34" charset="0"/>
                          <a:cs typeface="Arial" panose="020B0604020202020204" pitchFamily="34" charset="0"/>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Weight</a:t>
                      </a:r>
                    </a:p>
                    <a:p>
                      <a:pPr algn="ctr" rtl="0" fontAlgn="ctr"/>
                      <a:r>
                        <a:rPr lang="en-US" sz="1200" b="1"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Points </a:t>
                      </a:r>
                    </a:p>
                    <a:p>
                      <a:pPr algn="ctr" rtl="0" fontAlgn="ctr"/>
                      <a:r>
                        <a:rPr lang="en-US" sz="1200" b="1" i="0" u="none" strike="noStrike">
                          <a:solidFill>
                            <a:schemeClr val="tx1"/>
                          </a:solidFill>
                          <a:latin typeface="Aptos" panose="020B0004020202020204" pitchFamily="34" charset="0"/>
                          <a:cs typeface="Arial" panose="020B0604020202020204" pitchFamily="34" charset="0"/>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Weight</a:t>
                      </a:r>
                    </a:p>
                    <a:p>
                      <a:pPr algn="ctr" rtl="0" fontAlgn="ctr"/>
                      <a:r>
                        <a:rPr lang="en-US" sz="1200" b="1"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23826">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ELA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3826">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Math scaled score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3826">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Science scaled 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3826">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Achievement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ptos" panose="020B00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ptos" panose="020B00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ptos" panose="020B0004020202020204" pitchFamily="34" charset="0"/>
                          <a:cs typeface="Arial" panose="020B0604020202020204" pitchFamily="34" charset="0"/>
                        </a:rPr>
                        <a:t>60.0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ptos" panose="020B00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ptos" panose="020B00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ptos" panose="020B0004020202020204" pitchFamily="34" charset="0"/>
                          <a:cs typeface="Arial" panose="020B0604020202020204" pitchFamily="34" charset="0"/>
                        </a:rPr>
                        <a:t>67.5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23826">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ELA Student Growth Percentile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3826">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Math Student Growth Percentile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3826">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Growth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22.5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323826">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EL progress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323826">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Chronic absenteeism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336779">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Weighted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6.4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9.6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3.1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7.6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6779">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Percentage of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67%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336779">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Annual criterion-referenced</a:t>
                      </a:r>
                      <a:r>
                        <a:rPr lang="en-US" sz="1200" b="1" i="0" u="none" strike="noStrike" baseline="0">
                          <a:solidFill>
                            <a:schemeClr val="tx1"/>
                          </a:solidFill>
                          <a:latin typeface="Aptos" panose="020B0004020202020204" pitchFamily="34" charset="0"/>
                          <a:cs typeface="Arial" panose="020B0604020202020204" pitchFamily="34" charset="0"/>
                        </a:rPr>
                        <a:t> target %</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6">
                  <a:txBody>
                    <a:bodyPr/>
                    <a:lstStyle/>
                    <a:p>
                      <a:pPr algn="ctr" rtl="0" fontAlgn="ctr"/>
                      <a:r>
                        <a:rPr lang="en-US" sz="1200" b="1" i="0" u="none" strike="noStrike" dirty="0">
                          <a:solidFill>
                            <a:schemeClr val="tx1"/>
                          </a:solidFill>
                          <a:latin typeface="Aptos" panose="020B0004020202020204" pitchFamily="34" charset="0"/>
                          <a:cs typeface="Arial" panose="020B0604020202020204" pitchFamily="34" charset="0"/>
                        </a:rPr>
                        <a:t>54%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Aptos" panose="020B0004020202020204" pitchFamily="34" charset="0"/>
              </a:rPr>
              <a:t>Sample Criterion-Referenced Component Calculation (High School)</a:t>
            </a:r>
          </a:p>
        </p:txBody>
      </p:sp>
      <p:graphicFrame>
        <p:nvGraphicFramePr>
          <p:cNvPr id="6" name="Table 5" descr="The total number of points earned for each indicator (achievement, growth, high school completion, EL progress, and additional indicators) will be weighted and transformed into the percentage of possible pointes earned, separately for the all students and lowest-performing students group. The final criterion-referenced target percentage will be the average of the all students and lowest performing students percentages of possible points. "/>
          <p:cNvGraphicFramePr>
            <a:graphicFrameLocks noGrp="1"/>
          </p:cNvGraphicFramePr>
          <p:nvPr>
            <p:extLst>
              <p:ext uri="{D42A27DB-BD31-4B8C-83A1-F6EECF244321}">
                <p14:modId xmlns:p14="http://schemas.microsoft.com/office/powerpoint/2010/main" val="370397706"/>
              </p:ext>
            </p:extLst>
          </p:nvPr>
        </p:nvGraphicFramePr>
        <p:xfrm>
          <a:off x="630314" y="2083918"/>
          <a:ext cx="11097745" cy="4408956"/>
        </p:xfrm>
        <a:graphic>
          <a:graphicData uri="http://schemas.openxmlformats.org/drawingml/2006/table">
            <a:tbl>
              <a:tblPr firstRow="1"/>
              <a:tblGrid>
                <a:gridCol w="3641041">
                  <a:extLst>
                    <a:ext uri="{9D8B030D-6E8A-4147-A177-3AD203B41FA5}">
                      <a16:colId xmlns:a16="http://schemas.microsoft.com/office/drawing/2014/main" val="20000"/>
                    </a:ext>
                  </a:extLst>
                </a:gridCol>
                <a:gridCol w="1242784">
                  <a:extLst>
                    <a:ext uri="{9D8B030D-6E8A-4147-A177-3AD203B41FA5}">
                      <a16:colId xmlns:a16="http://schemas.microsoft.com/office/drawing/2014/main" val="20001"/>
                    </a:ext>
                  </a:extLst>
                </a:gridCol>
                <a:gridCol w="1242784">
                  <a:extLst>
                    <a:ext uri="{9D8B030D-6E8A-4147-A177-3AD203B41FA5}">
                      <a16:colId xmlns:a16="http://schemas.microsoft.com/office/drawing/2014/main" val="20002"/>
                    </a:ext>
                  </a:extLst>
                </a:gridCol>
                <a:gridCol w="1242784">
                  <a:extLst>
                    <a:ext uri="{9D8B030D-6E8A-4147-A177-3AD203B41FA5}">
                      <a16:colId xmlns:a16="http://schemas.microsoft.com/office/drawing/2014/main" val="20003"/>
                    </a:ext>
                  </a:extLst>
                </a:gridCol>
                <a:gridCol w="1242784">
                  <a:extLst>
                    <a:ext uri="{9D8B030D-6E8A-4147-A177-3AD203B41FA5}">
                      <a16:colId xmlns:a16="http://schemas.microsoft.com/office/drawing/2014/main" val="20004"/>
                    </a:ext>
                  </a:extLst>
                </a:gridCol>
                <a:gridCol w="1242784">
                  <a:extLst>
                    <a:ext uri="{9D8B030D-6E8A-4147-A177-3AD203B41FA5}">
                      <a16:colId xmlns:a16="http://schemas.microsoft.com/office/drawing/2014/main" val="20005"/>
                    </a:ext>
                  </a:extLst>
                </a:gridCol>
                <a:gridCol w="1242784">
                  <a:extLst>
                    <a:ext uri="{9D8B030D-6E8A-4147-A177-3AD203B41FA5}">
                      <a16:colId xmlns:a16="http://schemas.microsoft.com/office/drawing/2014/main" val="20006"/>
                    </a:ext>
                  </a:extLst>
                </a:gridCol>
              </a:tblGrid>
              <a:tr h="204497">
                <a:tc rowSpan="2">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Indicator</a:t>
                      </a:r>
                      <a:r>
                        <a:rPr lang="en-US" sz="1200" b="0" i="0" u="none" strike="noStrike">
                          <a:solidFill>
                            <a:schemeClr val="tx1"/>
                          </a:solidFill>
                          <a:latin typeface="Aptos" panose="020B0004020202020204" pitchFamily="34" charset="0"/>
                          <a:cs typeface="Arial" panose="020B0604020202020204" pitchFamily="34" charset="0"/>
                        </a:rPr>
                        <a:t> </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3">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All students</a:t>
                      </a:r>
                      <a:r>
                        <a:rPr lang="en-US" sz="1200" b="0" i="0" u="none" strike="noStrike">
                          <a:solidFill>
                            <a:schemeClr val="tx1"/>
                          </a:solidFill>
                          <a:latin typeface="Aptos" panose="020B0004020202020204" pitchFamily="34" charset="0"/>
                          <a:cs typeface="Arial" panose="020B0604020202020204" pitchFamily="34" charset="0"/>
                        </a:rPr>
                        <a:t> (50%)</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Lowest performing students</a:t>
                      </a:r>
                      <a:r>
                        <a:rPr lang="en-US" sz="1200" b="0" i="0" u="none" strike="noStrike">
                          <a:solidFill>
                            <a:schemeClr val="tx1"/>
                          </a:solidFill>
                          <a:latin typeface="Aptos" panose="020B0004020202020204" pitchFamily="34" charset="0"/>
                          <a:cs typeface="Arial" panose="020B0604020202020204" pitchFamily="34" charset="0"/>
                        </a:rPr>
                        <a:t> (50%)</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8973">
                <a:tc vMerge="1">
                  <a:txBody>
                    <a:bodyPr/>
                    <a:lstStyle/>
                    <a:p>
                      <a:endParaRPr lang="en-US"/>
                    </a:p>
                  </a:txBody>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Points </a:t>
                      </a:r>
                    </a:p>
                    <a:p>
                      <a:pPr algn="ctr" rtl="0" fontAlgn="ctr"/>
                      <a:r>
                        <a:rPr lang="en-US" sz="1200" b="1" i="0" u="none" strike="noStrike">
                          <a:solidFill>
                            <a:schemeClr val="tx1"/>
                          </a:solidFill>
                          <a:latin typeface="Aptos" panose="020B0004020202020204" pitchFamily="34" charset="0"/>
                          <a:cs typeface="Arial" panose="020B0604020202020204" pitchFamily="34" charset="0"/>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Weight</a:t>
                      </a:r>
                    </a:p>
                    <a:p>
                      <a:pPr algn="ctr" rtl="0" fontAlgn="ctr"/>
                      <a:r>
                        <a:rPr lang="en-US" sz="1200" b="1"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Points </a:t>
                      </a:r>
                    </a:p>
                    <a:p>
                      <a:pPr algn="ctr" rtl="0" fontAlgn="ctr"/>
                      <a:r>
                        <a:rPr lang="en-US" sz="1200" b="1" i="0" u="none" strike="noStrike">
                          <a:solidFill>
                            <a:schemeClr val="tx1"/>
                          </a:solidFill>
                          <a:latin typeface="Aptos" panose="020B0004020202020204" pitchFamily="34" charset="0"/>
                          <a:cs typeface="Arial" panose="020B0604020202020204" pitchFamily="34" charset="0"/>
                        </a:rPr>
                        <a:t>earned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Total possible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Weight</a:t>
                      </a:r>
                    </a:p>
                    <a:p>
                      <a:pPr algn="ctr" rtl="0" fontAlgn="ctr"/>
                      <a:r>
                        <a:rPr lang="en-US" sz="1200" b="1"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204497">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ELA Scaled 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4</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4</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4497">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Math Scaled 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0</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4</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4497">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Science Scaled 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2</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4</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04497">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Achievement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ptos" panose="020B0004020202020204" pitchFamily="34" charset="0"/>
                          <a:cs typeface="Arial" panose="020B0604020202020204" pitchFamily="34" charset="0"/>
                        </a:rPr>
                        <a:t>11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ptos" panose="020B00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ptos" panose="020B0004020202020204" pitchFamily="34" charset="0"/>
                          <a:cs typeface="Arial" panose="020B0604020202020204" pitchFamily="34" charset="0"/>
                        </a:rPr>
                        <a:t>40.0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6</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12</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200" b="1" i="0" u="none" strike="noStrike">
                          <a:solidFill>
                            <a:schemeClr val="tx1"/>
                          </a:solidFill>
                          <a:latin typeface="Aptos" panose="020B0004020202020204" pitchFamily="34" charset="0"/>
                          <a:cs typeface="Arial" panose="020B0604020202020204" pitchFamily="34" charset="0"/>
                        </a:rPr>
                        <a:t>67.5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204497">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ELA Student Growth Percentile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1</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4</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04497">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Math Student Growth Percentile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0</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4</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04497">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Growth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1</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22.5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196317">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Four-year cohort graduation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04497">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Extended engagement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04497">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Annual dropout rate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04497">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High school completion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9</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20.0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204497">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EL progress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kumimoji="0" lang="en-US" sz="1200" b="1"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3"/>
                  </a:ext>
                </a:extLst>
              </a:tr>
              <a:tr h="204497">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Chronic absenteeism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kumimoji="0" lang="en-US" sz="1200" b="0" i="0" u="none" strike="noStrike" kern="1200" cap="none" spc="0" normalizeH="0" baseline="0" noProof="0">
                          <a:ln>
                            <a:noFill/>
                          </a:ln>
                          <a:solidFill>
                            <a:prstClr val="black"/>
                          </a:solidFill>
                          <a:effectLst/>
                          <a:uLnTx/>
                          <a:uFillTx/>
                          <a:latin typeface="Aptos" panose="020B0004020202020204" pitchFamily="34" charset="0"/>
                          <a:ea typeface="+mn-ea"/>
                          <a:cs typeface="Arial" panose="020B0604020202020204" pitchFamily="34" charset="0"/>
                        </a:rPr>
                        <a:t>2</a:t>
                      </a:r>
                      <a:endParaRPr lang="en-US" sz="1200" b="0"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04497">
                <a:tc>
                  <a:txBody>
                    <a:bodyPr/>
                    <a:lstStyle/>
                    <a:p>
                      <a:pPr algn="l" rtl="0" fontAlgn="ctr"/>
                      <a:r>
                        <a:rPr lang="en-US" sz="1200" b="0" i="0" u="none" strike="noStrike">
                          <a:solidFill>
                            <a:schemeClr val="tx1"/>
                          </a:solidFill>
                          <a:latin typeface="Aptos" panose="020B0004020202020204" pitchFamily="34" charset="0"/>
                          <a:cs typeface="Arial" panose="020B0604020202020204" pitchFamily="34" charset="0"/>
                        </a:rPr>
                        <a:t>Advanced coursework completion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12677">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Additional indicators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6</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200" b="1" i="0" u="none" strike="noStrike">
                          <a:solidFill>
                            <a:schemeClr val="tx1"/>
                          </a:solidFill>
                          <a:latin typeface="Aptos" panose="020B00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r h="212677">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Weighted total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10.0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12677">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Percentage of possible total points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77%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44%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200" b="0" i="0" u="none" strike="noStrike">
                          <a:solidFill>
                            <a:schemeClr val="tx1"/>
                          </a:solidFill>
                          <a:latin typeface="Aptos" panose="020B0004020202020204" pitchFamily="34" charset="0"/>
                          <a:cs typeface="Arial" panose="020B0604020202020204" pitchFamily="34" charset="0"/>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12677">
                <a:tc>
                  <a:txBody>
                    <a:bodyPr/>
                    <a:lstStyle/>
                    <a:p>
                      <a:pPr algn="l" rtl="0" fontAlgn="ctr"/>
                      <a:r>
                        <a:rPr lang="en-US" sz="1200" b="1" i="0" u="none" strike="noStrike">
                          <a:solidFill>
                            <a:schemeClr val="tx1"/>
                          </a:solidFill>
                          <a:latin typeface="Aptos" panose="020B0004020202020204" pitchFamily="34" charset="0"/>
                          <a:cs typeface="Arial" panose="020B0604020202020204" pitchFamily="34" charset="0"/>
                        </a:rPr>
                        <a:t>Annual criterion-referenced</a:t>
                      </a:r>
                      <a:r>
                        <a:rPr lang="en-US" sz="1200" b="1" i="0" u="none" strike="noStrike" baseline="0">
                          <a:solidFill>
                            <a:schemeClr val="tx1"/>
                          </a:solidFill>
                          <a:latin typeface="Aptos" panose="020B0004020202020204" pitchFamily="34" charset="0"/>
                          <a:cs typeface="Arial" panose="020B0604020202020204" pitchFamily="34" charset="0"/>
                        </a:rPr>
                        <a:t> target %</a:t>
                      </a:r>
                      <a:endParaRPr lang="en-US" sz="1200" b="1" i="0" u="none" strike="noStrike">
                        <a:solidFill>
                          <a:schemeClr val="tx1"/>
                        </a:solidFill>
                        <a:latin typeface="Aptos" panose="020B0004020202020204" pitchFamily="34" charset="0"/>
                        <a:cs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6">
                  <a:txBody>
                    <a:bodyPr/>
                    <a:lstStyle/>
                    <a:p>
                      <a:pPr algn="ctr" rtl="0" fontAlgn="ctr"/>
                      <a:r>
                        <a:rPr lang="en-US" sz="1200" b="1" i="0" u="none" strike="noStrike" dirty="0">
                          <a:solidFill>
                            <a:schemeClr val="tx1"/>
                          </a:solidFill>
                          <a:latin typeface="Aptos" panose="020B0004020202020204" pitchFamily="34" charset="0"/>
                          <a:cs typeface="Arial" panose="020B0604020202020204" pitchFamily="34" charset="0"/>
                        </a:rPr>
                        <a:t>61%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9"/>
                  </a:ext>
                </a:extLst>
              </a:tr>
            </a:tbl>
          </a:graphicData>
        </a:graphic>
      </p:graphicFrame>
      <p:sp>
        <p:nvSpPr>
          <p:cNvPr id="3" name="Slide Number Placeholder 2"/>
          <p:cNvSpPr>
            <a:spLocks noGrp="1"/>
          </p:cNvSpPr>
          <p:nvPr>
            <p:ph type="sldNum" sz="quarter" idx="4294967295"/>
          </p:nvPr>
        </p:nvSpPr>
        <p:spPr>
          <a:xfrm>
            <a:off x="0" y="0"/>
            <a:ext cx="0" cy="0"/>
          </a:xfrm>
        </p:spPr>
        <p:txBody>
          <a:bodyPr/>
          <a:lstStyle/>
          <a:p>
            <a:endParaRPr lang="zh-CN" altLang="en-US" sz="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453DB-DF5F-BA89-5A44-B50FC2E731ED}"/>
              </a:ext>
            </a:extLst>
          </p:cNvPr>
          <p:cNvSpPr>
            <a:spLocks noGrp="1"/>
          </p:cNvSpPr>
          <p:nvPr>
            <p:ph type="title"/>
          </p:nvPr>
        </p:nvSpPr>
        <p:spPr>
          <a:xfrm>
            <a:off x="838200" y="365126"/>
            <a:ext cx="11170920" cy="1042852"/>
          </a:xfrm>
        </p:spPr>
        <p:txBody>
          <a:bodyPr>
            <a:normAutofit/>
          </a:bodyPr>
          <a:lstStyle/>
          <a:p>
            <a:r>
              <a:rPr lang="en-US">
                <a:latin typeface="Aptos" panose="020B0004020202020204" pitchFamily="34" charset="0"/>
              </a:rPr>
              <a:t>Cumulative Criterion-Referenced Calculation</a:t>
            </a:r>
          </a:p>
        </p:txBody>
      </p:sp>
      <p:sp>
        <p:nvSpPr>
          <p:cNvPr id="4" name="Content Placeholder 6" descr="Districts, schools, or groups with two annual criterion-referenced percentages (2018 &amp; 2019) will use a 40/60 weighting in the calculation of the overall criterion-referenced target percentages. &#10;">
            <a:extLst>
              <a:ext uri="{FF2B5EF4-FFF2-40B4-BE49-F238E27FC236}">
                <a16:creationId xmlns:a16="http://schemas.microsoft.com/office/drawing/2014/main" id="{ED3E8DF4-B65D-1426-5A18-3A6869AA8AA2}"/>
              </a:ext>
            </a:extLst>
          </p:cNvPr>
          <p:cNvSpPr txBox="1">
            <a:spLocks/>
          </p:cNvSpPr>
          <p:nvPr/>
        </p:nvSpPr>
        <p:spPr>
          <a:xfrm>
            <a:off x="505599" y="2108151"/>
            <a:ext cx="11370972" cy="2476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accent2"/>
                </a:solidFill>
                <a:latin typeface="Aptos" panose="020B0004020202020204" pitchFamily="34" charset="0"/>
              </a:rPr>
              <a:t>Step 1: </a:t>
            </a:r>
            <a:r>
              <a:rPr lang="en-US" sz="2400" dirty="0">
                <a:latin typeface="Aptos" panose="020B0004020202020204" pitchFamily="34" charset="0"/>
              </a:rPr>
              <a:t>Calculate the </a:t>
            </a:r>
            <a:r>
              <a:rPr lang="en-US" sz="2400" u="sng" dirty="0">
                <a:latin typeface="Aptos" panose="020B0004020202020204" pitchFamily="34" charset="0"/>
              </a:rPr>
              <a:t>annual</a:t>
            </a:r>
            <a:r>
              <a:rPr lang="en-US" sz="2400" dirty="0">
                <a:latin typeface="Aptos" panose="020B0004020202020204" pitchFamily="34" charset="0"/>
              </a:rPr>
              <a:t> criterion-referenced target percentage for each year separately (2023 &amp; 2024)</a:t>
            </a:r>
          </a:p>
          <a:p>
            <a:r>
              <a:rPr lang="en-US" sz="2400" b="1" dirty="0">
                <a:solidFill>
                  <a:schemeClr val="accent2"/>
                </a:solidFill>
                <a:latin typeface="Aptos" panose="020B0004020202020204" pitchFamily="34" charset="0"/>
              </a:rPr>
              <a:t>Step 2: </a:t>
            </a:r>
            <a:r>
              <a:rPr lang="en-US" sz="2400" dirty="0">
                <a:latin typeface="Aptos" panose="020B0004020202020204" pitchFamily="34" charset="0"/>
              </a:rPr>
              <a:t>Calculate the</a:t>
            </a:r>
            <a:r>
              <a:rPr lang="en-US" sz="2400" b="1" dirty="0">
                <a:solidFill>
                  <a:srgbClr val="000000"/>
                </a:solidFill>
                <a:latin typeface="Aptos" panose="020B0004020202020204" pitchFamily="34" charset="0"/>
              </a:rPr>
              <a:t> </a:t>
            </a:r>
            <a:r>
              <a:rPr lang="en-US" sz="2400" u="sng" dirty="0">
                <a:solidFill>
                  <a:srgbClr val="000000"/>
                </a:solidFill>
                <a:latin typeface="Aptos" panose="020B0004020202020204" pitchFamily="34" charset="0"/>
              </a:rPr>
              <a:t>cumulative</a:t>
            </a:r>
            <a:r>
              <a:rPr lang="en-US" sz="2400" b="1" dirty="0">
                <a:solidFill>
                  <a:srgbClr val="000000"/>
                </a:solidFill>
                <a:latin typeface="Aptos" panose="020B0004020202020204" pitchFamily="34" charset="0"/>
              </a:rPr>
              <a:t> </a:t>
            </a:r>
            <a:r>
              <a:rPr lang="en-US" sz="2400" dirty="0">
                <a:latin typeface="Aptos" panose="020B0004020202020204" pitchFamily="34" charset="0"/>
              </a:rPr>
              <a:t>criterion-referenced target percentage</a:t>
            </a:r>
          </a:p>
          <a:p>
            <a:pPr lvl="1"/>
            <a:r>
              <a:rPr lang="en-US" sz="2000" dirty="0">
                <a:latin typeface="Aptos" panose="020B0004020202020204" pitchFamily="34" charset="0"/>
              </a:rPr>
              <a:t>Districts, schools, or groups with two annual criterion-referenced percentages (2023 &amp; 2024) will use a 40/60 weighting in the calculation of the overall criterion-referenced target percentages </a:t>
            </a:r>
          </a:p>
          <a:p>
            <a:pPr lvl="1"/>
            <a:r>
              <a:rPr lang="en-US" sz="2000" dirty="0">
                <a:latin typeface="Aptos" panose="020B0004020202020204" pitchFamily="34" charset="0"/>
              </a:rPr>
              <a:t>In districts, schools, or groups with no 2023 annual percentage, the cumulative criterion-referenced target percentage will be the 2024 percentage (100%)</a:t>
            </a:r>
          </a:p>
          <a:p>
            <a:pPr lvl="1"/>
            <a:endParaRPr lang="en-US" sz="2000" dirty="0">
              <a:latin typeface="Aptos" panose="020B0004020202020204" pitchFamily="34" charset="0"/>
            </a:endParaRPr>
          </a:p>
          <a:p>
            <a:endParaRPr lang="en-US" sz="2400" dirty="0">
              <a:latin typeface="Aptos" panose="020B0004020202020204" pitchFamily="34" charset="0"/>
            </a:endParaRPr>
          </a:p>
        </p:txBody>
      </p:sp>
      <p:graphicFrame>
        <p:nvGraphicFramePr>
          <p:cNvPr id="5" name="Table 4" descr="Cumulative criterion-referenced target percentage = (2018 x 40%) + (2019 x 60%)&#10;">
            <a:extLst>
              <a:ext uri="{FF2B5EF4-FFF2-40B4-BE49-F238E27FC236}">
                <a16:creationId xmlns:a16="http://schemas.microsoft.com/office/drawing/2014/main" id="{3F36343F-9DA2-AFC3-6E0F-88E57E9167F0}"/>
              </a:ext>
            </a:extLst>
          </p:cNvPr>
          <p:cNvGraphicFramePr>
            <a:graphicFrameLocks noGrp="1"/>
          </p:cNvGraphicFramePr>
          <p:nvPr>
            <p:extLst>
              <p:ext uri="{D42A27DB-BD31-4B8C-83A1-F6EECF244321}">
                <p14:modId xmlns:p14="http://schemas.microsoft.com/office/powerpoint/2010/main" val="516889612"/>
              </p:ext>
            </p:extLst>
          </p:nvPr>
        </p:nvGraphicFramePr>
        <p:xfrm>
          <a:off x="933285" y="4876588"/>
          <a:ext cx="10515600" cy="1515112"/>
        </p:xfrm>
        <a:graphic>
          <a:graphicData uri="http://schemas.openxmlformats.org/drawingml/2006/table">
            <a:tbl>
              <a:tblPr firstRow="1" firstCol="1" bandRow="1">
                <a:tableStyleId>{B301B821-A1FF-4177-AEE7-76D212191A09}</a:tableStyleId>
              </a:tblPr>
              <a:tblGrid>
                <a:gridCol w="6317772">
                  <a:extLst>
                    <a:ext uri="{9D8B030D-6E8A-4147-A177-3AD203B41FA5}">
                      <a16:colId xmlns:a16="http://schemas.microsoft.com/office/drawing/2014/main" val="2348374972"/>
                    </a:ext>
                  </a:extLst>
                </a:gridCol>
                <a:gridCol w="2098914">
                  <a:extLst>
                    <a:ext uri="{9D8B030D-6E8A-4147-A177-3AD203B41FA5}">
                      <a16:colId xmlns:a16="http://schemas.microsoft.com/office/drawing/2014/main" val="3588566327"/>
                    </a:ext>
                  </a:extLst>
                </a:gridCol>
                <a:gridCol w="2098914">
                  <a:extLst>
                    <a:ext uri="{9D8B030D-6E8A-4147-A177-3AD203B41FA5}">
                      <a16:colId xmlns:a16="http://schemas.microsoft.com/office/drawing/2014/main" val="1351131649"/>
                    </a:ext>
                  </a:extLst>
                </a:gridCol>
              </a:tblGrid>
              <a:tr h="31750">
                <a:tc>
                  <a:txBody>
                    <a:bodyPr/>
                    <a:lstStyle/>
                    <a:p>
                      <a:pPr marL="0" marR="0" algn="ctr">
                        <a:lnSpc>
                          <a:spcPct val="115000"/>
                        </a:lnSpc>
                        <a:spcBef>
                          <a:spcPts val="0"/>
                        </a:spcBef>
                        <a:spcAft>
                          <a:spcPts val="0"/>
                        </a:spcAft>
                      </a:pPr>
                      <a:r>
                        <a:rPr lang="en-US" sz="1800">
                          <a:solidFill>
                            <a:schemeClr val="tx1"/>
                          </a:solidFill>
                          <a:effectLst/>
                          <a:latin typeface="Aptos" panose="020B0004020202020204" pitchFamily="34" charset="0"/>
                          <a:cs typeface="Arial" panose="020B0604020202020204" pitchFamily="34" charset="0"/>
                        </a:rPr>
                        <a:t> </a:t>
                      </a:r>
                      <a:endParaRPr lang="en-US" sz="24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a:solidFill>
                            <a:schemeClr val="tx1"/>
                          </a:solidFill>
                          <a:effectLst/>
                          <a:latin typeface="Aptos" panose="020B0004020202020204" pitchFamily="34" charset="0"/>
                          <a:cs typeface="Arial" panose="020B0604020202020204" pitchFamily="34" charset="0"/>
                        </a:rPr>
                        <a:t>2023</a:t>
                      </a:r>
                      <a:endParaRPr lang="en-US" sz="24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800">
                          <a:solidFill>
                            <a:schemeClr val="tx1"/>
                          </a:solidFill>
                          <a:effectLst/>
                          <a:latin typeface="Aptos" panose="020B0004020202020204" pitchFamily="34" charset="0"/>
                          <a:cs typeface="Arial" panose="020B0604020202020204" pitchFamily="34" charset="0"/>
                        </a:rPr>
                        <a:t>2024</a:t>
                      </a:r>
                      <a:endParaRPr lang="en-US" sz="24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66165317"/>
                  </a:ext>
                </a:extLst>
              </a:tr>
              <a:tr h="140970">
                <a:tc>
                  <a:txBody>
                    <a:bodyPr/>
                    <a:lstStyle/>
                    <a:p>
                      <a:pPr marL="0" marR="0">
                        <a:lnSpc>
                          <a:spcPct val="115000"/>
                        </a:lnSpc>
                        <a:spcBef>
                          <a:spcPts val="0"/>
                        </a:spcBef>
                        <a:spcAft>
                          <a:spcPts val="0"/>
                        </a:spcAft>
                      </a:pPr>
                      <a:r>
                        <a:rPr lang="en-US" sz="1800" b="0">
                          <a:solidFill>
                            <a:schemeClr val="tx1"/>
                          </a:solidFill>
                          <a:effectLst/>
                          <a:latin typeface="Aptos" panose="020B0004020202020204" pitchFamily="34" charset="0"/>
                          <a:cs typeface="Arial" panose="020B0604020202020204" pitchFamily="34" charset="0"/>
                        </a:rPr>
                        <a:t>Annual criterion-referenced target percentage (%)</a:t>
                      </a:r>
                      <a:endParaRPr lang="en-US" sz="2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chemeClr val="tx1"/>
                          </a:solidFill>
                          <a:effectLst/>
                          <a:latin typeface="Aptos" panose="020B0004020202020204" pitchFamily="34" charset="0"/>
                          <a:cs typeface="Arial" panose="020B0604020202020204" pitchFamily="34" charset="0"/>
                        </a:rPr>
                        <a:t>68</a:t>
                      </a:r>
                      <a:endParaRPr lang="en-US" sz="24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chemeClr val="tx1"/>
                          </a:solidFill>
                          <a:effectLst/>
                          <a:latin typeface="Aptos" panose="020B0004020202020204" pitchFamily="34" charset="0"/>
                          <a:cs typeface="Arial" panose="020B0604020202020204" pitchFamily="34" charset="0"/>
                        </a:rPr>
                        <a:t>83</a:t>
                      </a:r>
                      <a:endParaRPr lang="en-US" sz="24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96900588"/>
                  </a:ext>
                </a:extLst>
              </a:tr>
              <a:tr h="140970">
                <a:tc>
                  <a:txBody>
                    <a:bodyPr/>
                    <a:lstStyle/>
                    <a:p>
                      <a:pPr marL="0" marR="0">
                        <a:lnSpc>
                          <a:spcPct val="115000"/>
                        </a:lnSpc>
                        <a:spcBef>
                          <a:spcPts val="0"/>
                        </a:spcBef>
                        <a:spcAft>
                          <a:spcPts val="0"/>
                        </a:spcAft>
                      </a:pPr>
                      <a:r>
                        <a:rPr lang="en-US" sz="1800" b="0">
                          <a:solidFill>
                            <a:schemeClr val="tx1"/>
                          </a:solidFill>
                          <a:effectLst/>
                          <a:latin typeface="Aptos" panose="020B0004020202020204" pitchFamily="34" charset="0"/>
                          <a:cs typeface="Arial" panose="020B0604020202020204" pitchFamily="34" charset="0"/>
                        </a:rPr>
                        <a:t>Weight (%)</a:t>
                      </a:r>
                      <a:endParaRPr lang="en-US" sz="2400" b="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chemeClr val="tx1"/>
                          </a:solidFill>
                          <a:effectLst/>
                          <a:latin typeface="Aptos" panose="020B0004020202020204" pitchFamily="34" charset="0"/>
                          <a:cs typeface="Arial" panose="020B0604020202020204" pitchFamily="34" charset="0"/>
                        </a:rPr>
                        <a:t>40</a:t>
                      </a:r>
                      <a:endParaRPr lang="en-US" sz="24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800">
                          <a:solidFill>
                            <a:schemeClr val="tx1"/>
                          </a:solidFill>
                          <a:effectLst/>
                          <a:latin typeface="Aptos" panose="020B0004020202020204" pitchFamily="34" charset="0"/>
                          <a:cs typeface="Arial" panose="020B0604020202020204" pitchFamily="34" charset="0"/>
                        </a:rPr>
                        <a:t>60</a:t>
                      </a:r>
                      <a:endParaRPr lang="en-US" sz="24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noFill/>
                  </a:tcPr>
                </a:tc>
                <a:extLst>
                  <a:ext uri="{0D108BD9-81ED-4DB2-BD59-A6C34878D82A}">
                    <a16:rowId xmlns:a16="http://schemas.microsoft.com/office/drawing/2014/main" val="2059613953"/>
                  </a:ext>
                </a:extLst>
              </a:tr>
              <a:tr h="31750">
                <a:tc>
                  <a:txBody>
                    <a:bodyPr/>
                    <a:lstStyle/>
                    <a:p>
                      <a:pPr marL="0" marR="0">
                        <a:lnSpc>
                          <a:spcPct val="115000"/>
                        </a:lnSpc>
                        <a:spcBef>
                          <a:spcPts val="0"/>
                        </a:spcBef>
                        <a:spcAft>
                          <a:spcPts val="0"/>
                        </a:spcAft>
                      </a:pPr>
                      <a:r>
                        <a:rPr lang="en-US" sz="1800" b="1">
                          <a:solidFill>
                            <a:schemeClr val="tx1"/>
                          </a:solidFill>
                          <a:effectLst/>
                          <a:latin typeface="Aptos" panose="020B0004020202020204" pitchFamily="34" charset="0"/>
                          <a:cs typeface="Arial" panose="020B0604020202020204" pitchFamily="34" charset="0"/>
                        </a:rPr>
                        <a:t>Cumulative criterion-referenced target percentage</a:t>
                      </a:r>
                      <a:endParaRPr lang="en-US" sz="2400" b="1">
                        <a:solidFill>
                          <a:schemeClr val="tx1"/>
                        </a:solidFill>
                        <a:effectLst/>
                        <a:latin typeface="Aptos" panose="020B0004020202020204" pitchFamily="34" charset="0"/>
                        <a:cs typeface="Arial" panose="020B0604020202020204" pitchFamily="34" charset="0"/>
                      </a:endParaRPr>
                    </a:p>
                    <a:p>
                      <a:pPr marL="0" marR="0">
                        <a:lnSpc>
                          <a:spcPct val="115000"/>
                        </a:lnSpc>
                        <a:spcBef>
                          <a:spcPts val="0"/>
                        </a:spcBef>
                        <a:spcAft>
                          <a:spcPts val="0"/>
                        </a:spcAft>
                      </a:pPr>
                      <a:r>
                        <a:rPr lang="en-US" sz="1800" b="1">
                          <a:solidFill>
                            <a:schemeClr val="tx1"/>
                          </a:solidFill>
                          <a:effectLst/>
                          <a:latin typeface="Aptos" panose="020B0004020202020204" pitchFamily="34" charset="0"/>
                          <a:cs typeface="Arial" panose="020B0604020202020204" pitchFamily="34" charset="0"/>
                        </a:rPr>
                        <a:t>(2023 x 40%) + (2024 x 60%)</a:t>
                      </a:r>
                      <a:endParaRPr lang="en-US" sz="2400" b="1">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noFill/>
                  </a:tcPr>
                </a:tc>
                <a:tc gridSpan="2">
                  <a:txBody>
                    <a:bodyPr/>
                    <a:lstStyle/>
                    <a:p>
                      <a:pPr marL="0" marR="0" algn="ctr">
                        <a:lnSpc>
                          <a:spcPct val="115000"/>
                        </a:lnSpc>
                        <a:spcBef>
                          <a:spcPts val="0"/>
                        </a:spcBef>
                        <a:spcAft>
                          <a:spcPts val="0"/>
                        </a:spcAft>
                      </a:pPr>
                      <a:r>
                        <a:rPr lang="en-US" sz="1800" b="1" dirty="0">
                          <a:solidFill>
                            <a:schemeClr val="tx1"/>
                          </a:solidFill>
                          <a:effectLst/>
                          <a:latin typeface="Aptos" panose="020B0004020202020204" pitchFamily="34" charset="0"/>
                          <a:cs typeface="Arial" panose="020B0604020202020204" pitchFamily="34" charset="0"/>
                        </a:rPr>
                        <a:t>77%</a:t>
                      </a:r>
                      <a:endParaRPr lang="en-US" sz="2400" b="1"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accent1">
                          <a:lumMod val="50000"/>
                        </a:schemeClr>
                      </a:solidFill>
                      <a:prstDash val="solid"/>
                      <a:round/>
                      <a:headEnd type="none" w="med" len="med"/>
                      <a:tailEnd type="none" w="med" len="med"/>
                    </a:lnL>
                    <a:lnR w="6350" cap="flat" cmpd="sng" algn="ctr">
                      <a:solidFill>
                        <a:schemeClr val="accent1">
                          <a:lumMod val="50000"/>
                        </a:schemeClr>
                      </a:solidFill>
                      <a:prstDash val="solid"/>
                      <a:round/>
                      <a:headEnd type="none" w="med" len="med"/>
                      <a:tailEnd type="none" w="med" len="med"/>
                    </a:lnR>
                    <a:lnT w="6350" cap="flat" cmpd="sng" algn="ctr">
                      <a:solidFill>
                        <a:schemeClr val="accent1">
                          <a:lumMod val="50000"/>
                        </a:schemeClr>
                      </a:solidFill>
                      <a:prstDash val="solid"/>
                      <a:round/>
                      <a:headEnd type="none" w="med" len="med"/>
                      <a:tailEnd type="none" w="med" len="med"/>
                    </a:lnT>
                    <a:lnB w="6350" cap="flat" cmpd="sng" algn="ctr">
                      <a:solidFill>
                        <a:schemeClr val="accent1">
                          <a:lumMod val="5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72342419"/>
                  </a:ext>
                </a:extLst>
              </a:tr>
            </a:tbl>
          </a:graphicData>
        </a:graphic>
      </p:graphicFrame>
    </p:spTree>
    <p:extLst>
      <p:ext uri="{BB962C8B-B14F-4D97-AF65-F5344CB8AC3E}">
        <p14:creationId xmlns:p14="http://schemas.microsoft.com/office/powerpoint/2010/main" val="187847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p:txBody>
          <a:bodyPr/>
          <a:lstStyle/>
          <a:p>
            <a:r>
              <a:rPr lang="en-US"/>
              <a:t>5. Assessment Participation</a:t>
            </a:r>
          </a:p>
        </p:txBody>
      </p:sp>
    </p:spTree>
    <p:extLst>
      <p:ext uri="{BB962C8B-B14F-4D97-AF65-F5344CB8AC3E}">
        <p14:creationId xmlns:p14="http://schemas.microsoft.com/office/powerpoint/2010/main" val="3586393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ptos" panose="020B0004020202020204" pitchFamily="34" charset="0"/>
              </a:rPr>
              <a:t>Overview: Assessment Participation</a:t>
            </a:r>
          </a:p>
        </p:txBody>
      </p:sp>
      <p:sp>
        <p:nvSpPr>
          <p:cNvPr id="3" name="Content Placeholder 2"/>
          <p:cNvSpPr>
            <a:spLocks noGrp="1"/>
          </p:cNvSpPr>
          <p:nvPr>
            <p:ph idx="1"/>
          </p:nvPr>
        </p:nvSpPr>
        <p:spPr/>
        <p:txBody>
          <a:bodyPr>
            <a:normAutofit/>
          </a:bodyPr>
          <a:lstStyle/>
          <a:p>
            <a:r>
              <a:rPr lang="en-US" sz="2400">
                <a:latin typeface="Aptos" panose="020B0004020202020204" pitchFamily="34" charset="0"/>
              </a:rPr>
              <a:t>Districts and schools are required to maintain a 95% participation rate for the district/school as a whole and for each student group</a:t>
            </a:r>
          </a:p>
          <a:p>
            <a:r>
              <a:rPr lang="en-US" sz="2400">
                <a:latin typeface="Aptos" panose="020B0004020202020204" pitchFamily="34" charset="0"/>
              </a:rPr>
              <a:t>Calculation includes:</a:t>
            </a:r>
          </a:p>
          <a:p>
            <a:pPr lvl="1"/>
            <a:r>
              <a:rPr lang="en-US" sz="2000">
                <a:latin typeface="Aptos" panose="020B0004020202020204" pitchFamily="34" charset="0"/>
              </a:rPr>
              <a:t>ELA, math, and science MCAS</a:t>
            </a:r>
          </a:p>
          <a:p>
            <a:pPr lvl="1"/>
            <a:r>
              <a:rPr lang="en-US" sz="2000">
                <a:latin typeface="Aptos" panose="020B0004020202020204" pitchFamily="34" charset="0"/>
              </a:rPr>
              <a:t>ACCESS for ELLs (included in ELA rate)</a:t>
            </a:r>
          </a:p>
          <a:p>
            <a:r>
              <a:rPr lang="en-US" sz="2400">
                <a:latin typeface="Aptos" panose="020B0004020202020204" pitchFamily="34" charset="0"/>
              </a:rPr>
              <a:t>Rate for All Students calculated separately for ELA, math, and science</a:t>
            </a:r>
          </a:p>
          <a:p>
            <a:r>
              <a:rPr lang="en-US" sz="2400">
                <a:latin typeface="Aptos" panose="020B0004020202020204" pitchFamily="34" charset="0"/>
              </a:rPr>
              <a:t>Rate for each student group represents the percentage of all tests combined</a:t>
            </a:r>
          </a:p>
          <a:p>
            <a:r>
              <a:rPr lang="en-US" sz="2400">
                <a:latin typeface="Aptos" panose="020B0004020202020204" pitchFamily="34" charset="0"/>
              </a:rPr>
              <a:t>Calculated two ways, with higher rate used in determination:</a:t>
            </a:r>
          </a:p>
          <a:p>
            <a:pPr lvl="1"/>
            <a:r>
              <a:rPr lang="en-US" sz="2000">
                <a:latin typeface="Aptos" panose="020B0004020202020204" pitchFamily="34" charset="0"/>
              </a:rPr>
              <a:t>Actual 1-year rate for current year, and</a:t>
            </a:r>
          </a:p>
          <a:p>
            <a:pPr lvl="1"/>
            <a:r>
              <a:rPr lang="en-US" sz="2000">
                <a:latin typeface="Aptos" panose="020B0004020202020204" pitchFamily="34" charset="0"/>
              </a:rPr>
              <a:t>Combined 2-year rate (if actual 1-year rate is &lt;95%)</a:t>
            </a:r>
          </a:p>
          <a:p>
            <a:pPr lvl="1"/>
            <a:endParaRPr lang="en-US" sz="2000">
              <a:latin typeface="Aptos" panose="020B0004020202020204" pitchFamily="34" charset="0"/>
            </a:endParaRPr>
          </a:p>
          <a:p>
            <a:pPr lvl="1"/>
            <a:endParaRPr lang="en-US" sz="2000">
              <a:latin typeface="Aptos" panose="020B0004020202020204" pitchFamily="34" charset="0"/>
            </a:endParaRPr>
          </a:p>
          <a:p>
            <a:endParaRPr lang="en-US" sz="2400">
              <a:latin typeface="Aptos" panose="020B0004020202020204" pitchFamily="34" charset="0"/>
            </a:endParaRPr>
          </a:p>
          <a:p>
            <a:endParaRPr lang="en-US" sz="2400">
              <a:latin typeface="Aptos" panose="020B0004020202020204" pitchFamily="34" charset="0"/>
            </a:endParaRPr>
          </a:p>
        </p:txBody>
      </p:sp>
    </p:spTree>
    <p:extLst>
      <p:ext uri="{BB962C8B-B14F-4D97-AF65-F5344CB8AC3E}">
        <p14:creationId xmlns:p14="http://schemas.microsoft.com/office/powerpoint/2010/main" val="4274992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a:xfrm>
            <a:off x="604736" y="1237070"/>
            <a:ext cx="5849853" cy="2852737"/>
          </a:xfrm>
        </p:spPr>
        <p:txBody>
          <a:bodyPr/>
          <a:lstStyle/>
          <a:p>
            <a:r>
              <a:rPr lang="en-US"/>
              <a:t>6. Categorization of Schools and Districts</a:t>
            </a:r>
          </a:p>
        </p:txBody>
      </p:sp>
      <p:pic>
        <p:nvPicPr>
          <p:cNvPr id="2" name="Picture 1" descr="accountability report">
            <a:extLst>
              <a:ext uri="{FF2B5EF4-FFF2-40B4-BE49-F238E27FC236}">
                <a16:creationId xmlns:a16="http://schemas.microsoft.com/office/drawing/2014/main" id="{6A8E04B2-3908-D76C-1F44-E6F605C07113}"/>
              </a:ext>
            </a:extLst>
          </p:cNvPr>
          <p:cNvPicPr>
            <a:picLocks noChangeAspect="1"/>
          </p:cNvPicPr>
          <p:nvPr/>
        </p:nvPicPr>
        <p:blipFill>
          <a:blip r:embed="rId3"/>
          <a:stretch>
            <a:fillRect/>
          </a:stretch>
        </p:blipFill>
        <p:spPr>
          <a:xfrm>
            <a:off x="6546480" y="371475"/>
            <a:ext cx="5040784" cy="6115050"/>
          </a:xfrm>
          <a:prstGeom prst="rect">
            <a:avLst/>
          </a:prstGeom>
        </p:spPr>
      </p:pic>
      <p:sp>
        <p:nvSpPr>
          <p:cNvPr id="3" name="Rectangle 2">
            <a:extLst>
              <a:ext uri="{FF2B5EF4-FFF2-40B4-BE49-F238E27FC236}">
                <a16:creationId xmlns:a16="http://schemas.microsoft.com/office/drawing/2014/main" id="{9852F4ED-C14F-7F4C-DF8A-A86452EE7E75}"/>
              </a:ext>
              <a:ext uri="{C183D7F6-B498-43B3-948B-1728B52AA6E4}">
                <adec:decorative xmlns:adec="http://schemas.microsoft.com/office/drawing/2017/decorative" val="1"/>
              </a:ext>
            </a:extLst>
          </p:cNvPr>
          <p:cNvSpPr/>
          <p:nvPr/>
        </p:nvSpPr>
        <p:spPr>
          <a:xfrm>
            <a:off x="6454589" y="1305164"/>
            <a:ext cx="5228330" cy="553480"/>
          </a:xfrm>
          <a:prstGeom prst="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36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ptos" panose="020B0004020202020204" pitchFamily="34" charset="0"/>
              </a:rPr>
              <a:t>Overview: Categorization of Schools</a:t>
            </a:r>
          </a:p>
        </p:txBody>
      </p:sp>
      <p:sp>
        <p:nvSpPr>
          <p:cNvPr id="3" name="Content Placeholder 2"/>
          <p:cNvSpPr>
            <a:spLocks noGrp="1"/>
          </p:cNvSpPr>
          <p:nvPr>
            <p:ph idx="1"/>
          </p:nvPr>
        </p:nvSpPr>
        <p:spPr/>
        <p:txBody>
          <a:bodyPr>
            <a:normAutofit fontScale="92500" lnSpcReduction="10000"/>
          </a:bodyPr>
          <a:lstStyle/>
          <a:p>
            <a:r>
              <a:rPr lang="en-US" sz="2400">
                <a:latin typeface="Aptos" panose="020B0004020202020204" pitchFamily="34" charset="0"/>
              </a:rPr>
              <a:t>Accountability determinations for schools will be based on 5 factors:</a:t>
            </a:r>
          </a:p>
          <a:p>
            <a:pPr lvl="1"/>
            <a:r>
              <a:rPr lang="en-US" sz="2000">
                <a:latin typeface="Aptos" panose="020B0004020202020204" pitchFamily="34" charset="0"/>
              </a:rPr>
              <a:t>Accountability percentile (1-99)</a:t>
            </a:r>
          </a:p>
          <a:p>
            <a:pPr lvl="1"/>
            <a:r>
              <a:rPr lang="en-US" sz="2000">
                <a:latin typeface="Aptos" panose="020B0004020202020204" pitchFamily="34" charset="0"/>
              </a:rPr>
              <a:t>Criterion-referenced target percentage (0-100%)</a:t>
            </a:r>
          </a:p>
          <a:p>
            <a:pPr lvl="1"/>
            <a:r>
              <a:rPr lang="en-US" sz="2000">
                <a:latin typeface="Aptos" panose="020B0004020202020204" pitchFamily="34" charset="0"/>
              </a:rPr>
              <a:t>Student group performance (Student group percentile 1-99)</a:t>
            </a:r>
          </a:p>
          <a:p>
            <a:pPr lvl="1"/>
            <a:r>
              <a:rPr lang="en-US" sz="2000">
                <a:latin typeface="Aptos" panose="020B0004020202020204" pitchFamily="34" charset="0"/>
              </a:rPr>
              <a:t>Graduation rate (if less than 66.7%)</a:t>
            </a:r>
          </a:p>
          <a:p>
            <a:pPr lvl="1"/>
            <a:r>
              <a:rPr lang="en-US" sz="2000">
                <a:latin typeface="Aptos" panose="020B0004020202020204" pitchFamily="34" charset="0"/>
              </a:rPr>
              <a:t>Assessment participation (if less than 95%) </a:t>
            </a:r>
          </a:p>
          <a:p>
            <a:r>
              <a:rPr lang="en-US" sz="2400">
                <a:latin typeface="Aptos" panose="020B0004020202020204" pitchFamily="34" charset="0"/>
              </a:rPr>
              <a:t>Underperforming and chronically underperforming decisions made at the discretion of the Commissioner (designation and exit)</a:t>
            </a:r>
          </a:p>
          <a:p>
            <a:r>
              <a:rPr lang="en-US" sz="2400">
                <a:latin typeface="Aptos" panose="020B0004020202020204" pitchFamily="34" charset="0"/>
              </a:rPr>
              <a:t>Additional contexts:</a:t>
            </a:r>
          </a:p>
          <a:p>
            <a:pPr lvl="1"/>
            <a:r>
              <a:rPr lang="en-US" sz="2000">
                <a:latin typeface="Aptos" panose="020B0004020202020204" pitchFamily="34" charset="0"/>
              </a:rPr>
              <a:t>Schools ending in grade 3 will be classified based on criterion-referenced component only </a:t>
            </a:r>
          </a:p>
          <a:p>
            <a:pPr lvl="2"/>
            <a:r>
              <a:rPr lang="en-US" sz="1400">
                <a:latin typeface="Aptos" panose="020B0004020202020204" pitchFamily="34" charset="0"/>
              </a:rPr>
              <a:t>No student growth, therefore no accountability percentile</a:t>
            </a:r>
            <a:endParaRPr lang="en-US" sz="1600">
              <a:latin typeface="Aptos" panose="020B0004020202020204" pitchFamily="34" charset="0"/>
            </a:endParaRPr>
          </a:p>
          <a:p>
            <a:pPr lvl="1"/>
            <a:r>
              <a:rPr lang="en-US" sz="2000">
                <a:latin typeface="Aptos" panose="020B0004020202020204" pitchFamily="34" charset="0"/>
              </a:rPr>
              <a:t>New schools, and schools with no tested grades will be classified as “insufficient data”</a:t>
            </a:r>
          </a:p>
          <a:p>
            <a:pPr lvl="1"/>
            <a:endParaRPr lang="en-US" sz="2000">
              <a:latin typeface="Aptos" panose="020B0004020202020204" pitchFamily="34" charset="0"/>
            </a:endParaRPr>
          </a:p>
        </p:txBody>
      </p:sp>
    </p:spTree>
    <p:extLst>
      <p:ext uri="{BB962C8B-B14F-4D97-AF65-F5344CB8AC3E}">
        <p14:creationId xmlns:p14="http://schemas.microsoft.com/office/powerpoint/2010/main" val="1710230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ptos" panose="020B0004020202020204" pitchFamily="34" charset="0"/>
              </a:rPr>
              <a:t>Categorization of Schools</a:t>
            </a:r>
          </a:p>
        </p:txBody>
      </p:sp>
      <p:graphicFrame>
        <p:nvGraphicFramePr>
          <p:cNvPr id="7" name="Table 6"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p:cNvGraphicFramePr>
            <a:graphicFrameLocks noGrp="1"/>
          </p:cNvGraphicFramePr>
          <p:nvPr>
            <p:extLst>
              <p:ext uri="{D42A27DB-BD31-4B8C-83A1-F6EECF244321}">
                <p14:modId xmlns:p14="http://schemas.microsoft.com/office/powerpoint/2010/main" val="3938922071"/>
              </p:ext>
            </p:extLst>
          </p:nvPr>
        </p:nvGraphicFramePr>
        <p:xfrm>
          <a:off x="504851" y="2191843"/>
          <a:ext cx="11182298" cy="4098594"/>
        </p:xfrm>
        <a:graphic>
          <a:graphicData uri="http://schemas.openxmlformats.org/drawingml/2006/table">
            <a:tbl>
              <a:tblPr firstRow="1"/>
              <a:tblGrid>
                <a:gridCol w="1333676">
                  <a:extLst>
                    <a:ext uri="{9D8B030D-6E8A-4147-A177-3AD203B41FA5}">
                      <a16:colId xmlns:a16="http://schemas.microsoft.com/office/drawing/2014/main" val="20000"/>
                    </a:ext>
                  </a:extLst>
                </a:gridCol>
                <a:gridCol w="1600200">
                  <a:extLst>
                    <a:ext uri="{9D8B030D-6E8A-4147-A177-3AD203B41FA5}">
                      <a16:colId xmlns:a16="http://schemas.microsoft.com/office/drawing/2014/main" val="2833960676"/>
                    </a:ext>
                  </a:extLst>
                </a:gridCol>
                <a:gridCol w="1600200">
                  <a:extLst>
                    <a:ext uri="{9D8B030D-6E8A-4147-A177-3AD203B41FA5}">
                      <a16:colId xmlns:a16="http://schemas.microsoft.com/office/drawing/2014/main" val="1093979913"/>
                    </a:ext>
                  </a:extLst>
                </a:gridCol>
                <a:gridCol w="1600200">
                  <a:extLst>
                    <a:ext uri="{9D8B030D-6E8A-4147-A177-3AD203B41FA5}">
                      <a16:colId xmlns:a16="http://schemas.microsoft.com/office/drawing/2014/main" val="483316831"/>
                    </a:ext>
                  </a:extLst>
                </a:gridCol>
                <a:gridCol w="1600200">
                  <a:extLst>
                    <a:ext uri="{9D8B030D-6E8A-4147-A177-3AD203B41FA5}">
                      <a16:colId xmlns:a16="http://schemas.microsoft.com/office/drawing/2014/main" val="3643856467"/>
                    </a:ext>
                  </a:extLst>
                </a:gridCol>
                <a:gridCol w="1723911">
                  <a:extLst>
                    <a:ext uri="{9D8B030D-6E8A-4147-A177-3AD203B41FA5}">
                      <a16:colId xmlns:a16="http://schemas.microsoft.com/office/drawing/2014/main" val="3141504855"/>
                    </a:ext>
                  </a:extLst>
                </a:gridCol>
                <a:gridCol w="1723911">
                  <a:extLst>
                    <a:ext uri="{9D8B030D-6E8A-4147-A177-3AD203B41FA5}">
                      <a16:colId xmlns:a16="http://schemas.microsoft.com/office/drawing/2014/main" val="793375431"/>
                    </a:ext>
                  </a:extLst>
                </a:gridCol>
              </a:tblGrid>
              <a:tr h="465251">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a:solidFill>
                            <a:schemeClr val="tx1"/>
                          </a:solidFill>
                          <a:latin typeface="Aptos" panose="020B0004020202020204" pitchFamily="34" charset="0"/>
                          <a:ea typeface="Calibri"/>
                          <a:cs typeface="Arial" panose="020B0604020202020204" pitchFamily="34" charset="0"/>
                        </a:rPr>
                        <a:t>Not</a:t>
                      </a:r>
                      <a:r>
                        <a:rPr lang="en-US" sz="1400" b="1" baseline="0">
                          <a:solidFill>
                            <a:schemeClr val="tx1"/>
                          </a:solidFill>
                          <a:latin typeface="Aptos" panose="020B0004020202020204" pitchFamily="34" charset="0"/>
                          <a:ea typeface="Calibri"/>
                          <a:cs typeface="Arial" panose="020B0604020202020204" pitchFamily="34" charset="0"/>
                        </a:rPr>
                        <a:t> requiring </a:t>
                      </a:r>
                      <a:r>
                        <a:rPr lang="en-US" sz="1400" b="1">
                          <a:solidFill>
                            <a:schemeClr val="tx1"/>
                          </a:solidFill>
                          <a:latin typeface="Aptos" panose="020B0004020202020204" pitchFamily="34" charset="0"/>
                          <a:ea typeface="Calibri"/>
                          <a:cs typeface="Arial" panose="020B0604020202020204" pitchFamily="34" charset="0"/>
                        </a:rPr>
                        <a:t>assistance or intervention</a:t>
                      </a:r>
                      <a:endParaRPr lang="en-US" sz="1400">
                        <a:solidFill>
                          <a:schemeClr val="tx1"/>
                        </a:solidFill>
                        <a:latin typeface="Aptos" panose="020B0004020202020204" pitchFamily="34" charset="0"/>
                        <a:ea typeface="Calibri"/>
                        <a:cs typeface="Arial" panose="020B0604020202020204" pitchFamily="34" charset="0"/>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a:solidFill>
                            <a:schemeClr val="tx1"/>
                          </a:solidFill>
                          <a:latin typeface="Aptos" panose="020B0004020202020204" pitchFamily="34" charset="0"/>
                          <a:ea typeface="Calibri"/>
                          <a:cs typeface="Arial" panose="020B0604020202020204" pitchFamily="34" charset="0"/>
                        </a:rPr>
                        <a:t>Requiring assistance or intervention</a:t>
                      </a:r>
                      <a:endParaRPr lang="en-US" sz="1400">
                        <a:solidFill>
                          <a:schemeClr val="tx1"/>
                        </a:solidFill>
                        <a:latin typeface="Aptos" panose="020B0004020202020204" pitchFamily="34" charset="0"/>
                        <a:ea typeface="Calibri"/>
                        <a:cs typeface="Arial" panose="020B0604020202020204" pitchFamily="34" charset="0"/>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313840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b="1" kern="1200">
                        <a:solidFill>
                          <a:schemeClr val="tx1"/>
                        </a:solidFill>
                        <a:latin typeface="Aptos" panose="020B00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kern="1200">
                          <a:solidFill>
                            <a:schemeClr val="tx1"/>
                          </a:solidFill>
                          <a:latin typeface="Aptos" panose="020B0004020202020204" pitchFamily="34" charset="0"/>
                          <a:ea typeface="Calibri"/>
                          <a:cs typeface="Arial" panose="020B0604020202020204" pitchFamily="34" charset="0"/>
                        </a:rPr>
                        <a:t>Schools of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1" kern="1200">
                          <a:solidFill>
                            <a:schemeClr val="tx1"/>
                          </a:solidFill>
                          <a:latin typeface="Aptos" panose="020B0004020202020204" pitchFamily="34" charset="0"/>
                          <a:ea typeface="Calibri"/>
                          <a:cs typeface="Arial" panose="020B0604020202020204" pitchFamily="34" charset="0"/>
                        </a:rPr>
                        <a:t>recognition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kern="1200" baseline="0">
                        <a:solidFill>
                          <a:schemeClr val="tx1"/>
                        </a:solidFill>
                        <a:latin typeface="Aptos" panose="020B00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kern="1200" baseline="0">
                        <a:solidFill>
                          <a:schemeClr val="tx1"/>
                        </a:solidFill>
                        <a:latin typeface="Aptos" panose="020B00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600" kern="1200" baseline="0">
                        <a:solidFill>
                          <a:schemeClr val="tx1"/>
                        </a:solidFill>
                        <a:latin typeface="Aptos" panose="020B00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baseline="0">
                          <a:solidFill>
                            <a:schemeClr val="tx1"/>
                          </a:solidFill>
                          <a:latin typeface="Aptos" panose="020B0004020202020204" pitchFamily="34" charset="0"/>
                          <a:ea typeface="Calibri"/>
                          <a:cs typeface="Arial" panose="020B0604020202020204" pitchFamily="34" charset="0"/>
                        </a:rPr>
                        <a:t>Recognized for</a:t>
                      </a:r>
                      <a:r>
                        <a:rPr lang="en-US" sz="1400" kern="1200">
                          <a:solidFill>
                            <a:schemeClr val="tx1"/>
                          </a:solidFill>
                          <a:latin typeface="Aptos" panose="020B0004020202020204" pitchFamily="34" charset="0"/>
                          <a:ea typeface="Calibri"/>
                          <a:cs typeface="Arial" panose="020B0604020202020204" pitchFamily="34" charset="0"/>
                        </a:rPr>
                        <a:t> high</a:t>
                      </a:r>
                      <a:r>
                        <a:rPr lang="en-US" sz="1400" kern="1200" baseline="0">
                          <a:solidFill>
                            <a:schemeClr val="tx1"/>
                          </a:solidFill>
                          <a:latin typeface="Aptos" panose="020B0004020202020204" pitchFamily="34" charset="0"/>
                          <a:ea typeface="Calibri"/>
                          <a:cs typeface="Arial" panose="020B0604020202020204" pitchFamily="34" charset="0"/>
                        </a:rPr>
                        <a:t> </a:t>
                      </a:r>
                      <a:r>
                        <a:rPr lang="en-US" sz="1400" kern="1200">
                          <a:solidFill>
                            <a:schemeClr val="tx1"/>
                          </a:solidFill>
                          <a:latin typeface="Aptos" panose="020B0004020202020204" pitchFamily="34" charset="0"/>
                          <a:ea typeface="Calibri"/>
                          <a:cs typeface="Arial" panose="020B0604020202020204" pitchFamily="34" charset="0"/>
                        </a:rPr>
                        <a:t>achievement, high growth, and/or exceeding targets</a:t>
                      </a:r>
                    </a:p>
                    <a:p>
                      <a:pPr marL="0" marR="0" algn="ctr" defTabSz="914400" rtl="0" eaLnBrk="1" latinLnBrk="0" hangingPunct="1">
                        <a:lnSpc>
                          <a:spcPct val="115000"/>
                        </a:lnSpc>
                        <a:spcBef>
                          <a:spcPts val="0"/>
                        </a:spcBef>
                        <a:spcAft>
                          <a:spcPts val="0"/>
                        </a:spcAft>
                      </a:pPr>
                      <a:endParaRPr lang="en-US" sz="1400" kern="1200">
                        <a:solidFill>
                          <a:schemeClr val="tx1"/>
                        </a:solidFill>
                        <a:latin typeface="Aptos" panose="020B0004020202020204" pitchFamily="34" charset="0"/>
                        <a:ea typeface="Calibri"/>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Meeting or exceeding</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75-100</a:t>
                      </a:r>
                    </a:p>
                  </a:txBody>
                  <a:tcPr marL="68580" marR="68580" marT="9525"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Substantial progress toward</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50-74</a:t>
                      </a:r>
                    </a:p>
                  </a:txBody>
                  <a:tcPr marL="68580" marR="68580" marT="9525"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Moderate progress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referenced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percentage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25-49</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Limited or no progress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referenced</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0-24</a:t>
                      </a:r>
                    </a:p>
                  </a:txBody>
                  <a:tcPr marL="0" marR="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a:solidFill>
                          <a:schemeClr val="tx1"/>
                        </a:solidFill>
                        <a:latin typeface="Aptos" panose="020B0004020202020204" pitchFamily="34" charset="0"/>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ptos" panose="020B0004020202020204" pitchFamily="34" charset="0"/>
                          <a:ea typeface="Calibri"/>
                          <a:cs typeface="Arial" panose="020B0604020202020204" pitchFamily="34" charset="0"/>
                        </a:rPr>
                        <a:t>Focused/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ptos" panose="020B0004020202020204" pitchFamily="34" charset="0"/>
                          <a:ea typeface="Calibri"/>
                          <a:cs typeface="Arial" panose="020B0604020202020204" pitchFamily="34" charset="0"/>
                        </a:rPr>
                        <a:t>targeted</a:t>
                      </a:r>
                      <a:r>
                        <a:rPr lang="en-US" sz="1600" b="1" baseline="0">
                          <a:solidFill>
                            <a:schemeClr val="tx1"/>
                          </a:solidFill>
                          <a:latin typeface="Aptos" panose="020B0004020202020204" pitchFamily="34" charset="0"/>
                          <a:ea typeface="Calibri"/>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a:solidFill>
                            <a:schemeClr val="tx1"/>
                          </a:solidFill>
                          <a:latin typeface="Aptos" panose="020B0004020202020204" pitchFamily="34" charset="0"/>
                          <a:ea typeface="Calibri"/>
                          <a:cs typeface="Arial" panose="020B0604020202020204" pitchFamily="34" charset="0"/>
                        </a:rPr>
                        <a:t>s</a:t>
                      </a:r>
                      <a:r>
                        <a:rPr lang="en-US" sz="1600" b="1">
                          <a:solidFill>
                            <a:schemeClr val="tx1"/>
                          </a:solidFill>
                          <a:latin typeface="Aptos" panose="020B0004020202020204" pitchFamily="34" charset="0"/>
                          <a:ea typeface="Calibri"/>
                          <a:cs typeface="Arial" panose="020B0604020202020204" pitchFamily="34" charset="0"/>
                        </a:rPr>
                        <a:t>upport</a:t>
                      </a:r>
                      <a:endParaRPr lang="en-US" sz="1600">
                        <a:solidFill>
                          <a:schemeClr val="tx1"/>
                        </a:solidFill>
                        <a:latin typeface="Aptos" panose="020B0004020202020204" pitchFamily="34" charset="0"/>
                        <a:ea typeface="Calibri"/>
                        <a:cs typeface="Arial" panose="020B0604020202020204" pitchFamily="34" charset="0"/>
                      </a:endParaRPr>
                    </a:p>
                    <a:p>
                      <a:pPr algn="ctr"/>
                      <a:endParaRPr lang="en-US" sz="1600">
                        <a:solidFill>
                          <a:schemeClr val="tx1"/>
                        </a:solidFill>
                        <a:latin typeface="Aptos" panose="020B0004020202020204" pitchFamily="34" charset="0"/>
                        <a:cs typeface="Arial" panose="020B0604020202020204" pitchFamily="34" charset="0"/>
                      </a:endParaRPr>
                    </a:p>
                    <a:p>
                      <a:pPr algn="ctr"/>
                      <a:endParaRPr lang="en-US" sz="1600">
                        <a:solidFill>
                          <a:schemeClr val="tx1"/>
                        </a:solidFill>
                        <a:latin typeface="Aptos" panose="020B0004020202020204" pitchFamily="34" charset="0"/>
                        <a:cs typeface="Arial" panose="020B0604020202020204" pitchFamily="34" charset="0"/>
                      </a:endParaRPr>
                    </a:p>
                    <a:p>
                      <a:pPr algn="ctr"/>
                      <a:endParaRPr lang="en-US" sz="1600">
                        <a:solidFill>
                          <a:schemeClr val="tx1"/>
                        </a:solidFill>
                        <a:latin typeface="Aptos" panose="020B0004020202020204" pitchFamily="34"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Percentiles 1-10</a:t>
                      </a:r>
                    </a:p>
                    <a:p>
                      <a:pPr marL="0" marR="0" algn="ctr" defTabSz="914400" rtl="0" eaLnBrk="1" latinLnBrk="0" hangingPunct="1">
                        <a:lnSpc>
                          <a:spcPct val="115000"/>
                        </a:lnSpc>
                        <a:spcBef>
                          <a:spcPts val="0"/>
                        </a:spcBef>
                        <a:spcAft>
                          <a:spcPts val="0"/>
                        </a:spcAft>
                        <a:buFont typeface="Arial" pitchFamily="34" charset="0"/>
                        <a:buChar char="•"/>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Low graduation rate</a:t>
                      </a:r>
                    </a:p>
                    <a:p>
                      <a:pPr marL="0" marR="0" algn="ctr" defTabSz="914400" rtl="0" eaLnBrk="1" latinLnBrk="0" hangingPunct="1">
                        <a:lnSpc>
                          <a:spcPct val="115000"/>
                        </a:lnSpc>
                        <a:spcBef>
                          <a:spcPts val="0"/>
                        </a:spcBef>
                        <a:spcAft>
                          <a:spcPts val="0"/>
                        </a:spcAft>
                        <a:buFont typeface="Arial" pitchFamily="34" charset="0"/>
                        <a:buChar char="•"/>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Low performing group(s) </a:t>
                      </a:r>
                    </a:p>
                    <a:p>
                      <a:pPr marL="0" marR="0" algn="ctr" defTabSz="914400" rtl="0" eaLnBrk="1" latinLnBrk="0" hangingPunct="1">
                        <a:lnSpc>
                          <a:spcPct val="115000"/>
                        </a:lnSpc>
                        <a:spcBef>
                          <a:spcPts val="0"/>
                        </a:spcBef>
                        <a:spcAft>
                          <a:spcPts val="0"/>
                        </a:spcAft>
                        <a:buFont typeface="Arial" pitchFamily="34" charset="0"/>
                        <a:buChar char="•"/>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Low participation</a:t>
                      </a:r>
                    </a:p>
                    <a:p>
                      <a:pPr algn="ctr"/>
                      <a:endParaRPr lang="en-US" sz="1600">
                        <a:solidFill>
                          <a:schemeClr val="tx1"/>
                        </a:solidFill>
                        <a:latin typeface="Aptos" panose="020B0004020202020204" pitchFamily="34" charset="0"/>
                        <a:cs typeface="Arial" panose="020B0604020202020204" pitchFamily="34" charset="0"/>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1">
                        <a:solidFill>
                          <a:schemeClr val="tx1"/>
                        </a:solidFill>
                        <a:latin typeface="Aptos" panose="020B00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1600" b="1">
                          <a:solidFill>
                            <a:schemeClr val="tx1"/>
                          </a:solidFill>
                          <a:latin typeface="Aptos" panose="020B0004020202020204" pitchFamily="34" charset="0"/>
                          <a:ea typeface="Calibri"/>
                          <a:cs typeface="Arial" panose="020B0604020202020204" pitchFamily="34" charset="0"/>
                        </a:rPr>
                        <a:t>Broad/</a:t>
                      </a:r>
                    </a:p>
                    <a:p>
                      <a:pPr marL="0" marR="0" algn="ctr">
                        <a:lnSpc>
                          <a:spcPct val="115000"/>
                        </a:lnSpc>
                        <a:spcBef>
                          <a:spcPts val="0"/>
                        </a:spcBef>
                        <a:spcAft>
                          <a:spcPts val="0"/>
                        </a:spcAft>
                      </a:pPr>
                      <a:r>
                        <a:rPr lang="en-US" sz="1600" b="1">
                          <a:solidFill>
                            <a:schemeClr val="tx1"/>
                          </a:solidFill>
                          <a:latin typeface="Aptos" panose="020B0004020202020204" pitchFamily="34" charset="0"/>
                          <a:ea typeface="Calibri"/>
                          <a:cs typeface="Arial" panose="020B0604020202020204" pitchFamily="34" charset="0"/>
                        </a:rPr>
                        <a:t>comprehensive support</a:t>
                      </a: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Underperforming schools</a:t>
                      </a: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Chronically underperforming schools</a:t>
                      </a:r>
                    </a:p>
                    <a:p>
                      <a:pPr algn="ctr"/>
                      <a:endParaRPr lang="en-US" sz="1600">
                        <a:solidFill>
                          <a:schemeClr val="tx1"/>
                        </a:solidFill>
                        <a:latin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9662209"/>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ptos" panose="020B0004020202020204" pitchFamily="34" charset="0"/>
              </a:rPr>
              <a:t>Overview: Categorization of Districts</a:t>
            </a:r>
          </a:p>
        </p:txBody>
      </p:sp>
      <p:sp>
        <p:nvSpPr>
          <p:cNvPr id="3" name="Content Placeholder 2"/>
          <p:cNvSpPr>
            <a:spLocks noGrp="1"/>
          </p:cNvSpPr>
          <p:nvPr>
            <p:ph idx="1"/>
          </p:nvPr>
        </p:nvSpPr>
        <p:spPr>
          <a:xfrm>
            <a:off x="838200" y="2226833"/>
            <a:ext cx="10515600" cy="4052559"/>
          </a:xfrm>
        </p:spPr>
        <p:txBody>
          <a:bodyPr>
            <a:normAutofit/>
          </a:bodyPr>
          <a:lstStyle/>
          <a:p>
            <a:r>
              <a:rPr lang="en-US" sz="2400">
                <a:latin typeface="Aptos" panose="020B0004020202020204" pitchFamily="34" charset="0"/>
              </a:rPr>
              <a:t>Districts are classified based on the performance of the district as a whole (i.e., treated like one big school)</a:t>
            </a:r>
          </a:p>
          <a:p>
            <a:r>
              <a:rPr lang="en-US" sz="2400">
                <a:latin typeface="Aptos" panose="020B0004020202020204" pitchFamily="34" charset="0"/>
              </a:rPr>
              <a:t>District accountability percentiles are </a:t>
            </a:r>
            <a:r>
              <a:rPr lang="en-US" sz="2400" u="sng">
                <a:latin typeface="Aptos" panose="020B0004020202020204" pitchFamily="34" charset="0"/>
              </a:rPr>
              <a:t>not</a:t>
            </a:r>
            <a:r>
              <a:rPr lang="en-US" sz="2400">
                <a:latin typeface="Aptos" panose="020B0004020202020204" pitchFamily="34" charset="0"/>
              </a:rPr>
              <a:t> calculated</a:t>
            </a:r>
          </a:p>
          <a:p>
            <a:r>
              <a:rPr lang="en-US" sz="2400">
                <a:latin typeface="Aptos" panose="020B0004020202020204" pitchFamily="34" charset="0"/>
              </a:rPr>
              <a:t>Classified based on criterion-referenced component</a:t>
            </a:r>
          </a:p>
          <a:p>
            <a:pPr lvl="1"/>
            <a:r>
              <a:rPr lang="en-US" sz="2000">
                <a:latin typeface="Aptos" panose="020B0004020202020204" pitchFamily="34" charset="0"/>
              </a:rPr>
              <a:t>Adjustments made for low graduation rates and low assessment participation</a:t>
            </a:r>
          </a:p>
          <a:p>
            <a:r>
              <a:rPr lang="en-US" sz="2400">
                <a:latin typeface="Aptos" panose="020B0004020202020204" pitchFamily="34" charset="0"/>
              </a:rPr>
              <a:t>Board may designate a district as underperforming or chronically underperforming</a:t>
            </a:r>
          </a:p>
          <a:p>
            <a:pPr lvl="1"/>
            <a:endParaRPr lang="en-US" sz="2000">
              <a:latin typeface="Aptos" panose="020B0004020202020204" pitchFamily="34" charset="0"/>
            </a:endParaRPr>
          </a:p>
          <a:p>
            <a:pPr lvl="1"/>
            <a:endParaRPr lang="en-US" sz="2000">
              <a:latin typeface="Aptos" panose="020B0004020202020204" pitchFamily="34" charset="0"/>
            </a:endParaRPr>
          </a:p>
          <a:p>
            <a:endParaRPr lang="en-US" sz="2400">
              <a:latin typeface="Aptos" panose="020B0004020202020204" pitchFamily="34" charset="0"/>
            </a:endParaRPr>
          </a:p>
          <a:p>
            <a:endParaRPr lang="en-US" sz="2400">
              <a:latin typeface="Aptos" panose="020B00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ptos" panose="020B0004020202020204" pitchFamily="34" charset="0"/>
              </a:rPr>
              <a:t>Categorization of Districts</a:t>
            </a:r>
          </a:p>
        </p:txBody>
      </p:sp>
      <p:graphicFrame>
        <p:nvGraphicFramePr>
          <p:cNvPr id="5" name="Table 4" descr="Districts without required assistance or intervention &#10;Meeting targets: Criterion-referenced target percentage 75-100&#10;Partially meeting targets: Criterion-referenced target percentage 50-74&#10;Not meeting targets: Criterion-referenced target percentage 0-49&#10;&#10;Districts requiring assistance or intervention  &#10;Focused/targeted support: &#10;•Non-comprehensive support districts with low graduation rate&#10;•Non-comprehensive support districts with low participation&#10;Broad/comprehensive support: &#10;•Underperforming districts&#10;•Chronically underperforming districts"/>
          <p:cNvGraphicFramePr>
            <a:graphicFrameLocks noGrp="1"/>
          </p:cNvGraphicFramePr>
          <p:nvPr>
            <p:extLst>
              <p:ext uri="{D42A27DB-BD31-4B8C-83A1-F6EECF244321}">
                <p14:modId xmlns:p14="http://schemas.microsoft.com/office/powerpoint/2010/main" val="292905093"/>
              </p:ext>
            </p:extLst>
          </p:nvPr>
        </p:nvGraphicFramePr>
        <p:xfrm>
          <a:off x="504851" y="2252195"/>
          <a:ext cx="11182298" cy="3618407"/>
        </p:xfrm>
        <a:graphic>
          <a:graphicData uri="http://schemas.openxmlformats.org/drawingml/2006/table">
            <a:tbl>
              <a:tblPr firstRow="1"/>
              <a:tblGrid>
                <a:gridCol w="1933619">
                  <a:extLst>
                    <a:ext uri="{9D8B030D-6E8A-4147-A177-3AD203B41FA5}">
                      <a16:colId xmlns:a16="http://schemas.microsoft.com/office/drawing/2014/main" val="20000"/>
                    </a:ext>
                  </a:extLst>
                </a:gridCol>
                <a:gridCol w="1933619">
                  <a:extLst>
                    <a:ext uri="{9D8B030D-6E8A-4147-A177-3AD203B41FA5}">
                      <a16:colId xmlns:a16="http://schemas.microsoft.com/office/drawing/2014/main" val="1093979913"/>
                    </a:ext>
                  </a:extLst>
                </a:gridCol>
                <a:gridCol w="1933619">
                  <a:extLst>
                    <a:ext uri="{9D8B030D-6E8A-4147-A177-3AD203B41FA5}">
                      <a16:colId xmlns:a16="http://schemas.microsoft.com/office/drawing/2014/main" val="483316831"/>
                    </a:ext>
                  </a:extLst>
                </a:gridCol>
                <a:gridCol w="1933619">
                  <a:extLst>
                    <a:ext uri="{9D8B030D-6E8A-4147-A177-3AD203B41FA5}">
                      <a16:colId xmlns:a16="http://schemas.microsoft.com/office/drawing/2014/main" val="3643856467"/>
                    </a:ext>
                  </a:extLst>
                </a:gridCol>
                <a:gridCol w="1723911">
                  <a:extLst>
                    <a:ext uri="{9D8B030D-6E8A-4147-A177-3AD203B41FA5}">
                      <a16:colId xmlns:a16="http://schemas.microsoft.com/office/drawing/2014/main" val="3141504855"/>
                    </a:ext>
                  </a:extLst>
                </a:gridCol>
                <a:gridCol w="1723911">
                  <a:extLst>
                    <a:ext uri="{9D8B030D-6E8A-4147-A177-3AD203B41FA5}">
                      <a16:colId xmlns:a16="http://schemas.microsoft.com/office/drawing/2014/main" val="793375431"/>
                    </a:ext>
                  </a:extLst>
                </a:gridCol>
              </a:tblGrid>
              <a:tr h="465251">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tx1"/>
                          </a:solidFill>
                          <a:latin typeface="Aptos" panose="020B0004020202020204" pitchFamily="34" charset="0"/>
                          <a:ea typeface="Calibri"/>
                          <a:cs typeface="Arial" panose="020B0604020202020204" pitchFamily="34" charset="0"/>
                        </a:rPr>
                        <a:t>Not</a:t>
                      </a:r>
                      <a:r>
                        <a:rPr lang="en-US" sz="1400" b="1" baseline="0" dirty="0">
                          <a:solidFill>
                            <a:schemeClr val="tx1"/>
                          </a:solidFill>
                          <a:latin typeface="Aptos" panose="020B0004020202020204" pitchFamily="34" charset="0"/>
                          <a:ea typeface="Calibri"/>
                          <a:cs typeface="Arial" panose="020B0604020202020204" pitchFamily="34" charset="0"/>
                        </a:rPr>
                        <a:t> requiring </a:t>
                      </a:r>
                      <a:r>
                        <a:rPr lang="en-US" sz="1400" b="1" dirty="0">
                          <a:solidFill>
                            <a:schemeClr val="tx1"/>
                          </a:solidFill>
                          <a:latin typeface="Aptos" panose="020B0004020202020204" pitchFamily="34" charset="0"/>
                          <a:ea typeface="Calibri"/>
                          <a:cs typeface="Arial" panose="020B0604020202020204" pitchFamily="34" charset="0"/>
                        </a:rPr>
                        <a:t>assistance or intervention</a:t>
                      </a:r>
                      <a:endParaRPr lang="en-US" sz="1400" dirty="0">
                        <a:solidFill>
                          <a:schemeClr val="tx1"/>
                        </a:solidFill>
                        <a:latin typeface="Aptos" panose="020B0004020202020204" pitchFamily="34" charset="0"/>
                        <a:ea typeface="Calibri"/>
                        <a:cs typeface="Arial" panose="020B0604020202020204" pitchFamily="34" charset="0"/>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a:solidFill>
                            <a:schemeClr val="tx1"/>
                          </a:solidFill>
                          <a:latin typeface="Aptos" panose="020B0004020202020204" pitchFamily="34" charset="0"/>
                          <a:ea typeface="Calibri"/>
                          <a:cs typeface="Arial" panose="020B0604020202020204" pitchFamily="34" charset="0"/>
                        </a:rPr>
                        <a:t>Requiring assistance or intervention</a:t>
                      </a:r>
                      <a:endParaRPr lang="en-US" sz="1400">
                        <a:solidFill>
                          <a:schemeClr val="tx1"/>
                        </a:solidFill>
                        <a:latin typeface="Aptos" panose="020B0004020202020204" pitchFamily="34" charset="0"/>
                        <a:ea typeface="Calibri"/>
                        <a:cs typeface="Arial" panose="020B0604020202020204" pitchFamily="34" charset="0"/>
                      </a:endParaRPr>
                    </a:p>
                  </a:txBody>
                  <a:tcPr marL="68580" marR="68580" marT="0" marB="0"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3138409">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Meeting or exceeding</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75-100</a:t>
                      </a:r>
                    </a:p>
                  </a:txBody>
                  <a:tcPr marL="68580" marR="68580" marT="0" marB="0">
                    <a:lnL w="190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Substantial progress toward</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endPar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50-74</a:t>
                      </a:r>
                    </a:p>
                  </a:txBody>
                  <a:tcPr marL="68580" marR="68580" marT="9525"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Moderate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progress toward </a:t>
                      </a:r>
                    </a:p>
                    <a:p>
                      <a:pPr marL="0" marR="0" algn="ctr" defTabSz="914400" rtl="0" eaLnBrk="1" latinLnBrk="0" hangingPunct="1">
                        <a:lnSpc>
                          <a:spcPct val="115000"/>
                        </a:lnSpc>
                        <a:spcBef>
                          <a:spcPts val="0"/>
                        </a:spcBef>
                        <a:spcAft>
                          <a:spcPts val="0"/>
                        </a:spcAft>
                      </a:pPr>
                      <a:r>
                        <a:rPr lang="en-US" sz="1600" b="1"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endParaRPr lang="en-US" sz="16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referenced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percentage </a:t>
                      </a:r>
                    </a:p>
                    <a:p>
                      <a:pPr marL="0" marR="0" algn="ctr" defTabSz="914400" rtl="0" eaLnBrk="1" latinLnBrk="0" hangingPunct="1">
                        <a:lnSpc>
                          <a:spcPct val="115000"/>
                        </a:lnSpc>
                        <a:spcBef>
                          <a:spcPts val="0"/>
                        </a:spcBef>
                        <a:spcAft>
                          <a:spcPts val="0"/>
                        </a:spcAft>
                      </a:pPr>
                      <a:r>
                        <a:rPr lang="en-US" sz="1400" kern="1200">
                          <a:solidFill>
                            <a:schemeClr val="tx1"/>
                          </a:solidFill>
                          <a:effectLst/>
                          <a:latin typeface="Aptos" panose="020B0004020202020204" pitchFamily="34" charset="0"/>
                          <a:ea typeface="Times New Roman" panose="02020603050405020304" pitchFamily="18" charset="0"/>
                          <a:cs typeface="Arial" panose="020B0604020202020204" pitchFamily="34" charset="0"/>
                        </a:rPr>
                        <a:t>25-49</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defTabSz="914400" rtl="0" eaLnBrk="1" latinLnBrk="0" hangingPunct="1">
                        <a:lnSpc>
                          <a:spcPct val="115000"/>
                        </a:lnSpc>
                        <a:spcBef>
                          <a:spcPts val="0"/>
                        </a:spcBef>
                        <a:spcAft>
                          <a:spcPts val="0"/>
                        </a:spcAft>
                      </a:pPr>
                      <a:r>
                        <a:rPr lang="en-US" sz="16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600" b="1"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Limited or no progress toward </a:t>
                      </a:r>
                    </a:p>
                    <a:p>
                      <a:pPr marL="0" marR="0" algn="ctr" defTabSz="914400" rtl="0" eaLnBrk="1" latinLnBrk="0" hangingPunct="1">
                        <a:lnSpc>
                          <a:spcPct val="115000"/>
                        </a:lnSpc>
                        <a:spcBef>
                          <a:spcPts val="0"/>
                        </a:spcBef>
                        <a:spcAft>
                          <a:spcPts val="0"/>
                        </a:spcAft>
                      </a:pPr>
                      <a:r>
                        <a:rPr lang="en-US" sz="1600" b="1"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endParaRPr lang="en-US" sz="1600" b="1"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p>
                      <a:pPr marL="0" marR="0" algn="ctr" defTabSz="914400" rtl="0" eaLnBrk="1" latinLnBrk="0" hangingPunct="1">
                        <a:lnSpc>
                          <a:spcPct val="115000"/>
                        </a:lnSpc>
                        <a:spcBef>
                          <a:spcPts val="0"/>
                        </a:spcBef>
                        <a:spcAft>
                          <a:spcPts val="0"/>
                        </a:spcAft>
                      </a:pPr>
                      <a:r>
                        <a:rPr lang="en-US" sz="1600" b="1"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14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14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referenced</a:t>
                      </a:r>
                    </a:p>
                    <a:p>
                      <a:pPr marL="0" marR="0" algn="ctr" defTabSz="914400" rtl="0" eaLnBrk="1" latinLnBrk="0" hangingPunct="1">
                        <a:lnSpc>
                          <a:spcPct val="115000"/>
                        </a:lnSpc>
                        <a:spcBef>
                          <a:spcPts val="0"/>
                        </a:spcBef>
                        <a:spcAft>
                          <a:spcPts val="0"/>
                        </a:spcAft>
                      </a:pPr>
                      <a:r>
                        <a:rPr lang="en-US" sz="14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14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14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0-24</a:t>
                      </a:r>
                    </a:p>
                  </a:txBody>
                  <a:tcPr marL="0" marR="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chemeClr val="tx1"/>
                        </a:solidFill>
                        <a:latin typeface="Aptos" panose="020B0004020202020204" pitchFamily="34" charset="0"/>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ptos" panose="020B0004020202020204" pitchFamily="34" charset="0"/>
                          <a:ea typeface="Calibri"/>
                          <a:cs typeface="Arial" panose="020B0604020202020204" pitchFamily="34" charset="0"/>
                        </a:rPr>
                        <a:t>Focused/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ptos" panose="020B0004020202020204" pitchFamily="34" charset="0"/>
                          <a:ea typeface="Calibri"/>
                          <a:cs typeface="Arial" panose="020B0604020202020204" pitchFamily="34" charset="0"/>
                        </a:rPr>
                        <a:t>targeted</a:t>
                      </a:r>
                      <a:r>
                        <a:rPr lang="en-US" sz="1600" b="1" baseline="0" dirty="0">
                          <a:solidFill>
                            <a:schemeClr val="tx1"/>
                          </a:solidFill>
                          <a:latin typeface="Aptos" panose="020B0004020202020204" pitchFamily="34" charset="0"/>
                          <a:ea typeface="Calibri"/>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chemeClr val="tx1"/>
                          </a:solidFill>
                          <a:latin typeface="Aptos" panose="020B0004020202020204" pitchFamily="34" charset="0"/>
                          <a:ea typeface="Calibri"/>
                          <a:cs typeface="Arial" panose="020B0604020202020204" pitchFamily="34" charset="0"/>
                        </a:rPr>
                        <a:t>s</a:t>
                      </a:r>
                      <a:r>
                        <a:rPr lang="en-US" sz="1600" b="1" dirty="0">
                          <a:solidFill>
                            <a:schemeClr val="tx1"/>
                          </a:solidFill>
                          <a:latin typeface="Aptos" panose="020B0004020202020204" pitchFamily="34" charset="0"/>
                          <a:ea typeface="Calibri"/>
                          <a:cs typeface="Arial" panose="020B0604020202020204" pitchFamily="34" charset="0"/>
                        </a:rPr>
                        <a:t>upport</a:t>
                      </a:r>
                      <a:endParaRPr lang="en-US" sz="1600" dirty="0">
                        <a:solidFill>
                          <a:schemeClr val="tx1"/>
                        </a:solidFill>
                        <a:latin typeface="Aptos" panose="020B0004020202020204" pitchFamily="34" charset="0"/>
                        <a:ea typeface="Calibri"/>
                        <a:cs typeface="Arial" panose="020B0604020202020204" pitchFamily="34" charset="0"/>
                      </a:endParaRPr>
                    </a:p>
                    <a:p>
                      <a:pPr algn="ctr"/>
                      <a:endParaRPr lang="en-US" sz="1600" dirty="0">
                        <a:solidFill>
                          <a:schemeClr val="tx1"/>
                        </a:solidFill>
                        <a:latin typeface="Aptos" panose="020B0004020202020204" pitchFamily="34" charset="0"/>
                        <a:cs typeface="Arial" panose="020B0604020202020204" pitchFamily="34" charset="0"/>
                      </a:endParaRPr>
                    </a:p>
                    <a:p>
                      <a:pPr algn="ctr"/>
                      <a:endParaRPr lang="en-US" sz="1600" dirty="0">
                        <a:solidFill>
                          <a:schemeClr val="tx1"/>
                        </a:solidFill>
                        <a:latin typeface="Aptos" panose="020B0004020202020204" pitchFamily="34" charset="0"/>
                        <a:cs typeface="Arial" panose="020B0604020202020204" pitchFamily="34" charset="0"/>
                      </a:endParaRPr>
                    </a:p>
                    <a:p>
                      <a:pPr algn="ctr"/>
                      <a:endParaRPr lang="en-US" sz="1600" dirty="0">
                        <a:solidFill>
                          <a:schemeClr val="tx1"/>
                        </a:solidFill>
                        <a:latin typeface="Aptos" panose="020B0004020202020204" pitchFamily="34" charset="0"/>
                        <a:cs typeface="Arial" panose="020B0604020202020204" pitchFamily="34" charset="0"/>
                      </a:endParaRPr>
                    </a:p>
                    <a:p>
                      <a:pPr marL="0" marR="0" algn="ctr" defTabSz="914400" rtl="0" eaLnBrk="1" latinLnBrk="0" hangingPunct="1">
                        <a:lnSpc>
                          <a:spcPct val="115000"/>
                        </a:lnSpc>
                        <a:spcBef>
                          <a:spcPts val="0"/>
                        </a:spcBef>
                        <a:spcAft>
                          <a:spcPts val="0"/>
                        </a:spcAft>
                        <a:buFont typeface="Arial" pitchFamily="34" charset="0"/>
                        <a:buChar char="•"/>
                      </a:pPr>
                      <a:r>
                        <a:rPr lang="en-US" sz="14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Low graduation rate</a:t>
                      </a:r>
                    </a:p>
                    <a:p>
                      <a:pPr marL="0" marR="0" algn="ctr" defTabSz="914400" rtl="0" eaLnBrk="1" latinLnBrk="0" hangingPunct="1">
                        <a:lnSpc>
                          <a:spcPct val="115000"/>
                        </a:lnSpc>
                        <a:spcBef>
                          <a:spcPts val="0"/>
                        </a:spcBef>
                        <a:spcAft>
                          <a:spcPts val="0"/>
                        </a:spcAft>
                        <a:buFont typeface="Arial" pitchFamily="34" charset="0"/>
                        <a:buChar char="•"/>
                      </a:pPr>
                      <a:r>
                        <a:rPr lang="en-US" sz="14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Low participation</a:t>
                      </a:r>
                    </a:p>
                    <a:p>
                      <a:pPr algn="ctr"/>
                      <a:endParaRPr lang="en-US" sz="1600" dirty="0">
                        <a:solidFill>
                          <a:schemeClr val="tx1"/>
                        </a:solidFill>
                        <a:latin typeface="Aptos" panose="020B0004020202020204" pitchFamily="34" charset="0"/>
                        <a:cs typeface="Arial" panose="020B0604020202020204" pitchFamily="34" charset="0"/>
                      </a:endParaRPr>
                    </a:p>
                  </a:txBody>
                  <a:tcPr marL="68580" marR="68580"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1600" b="1" dirty="0">
                        <a:solidFill>
                          <a:schemeClr val="tx1"/>
                        </a:solidFill>
                        <a:latin typeface="Aptos" panose="020B00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1600" b="1" dirty="0">
                          <a:solidFill>
                            <a:schemeClr val="tx1"/>
                          </a:solidFill>
                          <a:latin typeface="Aptos" panose="020B0004020202020204" pitchFamily="34" charset="0"/>
                          <a:ea typeface="Calibri"/>
                          <a:cs typeface="Arial" panose="020B0604020202020204" pitchFamily="34" charset="0"/>
                        </a:rPr>
                        <a:t>Broad/</a:t>
                      </a:r>
                    </a:p>
                    <a:p>
                      <a:pPr marL="0" marR="0" algn="ctr">
                        <a:lnSpc>
                          <a:spcPct val="115000"/>
                        </a:lnSpc>
                        <a:spcBef>
                          <a:spcPts val="0"/>
                        </a:spcBef>
                        <a:spcAft>
                          <a:spcPts val="0"/>
                        </a:spcAft>
                      </a:pPr>
                      <a:r>
                        <a:rPr lang="en-US" sz="1600" b="1" dirty="0">
                          <a:solidFill>
                            <a:schemeClr val="tx1"/>
                          </a:solidFill>
                          <a:latin typeface="Aptos" panose="020B0004020202020204" pitchFamily="34" charset="0"/>
                          <a:ea typeface="Calibri"/>
                          <a:cs typeface="Arial" panose="020B0604020202020204" pitchFamily="34" charset="0"/>
                        </a:rPr>
                        <a:t>comprehensive support</a:t>
                      </a: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16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16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Underperforming districts</a:t>
                      </a: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1400" kern="1200" dirty="0">
                          <a:solidFill>
                            <a:schemeClr val="tx1"/>
                          </a:solidFill>
                          <a:effectLst/>
                          <a:latin typeface="Aptos" panose="020B0004020202020204" pitchFamily="34" charset="0"/>
                          <a:ea typeface="Times New Roman" panose="02020603050405020304" pitchFamily="18" charset="0"/>
                          <a:cs typeface="Arial" panose="020B0604020202020204" pitchFamily="34" charset="0"/>
                        </a:rPr>
                        <a:t>Chronically underperforming districts</a:t>
                      </a:r>
                    </a:p>
                    <a:p>
                      <a:pPr algn="ctr"/>
                      <a:endParaRPr lang="en-US" sz="1600" dirty="0">
                        <a:solidFill>
                          <a:schemeClr val="tx1"/>
                        </a:solidFill>
                        <a:latin typeface="Aptos" panose="020B0004020202020204" pitchFamily="34" charset="0"/>
                        <a:cs typeface="Arial" panose="020B0604020202020204" pitchFamily="34" charset="0"/>
                      </a:endParaRPr>
                    </a:p>
                  </a:txBody>
                  <a:tcPr marL="68580" marR="68580" marT="0" marB="0">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96622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C6E598-C018-2B41-C0B2-B697F2ED0B36}"/>
              </a:ext>
            </a:extLst>
          </p:cNvPr>
          <p:cNvSpPr>
            <a:spLocks noGrp="1"/>
          </p:cNvSpPr>
          <p:nvPr>
            <p:ph type="title"/>
          </p:nvPr>
        </p:nvSpPr>
        <p:spPr/>
        <p:txBody>
          <a:bodyPr/>
          <a:lstStyle/>
          <a:p>
            <a:r>
              <a:rPr lang="en-US"/>
              <a:t>1. </a:t>
            </a:r>
            <a:r>
              <a:rPr lang="en-US">
                <a:latin typeface="Aptos" panose="020B0004020202020204" pitchFamily="34" charset="0"/>
              </a:rPr>
              <a:t>Overview</a:t>
            </a:r>
            <a:r>
              <a:rPr lang="en-US"/>
              <a:t> of 2024 Reporting</a:t>
            </a:r>
          </a:p>
        </p:txBody>
      </p:sp>
    </p:spTree>
    <p:extLst>
      <p:ext uri="{BB962C8B-B14F-4D97-AF65-F5344CB8AC3E}">
        <p14:creationId xmlns:p14="http://schemas.microsoft.com/office/powerpoint/2010/main" val="2417840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A02FBB-F2E0-A5B3-CA1D-00D4AEF8896F}"/>
              </a:ext>
            </a:extLst>
          </p:cNvPr>
          <p:cNvSpPr>
            <a:spLocks noGrp="1"/>
          </p:cNvSpPr>
          <p:nvPr>
            <p:ph type="title"/>
          </p:nvPr>
        </p:nvSpPr>
        <p:spPr/>
        <p:txBody>
          <a:bodyPr/>
          <a:lstStyle/>
          <a:p>
            <a:r>
              <a:rPr lang="en-US"/>
              <a:t>7. Reporting</a:t>
            </a:r>
          </a:p>
        </p:txBody>
      </p:sp>
    </p:spTree>
    <p:extLst>
      <p:ext uri="{BB962C8B-B14F-4D97-AF65-F5344CB8AC3E}">
        <p14:creationId xmlns:p14="http://schemas.microsoft.com/office/powerpoint/2010/main" val="4093675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ptos" panose="020B0004020202020204" pitchFamily="34" charset="0"/>
              </a:rPr>
              <a:t>Overview: Accountability Reports</a:t>
            </a:r>
          </a:p>
        </p:txBody>
      </p:sp>
      <p:sp>
        <p:nvSpPr>
          <p:cNvPr id="3" name="Content Placeholder 2"/>
          <p:cNvSpPr>
            <a:spLocks noGrp="1"/>
          </p:cNvSpPr>
          <p:nvPr>
            <p:ph idx="1"/>
          </p:nvPr>
        </p:nvSpPr>
        <p:spPr>
          <a:xfrm>
            <a:off x="838200" y="2086984"/>
            <a:ext cx="10515600" cy="4486536"/>
          </a:xfrm>
        </p:spPr>
        <p:txBody>
          <a:bodyPr>
            <a:normAutofit fontScale="92500" lnSpcReduction="10000"/>
          </a:bodyPr>
          <a:lstStyle/>
          <a:p>
            <a:r>
              <a:rPr lang="en-US" sz="2000">
                <a:latin typeface="Aptos" panose="020B0004020202020204" pitchFamily="34" charset="0"/>
              </a:rPr>
              <a:t>Each fall, DESE publishes accountability reports for each district and school (found through Profiles page on DESE website)</a:t>
            </a:r>
          </a:p>
          <a:p>
            <a:r>
              <a:rPr lang="en-US" sz="2000">
                <a:latin typeface="Aptos" panose="020B0004020202020204" pitchFamily="34" charset="0"/>
              </a:rPr>
              <a:t>Reports include:</a:t>
            </a:r>
          </a:p>
          <a:p>
            <a:pPr lvl="1"/>
            <a:r>
              <a:rPr lang="en-US" sz="1800">
                <a:latin typeface="Aptos" panose="020B0004020202020204" pitchFamily="34" charset="0"/>
              </a:rPr>
              <a:t>Overall classification </a:t>
            </a:r>
          </a:p>
          <a:p>
            <a:pPr lvl="2"/>
            <a:r>
              <a:rPr lang="en-US" sz="1600">
                <a:latin typeface="Aptos" panose="020B0004020202020204" pitchFamily="34" charset="0"/>
              </a:rPr>
              <a:t>Including reason(s) for classification (e.g., low graduation rate, low-performing student group, participation) </a:t>
            </a:r>
          </a:p>
          <a:p>
            <a:pPr lvl="2"/>
            <a:r>
              <a:rPr lang="en-US" sz="1600">
                <a:latin typeface="Aptos" panose="020B0004020202020204" pitchFamily="34" charset="0"/>
              </a:rPr>
              <a:t>Federal designation (if applicable, schools only)</a:t>
            </a:r>
          </a:p>
          <a:p>
            <a:pPr lvl="1"/>
            <a:r>
              <a:rPr lang="en-US" sz="1800">
                <a:latin typeface="Aptos" panose="020B0004020202020204" pitchFamily="34" charset="0"/>
              </a:rPr>
              <a:t>Accountability percentile (schools and groups only, </a:t>
            </a:r>
            <a:r>
              <a:rPr lang="en-US" sz="1800" i="1">
                <a:latin typeface="Aptos" panose="020B0004020202020204" pitchFamily="34" charset="0"/>
              </a:rPr>
              <a:t>not</a:t>
            </a:r>
            <a:r>
              <a:rPr lang="en-US" sz="1800">
                <a:latin typeface="Aptos" panose="020B0004020202020204" pitchFamily="34" charset="0"/>
              </a:rPr>
              <a:t> districts)</a:t>
            </a:r>
          </a:p>
          <a:p>
            <a:pPr lvl="1"/>
            <a:r>
              <a:rPr lang="en-US" sz="1800">
                <a:latin typeface="Aptos" panose="020B0004020202020204" pitchFamily="34" charset="0"/>
              </a:rPr>
              <a:t>Criterion-referenced target percentages</a:t>
            </a:r>
          </a:p>
          <a:p>
            <a:pPr lvl="1"/>
            <a:r>
              <a:rPr lang="en-US" sz="1800">
                <a:latin typeface="Aptos" panose="020B0004020202020204" pitchFamily="34" charset="0"/>
              </a:rPr>
              <a:t>Data related to performance on each accountability indicator for each student group meeting the minimum group size (20 students)</a:t>
            </a:r>
          </a:p>
          <a:p>
            <a:pPr lvl="2"/>
            <a:r>
              <a:rPr lang="en-US" sz="1600">
                <a:latin typeface="Aptos" panose="020B0004020202020204" pitchFamily="34" charset="0"/>
              </a:rPr>
              <a:t>All students</a:t>
            </a:r>
          </a:p>
          <a:p>
            <a:pPr lvl="2"/>
            <a:r>
              <a:rPr lang="en-US" sz="1600">
                <a:latin typeface="Aptos" panose="020B0004020202020204" pitchFamily="34" charset="0"/>
              </a:rPr>
              <a:t>Lowest performing students</a:t>
            </a:r>
          </a:p>
          <a:p>
            <a:pPr lvl="2"/>
            <a:r>
              <a:rPr lang="en-US" sz="1600">
                <a:latin typeface="Aptos" panose="020B0004020202020204" pitchFamily="34" charset="0"/>
              </a:rPr>
              <a:t>High needs students</a:t>
            </a:r>
          </a:p>
          <a:p>
            <a:pPr lvl="2"/>
            <a:r>
              <a:rPr lang="en-US" sz="1600">
                <a:latin typeface="Aptos" panose="020B0004020202020204" pitchFamily="34" charset="0"/>
              </a:rPr>
              <a:t>English learners (ELs) and former ELs</a:t>
            </a:r>
          </a:p>
          <a:p>
            <a:pPr lvl="2"/>
            <a:r>
              <a:rPr lang="en-US" sz="1600">
                <a:latin typeface="Aptos" panose="020B0004020202020204" pitchFamily="34" charset="0"/>
              </a:rPr>
              <a:t>Students with disabilities</a:t>
            </a:r>
          </a:p>
          <a:p>
            <a:pPr lvl="2"/>
            <a:r>
              <a:rPr lang="en-US" sz="1600">
                <a:latin typeface="Aptos" panose="020B0004020202020204" pitchFamily="34" charset="0"/>
              </a:rPr>
              <a:t>Low income students</a:t>
            </a:r>
          </a:p>
          <a:p>
            <a:pPr lvl="2"/>
            <a:r>
              <a:rPr lang="en-US" sz="1600">
                <a:latin typeface="Aptos" panose="020B0004020202020204" pitchFamily="34" charset="0"/>
              </a:rPr>
              <a:t>Major racial/ethnic student groups</a:t>
            </a:r>
          </a:p>
          <a:p>
            <a:pPr lvl="1"/>
            <a:endParaRPr lang="en-US" sz="1800">
              <a:latin typeface="Aptos" panose="020B0004020202020204" pitchFamily="34" charset="0"/>
            </a:endParaRPr>
          </a:p>
          <a:p>
            <a:endParaRPr lang="en-US" sz="2000">
              <a:latin typeface="Aptos" panose="020B0004020202020204" pitchFamily="34" charset="0"/>
            </a:endParaRPr>
          </a:p>
          <a:p>
            <a:pPr lvl="1"/>
            <a:endParaRPr lang="en-US" sz="1600">
              <a:latin typeface="Aptos" panose="020B0004020202020204" pitchFamily="34" charset="0"/>
            </a:endParaRPr>
          </a:p>
          <a:p>
            <a:endParaRPr lang="en-US" sz="1800">
              <a:latin typeface="Aptos" panose="020B0004020202020204" pitchFamily="34" charset="0"/>
            </a:endParaRPr>
          </a:p>
          <a:p>
            <a:endParaRPr lang="en-US" sz="1800">
              <a:latin typeface="Aptos" panose="020B0004020202020204" pitchFamily="34" charset="0"/>
            </a:endParaRPr>
          </a:p>
        </p:txBody>
      </p:sp>
      <p:sp>
        <p:nvSpPr>
          <p:cNvPr id="5" name="Slide Number Placeholder 4"/>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181080" cy="1042852"/>
          </a:xfrm>
        </p:spPr>
        <p:txBody>
          <a:bodyPr>
            <a:normAutofit/>
          </a:bodyPr>
          <a:lstStyle/>
          <a:p>
            <a:r>
              <a:rPr lang="en-US">
                <a:latin typeface="Aptos" panose="020B0004020202020204" pitchFamily="34" charset="0"/>
              </a:rPr>
              <a:t>Accountability Report: Summary Information</a:t>
            </a:r>
          </a:p>
        </p:txBody>
      </p:sp>
      <p:pic>
        <p:nvPicPr>
          <p:cNvPr id="5" name="Picture 4" descr="accountability report - summary information">
            <a:extLst>
              <a:ext uri="{FF2B5EF4-FFF2-40B4-BE49-F238E27FC236}">
                <a16:creationId xmlns:a16="http://schemas.microsoft.com/office/drawing/2014/main" id="{6C3BDC07-C2A1-1E17-3647-61D8983059F5}"/>
              </a:ext>
            </a:extLst>
          </p:cNvPr>
          <p:cNvPicPr>
            <a:picLocks noChangeAspect="1"/>
          </p:cNvPicPr>
          <p:nvPr/>
        </p:nvPicPr>
        <p:blipFill>
          <a:blip r:embed="rId3"/>
          <a:srcRect b="71307"/>
          <a:stretch/>
        </p:blipFill>
        <p:spPr>
          <a:xfrm>
            <a:off x="2173878" y="2277959"/>
            <a:ext cx="7844243" cy="2730433"/>
          </a:xfrm>
          <a:prstGeom prst="rect">
            <a:avLst/>
          </a:prstGeom>
        </p:spPr>
      </p:pic>
      <p:sp>
        <p:nvSpPr>
          <p:cNvPr id="4" name="Slide Number Placeholder 3"/>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extLst>
      <p:ext uri="{BB962C8B-B14F-4D97-AF65-F5344CB8AC3E}">
        <p14:creationId xmlns:p14="http://schemas.microsoft.com/office/powerpoint/2010/main" val="1075262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130280" cy="1042852"/>
          </a:xfrm>
        </p:spPr>
        <p:txBody>
          <a:bodyPr>
            <a:normAutofit/>
          </a:bodyPr>
          <a:lstStyle/>
          <a:p>
            <a:r>
              <a:rPr lang="en-US">
                <a:latin typeface="Aptos" panose="020B0004020202020204" pitchFamily="34" charset="0"/>
              </a:rPr>
              <a:t>Accountability Report: Overall Results</a:t>
            </a:r>
          </a:p>
        </p:txBody>
      </p:sp>
      <p:pic>
        <p:nvPicPr>
          <p:cNvPr id="4" name="Picture 3" descr="accountability report - overall results tab">
            <a:extLst>
              <a:ext uri="{FF2B5EF4-FFF2-40B4-BE49-F238E27FC236}">
                <a16:creationId xmlns:a16="http://schemas.microsoft.com/office/drawing/2014/main" id="{956BD0F9-FC77-6B14-1408-EE4E59E7483B}"/>
              </a:ext>
            </a:extLst>
          </p:cNvPr>
          <p:cNvPicPr>
            <a:picLocks noChangeAspect="1"/>
          </p:cNvPicPr>
          <p:nvPr/>
        </p:nvPicPr>
        <p:blipFill>
          <a:blip r:embed="rId3"/>
          <a:srcRect t="28216"/>
          <a:stretch/>
        </p:blipFill>
        <p:spPr>
          <a:xfrm>
            <a:off x="3630145" y="1891889"/>
            <a:ext cx="5546390" cy="4829924"/>
          </a:xfrm>
          <a:prstGeom prst="rect">
            <a:avLst/>
          </a:prstGeom>
        </p:spPr>
      </p:pic>
    </p:spTree>
    <p:extLst>
      <p:ext uri="{BB962C8B-B14F-4D97-AF65-F5344CB8AC3E}">
        <p14:creationId xmlns:p14="http://schemas.microsoft.com/office/powerpoint/2010/main" val="1953106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1150600" cy="1042852"/>
          </a:xfrm>
        </p:spPr>
        <p:txBody>
          <a:bodyPr>
            <a:normAutofit/>
          </a:bodyPr>
          <a:lstStyle/>
          <a:p>
            <a:r>
              <a:rPr lang="en-US">
                <a:latin typeface="Aptos" panose="020B0004020202020204" pitchFamily="34" charset="0"/>
              </a:rPr>
              <a:t>Accountability Report: Student Group Results</a:t>
            </a:r>
          </a:p>
        </p:txBody>
      </p:sp>
      <p:grpSp>
        <p:nvGrpSpPr>
          <p:cNvPr id="7" name="Group 6" descr="Accountability report with the following notation: It is possible for a school or group to have a “high” normative percentile but a “low” criterion-referenced target percentage (or vice versa).">
            <a:extLst>
              <a:ext uri="{FF2B5EF4-FFF2-40B4-BE49-F238E27FC236}">
                <a16:creationId xmlns:a16="http://schemas.microsoft.com/office/drawing/2014/main" id="{243BEF3A-81E4-7B9A-0216-026211F4343B}"/>
              </a:ext>
            </a:extLst>
          </p:cNvPr>
          <p:cNvGrpSpPr/>
          <p:nvPr/>
        </p:nvGrpSpPr>
        <p:grpSpPr>
          <a:xfrm>
            <a:off x="3317812" y="1581063"/>
            <a:ext cx="8429468" cy="5159900"/>
            <a:chOff x="3463727" y="1522697"/>
            <a:chExt cx="8429468" cy="5159900"/>
          </a:xfrm>
        </p:grpSpPr>
        <p:pic>
          <p:nvPicPr>
            <p:cNvPr id="6" name="Picture 5" descr="accountability report - student group results tab">
              <a:extLst>
                <a:ext uri="{FF2B5EF4-FFF2-40B4-BE49-F238E27FC236}">
                  <a16:creationId xmlns:a16="http://schemas.microsoft.com/office/drawing/2014/main" id="{CAC46E80-51E1-0C07-22D1-5A0CFE85B7A3}"/>
                </a:ext>
              </a:extLst>
            </p:cNvPr>
            <p:cNvPicPr>
              <a:picLocks noChangeAspect="1"/>
            </p:cNvPicPr>
            <p:nvPr/>
          </p:nvPicPr>
          <p:blipFill>
            <a:blip r:embed="rId3"/>
            <a:stretch>
              <a:fillRect/>
            </a:stretch>
          </p:blipFill>
          <p:spPr>
            <a:xfrm>
              <a:off x="3463727" y="1522697"/>
              <a:ext cx="5899545" cy="5159900"/>
            </a:xfrm>
            <a:prstGeom prst="rect">
              <a:avLst/>
            </a:prstGeom>
          </p:spPr>
        </p:pic>
        <p:sp>
          <p:nvSpPr>
            <p:cNvPr id="3" name="Speech Bubble: Rectangle with Corners Rounded 2">
              <a:extLst>
                <a:ext uri="{FF2B5EF4-FFF2-40B4-BE49-F238E27FC236}">
                  <a16:creationId xmlns:a16="http://schemas.microsoft.com/office/drawing/2014/main" id="{A5B49881-9F38-C1DD-CF7A-AB2B7C7CA0B8}"/>
                </a:ext>
              </a:extLst>
            </p:cNvPr>
            <p:cNvSpPr/>
            <p:nvPr/>
          </p:nvSpPr>
          <p:spPr>
            <a:xfrm>
              <a:off x="8754027" y="1819506"/>
              <a:ext cx="3139168" cy="1042852"/>
            </a:xfrm>
            <a:prstGeom prst="wedgeRoundRectCallout">
              <a:avLst>
                <a:gd name="adj1" fmla="val -74236"/>
                <a:gd name="adj2" fmla="val 176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latin typeface="Aptos" panose="020B0004020202020204" pitchFamily="34" charset="0"/>
                </a:rPr>
                <a:t>It is possible for a school or group to have a “high” normative percentile but a “low” criterion-referenced target percentage (or vice versa).</a:t>
              </a:r>
            </a:p>
          </p:txBody>
        </p:sp>
      </p:grpSp>
    </p:spTree>
    <p:extLst>
      <p:ext uri="{BB962C8B-B14F-4D97-AF65-F5344CB8AC3E}">
        <p14:creationId xmlns:p14="http://schemas.microsoft.com/office/powerpoint/2010/main" val="1772957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Aptos" panose="020B0004020202020204" pitchFamily="34" charset="0"/>
              </a:rPr>
              <a:t>Accountability Report: Detailed Data for Each Indicator</a:t>
            </a:r>
          </a:p>
        </p:txBody>
      </p:sp>
      <p:pic>
        <p:nvPicPr>
          <p:cNvPr id="4" name="Picture 3" descr="accountability report - detailed data tab">
            <a:extLst>
              <a:ext uri="{FF2B5EF4-FFF2-40B4-BE49-F238E27FC236}">
                <a16:creationId xmlns:a16="http://schemas.microsoft.com/office/drawing/2014/main" id="{C08657E8-71CB-B227-EDD4-7CE9119E9927}"/>
              </a:ext>
            </a:extLst>
          </p:cNvPr>
          <p:cNvPicPr>
            <a:picLocks noChangeAspect="1"/>
          </p:cNvPicPr>
          <p:nvPr/>
        </p:nvPicPr>
        <p:blipFill>
          <a:blip r:embed="rId3"/>
          <a:stretch>
            <a:fillRect/>
          </a:stretch>
        </p:blipFill>
        <p:spPr>
          <a:xfrm>
            <a:off x="2909443" y="1490598"/>
            <a:ext cx="6373114" cy="5277587"/>
          </a:xfrm>
          <a:prstGeom prst="rect">
            <a:avLst/>
          </a:prstGeom>
        </p:spPr>
      </p:pic>
    </p:spTree>
    <p:extLst>
      <p:ext uri="{BB962C8B-B14F-4D97-AF65-F5344CB8AC3E}">
        <p14:creationId xmlns:p14="http://schemas.microsoft.com/office/powerpoint/2010/main" val="4218561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ptos" panose="020B0004020202020204" pitchFamily="34" charset="0"/>
              </a:rPr>
              <a:t>2024 Accountability Reporting Schedule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1155128"/>
              </p:ext>
            </p:extLst>
          </p:nvPr>
        </p:nvGraphicFramePr>
        <p:xfrm>
          <a:off x="838201" y="2124073"/>
          <a:ext cx="10515598" cy="2427608"/>
        </p:xfrm>
        <a:graphic>
          <a:graphicData uri="http://schemas.openxmlformats.org/drawingml/2006/table">
            <a:tbl>
              <a:tblPr firstRow="1" bandRow="1">
                <a:tableStyleId>{5940675A-B579-460E-94D1-54222C63F5DA}</a:tableStyleId>
              </a:tblPr>
              <a:tblGrid>
                <a:gridCol w="1868956">
                  <a:extLst>
                    <a:ext uri="{9D8B030D-6E8A-4147-A177-3AD203B41FA5}">
                      <a16:colId xmlns:a16="http://schemas.microsoft.com/office/drawing/2014/main" val="3944198210"/>
                    </a:ext>
                  </a:extLst>
                </a:gridCol>
                <a:gridCol w="4040379">
                  <a:extLst>
                    <a:ext uri="{9D8B030D-6E8A-4147-A177-3AD203B41FA5}">
                      <a16:colId xmlns:a16="http://schemas.microsoft.com/office/drawing/2014/main" val="3422656605"/>
                    </a:ext>
                  </a:extLst>
                </a:gridCol>
                <a:gridCol w="4606263">
                  <a:extLst>
                    <a:ext uri="{9D8B030D-6E8A-4147-A177-3AD203B41FA5}">
                      <a16:colId xmlns:a16="http://schemas.microsoft.com/office/drawing/2014/main" val="388923184"/>
                    </a:ext>
                  </a:extLst>
                </a:gridCol>
              </a:tblGrid>
              <a:tr h="479789">
                <a:tc>
                  <a:txBody>
                    <a:bodyPr/>
                    <a:lstStyle/>
                    <a:p>
                      <a:r>
                        <a:rPr lang="en-US" sz="1600" b="1">
                          <a:solidFill>
                            <a:schemeClr val="tx1"/>
                          </a:solidFill>
                          <a:latin typeface="Aptos" panose="020B0004020202020204" pitchFamily="34" charset="0"/>
                          <a:cs typeface="Arial" panose="020B0604020202020204" pitchFamily="34" charset="0"/>
                        </a:rPr>
                        <a:t>Date</a:t>
                      </a:r>
                    </a:p>
                  </a:txBody>
                  <a:tcPr>
                    <a:solidFill>
                      <a:schemeClr val="accent2">
                        <a:lumMod val="40000"/>
                        <a:lumOff val="60000"/>
                      </a:schemeClr>
                    </a:solidFill>
                  </a:tcPr>
                </a:tc>
                <a:tc>
                  <a:txBody>
                    <a:bodyPr/>
                    <a:lstStyle/>
                    <a:p>
                      <a:r>
                        <a:rPr lang="en-US" sz="1600" b="1">
                          <a:solidFill>
                            <a:schemeClr val="tx1"/>
                          </a:solidFill>
                          <a:latin typeface="Aptos" panose="020B0004020202020204" pitchFamily="34" charset="0"/>
                          <a:cs typeface="Arial" panose="020B0604020202020204" pitchFamily="34" charset="0"/>
                        </a:rPr>
                        <a:t>Deliverable/Event</a:t>
                      </a:r>
                    </a:p>
                  </a:txBody>
                  <a:tcPr>
                    <a:solidFill>
                      <a:schemeClr val="accent2">
                        <a:lumMod val="40000"/>
                        <a:lumOff val="60000"/>
                      </a:schemeClr>
                    </a:solidFill>
                  </a:tcPr>
                </a:tc>
                <a:tc>
                  <a:txBody>
                    <a:bodyPr/>
                    <a:lstStyle/>
                    <a:p>
                      <a:r>
                        <a:rPr lang="en-US" sz="1600" b="1">
                          <a:solidFill>
                            <a:schemeClr val="tx1"/>
                          </a:solidFill>
                          <a:latin typeface="Aptos" panose="020B0004020202020204" pitchFamily="34" charset="0"/>
                          <a:cs typeface="Arial" panose="020B0604020202020204" pitchFamily="34" charset="0"/>
                        </a:rPr>
                        <a:t>Location</a:t>
                      </a:r>
                    </a:p>
                  </a:txBody>
                  <a:tcPr>
                    <a:solidFill>
                      <a:schemeClr val="accent2">
                        <a:lumMod val="40000"/>
                        <a:lumOff val="60000"/>
                      </a:schemeClr>
                    </a:solidFill>
                  </a:tcPr>
                </a:tc>
                <a:extLst>
                  <a:ext uri="{0D108BD9-81ED-4DB2-BD59-A6C34878D82A}">
                    <a16:rowId xmlns:a16="http://schemas.microsoft.com/office/drawing/2014/main" val="3148628545"/>
                  </a:ext>
                </a:extLst>
              </a:tr>
              <a:tr h="649273">
                <a:tc>
                  <a:txBody>
                    <a:bodyPr/>
                    <a:lstStyle/>
                    <a:p>
                      <a:r>
                        <a:rPr lang="en-US" sz="1600">
                          <a:solidFill>
                            <a:schemeClr val="tx1"/>
                          </a:solidFill>
                          <a:latin typeface="Aptos" panose="020B0004020202020204" pitchFamily="34" charset="0"/>
                          <a:cs typeface="Arial" panose="020B0604020202020204" pitchFamily="34" charset="0"/>
                        </a:rPr>
                        <a:t>September 11th</a:t>
                      </a:r>
                    </a:p>
                  </a:txBody>
                  <a:tcPr/>
                </a:tc>
                <a:tc>
                  <a:txBody>
                    <a:bodyPr/>
                    <a:lstStyle/>
                    <a:p>
                      <a:r>
                        <a:rPr lang="en-US" sz="1600">
                          <a:solidFill>
                            <a:schemeClr val="tx1"/>
                          </a:solidFill>
                          <a:latin typeface="Aptos" panose="020B0004020202020204" pitchFamily="34" charset="0"/>
                          <a:cs typeface="Arial" panose="020B0604020202020204" pitchFamily="34" charset="0"/>
                        </a:rPr>
                        <a:t>Preliminary embargoed accountability data available to districts and schools</a:t>
                      </a:r>
                    </a:p>
                  </a:txBody>
                  <a:tcPr/>
                </a:tc>
                <a:tc>
                  <a:txBody>
                    <a:bodyPr/>
                    <a:lstStyle/>
                    <a:p>
                      <a:r>
                        <a:rPr lang="en-US" sz="1600" i="1">
                          <a:solidFill>
                            <a:schemeClr val="tx1"/>
                          </a:solidFill>
                          <a:latin typeface="Aptos" panose="020B0004020202020204" pitchFamily="34" charset="0"/>
                          <a:cs typeface="Arial" panose="020B0604020202020204" pitchFamily="34" charset="0"/>
                        </a:rPr>
                        <a:t>Accountability Data </a:t>
                      </a:r>
                      <a:r>
                        <a:rPr lang="en-US" sz="1600">
                          <a:solidFill>
                            <a:schemeClr val="tx1"/>
                          </a:solidFill>
                          <a:latin typeface="Aptos" panose="020B0004020202020204" pitchFamily="34" charset="0"/>
                          <a:cs typeface="Arial" panose="020B0604020202020204" pitchFamily="34" charset="0"/>
                        </a:rPr>
                        <a:t>application in the Department’s Security Portal</a:t>
                      </a:r>
                    </a:p>
                  </a:txBody>
                  <a:tcPr/>
                </a:tc>
                <a:extLst>
                  <a:ext uri="{0D108BD9-81ED-4DB2-BD59-A6C34878D82A}">
                    <a16:rowId xmlns:a16="http://schemas.microsoft.com/office/drawing/2014/main" val="2328554034"/>
                  </a:ext>
                </a:extLst>
              </a:tr>
              <a:tr h="649273">
                <a:tc>
                  <a:txBody>
                    <a:bodyPr/>
                    <a:lstStyle/>
                    <a:p>
                      <a:r>
                        <a:rPr lang="en-US" sz="1600">
                          <a:solidFill>
                            <a:schemeClr val="tx1"/>
                          </a:solidFill>
                          <a:latin typeface="Aptos" panose="020B0004020202020204" pitchFamily="34" charset="0"/>
                          <a:cs typeface="Arial" panose="020B0604020202020204" pitchFamily="34" charset="0"/>
                        </a:rPr>
                        <a:t>Mid-September</a:t>
                      </a:r>
                    </a:p>
                  </a:txBody>
                  <a:tcPr/>
                </a:tc>
                <a:tc>
                  <a:txBody>
                    <a:bodyPr/>
                    <a:lstStyle/>
                    <a:p>
                      <a:r>
                        <a:rPr lang="en-US" sz="1600">
                          <a:solidFill>
                            <a:schemeClr val="tx1"/>
                          </a:solidFill>
                          <a:latin typeface="Aptos" panose="020B0004020202020204" pitchFamily="34" charset="0"/>
                          <a:cs typeface="Arial" panose="020B0604020202020204" pitchFamily="34" charset="0"/>
                        </a:rPr>
                        <a:t>Official embargoed accountability data available to districts and schools</a:t>
                      </a:r>
                    </a:p>
                  </a:txBody>
                  <a:tcPr/>
                </a:tc>
                <a:tc>
                  <a:txBody>
                    <a:bodyPr/>
                    <a:lstStyle/>
                    <a:p>
                      <a:r>
                        <a:rPr lang="en-US" sz="1600" i="1">
                          <a:solidFill>
                            <a:schemeClr val="tx1"/>
                          </a:solidFill>
                          <a:latin typeface="Aptos" panose="020B0004020202020204" pitchFamily="34" charset="0"/>
                          <a:cs typeface="Arial" panose="020B0604020202020204" pitchFamily="34" charset="0"/>
                        </a:rPr>
                        <a:t>Accountability Data </a:t>
                      </a:r>
                      <a:r>
                        <a:rPr lang="en-US" sz="1600">
                          <a:solidFill>
                            <a:schemeClr val="tx1"/>
                          </a:solidFill>
                          <a:latin typeface="Aptos" panose="020B0004020202020204" pitchFamily="34" charset="0"/>
                          <a:cs typeface="Arial" panose="020B0604020202020204" pitchFamily="34" charset="0"/>
                        </a:rPr>
                        <a:t>application in the Department’s Security Portal</a:t>
                      </a:r>
                    </a:p>
                  </a:txBody>
                  <a:tcPr/>
                </a:tc>
                <a:extLst>
                  <a:ext uri="{0D108BD9-81ED-4DB2-BD59-A6C34878D82A}">
                    <a16:rowId xmlns:a16="http://schemas.microsoft.com/office/drawing/2014/main" val="3632891916"/>
                  </a:ext>
                </a:extLst>
              </a:tr>
              <a:tr h="649273">
                <a:tc>
                  <a:txBody>
                    <a:bodyPr/>
                    <a:lstStyle/>
                    <a:p>
                      <a:r>
                        <a:rPr lang="en-US" sz="1600">
                          <a:solidFill>
                            <a:schemeClr val="tx1"/>
                          </a:solidFill>
                          <a:latin typeface="Aptos" panose="020B0004020202020204" pitchFamily="34" charset="0"/>
                          <a:cs typeface="Arial" panose="020B0604020202020204" pitchFamily="34" charset="0"/>
                        </a:rPr>
                        <a:t>Late September</a:t>
                      </a:r>
                    </a:p>
                  </a:txBody>
                  <a:tcPr/>
                </a:tc>
                <a:tc>
                  <a:txBody>
                    <a:bodyPr/>
                    <a:lstStyle/>
                    <a:p>
                      <a:pPr marL="0" algn="l" defTabSz="914400" rtl="0" eaLnBrk="1" latinLnBrk="0" hangingPunct="1"/>
                      <a:r>
                        <a:rPr lang="en-US" sz="1600" kern="1200">
                          <a:solidFill>
                            <a:schemeClr val="tx1"/>
                          </a:solidFill>
                          <a:latin typeface="Aptos" panose="020B0004020202020204" pitchFamily="34" charset="0"/>
                          <a:ea typeface="+mn-ea"/>
                          <a:cs typeface="Arial" panose="020B0604020202020204" pitchFamily="34" charset="0"/>
                        </a:rPr>
                        <a:t>Official accountability data released to the public</a:t>
                      </a:r>
                    </a:p>
                  </a:txBody>
                  <a:tcPr/>
                </a:tc>
                <a:tc>
                  <a:txBody>
                    <a:bodyPr/>
                    <a:lstStyle/>
                    <a:p>
                      <a:pPr marL="0" marR="0" algn="l" defTabSz="914400" rtl="0" eaLnBrk="1" latinLnBrk="0" hangingPunct="1">
                        <a:lnSpc>
                          <a:spcPct val="115000"/>
                        </a:lnSpc>
                        <a:spcBef>
                          <a:spcPts val="0"/>
                        </a:spcBef>
                        <a:spcAft>
                          <a:spcPts val="0"/>
                        </a:spcAft>
                      </a:pPr>
                      <a:r>
                        <a:rPr lang="en-US" sz="1600" kern="1200" dirty="0">
                          <a:solidFill>
                            <a:schemeClr val="tx1"/>
                          </a:solidFill>
                          <a:latin typeface="Aptos" panose="020B0004020202020204" pitchFamily="34" charset="0"/>
                          <a:ea typeface="+mn-ea"/>
                          <a:cs typeface="Arial" panose="020B0604020202020204" pitchFamily="34" charset="0"/>
                        </a:rPr>
                        <a:t>Department’s </a:t>
                      </a:r>
                      <a:r>
                        <a:rPr lang="en-US" sz="1600" i="1" kern="1200" dirty="0">
                          <a:solidFill>
                            <a:schemeClr val="tx1"/>
                          </a:solidFill>
                          <a:latin typeface="Aptos" panose="020B0004020202020204" pitchFamily="34" charset="0"/>
                          <a:ea typeface="+mn-ea"/>
                          <a:cs typeface="Arial" panose="020B0604020202020204" pitchFamily="34" charset="0"/>
                        </a:rPr>
                        <a:t>School and District Profiles </a:t>
                      </a:r>
                      <a:r>
                        <a:rPr lang="en-US" sz="1600" kern="1200" dirty="0">
                          <a:solidFill>
                            <a:schemeClr val="tx1"/>
                          </a:solidFill>
                          <a:latin typeface="Aptos" panose="020B0004020202020204" pitchFamily="34" charset="0"/>
                          <a:ea typeface="+mn-ea"/>
                          <a:cs typeface="Arial" panose="020B0604020202020204" pitchFamily="34" charset="0"/>
                        </a:rPr>
                        <a:t>website</a:t>
                      </a:r>
                    </a:p>
                  </a:txBody>
                  <a:tcPr marL="68580" marR="68580" marT="0" marB="0"/>
                </a:tc>
                <a:extLst>
                  <a:ext uri="{0D108BD9-81ED-4DB2-BD59-A6C34878D82A}">
                    <a16:rowId xmlns:a16="http://schemas.microsoft.com/office/drawing/2014/main" val="632536919"/>
                  </a:ext>
                </a:extLst>
              </a:tr>
            </a:tbl>
          </a:graphicData>
        </a:graphic>
      </p:graphicFrame>
      <p:sp>
        <p:nvSpPr>
          <p:cNvPr id="13" name="Content Placeholder 12"/>
          <p:cNvSpPr txBox="1">
            <a:spLocks/>
          </p:cNvSpPr>
          <p:nvPr/>
        </p:nvSpPr>
        <p:spPr>
          <a:xfrm>
            <a:off x="410514" y="4605655"/>
            <a:ext cx="11370972" cy="19411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rgbClr val="202020"/>
                </a:solidFill>
                <a:latin typeface="Aptos" panose="020B0004020202020204" pitchFamily="34" charset="0"/>
                <a:ea typeface="Times New Roman" panose="02020603050405020304" pitchFamily="18" charset="0"/>
                <a:cs typeface="Arial" panose="020B0604020202020204" pitchFamily="34" charset="0"/>
              </a:rPr>
              <a:t>Preliminary and official embargoed accountability reports are in a separate </a:t>
            </a:r>
            <a:r>
              <a:rPr lang="en-US" sz="1600" i="1">
                <a:solidFill>
                  <a:srgbClr val="202020"/>
                </a:solidFill>
                <a:latin typeface="Aptos" panose="020B0004020202020204" pitchFamily="34" charset="0"/>
                <a:ea typeface="Times New Roman" panose="02020603050405020304" pitchFamily="18" charset="0"/>
                <a:cs typeface="Arial" panose="020B0604020202020204" pitchFamily="34" charset="0"/>
              </a:rPr>
              <a:t>Accountability Data </a:t>
            </a:r>
            <a:r>
              <a:rPr lang="en-US" sz="1600">
                <a:solidFill>
                  <a:srgbClr val="202020"/>
                </a:solidFill>
                <a:latin typeface="Aptos" panose="020B0004020202020204" pitchFamily="34" charset="0"/>
                <a:ea typeface="Times New Roman" panose="02020603050405020304" pitchFamily="18" charset="0"/>
                <a:cs typeface="Arial" panose="020B0604020202020204" pitchFamily="34" charset="0"/>
              </a:rPr>
              <a:t>application in the Security Portal </a:t>
            </a:r>
            <a:r>
              <a:rPr lang="en-US" sz="1600" b="1">
                <a:solidFill>
                  <a:schemeClr val="accent2"/>
                </a:solidFill>
                <a:latin typeface="Aptos" panose="020B0004020202020204" pitchFamily="34" charset="0"/>
                <a:ea typeface="Times New Roman" panose="02020603050405020304" pitchFamily="18" charset="0"/>
                <a:cs typeface="Arial" panose="020B0604020202020204" pitchFamily="34" charset="0"/>
              </a:rPr>
              <a:t>(not in dropboxes)</a:t>
            </a:r>
            <a:r>
              <a:rPr lang="en-US" sz="1600">
                <a:latin typeface="Aptos" panose="020B0004020202020204" pitchFamily="34" charset="0"/>
                <a:ea typeface="Times New Roman" panose="02020603050405020304" pitchFamily="18" charset="0"/>
                <a:cs typeface="Arial" panose="020B0604020202020204" pitchFamily="34" charset="0"/>
              </a:rPr>
              <a:t>. </a:t>
            </a:r>
            <a:r>
              <a:rPr lang="en-US" sz="1600">
                <a:solidFill>
                  <a:srgbClr val="202020"/>
                </a:solidFill>
                <a:latin typeface="Aptos" panose="020B0004020202020204" pitchFamily="34" charset="0"/>
                <a:ea typeface="Times New Roman" panose="02020603050405020304" pitchFamily="18" charset="0"/>
                <a:cs typeface="Arial" panose="020B0604020202020204" pitchFamily="34" charset="0"/>
              </a:rPr>
              <a:t>Appropriate security roles are assigned by district Directory Administrators:</a:t>
            </a:r>
          </a:p>
          <a:p>
            <a:pPr lvl="1"/>
            <a:r>
              <a:rPr lang="en-US" sz="1400" i="1">
                <a:solidFill>
                  <a:srgbClr val="202020"/>
                </a:solidFill>
                <a:latin typeface="Aptos" panose="020B0004020202020204" pitchFamily="34" charset="0"/>
                <a:ea typeface="Times New Roman" panose="02020603050405020304" pitchFamily="18" charset="0"/>
                <a:cs typeface="Arial" panose="020B0604020202020204" pitchFamily="34" charset="0"/>
              </a:rPr>
              <a:t>Accountability (District Level) </a:t>
            </a:r>
            <a:r>
              <a:rPr lang="en-US" sz="1400">
                <a:solidFill>
                  <a:srgbClr val="202020"/>
                </a:solidFill>
                <a:latin typeface="Aptos" panose="020B0004020202020204" pitchFamily="34" charset="0"/>
                <a:ea typeface="Times New Roman" panose="02020603050405020304" pitchFamily="18" charset="0"/>
                <a:cs typeface="Arial" panose="020B0604020202020204" pitchFamily="34" charset="0"/>
              </a:rPr>
              <a:t>– to access district-level reports</a:t>
            </a:r>
          </a:p>
          <a:p>
            <a:pPr lvl="1"/>
            <a:r>
              <a:rPr lang="en-US" sz="1400" i="1">
                <a:solidFill>
                  <a:srgbClr val="202020"/>
                </a:solidFill>
                <a:latin typeface="Aptos" panose="020B0004020202020204" pitchFamily="34" charset="0"/>
                <a:ea typeface="Times New Roman" panose="02020603050405020304" pitchFamily="18" charset="0"/>
                <a:cs typeface="Arial" panose="020B0604020202020204" pitchFamily="34" charset="0"/>
              </a:rPr>
              <a:t>Accountability (School Level) </a:t>
            </a:r>
            <a:r>
              <a:rPr lang="en-US" sz="1400">
                <a:solidFill>
                  <a:srgbClr val="202020"/>
                </a:solidFill>
                <a:latin typeface="Aptos" panose="020B0004020202020204" pitchFamily="34" charset="0"/>
                <a:ea typeface="Times New Roman" panose="02020603050405020304" pitchFamily="18" charset="0"/>
                <a:cs typeface="Arial" panose="020B0604020202020204" pitchFamily="34" charset="0"/>
              </a:rPr>
              <a:t>– to access individual school reports</a:t>
            </a:r>
          </a:p>
          <a:p>
            <a:r>
              <a:rPr lang="en-US" sz="1600">
                <a:solidFill>
                  <a:srgbClr val="202020"/>
                </a:solidFill>
                <a:latin typeface="Aptos" panose="020B0004020202020204" pitchFamily="34" charset="0"/>
                <a:cs typeface="Arial" panose="020B0604020202020204" pitchFamily="34" charset="0"/>
              </a:rPr>
              <a:t>Preliminary and official accountability data are confidential and </a:t>
            </a:r>
            <a:r>
              <a:rPr lang="en-US" sz="1600" b="1">
                <a:solidFill>
                  <a:srgbClr val="202020"/>
                </a:solidFill>
                <a:latin typeface="Aptos" panose="020B0004020202020204" pitchFamily="34" charset="0"/>
                <a:cs typeface="Arial" panose="020B0604020202020204" pitchFamily="34" charset="0"/>
              </a:rPr>
              <a:t>may not be discussed publicly</a:t>
            </a:r>
            <a:r>
              <a:rPr lang="en-US" sz="1600" b="1" i="1">
                <a:solidFill>
                  <a:srgbClr val="202020"/>
                </a:solidFill>
                <a:latin typeface="Aptos" panose="020B0004020202020204" pitchFamily="34" charset="0"/>
                <a:cs typeface="Arial" panose="020B0604020202020204" pitchFamily="34" charset="0"/>
              </a:rPr>
              <a:t> </a:t>
            </a:r>
            <a:r>
              <a:rPr lang="en-US" sz="1600">
                <a:solidFill>
                  <a:srgbClr val="202020"/>
                </a:solidFill>
                <a:latin typeface="Aptos" panose="020B0004020202020204" pitchFamily="34" charset="0"/>
                <a:cs typeface="Arial" panose="020B0604020202020204" pitchFamily="34" charset="0"/>
              </a:rPr>
              <a:t>until DESE releases official results in late September</a:t>
            </a:r>
          </a:p>
        </p:txBody>
      </p:sp>
      <p:sp>
        <p:nvSpPr>
          <p:cNvPr id="4" name="Slide Number Placeholder 3"/>
          <p:cNvSpPr>
            <a:spLocks noGrp="1"/>
          </p:cNvSpPr>
          <p:nvPr>
            <p:ph type="sldNum" sz="quarter" idx="4294967295"/>
          </p:nvPr>
        </p:nvSpPr>
        <p:spPr>
          <a:xfrm>
            <a:off x="0" y="0"/>
            <a:ext cx="0" cy="0"/>
          </a:xfrm>
        </p:spPr>
        <p:txBody>
          <a:bodyPr/>
          <a:lstStyle/>
          <a:p>
            <a:endParaRPr lang="zh-CN" altLang="en-US" sz="100">
              <a:solidFill>
                <a:srgbClr val="FFC000"/>
              </a:solidFill>
            </a:endParaRPr>
          </a:p>
        </p:txBody>
      </p:sp>
    </p:spTree>
    <p:extLst>
      <p:ext uri="{BB962C8B-B14F-4D97-AF65-F5344CB8AC3E}">
        <p14:creationId xmlns:p14="http://schemas.microsoft.com/office/powerpoint/2010/main" val="1041051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p:txBody>
          <a:bodyPr/>
          <a:lstStyle/>
          <a:p>
            <a:r>
              <a:rPr lang="en-US"/>
              <a:t>8. Resources</a:t>
            </a:r>
          </a:p>
        </p:txBody>
      </p:sp>
    </p:spTree>
    <p:extLst>
      <p:ext uri="{BB962C8B-B14F-4D97-AF65-F5344CB8AC3E}">
        <p14:creationId xmlns:p14="http://schemas.microsoft.com/office/powerpoint/2010/main" val="2730733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ptos" panose="020B0004020202020204" pitchFamily="34" charset="0"/>
              </a:rPr>
              <a:t>Accountability Resources</a:t>
            </a:r>
          </a:p>
        </p:txBody>
      </p:sp>
      <p:sp>
        <p:nvSpPr>
          <p:cNvPr id="3" name="Content Placeholder 2"/>
          <p:cNvSpPr>
            <a:spLocks noGrp="1"/>
          </p:cNvSpPr>
          <p:nvPr>
            <p:ph idx="1"/>
          </p:nvPr>
        </p:nvSpPr>
        <p:spPr/>
        <p:txBody>
          <a:bodyPr>
            <a:normAutofit/>
          </a:bodyPr>
          <a:lstStyle/>
          <a:p>
            <a:r>
              <a:rPr lang="en-US" sz="2400">
                <a:latin typeface="Aptos" panose="020B0004020202020204" pitchFamily="34" charset="0"/>
                <a:hlinkClick r:id="rId3"/>
              </a:rPr>
              <a:t>https://www.doe.mass.edu/accountability/lists-tools/default.html</a:t>
            </a:r>
            <a:endParaRPr lang="en-US" sz="2400">
              <a:latin typeface="Aptos" panose="020B0004020202020204" pitchFamily="34" charset="0"/>
            </a:endParaRPr>
          </a:p>
          <a:p>
            <a:pPr lvl="1"/>
            <a:r>
              <a:rPr lang="en-US" sz="2000">
                <a:latin typeface="Aptos" panose="020B0004020202020204" pitchFamily="34" charset="0"/>
              </a:rPr>
              <a:t>Accountability system summaries</a:t>
            </a:r>
          </a:p>
          <a:p>
            <a:pPr lvl="1"/>
            <a:r>
              <a:rPr lang="en-US" sz="2000">
                <a:latin typeface="Aptos" panose="020B0004020202020204" pitchFamily="34" charset="0"/>
              </a:rPr>
              <a:t>Detailed/technical documentation</a:t>
            </a:r>
          </a:p>
          <a:p>
            <a:pPr lvl="1"/>
            <a:r>
              <a:rPr lang="en-US" sz="2000">
                <a:latin typeface="Aptos" panose="020B0004020202020204" pitchFamily="34" charset="0"/>
              </a:rPr>
              <a:t>Lists/data files</a:t>
            </a:r>
          </a:p>
          <a:p>
            <a:pPr lvl="1"/>
            <a:r>
              <a:rPr lang="en-US" sz="2000">
                <a:latin typeface="Aptos" panose="020B0004020202020204" pitchFamily="34" charset="0"/>
              </a:rPr>
              <a:t>…and more!</a:t>
            </a:r>
          </a:p>
          <a:p>
            <a:pPr lvl="1"/>
            <a:r>
              <a:rPr lang="en-US" sz="2000">
                <a:latin typeface="Aptos" panose="020B0004020202020204" pitchFamily="34" charset="0"/>
              </a:rPr>
              <a:t>School and District Performance Summary: </a:t>
            </a:r>
            <a:r>
              <a:rPr lang="en-US" sz="1200">
                <a:hlinkClick r:id="rId4"/>
              </a:rPr>
              <a:t>Microsoft Power BI (powerbigov.us)</a:t>
            </a:r>
            <a:endParaRPr lang="en-US" sz="1200"/>
          </a:p>
          <a:p>
            <a:pPr lvl="2"/>
            <a:r>
              <a:rPr lang="en-US" sz="1600">
                <a:latin typeface="Aptos" panose="020B0004020202020204" pitchFamily="34" charset="0"/>
              </a:rPr>
              <a:t>PowerBI will be updated after the public release</a:t>
            </a:r>
          </a:p>
          <a:p>
            <a:r>
              <a:rPr lang="en-US" sz="2400">
                <a:latin typeface="Aptos" panose="020B0004020202020204" pitchFamily="34" charset="0"/>
              </a:rPr>
              <a:t>Email us at </a:t>
            </a:r>
            <a:r>
              <a:rPr lang="en-US" sz="2400" b="0" i="0" u="none" strike="noStrike">
                <a:solidFill>
                  <a:srgbClr val="0060C7"/>
                </a:solidFill>
                <a:effectLst/>
                <a:latin typeface="Aptos" panose="020B0004020202020204" pitchFamily="34" charset="0"/>
                <a:hlinkClick r:id="rId5"/>
              </a:rPr>
              <a:t>ElementarySecondaryEd.Act@mass.gov</a:t>
            </a:r>
            <a:endParaRPr lang="en-US" sz="2400">
              <a:latin typeface="Aptos" panose="020B0004020202020204" pitchFamily="34" charset="0"/>
            </a:endParaRPr>
          </a:p>
          <a:p>
            <a:pPr lvl="1"/>
            <a:endParaRPr lang="en-US" sz="2000">
              <a:latin typeface="Aptos" panose="020B0004020202020204" pitchFamily="34" charset="0"/>
            </a:endParaRPr>
          </a:p>
        </p:txBody>
      </p:sp>
    </p:spTree>
    <p:extLst>
      <p:ext uri="{BB962C8B-B14F-4D97-AF65-F5344CB8AC3E}">
        <p14:creationId xmlns:p14="http://schemas.microsoft.com/office/powerpoint/2010/main" val="352551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p:txBody>
          <a:bodyPr/>
          <a:lstStyle/>
          <a:p>
            <a:r>
              <a:rPr lang="en-US"/>
              <a:t>9. Questions</a:t>
            </a:r>
          </a:p>
        </p:txBody>
      </p:sp>
    </p:spTree>
    <p:extLst>
      <p:ext uri="{BB962C8B-B14F-4D97-AF65-F5344CB8AC3E}">
        <p14:creationId xmlns:p14="http://schemas.microsoft.com/office/powerpoint/2010/main" val="4208691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69361-2903-7D7C-524B-7F4E976BE47E}"/>
              </a:ext>
            </a:extLst>
          </p:cNvPr>
          <p:cNvSpPr>
            <a:spLocks noGrp="1"/>
          </p:cNvSpPr>
          <p:nvPr>
            <p:ph type="title"/>
          </p:nvPr>
        </p:nvSpPr>
        <p:spPr/>
        <p:txBody>
          <a:bodyPr/>
          <a:lstStyle/>
          <a:p>
            <a:r>
              <a:rPr lang="en-US">
                <a:latin typeface="Aptos" panose="020B0004020202020204" pitchFamily="34" charset="0"/>
              </a:rPr>
              <a:t>Explaining “Accountability”</a:t>
            </a:r>
          </a:p>
        </p:txBody>
      </p:sp>
      <p:sp>
        <p:nvSpPr>
          <p:cNvPr id="5" name="Content Placeholder 4">
            <a:extLst>
              <a:ext uri="{FF2B5EF4-FFF2-40B4-BE49-F238E27FC236}">
                <a16:creationId xmlns:a16="http://schemas.microsoft.com/office/drawing/2014/main" id="{BFF9BF36-ACC3-0BEE-E39C-4CE877383291}"/>
              </a:ext>
            </a:extLst>
          </p:cNvPr>
          <p:cNvSpPr>
            <a:spLocks noGrp="1"/>
          </p:cNvSpPr>
          <p:nvPr>
            <p:ph idx="1"/>
          </p:nvPr>
        </p:nvSpPr>
        <p:spPr/>
        <p:txBody>
          <a:bodyPr>
            <a:normAutofit/>
          </a:bodyPr>
          <a:lstStyle/>
          <a:p>
            <a:r>
              <a:rPr lang="en-US">
                <a:latin typeface="Aptos" panose="020B0004020202020204" pitchFamily="34" charset="0"/>
              </a:rPr>
              <a:t>An accountability system brings together a set of measures in order to provide </a:t>
            </a:r>
            <a:r>
              <a:rPr lang="en-US" b="1">
                <a:latin typeface="Aptos" panose="020B0004020202020204" pitchFamily="34" charset="0"/>
              </a:rPr>
              <a:t>clear, actionable information </a:t>
            </a:r>
            <a:r>
              <a:rPr lang="en-US">
                <a:latin typeface="Aptos" panose="020B0004020202020204" pitchFamily="34" charset="0"/>
              </a:rPr>
              <a:t>about district &amp; school performance. Massachusetts’ system helps schools </a:t>
            </a:r>
            <a:r>
              <a:rPr lang="en-US" b="1">
                <a:latin typeface="Aptos" panose="020B0004020202020204" pitchFamily="34" charset="0"/>
              </a:rPr>
              <a:t>improve the performance of all students</a:t>
            </a:r>
            <a:r>
              <a:rPr lang="en-US">
                <a:latin typeface="Aptos" panose="020B0004020202020204" pitchFamily="34" charset="0"/>
              </a:rPr>
              <a:t>, &amp; helps communities &amp; the state decide </a:t>
            </a:r>
            <a:r>
              <a:rPr lang="en-US" b="1">
                <a:latin typeface="Aptos" panose="020B0004020202020204" pitchFamily="34" charset="0"/>
              </a:rPr>
              <a:t>how to assign resources</a:t>
            </a:r>
            <a:r>
              <a:rPr lang="en-US">
                <a:latin typeface="Aptos" panose="020B0004020202020204" pitchFamily="34" charset="0"/>
              </a:rPr>
              <a:t>. ​</a:t>
            </a:r>
          </a:p>
          <a:p>
            <a:endParaRPr lang="en-US">
              <a:latin typeface="Aptos" panose="020B0004020202020204" pitchFamily="34" charset="0"/>
            </a:endParaRPr>
          </a:p>
          <a:p>
            <a:r>
              <a:rPr lang="en-US">
                <a:latin typeface="Aptos" panose="020B0004020202020204" pitchFamily="34" charset="0"/>
              </a:rPr>
              <a:t>Accountability results answer two questions:</a:t>
            </a:r>
          </a:p>
          <a:p>
            <a:pPr lvl="1"/>
            <a:r>
              <a:rPr lang="en-US" b="1">
                <a:latin typeface="Aptos" panose="020B0004020202020204" pitchFamily="34" charset="0"/>
              </a:rPr>
              <a:t>How is the school doing?</a:t>
            </a:r>
          </a:p>
          <a:p>
            <a:pPr lvl="1"/>
            <a:r>
              <a:rPr lang="en-US" b="1">
                <a:latin typeface="Aptos" panose="020B0004020202020204" pitchFamily="34" charset="0"/>
              </a:rPr>
              <a:t>What kind of support does the school need?​</a:t>
            </a:r>
          </a:p>
        </p:txBody>
      </p:sp>
    </p:spTree>
    <p:extLst>
      <p:ext uri="{BB962C8B-B14F-4D97-AF65-F5344CB8AC3E}">
        <p14:creationId xmlns:p14="http://schemas.microsoft.com/office/powerpoint/2010/main" val="287243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20FDE-C9D6-48C8-A845-4B8B618EA5E2}"/>
              </a:ext>
            </a:extLst>
          </p:cNvPr>
          <p:cNvSpPr>
            <a:spLocks noGrp="1"/>
          </p:cNvSpPr>
          <p:nvPr>
            <p:ph type="title"/>
          </p:nvPr>
        </p:nvSpPr>
        <p:spPr>
          <a:xfrm>
            <a:off x="838200" y="384176"/>
            <a:ext cx="10515600" cy="1042852"/>
          </a:xfrm>
        </p:spPr>
        <p:txBody>
          <a:bodyPr>
            <a:normAutofit/>
          </a:bodyPr>
          <a:lstStyle/>
          <a:p>
            <a:r>
              <a:rPr lang="en-US">
                <a:latin typeface="Aptos" panose="020B0004020202020204" pitchFamily="34" charset="0"/>
              </a:rPr>
              <a:t>Refresher: MA Accountability System 101</a:t>
            </a:r>
          </a:p>
        </p:txBody>
      </p:sp>
      <p:sp>
        <p:nvSpPr>
          <p:cNvPr id="10" name="Oval 9">
            <a:extLst>
              <a:ext uri="{FF2B5EF4-FFF2-40B4-BE49-F238E27FC236}">
                <a16:creationId xmlns:a16="http://schemas.microsoft.com/office/drawing/2014/main" id="{DAD44B30-6207-2A8D-FD6E-3735216A627B}"/>
              </a:ext>
            </a:extLst>
          </p:cNvPr>
          <p:cNvSpPr/>
          <p:nvPr/>
        </p:nvSpPr>
        <p:spPr>
          <a:xfrm>
            <a:off x="152399" y="2479767"/>
            <a:ext cx="322730" cy="322730"/>
          </a:xfrm>
          <a:prstGeom prst="ellipse">
            <a:avLst/>
          </a:prstGeom>
          <a:solidFill>
            <a:schemeClr val="accent4"/>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latin typeface="Aptos" panose="020B0004020202020204" pitchFamily="34" charset="0"/>
                <a:cs typeface="Arial" panose="020B0604020202020204" pitchFamily="34" charset="0"/>
              </a:rPr>
              <a:t>1</a:t>
            </a:r>
          </a:p>
        </p:txBody>
      </p:sp>
      <p:sp>
        <p:nvSpPr>
          <p:cNvPr id="5" name="Rectangle 4">
            <a:extLst>
              <a:ext uri="{FF2B5EF4-FFF2-40B4-BE49-F238E27FC236}">
                <a16:creationId xmlns:a16="http://schemas.microsoft.com/office/drawing/2014/main" id="{EB761FE8-394E-CF95-A51B-250477786DDD}"/>
              </a:ext>
            </a:extLst>
          </p:cNvPr>
          <p:cNvSpPr/>
          <p:nvPr/>
        </p:nvSpPr>
        <p:spPr>
          <a:xfrm>
            <a:off x="566768" y="2184237"/>
            <a:ext cx="4508332" cy="112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ysClr val="windowText" lastClr="000000"/>
                </a:solidFill>
                <a:latin typeface="Aptos" panose="020B0004020202020204" pitchFamily="34" charset="0"/>
                <a:cs typeface="Arial" panose="020B0604020202020204" pitchFamily="34" charset="0"/>
              </a:rPr>
              <a:t>The Massachusetts accountability system consists of two components…</a:t>
            </a:r>
          </a:p>
        </p:txBody>
      </p:sp>
      <p:sp>
        <p:nvSpPr>
          <p:cNvPr id="7" name="Rectangle: Rounded Corners 6">
            <a:extLst>
              <a:ext uri="{FF2B5EF4-FFF2-40B4-BE49-F238E27FC236}">
                <a16:creationId xmlns:a16="http://schemas.microsoft.com/office/drawing/2014/main" id="{218233DA-FDB0-E41E-EB52-ED53E24FDB13}"/>
              </a:ext>
            </a:extLst>
          </p:cNvPr>
          <p:cNvSpPr/>
          <p:nvPr/>
        </p:nvSpPr>
        <p:spPr>
          <a:xfrm>
            <a:off x="838200" y="3465187"/>
            <a:ext cx="3684496" cy="6202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cs typeface="Arial" panose="020B0604020202020204" pitchFamily="34" charset="0"/>
              </a:rPr>
              <a:t>Normative Component</a:t>
            </a:r>
          </a:p>
          <a:p>
            <a:pPr algn="ctr"/>
            <a:r>
              <a:rPr lang="en-US" sz="1600" b="1">
                <a:latin typeface="Aptos" panose="020B0004020202020204" pitchFamily="34" charset="0"/>
                <a:cs typeface="Arial" panose="020B0604020202020204" pitchFamily="34" charset="0"/>
              </a:rPr>
              <a:t>(Accountability Percentile)   </a:t>
            </a:r>
          </a:p>
        </p:txBody>
      </p:sp>
      <p:sp>
        <p:nvSpPr>
          <p:cNvPr id="25" name="TextBox 24">
            <a:extLst>
              <a:ext uri="{FF2B5EF4-FFF2-40B4-BE49-F238E27FC236}">
                <a16:creationId xmlns:a16="http://schemas.microsoft.com/office/drawing/2014/main" id="{8E2C9627-F21C-D90A-7B5F-9D18651D168F}"/>
              </a:ext>
            </a:extLst>
          </p:cNvPr>
          <p:cNvSpPr txBox="1"/>
          <p:nvPr/>
        </p:nvSpPr>
        <p:spPr>
          <a:xfrm>
            <a:off x="952729" y="4041617"/>
            <a:ext cx="3455437" cy="553998"/>
          </a:xfrm>
          <a:prstGeom prst="rect">
            <a:avLst/>
          </a:prstGeom>
          <a:noFill/>
        </p:spPr>
        <p:txBody>
          <a:bodyPr wrap="square">
            <a:spAutoFit/>
          </a:bodyPr>
          <a:lstStyle/>
          <a:p>
            <a:pPr algn="ctr"/>
            <a:r>
              <a:rPr lang="en-US" sz="1000">
                <a:effectLst/>
                <a:latin typeface="Aptos" panose="020B0004020202020204" pitchFamily="34" charset="0"/>
                <a:ea typeface="Times New Roman" panose="02020603050405020304" pitchFamily="18" charset="0"/>
                <a:cs typeface="Arial" panose="020B0604020202020204" pitchFamily="34" charset="0"/>
              </a:rPr>
              <a:t>measures the performance of all students in a school compared to other schools in the state that serve similar grades, </a:t>
            </a:r>
            <a:r>
              <a:rPr lang="en-US" sz="1000">
                <a:latin typeface="Aptos" panose="020B0004020202020204" pitchFamily="34" charset="0"/>
                <a:ea typeface="Times New Roman" panose="02020603050405020304" pitchFamily="18" charset="0"/>
                <a:cs typeface="Arial" panose="020B0604020202020204" pitchFamily="34" charset="0"/>
              </a:rPr>
              <a:t>and is </a:t>
            </a:r>
            <a:r>
              <a:rPr lang="en-US" sz="1000">
                <a:effectLst/>
                <a:latin typeface="Aptos" panose="020B0004020202020204" pitchFamily="34" charset="0"/>
                <a:ea typeface="Times New Roman" panose="02020603050405020304" pitchFamily="18" charset="0"/>
                <a:cs typeface="Arial" panose="020B0604020202020204" pitchFamily="34" charset="0"/>
              </a:rPr>
              <a:t>reported as a percentile from 1 to 99 </a:t>
            </a:r>
            <a:endParaRPr lang="en-US" sz="1000">
              <a:latin typeface="Aptos" panose="020B00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D924B420-FD5A-7C17-4F80-A0EF697F8406}"/>
              </a:ext>
            </a:extLst>
          </p:cNvPr>
          <p:cNvSpPr/>
          <p:nvPr/>
        </p:nvSpPr>
        <p:spPr>
          <a:xfrm>
            <a:off x="838199" y="4872642"/>
            <a:ext cx="3684496" cy="6202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cs typeface="Arial" panose="020B0604020202020204" pitchFamily="34" charset="0"/>
              </a:rPr>
              <a:t>Criterion-Referenced Component (Targets)</a:t>
            </a:r>
          </a:p>
        </p:txBody>
      </p:sp>
      <p:sp>
        <p:nvSpPr>
          <p:cNvPr id="27" name="TextBox 26">
            <a:extLst>
              <a:ext uri="{FF2B5EF4-FFF2-40B4-BE49-F238E27FC236}">
                <a16:creationId xmlns:a16="http://schemas.microsoft.com/office/drawing/2014/main" id="{BE2730C8-044E-8C94-2F1B-E5A5AEDC458C}"/>
              </a:ext>
            </a:extLst>
          </p:cNvPr>
          <p:cNvSpPr txBox="1"/>
          <p:nvPr/>
        </p:nvSpPr>
        <p:spPr>
          <a:xfrm>
            <a:off x="1001018" y="5467433"/>
            <a:ext cx="3158149" cy="400110"/>
          </a:xfrm>
          <a:prstGeom prst="rect">
            <a:avLst/>
          </a:prstGeom>
          <a:noFill/>
        </p:spPr>
        <p:txBody>
          <a:bodyPr wrap="square">
            <a:spAutoFit/>
          </a:bodyPr>
          <a:lstStyle/>
          <a:p>
            <a:pPr algn="ctr"/>
            <a:r>
              <a:rPr lang="en-US" sz="1000">
                <a:effectLst/>
                <a:latin typeface="Aptos" panose="020B0004020202020204" pitchFamily="34" charset="0"/>
                <a:ea typeface="Times New Roman" panose="02020603050405020304" pitchFamily="18" charset="0"/>
                <a:cs typeface="Arial" panose="020B0604020202020204" pitchFamily="34" charset="0"/>
              </a:rPr>
              <a:t>measures a district’s or school’s progress towards improvement targets, and is reported as a percentage</a:t>
            </a:r>
            <a:endParaRPr lang="en-US" sz="1000">
              <a:latin typeface="Aptos" panose="020B00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FADF72AF-3D5E-162B-315B-640FB55ADA54}"/>
              </a:ext>
            </a:extLst>
          </p:cNvPr>
          <p:cNvSpPr/>
          <p:nvPr/>
        </p:nvSpPr>
        <p:spPr>
          <a:xfrm>
            <a:off x="5846271" y="1815717"/>
            <a:ext cx="322730" cy="322730"/>
          </a:xfrm>
          <a:prstGeom prst="ellipse">
            <a:avLst/>
          </a:prstGeom>
          <a:solidFill>
            <a:schemeClr val="accent4"/>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latin typeface="Aptos" panose="020B0004020202020204" pitchFamily="34" charset="0"/>
                <a:cs typeface="Arial" panose="020B0604020202020204" pitchFamily="34" charset="0"/>
              </a:rPr>
              <a:t>2</a:t>
            </a:r>
          </a:p>
        </p:txBody>
      </p:sp>
      <p:sp>
        <p:nvSpPr>
          <p:cNvPr id="16" name="Rectangle 15">
            <a:extLst>
              <a:ext uri="{FF2B5EF4-FFF2-40B4-BE49-F238E27FC236}">
                <a16:creationId xmlns:a16="http://schemas.microsoft.com/office/drawing/2014/main" id="{5CB5DB84-CE2A-00BF-2102-FD7B908D8023}"/>
              </a:ext>
            </a:extLst>
          </p:cNvPr>
          <p:cNvSpPr/>
          <p:nvPr/>
        </p:nvSpPr>
        <p:spPr>
          <a:xfrm>
            <a:off x="6235867" y="1840823"/>
            <a:ext cx="5658383"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ysClr val="windowText" lastClr="000000"/>
                </a:solidFill>
                <a:latin typeface="Aptos" panose="020B0004020202020204" pitchFamily="34" charset="0"/>
                <a:cs typeface="Arial" panose="020B0604020202020204" pitchFamily="34" charset="0"/>
              </a:rPr>
              <a:t>…that measure performance of groups, schools, and districts on specific indicators…</a:t>
            </a:r>
          </a:p>
        </p:txBody>
      </p:sp>
      <p:sp>
        <p:nvSpPr>
          <p:cNvPr id="19" name="Rectangle: Rounded Corners 18">
            <a:extLst>
              <a:ext uri="{FF2B5EF4-FFF2-40B4-BE49-F238E27FC236}">
                <a16:creationId xmlns:a16="http://schemas.microsoft.com/office/drawing/2014/main" id="{1532452C-4070-2C66-923E-0D7DE3AD43D4}"/>
              </a:ext>
            </a:extLst>
          </p:cNvPr>
          <p:cNvSpPr/>
          <p:nvPr/>
        </p:nvSpPr>
        <p:spPr>
          <a:xfrm>
            <a:off x="5902092" y="2620042"/>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cs typeface="Arial" panose="020B0604020202020204" pitchFamily="34" charset="0"/>
              </a:rPr>
              <a:t>Achievement</a:t>
            </a:r>
          </a:p>
        </p:txBody>
      </p:sp>
      <p:sp>
        <p:nvSpPr>
          <p:cNvPr id="20" name="Rectangle: Rounded Corners 19">
            <a:extLst>
              <a:ext uri="{FF2B5EF4-FFF2-40B4-BE49-F238E27FC236}">
                <a16:creationId xmlns:a16="http://schemas.microsoft.com/office/drawing/2014/main" id="{7CDC7A06-7B64-68D3-35BF-E18F39E1F6F5}"/>
              </a:ext>
            </a:extLst>
          </p:cNvPr>
          <p:cNvSpPr/>
          <p:nvPr/>
        </p:nvSpPr>
        <p:spPr>
          <a:xfrm>
            <a:off x="5902091" y="3038961"/>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cs typeface="Arial" panose="020B0604020202020204" pitchFamily="34" charset="0"/>
              </a:rPr>
              <a:t>Student Growth</a:t>
            </a:r>
          </a:p>
        </p:txBody>
      </p:sp>
      <p:sp>
        <p:nvSpPr>
          <p:cNvPr id="21" name="Rectangle: Rounded Corners 20">
            <a:extLst>
              <a:ext uri="{FF2B5EF4-FFF2-40B4-BE49-F238E27FC236}">
                <a16:creationId xmlns:a16="http://schemas.microsoft.com/office/drawing/2014/main" id="{4299790D-26E8-E5EE-0C23-F5B84F83CEF0}"/>
              </a:ext>
            </a:extLst>
          </p:cNvPr>
          <p:cNvSpPr/>
          <p:nvPr/>
        </p:nvSpPr>
        <p:spPr>
          <a:xfrm>
            <a:off x="5902091" y="3458947"/>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cs typeface="Arial" panose="020B0604020202020204" pitchFamily="34" charset="0"/>
              </a:rPr>
              <a:t>High School Completion</a:t>
            </a:r>
          </a:p>
        </p:txBody>
      </p:sp>
      <p:sp>
        <p:nvSpPr>
          <p:cNvPr id="22" name="Rectangle: Rounded Corners 21">
            <a:extLst>
              <a:ext uri="{FF2B5EF4-FFF2-40B4-BE49-F238E27FC236}">
                <a16:creationId xmlns:a16="http://schemas.microsoft.com/office/drawing/2014/main" id="{C3E906DF-4672-81E4-3DC9-63CB24B8F5EC}"/>
              </a:ext>
            </a:extLst>
          </p:cNvPr>
          <p:cNvSpPr/>
          <p:nvPr/>
        </p:nvSpPr>
        <p:spPr>
          <a:xfrm>
            <a:off x="9040900" y="2816698"/>
            <a:ext cx="3047170"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cs typeface="Arial" panose="020B0604020202020204" pitchFamily="34" charset="0"/>
              </a:rPr>
              <a:t>English Learner Proficiency</a:t>
            </a:r>
          </a:p>
        </p:txBody>
      </p:sp>
      <p:sp>
        <p:nvSpPr>
          <p:cNvPr id="23" name="Rectangle: Rounded Corners 22">
            <a:extLst>
              <a:ext uri="{FF2B5EF4-FFF2-40B4-BE49-F238E27FC236}">
                <a16:creationId xmlns:a16="http://schemas.microsoft.com/office/drawing/2014/main" id="{5DAF46C3-284B-6335-8F6F-7A828FE888A6}"/>
              </a:ext>
            </a:extLst>
          </p:cNvPr>
          <p:cNvSpPr/>
          <p:nvPr/>
        </p:nvSpPr>
        <p:spPr>
          <a:xfrm>
            <a:off x="9040900" y="3243735"/>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Aptos" panose="020B0004020202020204" pitchFamily="34" charset="0"/>
                <a:cs typeface="Arial" panose="020B0604020202020204" pitchFamily="34" charset="0"/>
              </a:rPr>
              <a:t>Additional Indicators</a:t>
            </a:r>
          </a:p>
        </p:txBody>
      </p:sp>
      <p:sp>
        <p:nvSpPr>
          <p:cNvPr id="15" name="Oval 14">
            <a:extLst>
              <a:ext uri="{FF2B5EF4-FFF2-40B4-BE49-F238E27FC236}">
                <a16:creationId xmlns:a16="http://schemas.microsoft.com/office/drawing/2014/main" id="{A1CB5EC3-B190-2E38-D32C-1162EA829EC9}"/>
              </a:ext>
            </a:extLst>
          </p:cNvPr>
          <p:cNvSpPr/>
          <p:nvPr/>
        </p:nvSpPr>
        <p:spPr>
          <a:xfrm>
            <a:off x="5841789" y="4148466"/>
            <a:ext cx="322730" cy="322730"/>
          </a:xfrm>
          <a:prstGeom prst="ellipse">
            <a:avLst/>
          </a:prstGeom>
          <a:solidFill>
            <a:schemeClr val="accent4"/>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latin typeface="Aptos" panose="020B0004020202020204" pitchFamily="34" charset="0"/>
                <a:cs typeface="Arial" panose="020B0604020202020204" pitchFamily="34" charset="0"/>
              </a:rPr>
              <a:t>3</a:t>
            </a:r>
          </a:p>
        </p:txBody>
      </p:sp>
      <p:sp>
        <p:nvSpPr>
          <p:cNvPr id="8" name="Rectangle 7">
            <a:extLst>
              <a:ext uri="{FF2B5EF4-FFF2-40B4-BE49-F238E27FC236}">
                <a16:creationId xmlns:a16="http://schemas.microsoft.com/office/drawing/2014/main" id="{7B2A62CC-9B94-0371-39A2-28E8FE447FEA}"/>
              </a:ext>
            </a:extLst>
          </p:cNvPr>
          <p:cNvSpPr/>
          <p:nvPr/>
        </p:nvSpPr>
        <p:spPr>
          <a:xfrm>
            <a:off x="6235868" y="4255835"/>
            <a:ext cx="565838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ysClr val="windowText" lastClr="000000"/>
                </a:solidFill>
                <a:latin typeface="Aptos" panose="020B0004020202020204" pitchFamily="34" charset="0"/>
                <a:cs typeface="Arial" panose="020B0604020202020204" pitchFamily="34" charset="0"/>
              </a:rPr>
              <a:t>…and are used to categorize schools and districts as requiring assistance/intervention or not. </a:t>
            </a:r>
          </a:p>
        </p:txBody>
      </p:sp>
      <p:graphicFrame>
        <p:nvGraphicFramePr>
          <p:cNvPr id="2" name="Table 1"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a:extLst>
              <a:ext uri="{FF2B5EF4-FFF2-40B4-BE49-F238E27FC236}">
                <a16:creationId xmlns:a16="http://schemas.microsoft.com/office/drawing/2014/main" id="{7448BD5D-009B-0967-8489-ED74B4E4E2FE}"/>
              </a:ext>
            </a:extLst>
          </p:cNvPr>
          <p:cNvGraphicFramePr>
            <a:graphicFrameLocks noGrp="1"/>
          </p:cNvGraphicFramePr>
          <p:nvPr>
            <p:extLst>
              <p:ext uri="{D42A27DB-BD31-4B8C-83A1-F6EECF244321}">
                <p14:modId xmlns:p14="http://schemas.microsoft.com/office/powerpoint/2010/main" val="1846557039"/>
              </p:ext>
            </p:extLst>
          </p:nvPr>
        </p:nvGraphicFramePr>
        <p:xfrm>
          <a:off x="6437574" y="4910488"/>
          <a:ext cx="4752951" cy="1682127"/>
        </p:xfrm>
        <a:graphic>
          <a:graphicData uri="http://schemas.openxmlformats.org/drawingml/2006/table">
            <a:tbl>
              <a:tblPr firstRow="1"/>
              <a:tblGrid>
                <a:gridCol w="566869">
                  <a:extLst>
                    <a:ext uri="{9D8B030D-6E8A-4147-A177-3AD203B41FA5}">
                      <a16:colId xmlns:a16="http://schemas.microsoft.com/office/drawing/2014/main" val="20000"/>
                    </a:ext>
                  </a:extLst>
                </a:gridCol>
                <a:gridCol w="680153">
                  <a:extLst>
                    <a:ext uri="{9D8B030D-6E8A-4147-A177-3AD203B41FA5}">
                      <a16:colId xmlns:a16="http://schemas.microsoft.com/office/drawing/2014/main" val="2833960676"/>
                    </a:ext>
                  </a:extLst>
                </a:gridCol>
                <a:gridCol w="680153">
                  <a:extLst>
                    <a:ext uri="{9D8B030D-6E8A-4147-A177-3AD203B41FA5}">
                      <a16:colId xmlns:a16="http://schemas.microsoft.com/office/drawing/2014/main" val="1093979913"/>
                    </a:ext>
                  </a:extLst>
                </a:gridCol>
                <a:gridCol w="680153">
                  <a:extLst>
                    <a:ext uri="{9D8B030D-6E8A-4147-A177-3AD203B41FA5}">
                      <a16:colId xmlns:a16="http://schemas.microsoft.com/office/drawing/2014/main" val="483316831"/>
                    </a:ext>
                  </a:extLst>
                </a:gridCol>
                <a:gridCol w="680153">
                  <a:extLst>
                    <a:ext uri="{9D8B030D-6E8A-4147-A177-3AD203B41FA5}">
                      <a16:colId xmlns:a16="http://schemas.microsoft.com/office/drawing/2014/main" val="3643856467"/>
                    </a:ext>
                  </a:extLst>
                </a:gridCol>
                <a:gridCol w="732735">
                  <a:extLst>
                    <a:ext uri="{9D8B030D-6E8A-4147-A177-3AD203B41FA5}">
                      <a16:colId xmlns:a16="http://schemas.microsoft.com/office/drawing/2014/main" val="3141504855"/>
                    </a:ext>
                  </a:extLst>
                </a:gridCol>
                <a:gridCol w="732735">
                  <a:extLst>
                    <a:ext uri="{9D8B030D-6E8A-4147-A177-3AD203B41FA5}">
                      <a16:colId xmlns:a16="http://schemas.microsoft.com/office/drawing/2014/main" val="793375431"/>
                    </a:ext>
                  </a:extLst>
                </a:gridCol>
              </a:tblGrid>
              <a:tr h="197751">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600" b="1">
                          <a:solidFill>
                            <a:schemeClr val="tx1"/>
                          </a:solidFill>
                          <a:latin typeface="Arial" panose="020B0604020202020204" pitchFamily="34" charset="0"/>
                          <a:ea typeface="Calibri"/>
                          <a:cs typeface="Arial" panose="020B0604020202020204" pitchFamily="34" charset="0"/>
                        </a:rPr>
                        <a:t>Not</a:t>
                      </a:r>
                      <a:r>
                        <a:rPr lang="en-US" sz="600" b="1" baseline="0">
                          <a:solidFill>
                            <a:schemeClr val="tx1"/>
                          </a:solidFill>
                          <a:latin typeface="Arial" panose="020B0604020202020204" pitchFamily="34" charset="0"/>
                          <a:ea typeface="Calibri"/>
                          <a:cs typeface="Arial" panose="020B0604020202020204" pitchFamily="34" charset="0"/>
                        </a:rPr>
                        <a:t> requiring </a:t>
                      </a:r>
                      <a:r>
                        <a:rPr lang="en-US" sz="600" b="1">
                          <a:solidFill>
                            <a:schemeClr val="tx1"/>
                          </a:solidFill>
                          <a:latin typeface="Arial" panose="020B0604020202020204" pitchFamily="34" charset="0"/>
                          <a:ea typeface="Calibri"/>
                          <a:cs typeface="Arial" panose="020B0604020202020204" pitchFamily="34" charset="0"/>
                        </a:rPr>
                        <a:t>assistance or intervention</a:t>
                      </a:r>
                      <a:endParaRPr lang="en-US" sz="600">
                        <a:solidFill>
                          <a:schemeClr val="tx1"/>
                        </a:solidFill>
                        <a:latin typeface="Arial" panose="020B0604020202020204" pitchFamily="34" charset="0"/>
                        <a:ea typeface="Calibri"/>
                        <a:cs typeface="Arial" panose="020B0604020202020204" pitchFamily="34" charset="0"/>
                      </a:endParaRPr>
                    </a:p>
                  </a:txBody>
                  <a:tcPr marL="38866" marR="38866" marT="19433" marB="19433"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solidFill>
                            <a:schemeClr val="tx1"/>
                          </a:solidFill>
                          <a:latin typeface="Arial" panose="020B0604020202020204" pitchFamily="34" charset="0"/>
                          <a:ea typeface="Calibri"/>
                          <a:cs typeface="Arial" panose="020B0604020202020204" pitchFamily="34" charset="0"/>
                        </a:rPr>
                        <a:t>Requiring assistance or intervention</a:t>
                      </a:r>
                      <a:endParaRPr lang="en-US" sz="600">
                        <a:solidFill>
                          <a:schemeClr val="tx1"/>
                        </a:solidFill>
                        <a:latin typeface="Arial" panose="020B0604020202020204" pitchFamily="34" charset="0"/>
                        <a:ea typeface="Calibri"/>
                        <a:cs typeface="Arial" panose="020B0604020202020204" pitchFamily="34" charset="0"/>
                      </a:endParaRPr>
                    </a:p>
                  </a:txBody>
                  <a:tcPr marL="38866" marR="38866" marT="19433" marB="19433"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45487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b="1" kern="120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700" b="1" kern="1200">
                          <a:solidFill>
                            <a:schemeClr val="tx1"/>
                          </a:solidFill>
                          <a:latin typeface="Arial" panose="020B0604020202020204" pitchFamily="34" charset="0"/>
                          <a:ea typeface="Calibri"/>
                          <a:cs typeface="Arial" panose="020B0604020202020204" pitchFamily="34" charset="0"/>
                        </a:rPr>
                        <a:t>Schools of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700" b="1" kern="1200">
                          <a:solidFill>
                            <a:schemeClr val="tx1"/>
                          </a:solidFill>
                          <a:latin typeface="Arial" panose="020B0604020202020204" pitchFamily="34" charset="0"/>
                          <a:ea typeface="Calibri"/>
                          <a:cs typeface="Arial" panose="020B0604020202020204" pitchFamily="34" charset="0"/>
                        </a:rPr>
                        <a:t>recognition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600" kern="1200" baseline="0">
                          <a:solidFill>
                            <a:schemeClr val="tx1"/>
                          </a:solidFill>
                          <a:latin typeface="Arial" panose="020B0604020202020204" pitchFamily="34" charset="0"/>
                          <a:ea typeface="Calibri"/>
                          <a:cs typeface="Arial" panose="020B0604020202020204" pitchFamily="34" charset="0"/>
                        </a:rPr>
                        <a:t>Recognized for</a:t>
                      </a:r>
                      <a:r>
                        <a:rPr lang="en-US" sz="600" kern="1200">
                          <a:solidFill>
                            <a:schemeClr val="tx1"/>
                          </a:solidFill>
                          <a:latin typeface="Arial" panose="020B0604020202020204" pitchFamily="34" charset="0"/>
                          <a:ea typeface="Calibri"/>
                          <a:cs typeface="Arial" panose="020B0604020202020204" pitchFamily="34" charset="0"/>
                        </a:rPr>
                        <a:t> high</a:t>
                      </a:r>
                      <a:r>
                        <a:rPr lang="en-US" sz="600" kern="1200" baseline="0">
                          <a:solidFill>
                            <a:schemeClr val="tx1"/>
                          </a:solidFill>
                          <a:latin typeface="Arial" panose="020B0604020202020204" pitchFamily="34" charset="0"/>
                          <a:ea typeface="Calibri"/>
                          <a:cs typeface="Arial" panose="020B0604020202020204" pitchFamily="34" charset="0"/>
                        </a:rPr>
                        <a:t> </a:t>
                      </a:r>
                      <a:r>
                        <a:rPr lang="en-US" sz="600" kern="1200">
                          <a:solidFill>
                            <a:schemeClr val="tx1"/>
                          </a:solidFill>
                          <a:latin typeface="Arial" panose="020B0604020202020204" pitchFamily="34" charset="0"/>
                          <a:ea typeface="Calibri"/>
                          <a:cs typeface="Arial" panose="020B0604020202020204" pitchFamily="34" charset="0"/>
                        </a:rPr>
                        <a:t>achievement, high growth, or exceeding targets</a:t>
                      </a:r>
                    </a:p>
                    <a:p>
                      <a:pPr marL="0" marR="0" algn="ctr" defTabSz="914400" rtl="0" eaLnBrk="1" latinLnBrk="0" hangingPunct="1">
                        <a:lnSpc>
                          <a:spcPct val="115000"/>
                        </a:lnSpc>
                        <a:spcBef>
                          <a:spcPts val="0"/>
                        </a:spcBef>
                        <a:spcAft>
                          <a:spcPts val="0"/>
                        </a:spcAft>
                      </a:pPr>
                      <a:endParaRPr lang="en-US" sz="600" kern="1200">
                        <a:solidFill>
                          <a:schemeClr val="tx1"/>
                        </a:solidFill>
                        <a:latin typeface="Arial" panose="020B0604020202020204" pitchFamily="34" charset="0"/>
                        <a:ea typeface="Calibri"/>
                        <a:cs typeface="Arial" panose="020B0604020202020204" pitchFamily="34" charset="0"/>
                      </a:endParaRPr>
                    </a:p>
                  </a:txBody>
                  <a:tcPr marL="29149" marR="29149" marT="0" marB="0">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Meeting or exceeding</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75-100</a:t>
                      </a:r>
                    </a:p>
                  </a:txBody>
                  <a:tcPr marL="29149" marR="29149" marT="4049"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Substantial progress toward</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50-74</a:t>
                      </a:r>
                    </a:p>
                  </a:txBody>
                  <a:tcPr marL="29149" marR="29149" marT="404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Moderate progress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referenced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25-49</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Limited or no progress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referenced</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0-24</a:t>
                      </a:r>
                    </a:p>
                  </a:txBody>
                  <a:tcPr marL="0" marR="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tx1"/>
                          </a:solidFill>
                          <a:latin typeface="Arial" panose="020B0604020202020204" pitchFamily="34" charset="0"/>
                          <a:ea typeface="Calibri"/>
                          <a:cs typeface="Arial" panose="020B0604020202020204" pitchFamily="34" charset="0"/>
                        </a:rPr>
                        <a:t>Focused/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tx1"/>
                          </a:solidFill>
                          <a:latin typeface="Arial" panose="020B0604020202020204" pitchFamily="34" charset="0"/>
                          <a:ea typeface="Calibri"/>
                          <a:cs typeface="Arial" panose="020B0604020202020204" pitchFamily="34" charset="0"/>
                        </a:rPr>
                        <a:t>targeted</a:t>
                      </a:r>
                      <a:r>
                        <a:rPr lang="en-US" sz="700" b="1" baseline="0">
                          <a:solidFill>
                            <a:schemeClr val="tx1"/>
                          </a:solidFill>
                          <a:latin typeface="Arial" panose="020B0604020202020204" pitchFamily="34" charset="0"/>
                          <a:ea typeface="Calibri"/>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baseline="0">
                          <a:solidFill>
                            <a:schemeClr val="tx1"/>
                          </a:solidFill>
                          <a:latin typeface="Arial" panose="020B0604020202020204" pitchFamily="34" charset="0"/>
                          <a:ea typeface="Calibri"/>
                          <a:cs typeface="Arial" panose="020B0604020202020204" pitchFamily="34" charset="0"/>
                        </a:rPr>
                        <a:t>s</a:t>
                      </a:r>
                      <a:r>
                        <a:rPr lang="en-US" sz="700" b="1">
                          <a:solidFill>
                            <a:schemeClr val="tx1"/>
                          </a:solidFill>
                          <a:latin typeface="Arial" panose="020B0604020202020204" pitchFamily="34" charset="0"/>
                          <a:ea typeface="Calibri"/>
                          <a:cs typeface="Arial" panose="020B0604020202020204" pitchFamily="34" charset="0"/>
                        </a:rPr>
                        <a:t>upport</a:t>
                      </a:r>
                      <a:endParaRPr lang="en-US" sz="700">
                        <a:solidFill>
                          <a:schemeClr val="tx1"/>
                        </a:solidFill>
                        <a:latin typeface="Arial" panose="020B0604020202020204" pitchFamily="34" charset="0"/>
                        <a:ea typeface="Calibri"/>
                        <a:cs typeface="Arial" panose="020B0604020202020204" pitchFamily="34" charset="0"/>
                      </a:endParaRPr>
                    </a:p>
                    <a:p>
                      <a:pPr algn="ctr"/>
                      <a:endParaRPr lang="en-US" sz="700">
                        <a:solidFill>
                          <a:schemeClr val="tx1"/>
                        </a:solidFill>
                        <a:latin typeface="Arial" panose="020B0604020202020204" pitchFamily="34" charset="0"/>
                        <a:cs typeface="Arial" panose="020B0604020202020204" pitchFamily="34" charset="0"/>
                      </a:endParaRPr>
                    </a:p>
                    <a:p>
                      <a:pPr algn="ctr"/>
                      <a:endParaRPr lang="en-US" sz="700">
                        <a:solidFill>
                          <a:schemeClr val="tx1"/>
                        </a:solidFill>
                        <a:latin typeface="Arial" panose="020B0604020202020204" pitchFamily="34" charset="0"/>
                        <a:cs typeface="Arial" panose="020B0604020202020204" pitchFamily="34" charset="0"/>
                      </a:endParaRPr>
                    </a:p>
                    <a:p>
                      <a:pPr algn="ctr"/>
                      <a:endParaRPr lang="en-US" sz="70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Percentiles 1-10</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graduation rate</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performing group(s) </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participation</a:t>
                      </a:r>
                    </a:p>
                    <a:p>
                      <a:pPr algn="ctr"/>
                      <a:endParaRPr lang="en-US" sz="700">
                        <a:solidFill>
                          <a:schemeClr val="tx1"/>
                        </a:solidFill>
                        <a:latin typeface="Arial" panose="020B0604020202020204" pitchFamily="34" charset="0"/>
                        <a:cs typeface="Arial" panose="020B0604020202020204" pitchFamily="34" charset="0"/>
                      </a:endParaRPr>
                    </a:p>
                  </a:txBody>
                  <a:tcPr marL="29149" marR="29149"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700" b="1" dirty="0">
                        <a:solidFill>
                          <a:schemeClr val="tx1"/>
                        </a:solidFill>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700" b="1" dirty="0">
                          <a:solidFill>
                            <a:schemeClr val="tx1"/>
                          </a:solidFill>
                          <a:latin typeface="Arial" panose="020B0604020202020204" pitchFamily="34" charset="0"/>
                          <a:ea typeface="Calibri"/>
                          <a:cs typeface="Arial" panose="020B0604020202020204" pitchFamily="34" charset="0"/>
                        </a:rPr>
                        <a:t>Broad/</a:t>
                      </a:r>
                    </a:p>
                    <a:p>
                      <a:pPr marL="0" marR="0" algn="ctr">
                        <a:lnSpc>
                          <a:spcPct val="115000"/>
                        </a:lnSpc>
                        <a:spcBef>
                          <a:spcPts val="0"/>
                        </a:spcBef>
                        <a:spcAft>
                          <a:spcPts val="0"/>
                        </a:spcAft>
                      </a:pPr>
                      <a:r>
                        <a:rPr lang="en-US" sz="700" b="1" dirty="0">
                          <a:solidFill>
                            <a:schemeClr val="tx1"/>
                          </a:solidFill>
                          <a:latin typeface="Arial" panose="020B0604020202020204" pitchFamily="34" charset="0"/>
                          <a:ea typeface="Calibri"/>
                          <a:cs typeface="Arial" panose="020B0604020202020204" pitchFamily="34" charset="0"/>
                        </a:rPr>
                        <a:t>comprehensive support</a:t>
                      </a: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7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7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Underperforming schools</a:t>
                      </a: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Chronically underperforming schools</a:t>
                      </a:r>
                    </a:p>
                    <a:p>
                      <a:pPr algn="ctr"/>
                      <a:endParaRPr lang="en-US" sz="700" dirty="0">
                        <a:solidFill>
                          <a:schemeClr val="tx1"/>
                        </a:solidFill>
                        <a:latin typeface="Arial" panose="020B0604020202020204" pitchFamily="34" charset="0"/>
                        <a:cs typeface="Arial" panose="020B0604020202020204" pitchFamily="34" charset="0"/>
                      </a:endParaRPr>
                    </a:p>
                  </a:txBody>
                  <a:tcPr marL="29149" marR="29149" marT="0" marB="0">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9662209"/>
                  </a:ext>
                </a:extLst>
              </a:tr>
            </a:tbl>
          </a:graphicData>
        </a:graphic>
      </p:graphicFrame>
    </p:spTree>
    <p:extLst>
      <p:ext uri="{BB962C8B-B14F-4D97-AF65-F5344CB8AC3E}">
        <p14:creationId xmlns:p14="http://schemas.microsoft.com/office/powerpoint/2010/main" val="19049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0DE3E4-347B-B26C-9FF5-42592951FC9F}"/>
              </a:ext>
            </a:extLst>
          </p:cNvPr>
          <p:cNvSpPr>
            <a:spLocks noGrp="1"/>
          </p:cNvSpPr>
          <p:nvPr>
            <p:ph type="title"/>
          </p:nvPr>
        </p:nvSpPr>
        <p:spPr>
          <a:xfrm>
            <a:off x="838200" y="352880"/>
            <a:ext cx="10515600" cy="1042852"/>
          </a:xfrm>
        </p:spPr>
        <p:txBody>
          <a:bodyPr/>
          <a:lstStyle/>
          <a:p>
            <a:r>
              <a:rPr lang="en-US">
                <a:latin typeface="Aptos" panose="020B0004020202020204" pitchFamily="34" charset="0"/>
              </a:rPr>
              <a:t>Normative vs. Criterion-Referenced</a:t>
            </a:r>
          </a:p>
        </p:txBody>
      </p:sp>
      <p:sp>
        <p:nvSpPr>
          <p:cNvPr id="4" name="Rectangle 3">
            <a:extLst>
              <a:ext uri="{FF2B5EF4-FFF2-40B4-BE49-F238E27FC236}">
                <a16:creationId xmlns:a16="http://schemas.microsoft.com/office/drawing/2014/main" id="{B36A3130-4892-692A-9E5C-465C62472C5D}"/>
              </a:ext>
            </a:extLst>
          </p:cNvPr>
          <p:cNvSpPr/>
          <p:nvPr/>
        </p:nvSpPr>
        <p:spPr>
          <a:xfrm>
            <a:off x="1763486" y="1959430"/>
            <a:ext cx="3931104" cy="53067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ptos" panose="020B0004020202020204" pitchFamily="34" charset="0"/>
                <a:cs typeface="Arial" panose="020B0604020202020204" pitchFamily="34" charset="0"/>
              </a:rPr>
              <a:t>Normative Component</a:t>
            </a:r>
          </a:p>
        </p:txBody>
      </p:sp>
      <p:sp>
        <p:nvSpPr>
          <p:cNvPr id="5" name="Rectangle 4">
            <a:extLst>
              <a:ext uri="{FF2B5EF4-FFF2-40B4-BE49-F238E27FC236}">
                <a16:creationId xmlns:a16="http://schemas.microsoft.com/office/drawing/2014/main" id="{8CF103C8-AB8A-C018-99D3-AAF93C07F30D}"/>
              </a:ext>
            </a:extLst>
          </p:cNvPr>
          <p:cNvSpPr/>
          <p:nvPr/>
        </p:nvSpPr>
        <p:spPr>
          <a:xfrm>
            <a:off x="7087961" y="1959429"/>
            <a:ext cx="3931104" cy="530679"/>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ptos" panose="020B0004020202020204" pitchFamily="34" charset="0"/>
                <a:cs typeface="Arial" panose="020B0604020202020204" pitchFamily="34" charset="0"/>
              </a:rPr>
              <a:t>Criterion-Referenced Component</a:t>
            </a:r>
          </a:p>
        </p:txBody>
      </p:sp>
      <p:sp>
        <p:nvSpPr>
          <p:cNvPr id="8" name="Rectangle 7">
            <a:extLst>
              <a:ext uri="{FF2B5EF4-FFF2-40B4-BE49-F238E27FC236}">
                <a16:creationId xmlns:a16="http://schemas.microsoft.com/office/drawing/2014/main" id="{DE06522B-13C8-E0FC-4E29-6532E5A7E97D}"/>
              </a:ext>
            </a:extLst>
          </p:cNvPr>
          <p:cNvSpPr/>
          <p:nvPr/>
        </p:nvSpPr>
        <p:spPr>
          <a:xfrm rot="16200000">
            <a:off x="599056" y="2950051"/>
            <a:ext cx="902154" cy="41161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Aptos" panose="020B0004020202020204" pitchFamily="34" charset="0"/>
                <a:cs typeface="Arial" panose="020B0604020202020204" pitchFamily="34" charset="0"/>
              </a:rPr>
              <a:t>Also Known As</a:t>
            </a:r>
          </a:p>
        </p:txBody>
      </p:sp>
      <p:sp>
        <p:nvSpPr>
          <p:cNvPr id="10" name="Rectangle 9">
            <a:extLst>
              <a:ext uri="{FF2B5EF4-FFF2-40B4-BE49-F238E27FC236}">
                <a16:creationId xmlns:a16="http://schemas.microsoft.com/office/drawing/2014/main" id="{B6A56575-0D3F-CB99-0C79-7AE7D483185B}"/>
              </a:ext>
            </a:extLst>
          </p:cNvPr>
          <p:cNvSpPr/>
          <p:nvPr/>
        </p:nvSpPr>
        <p:spPr>
          <a:xfrm rot="16200000">
            <a:off x="566218" y="4313826"/>
            <a:ext cx="967833" cy="27826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Aptos" panose="020B0004020202020204" pitchFamily="34" charset="0"/>
                <a:cs typeface="Arial" panose="020B0604020202020204" pitchFamily="34" charset="0"/>
              </a:rPr>
              <a:t>Compares</a:t>
            </a:r>
          </a:p>
        </p:txBody>
      </p:sp>
      <p:sp>
        <p:nvSpPr>
          <p:cNvPr id="9" name="Rectangle 8">
            <a:extLst>
              <a:ext uri="{FF2B5EF4-FFF2-40B4-BE49-F238E27FC236}">
                <a16:creationId xmlns:a16="http://schemas.microsoft.com/office/drawing/2014/main" id="{48D9E918-9B38-58BC-A837-F0DFF08EEBA6}"/>
              </a:ext>
            </a:extLst>
          </p:cNvPr>
          <p:cNvSpPr/>
          <p:nvPr/>
        </p:nvSpPr>
        <p:spPr>
          <a:xfrm rot="16200000">
            <a:off x="474733" y="5593770"/>
            <a:ext cx="1150799" cy="51582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latin typeface="Aptos" panose="020B0004020202020204" pitchFamily="34" charset="0"/>
                <a:cs typeface="Arial" panose="020B0604020202020204" pitchFamily="34" charset="0"/>
              </a:rPr>
              <a:t>Years of Data and Weights</a:t>
            </a:r>
          </a:p>
        </p:txBody>
      </p:sp>
      <p:sp>
        <p:nvSpPr>
          <p:cNvPr id="12" name="TextBox 11">
            <a:extLst>
              <a:ext uri="{FF2B5EF4-FFF2-40B4-BE49-F238E27FC236}">
                <a16:creationId xmlns:a16="http://schemas.microsoft.com/office/drawing/2014/main" id="{EF738CD6-77A2-FD29-6258-B2A43E0CC319}"/>
              </a:ext>
            </a:extLst>
          </p:cNvPr>
          <p:cNvSpPr txBox="1"/>
          <p:nvPr/>
        </p:nvSpPr>
        <p:spPr>
          <a:xfrm>
            <a:off x="2147207" y="2953911"/>
            <a:ext cx="2992211" cy="369332"/>
          </a:xfrm>
          <a:prstGeom prst="rect">
            <a:avLst/>
          </a:prstGeom>
          <a:noFill/>
        </p:spPr>
        <p:txBody>
          <a:bodyPr wrap="square" rtlCol="0">
            <a:spAutoFit/>
          </a:bodyPr>
          <a:lstStyle/>
          <a:p>
            <a:pPr algn="ctr"/>
            <a:r>
              <a:rPr lang="en-US">
                <a:latin typeface="Aptos" panose="020B0004020202020204" pitchFamily="34" charset="0"/>
                <a:cs typeface="Arial" panose="020B0604020202020204" pitchFamily="34" charset="0"/>
              </a:rPr>
              <a:t>“Percentile”</a:t>
            </a:r>
          </a:p>
        </p:txBody>
      </p:sp>
      <p:sp>
        <p:nvSpPr>
          <p:cNvPr id="13" name="TextBox 12">
            <a:extLst>
              <a:ext uri="{FF2B5EF4-FFF2-40B4-BE49-F238E27FC236}">
                <a16:creationId xmlns:a16="http://schemas.microsoft.com/office/drawing/2014/main" id="{07FF0453-125B-3509-9771-2B6DC931979F}"/>
              </a:ext>
            </a:extLst>
          </p:cNvPr>
          <p:cNvSpPr txBox="1"/>
          <p:nvPr/>
        </p:nvSpPr>
        <p:spPr>
          <a:xfrm>
            <a:off x="2232932" y="4150204"/>
            <a:ext cx="2992211" cy="646331"/>
          </a:xfrm>
          <a:prstGeom prst="rect">
            <a:avLst/>
          </a:prstGeom>
          <a:noFill/>
        </p:spPr>
        <p:txBody>
          <a:bodyPr wrap="square" rtlCol="0">
            <a:spAutoFit/>
          </a:bodyPr>
          <a:lstStyle/>
          <a:p>
            <a:pPr algn="ctr"/>
            <a:r>
              <a:rPr lang="en-US">
                <a:latin typeface="Aptos" panose="020B0004020202020204" pitchFamily="34" charset="0"/>
                <a:cs typeface="Arial" panose="020B0604020202020204" pitchFamily="34" charset="0"/>
              </a:rPr>
              <a:t>A school (or group) to similar schools (or groups)</a:t>
            </a:r>
          </a:p>
        </p:txBody>
      </p:sp>
      <p:sp>
        <p:nvSpPr>
          <p:cNvPr id="14" name="TextBox 13">
            <a:extLst>
              <a:ext uri="{FF2B5EF4-FFF2-40B4-BE49-F238E27FC236}">
                <a16:creationId xmlns:a16="http://schemas.microsoft.com/office/drawing/2014/main" id="{A5F77D5A-B200-43F4-DD34-280ADC360182}"/>
              </a:ext>
            </a:extLst>
          </p:cNvPr>
          <p:cNvSpPr txBox="1"/>
          <p:nvPr/>
        </p:nvSpPr>
        <p:spPr>
          <a:xfrm>
            <a:off x="2147206" y="5445375"/>
            <a:ext cx="3547384" cy="923330"/>
          </a:xfrm>
          <a:prstGeom prst="rect">
            <a:avLst/>
          </a:prstGeom>
          <a:noFill/>
        </p:spPr>
        <p:txBody>
          <a:bodyPr wrap="square" rtlCol="0">
            <a:spAutoFit/>
          </a:bodyPr>
          <a:lstStyle/>
          <a:p>
            <a:pPr algn="ctr"/>
            <a:r>
              <a:rPr lang="en-US">
                <a:latin typeface="Aptos" panose="020B0004020202020204" pitchFamily="34" charset="0"/>
                <a:cs typeface="Arial" panose="020B0604020202020204" pitchFamily="34" charset="0"/>
              </a:rPr>
              <a:t>SY 2021-2022 (weighted at 15%)</a:t>
            </a:r>
          </a:p>
          <a:p>
            <a:pPr algn="ctr"/>
            <a:r>
              <a:rPr lang="en-US">
                <a:latin typeface="Aptos" panose="020B0004020202020204" pitchFamily="34" charset="0"/>
                <a:cs typeface="Arial" panose="020B0604020202020204" pitchFamily="34" charset="0"/>
              </a:rPr>
              <a:t>SY 2022-2023 (weighted at 25%)</a:t>
            </a:r>
          </a:p>
          <a:p>
            <a:pPr algn="ctr"/>
            <a:r>
              <a:rPr lang="en-US">
                <a:latin typeface="Aptos" panose="020B0004020202020204" pitchFamily="34" charset="0"/>
                <a:cs typeface="Arial" panose="020B0604020202020204" pitchFamily="34" charset="0"/>
              </a:rPr>
              <a:t>SY 2023-2024 (weighted at 60%)</a:t>
            </a:r>
          </a:p>
        </p:txBody>
      </p:sp>
      <p:sp>
        <p:nvSpPr>
          <p:cNvPr id="15" name="TextBox 14">
            <a:extLst>
              <a:ext uri="{FF2B5EF4-FFF2-40B4-BE49-F238E27FC236}">
                <a16:creationId xmlns:a16="http://schemas.microsoft.com/office/drawing/2014/main" id="{A0446F72-88C7-BF04-E7AA-09B1B219099D}"/>
              </a:ext>
            </a:extLst>
          </p:cNvPr>
          <p:cNvSpPr txBox="1"/>
          <p:nvPr/>
        </p:nvSpPr>
        <p:spPr>
          <a:xfrm>
            <a:off x="7524749" y="2953911"/>
            <a:ext cx="2992211" cy="369332"/>
          </a:xfrm>
          <a:prstGeom prst="rect">
            <a:avLst/>
          </a:prstGeom>
          <a:noFill/>
        </p:spPr>
        <p:txBody>
          <a:bodyPr wrap="square" rtlCol="0">
            <a:spAutoFit/>
          </a:bodyPr>
          <a:lstStyle/>
          <a:p>
            <a:pPr algn="ctr"/>
            <a:r>
              <a:rPr lang="en-US">
                <a:latin typeface="Aptos" panose="020B0004020202020204" pitchFamily="34" charset="0"/>
                <a:cs typeface="Arial" panose="020B0604020202020204" pitchFamily="34" charset="0"/>
              </a:rPr>
              <a:t>“Progress towards targets”</a:t>
            </a:r>
          </a:p>
        </p:txBody>
      </p:sp>
      <p:sp>
        <p:nvSpPr>
          <p:cNvPr id="16" name="TextBox 15">
            <a:extLst>
              <a:ext uri="{FF2B5EF4-FFF2-40B4-BE49-F238E27FC236}">
                <a16:creationId xmlns:a16="http://schemas.microsoft.com/office/drawing/2014/main" id="{9E751D35-40C6-8F49-EC47-93245D69C1E7}"/>
              </a:ext>
            </a:extLst>
          </p:cNvPr>
          <p:cNvSpPr txBox="1"/>
          <p:nvPr/>
        </p:nvSpPr>
        <p:spPr>
          <a:xfrm>
            <a:off x="7341051" y="3950466"/>
            <a:ext cx="3359606" cy="1200329"/>
          </a:xfrm>
          <a:prstGeom prst="rect">
            <a:avLst/>
          </a:prstGeom>
          <a:noFill/>
        </p:spPr>
        <p:txBody>
          <a:bodyPr wrap="square" rtlCol="0">
            <a:spAutoFit/>
          </a:bodyPr>
          <a:lstStyle/>
          <a:p>
            <a:pPr algn="ctr"/>
            <a:r>
              <a:rPr lang="en-US">
                <a:latin typeface="Aptos" panose="020B0004020202020204" pitchFamily="34" charset="0"/>
                <a:cs typeface="Arial" panose="020B0604020202020204" pitchFamily="34" charset="0"/>
              </a:rPr>
              <a:t>A district, school, or group’s performance to individualized targets, which are based on its own historical performance</a:t>
            </a:r>
          </a:p>
        </p:txBody>
      </p:sp>
      <p:sp>
        <p:nvSpPr>
          <p:cNvPr id="17" name="TextBox 16">
            <a:extLst>
              <a:ext uri="{FF2B5EF4-FFF2-40B4-BE49-F238E27FC236}">
                <a16:creationId xmlns:a16="http://schemas.microsoft.com/office/drawing/2014/main" id="{A2F915B7-98DE-C917-16D0-A22880CCDC29}"/>
              </a:ext>
            </a:extLst>
          </p:cNvPr>
          <p:cNvSpPr txBox="1"/>
          <p:nvPr/>
        </p:nvSpPr>
        <p:spPr>
          <a:xfrm>
            <a:off x="7087961" y="5371896"/>
            <a:ext cx="3829052" cy="1200329"/>
          </a:xfrm>
          <a:prstGeom prst="rect">
            <a:avLst/>
          </a:prstGeom>
          <a:noFill/>
        </p:spPr>
        <p:txBody>
          <a:bodyPr wrap="square" rtlCol="0">
            <a:spAutoFit/>
          </a:bodyPr>
          <a:lstStyle/>
          <a:p>
            <a:pPr algn="ctr"/>
            <a:r>
              <a:rPr lang="en-US">
                <a:latin typeface="Aptos" panose="020B0004020202020204" pitchFamily="34" charset="0"/>
                <a:cs typeface="Arial" panose="020B0604020202020204" pitchFamily="34" charset="0"/>
              </a:rPr>
              <a:t>Progress from SY 2021-2022 to SY 2022-2023 (weighted at 40%)</a:t>
            </a:r>
          </a:p>
          <a:p>
            <a:pPr algn="ctr"/>
            <a:r>
              <a:rPr lang="en-US">
                <a:latin typeface="Aptos" panose="020B0004020202020204" pitchFamily="34" charset="0"/>
                <a:cs typeface="Arial" panose="020B0604020202020204" pitchFamily="34" charset="0"/>
              </a:rPr>
              <a:t>Progress from SY 2022-2023 to SY 2023-2024 (weighted at 60%)</a:t>
            </a:r>
          </a:p>
        </p:txBody>
      </p:sp>
    </p:spTree>
    <p:extLst>
      <p:ext uri="{BB962C8B-B14F-4D97-AF65-F5344CB8AC3E}">
        <p14:creationId xmlns:p14="http://schemas.microsoft.com/office/powerpoint/2010/main" val="197745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animBg="1"/>
      <p:bldP spid="9" grpId="0" animBg="1"/>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FF6E77-362C-B033-E4B7-580669A1B8AE}"/>
              </a:ext>
            </a:extLst>
          </p:cNvPr>
          <p:cNvSpPr>
            <a:spLocks noGrp="1"/>
          </p:cNvSpPr>
          <p:nvPr>
            <p:ph type="title"/>
          </p:nvPr>
        </p:nvSpPr>
        <p:spPr/>
        <p:txBody>
          <a:bodyPr>
            <a:normAutofit/>
          </a:bodyPr>
          <a:lstStyle/>
          <a:p>
            <a:r>
              <a:rPr lang="en-US">
                <a:latin typeface="Aptos" panose="020B0004020202020204" pitchFamily="34" charset="0"/>
              </a:rPr>
              <a:t>Revisions to 2024 Accountability Reporting</a:t>
            </a:r>
          </a:p>
        </p:txBody>
      </p:sp>
      <p:graphicFrame>
        <p:nvGraphicFramePr>
          <p:cNvPr id="8" name="Table 7">
            <a:extLst>
              <a:ext uri="{FF2B5EF4-FFF2-40B4-BE49-F238E27FC236}">
                <a16:creationId xmlns:a16="http://schemas.microsoft.com/office/drawing/2014/main" id="{BD56FFC4-BC2C-E2B5-725E-C35CACA92027}"/>
              </a:ext>
            </a:extLst>
          </p:cNvPr>
          <p:cNvGraphicFramePr>
            <a:graphicFrameLocks noGrp="1"/>
          </p:cNvGraphicFramePr>
          <p:nvPr>
            <p:extLst>
              <p:ext uri="{D42A27DB-BD31-4B8C-83A1-F6EECF244321}">
                <p14:modId xmlns:p14="http://schemas.microsoft.com/office/powerpoint/2010/main" val="1065728196"/>
              </p:ext>
            </p:extLst>
          </p:nvPr>
        </p:nvGraphicFramePr>
        <p:xfrm>
          <a:off x="437469" y="1908568"/>
          <a:ext cx="11106831" cy="4930521"/>
        </p:xfrm>
        <a:graphic>
          <a:graphicData uri="http://schemas.openxmlformats.org/drawingml/2006/table">
            <a:tbl>
              <a:tblPr firstRow="1" bandRow="1">
                <a:tableStyleId>{5C22544A-7EE6-4342-B048-85BDC9FD1C3A}</a:tableStyleId>
              </a:tblPr>
              <a:tblGrid>
                <a:gridCol w="2362881">
                  <a:extLst>
                    <a:ext uri="{9D8B030D-6E8A-4147-A177-3AD203B41FA5}">
                      <a16:colId xmlns:a16="http://schemas.microsoft.com/office/drawing/2014/main" val="2067155842"/>
                    </a:ext>
                  </a:extLst>
                </a:gridCol>
                <a:gridCol w="4371975">
                  <a:extLst>
                    <a:ext uri="{9D8B030D-6E8A-4147-A177-3AD203B41FA5}">
                      <a16:colId xmlns:a16="http://schemas.microsoft.com/office/drawing/2014/main" val="1428737772"/>
                    </a:ext>
                  </a:extLst>
                </a:gridCol>
                <a:gridCol w="4371975">
                  <a:extLst>
                    <a:ext uri="{9D8B030D-6E8A-4147-A177-3AD203B41FA5}">
                      <a16:colId xmlns:a16="http://schemas.microsoft.com/office/drawing/2014/main" val="2805998319"/>
                    </a:ext>
                  </a:extLst>
                </a:gridCol>
              </a:tblGrid>
              <a:tr h="291707">
                <a:tc>
                  <a:txBody>
                    <a:bodyPr/>
                    <a:lstStyle/>
                    <a:p>
                      <a:pPr algn="ctr"/>
                      <a:r>
                        <a:rPr lang="en-US" sz="1400">
                          <a:latin typeface="Aptos" panose="020B0004020202020204" pitchFamily="34" charset="0"/>
                        </a:rPr>
                        <a:t>Description</a:t>
                      </a:r>
                    </a:p>
                  </a:txBody>
                  <a:tcPr/>
                </a:tc>
                <a:tc>
                  <a:txBody>
                    <a:bodyPr/>
                    <a:lstStyle/>
                    <a:p>
                      <a:pPr algn="ctr"/>
                      <a:r>
                        <a:rPr lang="en-US" sz="1400">
                          <a:latin typeface="Aptos" panose="020B0004020202020204" pitchFamily="34" charset="0"/>
                        </a:rPr>
                        <a:t>2023 Results</a:t>
                      </a:r>
                    </a:p>
                  </a:txBody>
                  <a:tcPr/>
                </a:tc>
                <a:tc>
                  <a:txBody>
                    <a:bodyPr/>
                    <a:lstStyle/>
                    <a:p>
                      <a:pPr algn="ctr"/>
                      <a:r>
                        <a:rPr lang="en-US" sz="1400">
                          <a:latin typeface="Aptos" panose="020B0004020202020204" pitchFamily="34" charset="0"/>
                        </a:rPr>
                        <a:t>2024 Results</a:t>
                      </a:r>
                    </a:p>
                  </a:txBody>
                  <a:tcPr/>
                </a:tc>
                <a:extLst>
                  <a:ext uri="{0D108BD9-81ED-4DB2-BD59-A6C34878D82A}">
                    <a16:rowId xmlns:a16="http://schemas.microsoft.com/office/drawing/2014/main" val="2238654266"/>
                  </a:ext>
                </a:extLst>
              </a:tr>
              <a:tr h="2592136">
                <a:tc>
                  <a:txBody>
                    <a:bodyPr/>
                    <a:lstStyle/>
                    <a:p>
                      <a:pPr marL="0" marR="0">
                        <a:lnSpc>
                          <a:spcPct val="115000"/>
                        </a:lnSpc>
                        <a:spcBef>
                          <a:spcPts val="0"/>
                        </a:spcBef>
                        <a:spcAft>
                          <a:spcPts val="1200"/>
                        </a:spcAft>
                      </a:pPr>
                      <a:r>
                        <a:rPr lang="en-US" sz="1400">
                          <a:effectLst/>
                          <a:latin typeface="Aptos" panose="020B0004020202020204" pitchFamily="34" charset="0"/>
                          <a:ea typeface="Times New Roman" panose="02020603050405020304" pitchFamily="18" charset="0"/>
                          <a:cs typeface="Times New Roman" panose="02020603050405020304" pitchFamily="18" charset="0"/>
                        </a:rPr>
                        <a:t>Years of Data and Weights</a:t>
                      </a:r>
                    </a:p>
                  </a:txBody>
                  <a:tcPr marL="68580" marR="68580" marT="0" marB="0"/>
                </a:tc>
                <a:tc>
                  <a:txBody>
                    <a:bodyPr/>
                    <a:lstStyle/>
                    <a:p>
                      <a:pPr marL="0" marR="0">
                        <a:lnSpc>
                          <a:spcPct val="115000"/>
                        </a:lnSpc>
                        <a:spcBef>
                          <a:spcPts val="0"/>
                        </a:spcBef>
                        <a:spcAft>
                          <a:spcPts val="0"/>
                        </a:spcAft>
                      </a:pPr>
                      <a:r>
                        <a:rPr lang="en-US" sz="1400" b="1">
                          <a:effectLst/>
                          <a:latin typeface="Aptos" panose="020B0004020202020204" pitchFamily="34" charset="0"/>
                          <a:ea typeface="Times New Roman" panose="02020603050405020304" pitchFamily="18" charset="0"/>
                          <a:cs typeface="Times New Roman" panose="02020603050405020304" pitchFamily="18" charset="0"/>
                        </a:rPr>
                        <a:t>Normative:</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ptos" panose="020B0004020202020204" pitchFamily="34" charset="0"/>
                          <a:ea typeface="Times New Roman" panose="02020603050405020304" pitchFamily="18" charset="0"/>
                          <a:cs typeface="Times New Roman" panose="02020603050405020304" pitchFamily="18" charset="0"/>
                        </a:rPr>
                        <a:t>2022 (weighted at 40%)</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ptos" panose="020B0004020202020204" pitchFamily="34" charset="0"/>
                          <a:ea typeface="Times New Roman" panose="02020603050405020304" pitchFamily="18" charset="0"/>
                          <a:cs typeface="Times New Roman" panose="02020603050405020304" pitchFamily="18" charset="0"/>
                        </a:rPr>
                        <a:t>2023 (weighted at 60%)</a:t>
                      </a:r>
                    </a:p>
                    <a:p>
                      <a:pPr marL="0" marR="0">
                        <a:lnSpc>
                          <a:spcPct val="115000"/>
                        </a:lnSpc>
                        <a:spcBef>
                          <a:spcPts val="0"/>
                        </a:spcBef>
                        <a:spcAft>
                          <a:spcPts val="0"/>
                        </a:spcAft>
                      </a:pP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b="1">
                          <a:effectLst/>
                          <a:latin typeface="Aptos" panose="020B0004020202020204" pitchFamily="34" charset="0"/>
                          <a:ea typeface="Times New Roman" panose="02020603050405020304" pitchFamily="18" charset="0"/>
                          <a:cs typeface="Times New Roman" panose="02020603050405020304" pitchFamily="18" charset="0"/>
                        </a:rPr>
                        <a:t>Criterion-Referenced:</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ptos" panose="020B0004020202020204" pitchFamily="34" charset="0"/>
                          <a:ea typeface="Times New Roman" panose="02020603050405020304" pitchFamily="18" charset="0"/>
                          <a:cs typeface="Times New Roman" panose="02020603050405020304" pitchFamily="18" charset="0"/>
                        </a:rPr>
                        <a:t>One annual criterion-referenced percentage: Progress from 2022 to 2023 (weighted at 100%)</a:t>
                      </a:r>
                    </a:p>
                  </a:txBody>
                  <a:tcPr marL="68580" marR="68580" marT="0" marB="0"/>
                </a:tc>
                <a:tc>
                  <a:txBody>
                    <a:bodyPr/>
                    <a:lstStyle/>
                    <a:p>
                      <a:pPr marL="0" marR="0">
                        <a:lnSpc>
                          <a:spcPct val="115000"/>
                        </a:lnSpc>
                        <a:spcBef>
                          <a:spcPts val="0"/>
                        </a:spcBef>
                        <a:spcAft>
                          <a:spcPts val="0"/>
                        </a:spcAft>
                      </a:pPr>
                      <a:r>
                        <a:rPr lang="en-US" sz="1400" b="1">
                          <a:effectLst/>
                          <a:latin typeface="Aptos" panose="020B0004020202020204" pitchFamily="34" charset="0"/>
                          <a:ea typeface="Times New Roman" panose="02020603050405020304" pitchFamily="18" charset="0"/>
                          <a:cs typeface="Times New Roman" panose="02020603050405020304" pitchFamily="18" charset="0"/>
                        </a:rPr>
                        <a:t>Normative:</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ptos" panose="020B0004020202020204" pitchFamily="34" charset="0"/>
                          <a:ea typeface="Times New Roman" panose="02020603050405020304" pitchFamily="18" charset="0"/>
                          <a:cs typeface="Times New Roman" panose="02020603050405020304" pitchFamily="18" charset="0"/>
                        </a:rPr>
                        <a:t>2022 (weighted at 15%)</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ptos" panose="020B0004020202020204" pitchFamily="34" charset="0"/>
                          <a:ea typeface="Times New Roman" panose="02020603050405020304" pitchFamily="18" charset="0"/>
                          <a:cs typeface="Times New Roman" panose="02020603050405020304" pitchFamily="18" charset="0"/>
                        </a:rPr>
                        <a:t>2023 (weighted at 25%)</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ptos" panose="020B0004020202020204" pitchFamily="34" charset="0"/>
                          <a:ea typeface="Times New Roman" panose="02020603050405020304" pitchFamily="18" charset="0"/>
                          <a:cs typeface="Times New Roman" panose="02020603050405020304" pitchFamily="18" charset="0"/>
                        </a:rPr>
                        <a:t>2024 (weighted at 60%)</a:t>
                      </a:r>
                    </a:p>
                    <a:p>
                      <a:pPr marL="0" marR="0" lvl="0" indent="0">
                        <a:lnSpc>
                          <a:spcPct val="115000"/>
                        </a:lnSpc>
                        <a:spcBef>
                          <a:spcPts val="0"/>
                        </a:spcBef>
                        <a:spcAft>
                          <a:spcPts val="0"/>
                        </a:spcAft>
                        <a:buFont typeface="Symbol" panose="05050102010706020507" pitchFamily="18" charset="2"/>
                        <a:buNone/>
                      </a:pP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400" b="1">
                          <a:effectLst/>
                          <a:latin typeface="Aptos" panose="020B0004020202020204" pitchFamily="34" charset="0"/>
                          <a:ea typeface="Times New Roman" panose="02020603050405020304" pitchFamily="18" charset="0"/>
                          <a:cs typeface="Times New Roman" panose="02020603050405020304" pitchFamily="18" charset="0"/>
                        </a:rPr>
                        <a:t>Criterion-Referenced:</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ptos" panose="020B0004020202020204" pitchFamily="34" charset="0"/>
                          <a:ea typeface="Times New Roman" panose="02020603050405020304" pitchFamily="18" charset="0"/>
                          <a:cs typeface="Times New Roman" panose="02020603050405020304" pitchFamily="18" charset="0"/>
                        </a:rPr>
                        <a:t>Two annual criterion-referenced percentages:</a:t>
                      </a:r>
                    </a:p>
                    <a:p>
                      <a:pPr marL="742950" marR="0" lvl="1" indent="-285750">
                        <a:lnSpc>
                          <a:spcPct val="115000"/>
                        </a:lnSpc>
                        <a:spcBef>
                          <a:spcPts val="0"/>
                        </a:spcBef>
                        <a:spcAft>
                          <a:spcPts val="0"/>
                        </a:spcAft>
                        <a:buFont typeface="Courier New" panose="02070309020205020404" pitchFamily="49" charset="0"/>
                        <a:buChar char="o"/>
                      </a:pPr>
                      <a:r>
                        <a:rPr lang="en-US" sz="1400">
                          <a:effectLst/>
                          <a:latin typeface="Aptos" panose="020B0004020202020204" pitchFamily="34" charset="0"/>
                          <a:ea typeface="Times New Roman" panose="02020603050405020304" pitchFamily="18" charset="0"/>
                          <a:cs typeface="Times New Roman" panose="02020603050405020304" pitchFamily="18" charset="0"/>
                        </a:rPr>
                        <a:t>Progress from 2022 to 2023 </a:t>
                      </a:r>
                    </a:p>
                    <a:p>
                      <a:pPr marL="742950" marR="0" lvl="1" indent="-285750">
                        <a:lnSpc>
                          <a:spcPct val="115000"/>
                        </a:lnSpc>
                        <a:spcBef>
                          <a:spcPts val="0"/>
                        </a:spcBef>
                        <a:spcAft>
                          <a:spcPts val="0"/>
                        </a:spcAft>
                        <a:buFont typeface="Courier New" panose="02070309020205020404" pitchFamily="49" charset="0"/>
                        <a:buChar char="o"/>
                      </a:pPr>
                      <a:r>
                        <a:rPr lang="en-US" sz="1400">
                          <a:effectLst/>
                          <a:latin typeface="Aptos" panose="020B0004020202020204" pitchFamily="34" charset="0"/>
                          <a:ea typeface="Times New Roman" panose="02020603050405020304" pitchFamily="18" charset="0"/>
                          <a:cs typeface="Times New Roman" panose="02020603050405020304" pitchFamily="18" charset="0"/>
                        </a:rPr>
                        <a:t>Progress from 2023 to 2024 </a:t>
                      </a:r>
                    </a:p>
                    <a:p>
                      <a:pPr marL="342900" marR="0" lvl="0" indent="-342900">
                        <a:lnSpc>
                          <a:spcPct val="115000"/>
                        </a:lnSpc>
                        <a:spcBef>
                          <a:spcPts val="0"/>
                        </a:spcBef>
                        <a:spcAft>
                          <a:spcPts val="0"/>
                        </a:spcAft>
                        <a:buFont typeface="Symbol" panose="05050102010706020507" pitchFamily="18" charset="2"/>
                        <a:buChar char=""/>
                      </a:pPr>
                      <a:r>
                        <a:rPr lang="en-US" sz="1400">
                          <a:effectLst/>
                          <a:latin typeface="Aptos" panose="020B0004020202020204" pitchFamily="34" charset="0"/>
                          <a:ea typeface="Times New Roman" panose="02020603050405020304" pitchFamily="18" charset="0"/>
                          <a:cs typeface="Times New Roman" panose="02020603050405020304" pitchFamily="18" charset="0"/>
                        </a:rPr>
                        <a:t>One cumulative criterion-referenced percentage (2023 weighted at 40%, 2024 weighted at 60%) </a:t>
                      </a:r>
                    </a:p>
                    <a:p>
                      <a:pPr marL="0" marR="0" lvl="0" indent="0">
                        <a:lnSpc>
                          <a:spcPct val="115000"/>
                        </a:lnSpc>
                        <a:spcBef>
                          <a:spcPts val="0"/>
                        </a:spcBef>
                        <a:spcAft>
                          <a:spcPts val="0"/>
                        </a:spcAft>
                        <a:buFont typeface="Symbol" panose="05050102010706020507" pitchFamily="18" charset="2"/>
                        <a:buNone/>
                      </a:pP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6140660"/>
                  </a:ext>
                </a:extLst>
              </a:tr>
              <a:tr h="716545">
                <a:tc>
                  <a:txBody>
                    <a:bodyPr/>
                    <a:lstStyle/>
                    <a:p>
                      <a:pPr marL="0" marR="0">
                        <a:lnSpc>
                          <a:spcPct val="115000"/>
                        </a:lnSpc>
                        <a:spcBef>
                          <a:spcPts val="0"/>
                        </a:spcBef>
                        <a:spcAft>
                          <a:spcPts val="1200"/>
                        </a:spcAft>
                      </a:pPr>
                      <a:r>
                        <a:rPr lang="en-US" sz="1400">
                          <a:effectLst/>
                          <a:latin typeface="Aptos" panose="020B0004020202020204" pitchFamily="34" charset="0"/>
                          <a:ea typeface="Times New Roman" panose="02020603050405020304" pitchFamily="18" charset="0"/>
                          <a:cs typeface="Times New Roman" panose="02020603050405020304" pitchFamily="18" charset="0"/>
                        </a:rPr>
                        <a:t>Middle-High Schools / K-12 Schools</a:t>
                      </a:r>
                    </a:p>
                  </a:txBody>
                  <a:tcPr marL="68580" marR="68580" marT="0" marB="0"/>
                </a:tc>
                <a:tc>
                  <a:txBody>
                    <a:bodyPr/>
                    <a:lstStyle/>
                    <a:p>
                      <a:pPr marL="0" marR="0">
                        <a:lnSpc>
                          <a:spcPct val="115000"/>
                        </a:lnSpc>
                        <a:spcBef>
                          <a:spcPts val="0"/>
                        </a:spcBef>
                        <a:spcAft>
                          <a:spcPts val="0"/>
                        </a:spcAft>
                      </a:pPr>
                      <a:r>
                        <a:rPr lang="en-US" sz="1400">
                          <a:effectLst/>
                          <a:latin typeface="Aptos" panose="020B0004020202020204" pitchFamily="34" charset="0"/>
                          <a:ea typeface="Times New Roman" panose="02020603050405020304" pitchFamily="18" charset="0"/>
                          <a:cs typeface="Times New Roman" panose="02020603050405020304" pitchFamily="18" charset="0"/>
                        </a:rPr>
                        <a:t>A district, school, or student group needs sufficient data in both gradespans to receive a percentile or criterion-referenced percentage.</a:t>
                      </a:r>
                    </a:p>
                    <a:p>
                      <a:pPr marL="0" marR="0">
                        <a:lnSpc>
                          <a:spcPct val="115000"/>
                        </a:lnSpc>
                        <a:spcBef>
                          <a:spcPts val="0"/>
                        </a:spcBef>
                        <a:spcAft>
                          <a:spcPts val="0"/>
                        </a:spcAft>
                      </a:pP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Aptos" panose="020B0004020202020204" pitchFamily="34" charset="0"/>
                          <a:ea typeface="Times New Roman" panose="02020603050405020304" pitchFamily="18" charset="0"/>
                          <a:cs typeface="Times New Roman" panose="02020603050405020304" pitchFamily="18" charset="0"/>
                        </a:rPr>
                        <a:t>A district, school, or student group only needs sufficient data in one gradespan to receive a percentile or criterion-referenced percentage.</a:t>
                      </a:r>
                    </a:p>
                  </a:txBody>
                  <a:tcPr marL="68580" marR="68580" marT="0" marB="0"/>
                </a:tc>
                <a:extLst>
                  <a:ext uri="{0D108BD9-81ED-4DB2-BD59-A6C34878D82A}">
                    <a16:rowId xmlns:a16="http://schemas.microsoft.com/office/drawing/2014/main" val="3061681153"/>
                  </a:ext>
                </a:extLst>
              </a:tr>
              <a:tr h="402086">
                <a:tc>
                  <a:txBody>
                    <a:bodyPr/>
                    <a:lstStyle/>
                    <a:p>
                      <a:pPr marL="0" marR="0">
                        <a:lnSpc>
                          <a:spcPct val="115000"/>
                        </a:lnSpc>
                        <a:spcBef>
                          <a:spcPts val="0"/>
                        </a:spcBef>
                        <a:spcAft>
                          <a:spcPts val="1200"/>
                        </a:spcAft>
                      </a:pPr>
                      <a:r>
                        <a:rPr lang="en-US" sz="1400">
                          <a:effectLst/>
                          <a:latin typeface="Aptos" panose="020B0004020202020204" pitchFamily="34" charset="0"/>
                          <a:ea typeface="Times New Roman" panose="02020603050405020304" pitchFamily="18" charset="0"/>
                          <a:cs typeface="Times New Roman" panose="02020603050405020304" pitchFamily="18" charset="0"/>
                        </a:rPr>
                        <a:t>Grade 10 Lowest Performing Group</a:t>
                      </a:r>
                    </a:p>
                  </a:txBody>
                  <a:tcPr marL="68580" marR="68580" marT="0" marB="0"/>
                </a:tc>
                <a:tc>
                  <a:txBody>
                    <a:bodyPr/>
                    <a:lstStyle/>
                    <a:p>
                      <a:pPr marL="0" marR="0">
                        <a:lnSpc>
                          <a:spcPct val="115000"/>
                        </a:lnSpc>
                        <a:spcBef>
                          <a:spcPts val="0"/>
                        </a:spcBef>
                        <a:spcAft>
                          <a:spcPts val="0"/>
                        </a:spcAft>
                      </a:pPr>
                      <a:r>
                        <a:rPr lang="en-US" sz="1400">
                          <a:effectLst/>
                          <a:latin typeface="Aptos" panose="020B0004020202020204" pitchFamily="34" charset="0"/>
                          <a:ea typeface="Times New Roman" panose="02020603050405020304" pitchFamily="18" charset="0"/>
                          <a:cs typeface="Times New Roman" panose="02020603050405020304" pitchFamily="18" charset="0"/>
                        </a:rPr>
                        <a:t>No grade 10 lowest performing group (due to COVID-19)</a:t>
                      </a:r>
                    </a:p>
                    <a:p>
                      <a:pPr marL="0" marR="0">
                        <a:lnSpc>
                          <a:spcPct val="115000"/>
                        </a:lnSpc>
                        <a:spcBef>
                          <a:spcPts val="0"/>
                        </a:spcBef>
                        <a:spcAft>
                          <a:spcPts val="0"/>
                        </a:spcAft>
                      </a:pPr>
                      <a:endParaRPr lang="en-US" sz="1400">
                        <a:effectLst/>
                        <a:latin typeface="Aptos" panose="020B00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latin typeface="Aptos" panose="020B0004020202020204" pitchFamily="34" charset="0"/>
                          <a:ea typeface="Times New Roman" panose="02020603050405020304" pitchFamily="18" charset="0"/>
                          <a:cs typeface="Times New Roman" panose="02020603050405020304" pitchFamily="18" charset="0"/>
                        </a:rPr>
                        <a:t>Grade 10 lowest performing group established</a:t>
                      </a:r>
                    </a:p>
                  </a:txBody>
                  <a:tcPr marL="68580" marR="68580" marT="0" marB="0"/>
                </a:tc>
                <a:extLst>
                  <a:ext uri="{0D108BD9-81ED-4DB2-BD59-A6C34878D82A}">
                    <a16:rowId xmlns:a16="http://schemas.microsoft.com/office/drawing/2014/main" val="2370461849"/>
                  </a:ext>
                </a:extLst>
              </a:tr>
            </a:tbl>
          </a:graphicData>
        </a:graphic>
      </p:graphicFrame>
    </p:spTree>
    <p:extLst>
      <p:ext uri="{BB962C8B-B14F-4D97-AF65-F5344CB8AC3E}">
        <p14:creationId xmlns:p14="http://schemas.microsoft.com/office/powerpoint/2010/main" val="204291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CFE3CB-5CC2-FB0C-CA22-4B497AA41A73}"/>
              </a:ext>
            </a:extLst>
          </p:cNvPr>
          <p:cNvSpPr>
            <a:spLocks noGrp="1"/>
          </p:cNvSpPr>
          <p:nvPr>
            <p:ph type="title"/>
          </p:nvPr>
        </p:nvSpPr>
        <p:spPr/>
        <p:txBody>
          <a:bodyPr/>
          <a:lstStyle/>
          <a:p>
            <a:r>
              <a:rPr lang="en-US"/>
              <a:t>2. Accountability Indicators</a:t>
            </a:r>
          </a:p>
        </p:txBody>
      </p:sp>
    </p:spTree>
    <p:extLst>
      <p:ext uri="{BB962C8B-B14F-4D97-AF65-F5344CB8AC3E}">
        <p14:creationId xmlns:p14="http://schemas.microsoft.com/office/powerpoint/2010/main" val="182429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Aptos" panose="020B0004020202020204" pitchFamily="34" charset="0"/>
              </a:rPr>
              <a:t>Indicators in Accountability System</a:t>
            </a:r>
          </a:p>
        </p:txBody>
      </p:sp>
      <p:graphicFrame>
        <p:nvGraphicFramePr>
          <p:cNvPr id="5" name="Table 4" descr="Weighting of Indicator categories for percentile calculation"/>
          <p:cNvGraphicFramePr>
            <a:graphicFrameLocks noGrp="1"/>
          </p:cNvGraphicFramePr>
          <p:nvPr>
            <p:extLst>
              <p:ext uri="{D42A27DB-BD31-4B8C-83A1-F6EECF244321}">
                <p14:modId xmlns:p14="http://schemas.microsoft.com/office/powerpoint/2010/main" val="3173191563"/>
              </p:ext>
            </p:extLst>
          </p:nvPr>
        </p:nvGraphicFramePr>
        <p:xfrm>
          <a:off x="352686" y="2106020"/>
          <a:ext cx="11574854" cy="3847836"/>
        </p:xfrm>
        <a:graphic>
          <a:graphicData uri="http://schemas.openxmlformats.org/drawingml/2006/table">
            <a:tbl>
              <a:tblPr firstRow="1" bandRow="1">
                <a:tableStyleId>{5C22544A-7EE6-4342-B048-85BDC9FD1C3A}</a:tableStyleId>
              </a:tblPr>
              <a:tblGrid>
                <a:gridCol w="2313360">
                  <a:extLst>
                    <a:ext uri="{9D8B030D-6E8A-4147-A177-3AD203B41FA5}">
                      <a16:colId xmlns:a16="http://schemas.microsoft.com/office/drawing/2014/main" val="20000"/>
                    </a:ext>
                  </a:extLst>
                </a:gridCol>
                <a:gridCol w="9261494">
                  <a:extLst>
                    <a:ext uri="{9D8B030D-6E8A-4147-A177-3AD203B41FA5}">
                      <a16:colId xmlns:a16="http://schemas.microsoft.com/office/drawing/2014/main" val="20002"/>
                    </a:ext>
                  </a:extLst>
                </a:gridCol>
              </a:tblGrid>
              <a:tr h="177289">
                <a:tc>
                  <a:txBody>
                    <a:bodyPr/>
                    <a:lstStyle/>
                    <a:p>
                      <a:pPr marL="0" marR="0" algn="ctr">
                        <a:lnSpc>
                          <a:spcPct val="115000"/>
                        </a:lnSpc>
                        <a:spcBef>
                          <a:spcPts val="0"/>
                        </a:spcBef>
                        <a:spcAft>
                          <a:spcPts val="0"/>
                        </a:spcAft>
                      </a:pPr>
                      <a:r>
                        <a:rPr lang="en-US" sz="1200">
                          <a:solidFill>
                            <a:schemeClr val="tx1"/>
                          </a:solidFill>
                          <a:latin typeface="Aptos" panose="020B0004020202020204" pitchFamily="34" charset="0"/>
                          <a:cs typeface="Arial" panose="020B0604020202020204" pitchFamily="34" charset="0"/>
                        </a:rPr>
                        <a:t>Indicator </a:t>
                      </a:r>
                      <a:endParaRPr lang="en-US" sz="12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15000"/>
                        </a:lnSpc>
                        <a:spcBef>
                          <a:spcPts val="0"/>
                        </a:spcBef>
                        <a:spcAft>
                          <a:spcPts val="0"/>
                        </a:spcAft>
                      </a:pPr>
                      <a:r>
                        <a:rPr lang="en-US" sz="1200">
                          <a:solidFill>
                            <a:schemeClr val="tx1"/>
                          </a:solidFill>
                          <a:latin typeface="Aptos" panose="020B0004020202020204" pitchFamily="34" charset="0"/>
                          <a:ea typeface="Calibri"/>
                          <a:cs typeface="Arial" panose="020B0604020202020204" pitchFamily="34" charset="0"/>
                        </a:rPr>
                        <a:t>Measure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658792">
                <a:tc>
                  <a:txBody>
                    <a:bodyPr/>
                    <a:lstStyle/>
                    <a:p>
                      <a:pPr marL="0" marR="0" algn="l">
                        <a:lnSpc>
                          <a:spcPct val="115000"/>
                        </a:lnSpc>
                        <a:spcBef>
                          <a:spcPts val="0"/>
                        </a:spcBef>
                        <a:spcAft>
                          <a:spcPts val="0"/>
                        </a:spcAft>
                      </a:pPr>
                      <a:r>
                        <a:rPr lang="en-US" sz="2000">
                          <a:solidFill>
                            <a:schemeClr val="tx1"/>
                          </a:solidFill>
                          <a:latin typeface="Aptos" panose="020B0004020202020204" pitchFamily="34" charset="0"/>
                          <a:cs typeface="Arial" panose="020B0604020202020204" pitchFamily="34" charset="0"/>
                        </a:rPr>
                        <a:t>Achievement</a:t>
                      </a:r>
                      <a:endParaRPr lang="en-US" sz="20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Arial"/>
                        <a:buChar char="•"/>
                        <a:tabLst>
                          <a:tab pos="328295" algn="l"/>
                        </a:tabLst>
                        <a:defRPr/>
                      </a:pPr>
                      <a:r>
                        <a:rPr lang="en-US" sz="1400">
                          <a:solidFill>
                            <a:schemeClr val="tx1"/>
                          </a:solidFill>
                          <a:latin typeface="Aptos" panose="020B0004020202020204" pitchFamily="34" charset="0"/>
                          <a:cs typeface="Arial" panose="020B0604020202020204" pitchFamily="34" charset="0"/>
                        </a:rPr>
                        <a:t>English language</a:t>
                      </a:r>
                      <a:r>
                        <a:rPr lang="en-US" sz="1400" baseline="0">
                          <a:solidFill>
                            <a:schemeClr val="tx1"/>
                          </a:solidFill>
                          <a:latin typeface="Aptos" panose="020B0004020202020204" pitchFamily="34" charset="0"/>
                          <a:cs typeface="Arial" panose="020B0604020202020204" pitchFamily="34" charset="0"/>
                        </a:rPr>
                        <a:t> arts (</a:t>
                      </a:r>
                      <a:r>
                        <a:rPr lang="en-US" sz="1400">
                          <a:solidFill>
                            <a:schemeClr val="tx1"/>
                          </a:solidFill>
                          <a:latin typeface="Aptos" panose="020B0004020202020204" pitchFamily="34" charset="0"/>
                          <a:cs typeface="Arial" panose="020B0604020202020204" pitchFamily="34" charset="0"/>
                        </a:rPr>
                        <a:t>ELA) </a:t>
                      </a:r>
                      <a:r>
                        <a:rPr lang="en-US" sz="1400" baseline="0">
                          <a:solidFill>
                            <a:schemeClr val="tx1"/>
                          </a:solidFill>
                          <a:latin typeface="Aptos" panose="020B0004020202020204" pitchFamily="34" charset="0"/>
                          <a:cs typeface="Arial" panose="020B0604020202020204" pitchFamily="34" charset="0"/>
                        </a:rPr>
                        <a:t>average composite scaled score</a:t>
                      </a:r>
                    </a:p>
                    <a:p>
                      <a:pPr marL="342900" marR="0" lvl="0" indent="-342900" algn="l" defTabSz="914400" rtl="0" eaLnBrk="1" fontAlgn="auto" latinLnBrk="0" hangingPunct="1">
                        <a:lnSpc>
                          <a:spcPct val="115000"/>
                        </a:lnSpc>
                        <a:spcBef>
                          <a:spcPts val="0"/>
                        </a:spcBef>
                        <a:spcAft>
                          <a:spcPts val="0"/>
                        </a:spcAft>
                        <a:buClrTx/>
                        <a:buSzTx/>
                        <a:buFont typeface="Arial"/>
                        <a:buChar char="•"/>
                        <a:tabLst>
                          <a:tab pos="328295" algn="l"/>
                        </a:tabLst>
                        <a:defRPr/>
                      </a:pPr>
                      <a:r>
                        <a:rPr lang="en-US" sz="1400" baseline="0">
                          <a:solidFill>
                            <a:schemeClr val="tx1"/>
                          </a:solidFill>
                          <a:latin typeface="Aptos" panose="020B0004020202020204" pitchFamily="34" charset="0"/>
                          <a:cs typeface="Arial" panose="020B0604020202020204" pitchFamily="34" charset="0"/>
                        </a:rPr>
                        <a:t>Math average composite scaled score</a:t>
                      </a:r>
                    </a:p>
                    <a:p>
                      <a:pPr marL="342900" marR="0" lvl="0" indent="-342900" algn="l" defTabSz="914400" rtl="0" eaLnBrk="1" fontAlgn="auto" latinLnBrk="0" hangingPunct="1">
                        <a:lnSpc>
                          <a:spcPct val="115000"/>
                        </a:lnSpc>
                        <a:spcBef>
                          <a:spcPts val="0"/>
                        </a:spcBef>
                        <a:spcAft>
                          <a:spcPts val="0"/>
                        </a:spcAft>
                        <a:buClrTx/>
                        <a:buSzTx/>
                        <a:buFont typeface="Arial"/>
                        <a:buChar char="•"/>
                        <a:tabLst>
                          <a:tab pos="328295" algn="l"/>
                        </a:tabLst>
                        <a:defRPr/>
                      </a:pPr>
                      <a:r>
                        <a:rPr lang="en-US" sz="1400">
                          <a:solidFill>
                            <a:schemeClr val="tx1"/>
                          </a:solidFill>
                          <a:latin typeface="Aptos" panose="020B0004020202020204" pitchFamily="34" charset="0"/>
                          <a:cs typeface="Arial" panose="020B0604020202020204" pitchFamily="34" charset="0"/>
                        </a:rPr>
                        <a:t>Science </a:t>
                      </a:r>
                      <a:r>
                        <a:rPr lang="en-US" sz="1400" baseline="0">
                          <a:solidFill>
                            <a:schemeClr val="tx1"/>
                          </a:solidFill>
                          <a:latin typeface="Aptos" panose="020B0004020202020204" pitchFamily="34" charset="0"/>
                          <a:cs typeface="Arial" panose="020B0604020202020204" pitchFamily="34" charset="0"/>
                        </a:rPr>
                        <a:t>average composite scaled score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32780">
                <a:tc>
                  <a:txBody>
                    <a:bodyPr/>
                    <a:lstStyle/>
                    <a:p>
                      <a:pPr marL="0" marR="0" algn="l">
                        <a:lnSpc>
                          <a:spcPct val="115000"/>
                        </a:lnSpc>
                        <a:spcBef>
                          <a:spcPts val="0"/>
                        </a:spcBef>
                        <a:spcAft>
                          <a:spcPts val="0"/>
                        </a:spcAft>
                      </a:pPr>
                      <a:r>
                        <a:rPr lang="en-US" sz="2000">
                          <a:solidFill>
                            <a:schemeClr val="tx1"/>
                          </a:solidFill>
                          <a:latin typeface="Aptos" panose="020B0004020202020204" pitchFamily="34" charset="0"/>
                          <a:cs typeface="Arial" panose="020B0604020202020204" pitchFamily="34" charset="0"/>
                        </a:rPr>
                        <a:t>Student Growth</a:t>
                      </a:r>
                      <a:endParaRPr lang="en-US" sz="20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ptos" panose="020B0004020202020204" pitchFamily="34" charset="0"/>
                          <a:cs typeface="Arial" panose="020B0604020202020204" pitchFamily="34" charset="0"/>
                        </a:rPr>
                        <a:t>ELA mean student growth percentile (SGP)</a:t>
                      </a:r>
                    </a:p>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ptos" panose="020B0004020202020204" pitchFamily="34" charset="0"/>
                          <a:cs typeface="Arial" panose="020B0604020202020204" pitchFamily="34" charset="0"/>
                        </a:rPr>
                        <a:t>Math mean SGP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86658">
                <a:tc>
                  <a:txBody>
                    <a:bodyPr/>
                    <a:lstStyle/>
                    <a:p>
                      <a:pPr marL="0" marR="0" algn="l">
                        <a:lnSpc>
                          <a:spcPct val="115000"/>
                        </a:lnSpc>
                        <a:spcBef>
                          <a:spcPts val="0"/>
                        </a:spcBef>
                        <a:spcAft>
                          <a:spcPts val="0"/>
                        </a:spcAft>
                      </a:pPr>
                      <a:r>
                        <a:rPr lang="en-US" sz="2000">
                          <a:solidFill>
                            <a:schemeClr val="tx1"/>
                          </a:solidFill>
                          <a:latin typeface="Aptos" panose="020B0004020202020204" pitchFamily="34" charset="0"/>
                          <a:cs typeface="Arial" panose="020B0604020202020204" pitchFamily="34" charset="0"/>
                        </a:rPr>
                        <a:t>High School Completion</a:t>
                      </a:r>
                      <a:endParaRPr lang="en-US" sz="20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ptos" panose="020B0004020202020204" pitchFamily="34" charset="0"/>
                          <a:cs typeface="Arial" panose="020B0604020202020204" pitchFamily="34" charset="0"/>
                        </a:rPr>
                        <a:t>Four-year cohort graduation rate </a:t>
                      </a:r>
                    </a:p>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ptos" panose="020B0004020202020204" pitchFamily="34" charset="0"/>
                          <a:cs typeface="Arial" panose="020B0604020202020204" pitchFamily="34" charset="0"/>
                        </a:rPr>
                        <a:t>Extended engagement rate (five-year cohort graduation rate plus</a:t>
                      </a:r>
                      <a:r>
                        <a:rPr lang="en-US" sz="1400" baseline="0">
                          <a:solidFill>
                            <a:schemeClr val="tx1"/>
                          </a:solidFill>
                          <a:latin typeface="Aptos" panose="020B0004020202020204" pitchFamily="34" charset="0"/>
                          <a:cs typeface="Arial" panose="020B0604020202020204" pitchFamily="34" charset="0"/>
                        </a:rPr>
                        <a:t> the percentage of students still enrolled)</a:t>
                      </a:r>
                      <a:endParaRPr lang="en-US" sz="1400">
                        <a:solidFill>
                          <a:schemeClr val="tx1"/>
                        </a:solidFill>
                        <a:latin typeface="Aptos" panose="020B0004020202020204" pitchFamily="34" charset="0"/>
                        <a:cs typeface="Arial" panose="020B0604020202020204" pitchFamily="34" charset="0"/>
                      </a:endParaRPr>
                    </a:p>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ptos" panose="020B0004020202020204" pitchFamily="34" charset="0"/>
                          <a:cs typeface="Arial" panose="020B0604020202020204" pitchFamily="34" charset="0"/>
                        </a:rPr>
                        <a:t>Annual dropout 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18316">
                <a:tc>
                  <a:txBody>
                    <a:bodyPr/>
                    <a:lstStyle/>
                    <a:p>
                      <a:pPr marL="0" marR="0" algn="l">
                        <a:lnSpc>
                          <a:spcPct val="115000"/>
                        </a:lnSpc>
                        <a:spcBef>
                          <a:spcPts val="0"/>
                        </a:spcBef>
                        <a:spcAft>
                          <a:spcPts val="0"/>
                        </a:spcAft>
                      </a:pPr>
                      <a:r>
                        <a:rPr lang="en-US" sz="2000">
                          <a:solidFill>
                            <a:schemeClr val="tx1"/>
                          </a:solidFill>
                          <a:latin typeface="Aptos" panose="020B0004020202020204" pitchFamily="34" charset="0"/>
                          <a:cs typeface="Arial" panose="020B0604020202020204" pitchFamily="34" charset="0"/>
                        </a:rPr>
                        <a:t>English Language </a:t>
                      </a:r>
                    </a:p>
                    <a:p>
                      <a:pPr marL="0" marR="0" algn="l">
                        <a:lnSpc>
                          <a:spcPct val="115000"/>
                        </a:lnSpc>
                        <a:spcBef>
                          <a:spcPts val="0"/>
                        </a:spcBef>
                        <a:spcAft>
                          <a:spcPts val="0"/>
                        </a:spcAft>
                      </a:pPr>
                      <a:r>
                        <a:rPr lang="en-US" sz="2000">
                          <a:solidFill>
                            <a:schemeClr val="tx1"/>
                          </a:solidFill>
                          <a:latin typeface="Aptos" panose="020B0004020202020204" pitchFamily="34" charset="0"/>
                          <a:ea typeface="Calibri"/>
                          <a:cs typeface="Arial" panose="020B0604020202020204" pitchFamily="34" charset="0"/>
                        </a:rPr>
                        <a:t>Proficiency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ptos" panose="020B0004020202020204" pitchFamily="34" charset="0"/>
                          <a:cs typeface="Arial" panose="020B0604020202020204" pitchFamily="34" charset="0"/>
                        </a:rPr>
                        <a:t>Progress made by students towards attaining English language proficiency (percentage</a:t>
                      </a:r>
                      <a:r>
                        <a:rPr lang="en-US" sz="1400" baseline="0">
                          <a:solidFill>
                            <a:schemeClr val="tx1"/>
                          </a:solidFill>
                          <a:latin typeface="Aptos" panose="020B0004020202020204" pitchFamily="34" charset="0"/>
                          <a:cs typeface="Arial" panose="020B0604020202020204" pitchFamily="34" charset="0"/>
                        </a:rPr>
                        <a:t> of students in grades 1-12 meeting annual targets required in order to attain English proficiency in six years)</a:t>
                      </a:r>
                      <a:endParaRPr lang="en-US" sz="1400">
                        <a:solidFill>
                          <a:schemeClr val="tx1"/>
                        </a:solidFill>
                        <a:latin typeface="Aptos" panose="020B00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37453">
                <a:tc>
                  <a:txBody>
                    <a:bodyPr/>
                    <a:lstStyle/>
                    <a:p>
                      <a:pPr marL="0" marR="0" algn="l">
                        <a:lnSpc>
                          <a:spcPct val="115000"/>
                        </a:lnSpc>
                        <a:spcBef>
                          <a:spcPts val="0"/>
                        </a:spcBef>
                        <a:spcAft>
                          <a:spcPts val="0"/>
                        </a:spcAft>
                      </a:pPr>
                      <a:r>
                        <a:rPr lang="en-US" sz="2000">
                          <a:solidFill>
                            <a:schemeClr val="tx1"/>
                          </a:solidFill>
                          <a:latin typeface="Aptos" panose="020B0004020202020204" pitchFamily="34" charset="0"/>
                          <a:cs typeface="Arial" panose="020B0604020202020204" pitchFamily="34" charset="0"/>
                        </a:rPr>
                        <a:t>Additional Indicator(s)</a:t>
                      </a:r>
                      <a:endParaRPr lang="en-US" sz="2000">
                        <a:solidFill>
                          <a:schemeClr val="tx1"/>
                        </a:solidFill>
                        <a:latin typeface="Aptos" panose="020B00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ptos" panose="020B0004020202020204" pitchFamily="34" charset="0"/>
                          <a:cs typeface="Arial" panose="020B0604020202020204" pitchFamily="34" charset="0"/>
                        </a:rPr>
                        <a:t>Chronic absenteeism (percentage of students in grades 1-12 missing 10% or more of their days in membership)</a:t>
                      </a:r>
                    </a:p>
                    <a:p>
                      <a:pPr marL="342900" marR="0" lvl="0" indent="-342900" algn="l">
                        <a:lnSpc>
                          <a:spcPct val="115000"/>
                        </a:lnSpc>
                        <a:spcBef>
                          <a:spcPts val="0"/>
                        </a:spcBef>
                        <a:spcAft>
                          <a:spcPts val="0"/>
                        </a:spcAft>
                        <a:buFont typeface="Arial"/>
                        <a:buChar char="•"/>
                        <a:tabLst>
                          <a:tab pos="328295" algn="l"/>
                        </a:tabLst>
                      </a:pPr>
                      <a:r>
                        <a:rPr lang="en-US" sz="1400">
                          <a:solidFill>
                            <a:schemeClr val="tx1"/>
                          </a:solidFill>
                          <a:latin typeface="Aptos" panose="020B0004020202020204" pitchFamily="34" charset="0"/>
                          <a:cs typeface="Arial" panose="020B0604020202020204" pitchFamily="34" charset="0"/>
                        </a:rPr>
                        <a:t>Percentage of 11</a:t>
                      </a:r>
                      <a:r>
                        <a:rPr lang="en-US" sz="1400" baseline="30000">
                          <a:solidFill>
                            <a:schemeClr val="tx1"/>
                          </a:solidFill>
                          <a:latin typeface="Aptos" panose="020B0004020202020204" pitchFamily="34" charset="0"/>
                          <a:cs typeface="Arial" panose="020B0604020202020204" pitchFamily="34" charset="0"/>
                        </a:rPr>
                        <a:t>th</a:t>
                      </a:r>
                      <a:r>
                        <a:rPr lang="en-US" sz="1400">
                          <a:solidFill>
                            <a:schemeClr val="tx1"/>
                          </a:solidFill>
                          <a:latin typeface="Aptos" panose="020B0004020202020204" pitchFamily="34" charset="0"/>
                          <a:cs typeface="Arial" panose="020B0604020202020204" pitchFamily="34" charset="0"/>
                        </a:rPr>
                        <a:t> and 12</a:t>
                      </a:r>
                      <a:r>
                        <a:rPr lang="en-US" sz="1400" baseline="30000">
                          <a:solidFill>
                            <a:schemeClr val="tx1"/>
                          </a:solidFill>
                          <a:latin typeface="Aptos" panose="020B0004020202020204" pitchFamily="34" charset="0"/>
                          <a:cs typeface="Arial" panose="020B0604020202020204" pitchFamily="34" charset="0"/>
                        </a:rPr>
                        <a:t>th</a:t>
                      </a:r>
                      <a:r>
                        <a:rPr lang="en-US" sz="1400">
                          <a:solidFill>
                            <a:schemeClr val="tx1"/>
                          </a:solidFill>
                          <a:latin typeface="Aptos" panose="020B0004020202020204" pitchFamily="34" charset="0"/>
                          <a:cs typeface="Arial" panose="020B0604020202020204" pitchFamily="34" charset="0"/>
                        </a:rPr>
                        <a:t> graders completing at least one advanced course (Advanced</a:t>
                      </a:r>
                      <a:r>
                        <a:rPr lang="en-US" sz="1400" baseline="0">
                          <a:solidFill>
                            <a:schemeClr val="tx1"/>
                          </a:solidFill>
                          <a:latin typeface="Aptos" panose="020B0004020202020204" pitchFamily="34" charset="0"/>
                          <a:cs typeface="Arial" panose="020B0604020202020204" pitchFamily="34" charset="0"/>
                        </a:rPr>
                        <a:t> Placement, </a:t>
                      </a:r>
                      <a:r>
                        <a:rPr lang="en-US" sz="1400" kern="1200" baseline="0">
                          <a:solidFill>
                            <a:schemeClr val="tx1"/>
                          </a:solidFill>
                          <a:latin typeface="Aptos" panose="020B0004020202020204" pitchFamily="34" charset="0"/>
                          <a:ea typeface="+mn-ea"/>
                          <a:cs typeface="Arial" panose="020B0604020202020204" pitchFamily="34" charset="0"/>
                        </a:rPr>
                        <a:t>International Baccalaureate, Project Lead the Way, dual </a:t>
                      </a:r>
                      <a:r>
                        <a:rPr lang="en-US" sz="1400" baseline="0">
                          <a:solidFill>
                            <a:schemeClr val="tx1"/>
                          </a:solidFill>
                          <a:latin typeface="Aptos" panose="020B0004020202020204" pitchFamily="34" charset="0"/>
                          <a:cs typeface="Arial" panose="020B0604020202020204" pitchFamily="34" charset="0"/>
                        </a:rPr>
                        <a:t>enrollment for credit</a:t>
                      </a:r>
                      <a:r>
                        <a:rPr lang="en-US" sz="1400" kern="1200" baseline="0">
                          <a:solidFill>
                            <a:schemeClr val="tx1"/>
                          </a:solidFill>
                          <a:latin typeface="Aptos" panose="020B0004020202020204" pitchFamily="34" charset="0"/>
                          <a:ea typeface="+mn-ea"/>
                          <a:cs typeface="Arial" panose="020B0604020202020204" pitchFamily="34" charset="0"/>
                        </a:rPr>
                        <a:t>, Ch. 74-approved voc/tech cooperatives and articulation agreement courses, and/or other rigorous courses)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Krukonis, Amy (DESE)</DisplayName>
        <AccountId>18</AccountId>
        <AccountType/>
      </UserInfo>
      <UserInfo>
        <DisplayName>SharingLinks.8880c091-a65a-49a5-90f7-e576ca059737.Flexible.0abffbde-f4a5-4117-8417-ba2d8d36b271</DisplayName>
        <AccountId>1477</AccountId>
        <AccountType/>
      </UserInfo>
      <UserInfo>
        <DisplayName>Gonzales, Erica (DESE)</DisplayName>
        <AccountId>179</AccountId>
        <AccountType/>
      </UserInfo>
      <UserInfo>
        <DisplayName>Havdala, Robert J.  (DESE)</DisplayName>
        <AccountId>7377</AccountId>
        <AccountType/>
      </UserInfo>
    </SharedWithUsers>
    <TaxCatchAll xmlns="fdcd57df-05e8-4749-9cc8-5afe3dcd00a5" xsi:nil="true"/>
    <lcf76f155ced4ddcb4097134ff3c332f xmlns="5429861b-d0a8-4a2b-aa37-e22066898d5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084360EEB03544AB4CAC2FBAAFAD77" ma:contentTypeVersion="14" ma:contentTypeDescription="Create a new document." ma:contentTypeScope="" ma:versionID="c55f2335f36a646ff88c13a5fcae2069">
  <xsd:schema xmlns:xsd="http://www.w3.org/2001/XMLSchema" xmlns:xs="http://www.w3.org/2001/XMLSchema" xmlns:p="http://schemas.microsoft.com/office/2006/metadata/properties" xmlns:ns2="5429861b-d0a8-4a2b-aa37-e22066898d50" xmlns:ns3="fdcd57df-05e8-4749-9cc8-5afe3dcd00a5" targetNamespace="http://schemas.microsoft.com/office/2006/metadata/properties" ma:root="true" ma:fieldsID="8cd44f379a544a241782974f7e0c331e" ns2:_="" ns3:_="">
    <xsd:import namespace="5429861b-d0a8-4a2b-aa37-e22066898d5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9861b-d0a8-4a2b-aa37-e22066898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schemas.microsoft.com/office/2006/documentManagement/types"/>
    <ds:schemaRef ds:uri="http://purl.org/dc/terms/"/>
    <ds:schemaRef ds:uri="http://schemas.openxmlformats.org/package/2006/metadata/core-properties"/>
    <ds:schemaRef ds:uri="5429861b-d0a8-4a2b-aa37-e22066898d50"/>
    <ds:schemaRef ds:uri="http://www.w3.org/XML/1998/namespace"/>
    <ds:schemaRef ds:uri="http://purl.org/dc/dcmitype/"/>
    <ds:schemaRef ds:uri="http://purl.org/dc/elements/1.1/"/>
    <ds:schemaRef ds:uri="http://schemas.microsoft.com/office/infopath/2007/PartnerControls"/>
    <ds:schemaRef ds:uri="fdcd57df-05e8-4749-9cc8-5afe3dcd00a5"/>
    <ds:schemaRef ds:uri="http://schemas.microsoft.com/office/2006/metadata/properties"/>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8F21DA48-2AD4-4BE0-8C74-58B5257722FA}">
  <ds:schemaRefs>
    <ds:schemaRef ds:uri="5429861b-d0a8-4a2b-aa37-e22066898d50"/>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TotalTime>
  <Words>2909</Words>
  <Application>Microsoft Office PowerPoint</Application>
  <PresentationFormat>Widescreen</PresentationFormat>
  <Paragraphs>782</Paragraphs>
  <Slides>39</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Arial</vt:lpstr>
      <vt:lpstr>Calibri</vt:lpstr>
      <vt:lpstr>Courier New</vt:lpstr>
      <vt:lpstr>Symbol</vt:lpstr>
      <vt:lpstr>Wingdings</vt:lpstr>
      <vt:lpstr>Office Theme</vt:lpstr>
      <vt:lpstr>Massachusetts’  District and School Accountability System</vt:lpstr>
      <vt:lpstr>Topics</vt:lpstr>
      <vt:lpstr>1. Overview of 2024 Reporting</vt:lpstr>
      <vt:lpstr>Explaining “Accountability”</vt:lpstr>
      <vt:lpstr>Refresher: MA Accountability System 101</vt:lpstr>
      <vt:lpstr>Normative vs. Criterion-Referenced</vt:lpstr>
      <vt:lpstr>Revisions to 2024 Accountability Reporting</vt:lpstr>
      <vt:lpstr>2. Accountability Indicators</vt:lpstr>
      <vt:lpstr>Indicators in Accountability System</vt:lpstr>
      <vt:lpstr>Weighting of Indicators: Non-High Schools</vt:lpstr>
      <vt:lpstr>Weighting of Indicators: High Schools</vt:lpstr>
      <vt:lpstr>3. Normative Component (Accountability Percentile)</vt:lpstr>
      <vt:lpstr>Overview: Normative Component</vt:lpstr>
      <vt:lpstr>School Comparison Groups</vt:lpstr>
      <vt:lpstr>Comparing Percentiles Across Years and Grades</vt:lpstr>
      <vt:lpstr>4. Criterion-Referenced Component (Targets)</vt:lpstr>
      <vt:lpstr>Overview: Criterion-Referenced Component </vt:lpstr>
      <vt:lpstr>Lowest Performing Student Group</vt:lpstr>
      <vt:lpstr>Point Assignments</vt:lpstr>
      <vt:lpstr>Sample Criterion-Referenced Component Calculation (Non-High School)</vt:lpstr>
      <vt:lpstr>Sample Criterion-Referenced Component Calculation (High School)</vt:lpstr>
      <vt:lpstr>Cumulative Criterion-Referenced Calculation</vt:lpstr>
      <vt:lpstr>5. Assessment Participation</vt:lpstr>
      <vt:lpstr>Overview: Assessment Participation</vt:lpstr>
      <vt:lpstr>6. Categorization of Schools and Districts</vt:lpstr>
      <vt:lpstr>Overview: Categorization of Schools</vt:lpstr>
      <vt:lpstr>Categorization of Schools</vt:lpstr>
      <vt:lpstr>Overview: Categorization of Districts</vt:lpstr>
      <vt:lpstr>Categorization of Districts</vt:lpstr>
      <vt:lpstr>7. Reporting</vt:lpstr>
      <vt:lpstr>Overview: Accountability Reports</vt:lpstr>
      <vt:lpstr>Accountability Report: Summary Information</vt:lpstr>
      <vt:lpstr>Accountability Report: Overall Results</vt:lpstr>
      <vt:lpstr>Accountability Report: Student Group Results</vt:lpstr>
      <vt:lpstr>Accountability Report: Detailed Data for Each Indicator</vt:lpstr>
      <vt:lpstr>2024 Accountability Reporting Schedule</vt:lpstr>
      <vt:lpstr>8. Resources</vt:lpstr>
      <vt:lpstr>Accountability Resources</vt:lpstr>
      <vt:lpstr>9.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Accountability System Presentation</dc:title>
  <dc:creator>DESE</dc:creator>
  <cp:lastModifiedBy>Zou, Dong (EOE)</cp:lastModifiedBy>
  <cp:revision>2</cp:revision>
  <dcterms:created xsi:type="dcterms:W3CDTF">2022-10-11T20:32:22Z</dcterms:created>
  <dcterms:modified xsi:type="dcterms:W3CDTF">2024-09-19T17:30:44Z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19 2024 12:00AM</vt:lpwstr>
  </property>
</Properties>
</file>