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1"/>
  </p:notesMasterIdLst>
  <p:handoutMasterIdLst>
    <p:handoutMasterId r:id="rId32"/>
  </p:handoutMasterIdLst>
  <p:sldIdLst>
    <p:sldId id="277" r:id="rId6"/>
    <p:sldId id="257" r:id="rId7"/>
    <p:sldId id="260" r:id="rId8"/>
    <p:sldId id="282" r:id="rId9"/>
    <p:sldId id="283" r:id="rId10"/>
    <p:sldId id="284" r:id="rId11"/>
    <p:sldId id="295" r:id="rId12"/>
    <p:sldId id="274" r:id="rId13"/>
    <p:sldId id="285" r:id="rId14"/>
    <p:sldId id="293" r:id="rId15"/>
    <p:sldId id="304" r:id="rId16"/>
    <p:sldId id="303" r:id="rId17"/>
    <p:sldId id="286" r:id="rId18"/>
    <p:sldId id="313" r:id="rId19"/>
    <p:sldId id="314" r:id="rId20"/>
    <p:sldId id="315" r:id="rId21"/>
    <p:sldId id="316" r:id="rId22"/>
    <p:sldId id="321" r:id="rId23"/>
    <p:sldId id="323" r:id="rId24"/>
    <p:sldId id="324" r:id="rId25"/>
    <p:sldId id="317" r:id="rId26"/>
    <p:sldId id="288" r:id="rId27"/>
    <p:sldId id="322" r:id="rId28"/>
    <p:sldId id="289" r:id="rId29"/>
    <p:sldId id="333" r:id="rId30"/>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amp; content" id="{AEEF91B5-C040-418C-A7EF-D396E8C5FE21}">
          <p14:sldIdLst>
            <p14:sldId id="277"/>
            <p14:sldId id="257"/>
            <p14:sldId id="260"/>
            <p14:sldId id="282"/>
            <p14:sldId id="283"/>
            <p14:sldId id="284"/>
            <p14:sldId id="295"/>
          </p14:sldIdLst>
        </p14:section>
        <p14:section name="Basic text box" id="{DCD4DD07-CAF7-4E7A-9DCD-CDE5ABF2F349}">
          <p14:sldIdLst>
            <p14:sldId id="274"/>
            <p14:sldId id="285"/>
            <p14:sldId id="293"/>
            <p14:sldId id="304"/>
            <p14:sldId id="303"/>
            <p14:sldId id="286"/>
            <p14:sldId id="313"/>
            <p14:sldId id="314"/>
            <p14:sldId id="315"/>
            <p14:sldId id="316"/>
            <p14:sldId id="321"/>
            <p14:sldId id="323"/>
            <p14:sldId id="324"/>
            <p14:sldId id="317"/>
            <p14:sldId id="288"/>
            <p14:sldId id="322"/>
            <p14:sldId id="289"/>
            <p14:sldId id="333"/>
          </p14:sldIdLst>
        </p14:section>
        <p14:section name="Infographics" id="{C4E083B3-F14A-4392-9B82-0F42DAC53658}">
          <p14:sldIdLst/>
        </p14:section>
        <p14:section name="End &amp; Contact" id="{7D930A8E-F6E7-47DF-97AA-43BE2C93C7F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Maguire, Toby (DESE)" initials="MT(" lastIdx="2" clrIdx="0">
    <p:extLst>
      <p:ext uri="{19B8F6BF-5375-455C-9EA6-DF929625EA0E}">
        <p15:presenceInfo xmlns:p15="http://schemas.microsoft.com/office/powerpoint/2012/main" userId="S-1-5-21-875326689-928589111-1252796590-247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526"/>
    <a:srgbClr val="EFB3DF"/>
    <a:srgbClr val="FF99CC"/>
    <a:srgbClr val="00194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14" autoAdjust="0"/>
    <p:restoredTop sz="70698" autoAdjust="0"/>
  </p:normalViewPr>
  <p:slideViewPr>
    <p:cSldViewPr snapToGrid="0">
      <p:cViewPr varScale="1">
        <p:scale>
          <a:sx n="77" d="100"/>
          <a:sy n="77" d="100"/>
        </p:scale>
        <p:origin x="1122" y="84"/>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sites.google.com/a/literacypro.com/wioa-laces-updates/assessments#TOC-Assessment-Rules"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sabes.org/calendar"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ww.blogs.umass.edu/aclstesthelp"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s://www.tinyurl.com/AssessmentTrainings" TargetMode="External"/></Relationships>
</file>

<file path=ppt/diagrams/_rels/data5.xml.rels><?xml version="1.0" encoding="UTF-8" standalone="yes"?>
<Relationships xmlns="http://schemas.openxmlformats.org/package/2006/relationships"><Relationship Id="rId2" Type="http://schemas.openxmlformats.org/officeDocument/2006/relationships/hyperlink" Target="mailto:MAPT-owl-help@it.umass.edu" TargetMode="External"/><Relationship Id="rId1" Type="http://schemas.openxmlformats.org/officeDocument/2006/relationships/hyperlink" Target="mailto:aclstesthelp@educ.umass.edu"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sites.google.com/a/literacypro.com/wioa-laces-updates/assessments#TOC-Assessment-Rul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sabes.org/calendar"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blogs.umass.edu/aclstesthelp"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tinyurl.com/AssessmentTrainings" TargetMode="External"/></Relationships>
</file>

<file path=ppt/diagrams/_rels/drawing5.xml.rels><?xml version="1.0" encoding="UTF-8" standalone="yes"?>
<Relationships xmlns="http://schemas.openxmlformats.org/package/2006/relationships"><Relationship Id="rId2" Type="http://schemas.openxmlformats.org/officeDocument/2006/relationships/hyperlink" Target="mailto:MAPT-owl-help@it.umass.edu" TargetMode="External"/><Relationship Id="rId1" Type="http://schemas.openxmlformats.org/officeDocument/2006/relationships/hyperlink" Target="mailto:aclstesthelp@educ.umass.edu"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581B4-A331-43E6-814B-421F58C4596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5AF657C-FE2D-4388-91AB-2CE3A17176C4}">
      <dgm:prSet phldrT="[Text]" custT="1"/>
      <dgm:spPr/>
      <dgm:t>
        <a:bodyPr/>
        <a:lstStyle/>
        <a:p>
          <a:pPr algn="l"/>
          <a:r>
            <a:rPr lang="en-US" sz="2000" dirty="0"/>
            <a:t>1. Initial Placement</a:t>
          </a:r>
        </a:p>
        <a:p>
          <a:pPr algn="l"/>
          <a:endParaRPr lang="en-US" sz="2000" dirty="0"/>
        </a:p>
        <a:p>
          <a:pPr algn="l"/>
          <a:r>
            <a:rPr lang="en-US" sz="2000" dirty="0"/>
            <a:t>2. Student Placement</a:t>
          </a:r>
        </a:p>
      </dgm:t>
      <dgm:extLst>
        <a:ext uri="{E40237B7-FDA0-4F09-8148-C483321AD2D9}">
          <dgm14:cNvPr xmlns:dgm14="http://schemas.microsoft.com/office/drawing/2010/diagram" id="0" name="" descr="This is a box showing the titles of two assessment policies: the initial placment policy and the student placement policy." title="Initial and Student Placement Policies"/>
        </a:ext>
      </dgm:extLst>
    </dgm:pt>
    <dgm:pt modelId="{9D15DA4C-790F-4219-AC27-CD1730FA736D}" type="parTrans" cxnId="{87A9E093-B687-436B-A4D7-86EE3295E62F}">
      <dgm:prSet/>
      <dgm:spPr/>
      <dgm:t>
        <a:bodyPr/>
        <a:lstStyle/>
        <a:p>
          <a:endParaRPr lang="en-US"/>
        </a:p>
      </dgm:t>
    </dgm:pt>
    <dgm:pt modelId="{53E5AEAA-FF14-49D6-95D5-1B71483A6F25}" type="sibTrans" cxnId="{87A9E093-B687-436B-A4D7-86EE3295E62F}">
      <dgm:prSet/>
      <dgm:spPr/>
      <dgm:t>
        <a:bodyPr/>
        <a:lstStyle/>
        <a:p>
          <a:endParaRPr lang="en-US"/>
        </a:p>
      </dgm:t>
    </dgm:pt>
    <dgm:pt modelId="{6F7F2760-1112-45AC-B250-6488D16A044E}">
      <dgm:prSet phldrT="[Text]" custT="1"/>
      <dgm:spPr/>
      <dgm:t>
        <a:bodyPr/>
        <a:lstStyle/>
        <a:p>
          <a:pPr algn="l"/>
          <a:r>
            <a:rPr lang="en-US" sz="2000" dirty="0">
              <a:solidFill>
                <a:srgbClr val="002060"/>
              </a:solidFill>
            </a:rPr>
            <a:t>3. Pre- and Post-Testing</a:t>
          </a:r>
        </a:p>
        <a:p>
          <a:pPr algn="l"/>
          <a:r>
            <a:rPr lang="en-US" sz="2000" dirty="0">
              <a:solidFill>
                <a:srgbClr val="FF0000"/>
              </a:solidFill>
            </a:rPr>
            <a:t>*Exceptions</a:t>
          </a:r>
        </a:p>
        <a:p>
          <a:pPr algn="l"/>
          <a:r>
            <a:rPr lang="en-US" sz="2000" dirty="0">
              <a:solidFill>
                <a:srgbClr val="002060"/>
              </a:solidFill>
            </a:rPr>
            <a:t>4. Pre-and Post-Testing Targets</a:t>
          </a:r>
        </a:p>
      </dgm:t>
      <dgm:extLst>
        <a:ext uri="{E40237B7-FDA0-4F09-8148-C483321AD2D9}">
          <dgm14:cNvPr xmlns:dgm14="http://schemas.microsoft.com/office/drawing/2010/diagram" id="0" name="" descr="This is a box showing the titles of two assessment policies: Pre- and Post-Testing Policy (wtith the word exceptions under it written in red) and Pre-and Post-Testing Targets Policy." title="Pre- and Post-Testing and Pre-and Post-Testing Targets"/>
        </a:ext>
      </dgm:extLst>
    </dgm:pt>
    <dgm:pt modelId="{5403CF02-E9DB-473C-B7C3-916B2BFBAF89}" type="parTrans" cxnId="{65183D07-FC1E-4508-954E-791C476E39DF}">
      <dgm:prSet/>
      <dgm:spPr/>
      <dgm:t>
        <a:bodyPr/>
        <a:lstStyle/>
        <a:p>
          <a:endParaRPr lang="en-US"/>
        </a:p>
      </dgm:t>
    </dgm:pt>
    <dgm:pt modelId="{1676C4A0-39EB-44CF-90E1-91A39265CEBE}" type="sibTrans" cxnId="{65183D07-FC1E-4508-954E-791C476E39DF}">
      <dgm:prSet/>
      <dgm:spPr/>
      <dgm:t>
        <a:bodyPr/>
        <a:lstStyle/>
        <a:p>
          <a:endParaRPr lang="en-US"/>
        </a:p>
      </dgm:t>
    </dgm:pt>
    <dgm:pt modelId="{A5FEC83C-9B38-40FA-B9F3-2DC246F4D241}">
      <dgm:prSet phldrT="[Text]" custT="1"/>
      <dgm:spPr/>
      <dgm:t>
        <a:bodyPr/>
        <a:lstStyle/>
        <a:p>
          <a:pPr algn="l"/>
          <a:r>
            <a:rPr lang="en-US" sz="2000" dirty="0"/>
            <a:t>5. Three Assessments in a Fiscal Year</a:t>
          </a:r>
        </a:p>
        <a:p>
          <a:pPr algn="l"/>
          <a:r>
            <a:rPr lang="en-US" sz="2000" dirty="0">
              <a:solidFill>
                <a:srgbClr val="FF0000"/>
              </a:solidFill>
            </a:rPr>
            <a:t>* Exceptions</a:t>
          </a:r>
        </a:p>
      </dgm:t>
      <dgm:extLst>
        <a:ext uri="{E40237B7-FDA0-4F09-8148-C483321AD2D9}">
          <dgm14:cNvPr xmlns:dgm14="http://schemas.microsoft.com/office/drawing/2010/diagram" id="0" name="" descr="This is a box showing the title of one assessment policy called Three Assessments in a Fiscal Year Policy and the word excptions written in red under." title="Three Assessments in a Fiscal Year Policy"/>
        </a:ext>
      </dgm:extLst>
    </dgm:pt>
    <dgm:pt modelId="{328B0BF5-3A0A-4F65-9BE2-9846AA8779CA}" type="parTrans" cxnId="{B8E4047F-B88C-4031-B6CB-E5A279833FB6}">
      <dgm:prSet/>
      <dgm:spPr/>
      <dgm:t>
        <a:bodyPr/>
        <a:lstStyle/>
        <a:p>
          <a:endParaRPr lang="en-US"/>
        </a:p>
      </dgm:t>
    </dgm:pt>
    <dgm:pt modelId="{6D276B88-C76E-4F45-B889-42208A95AC4D}" type="sibTrans" cxnId="{B8E4047F-B88C-4031-B6CB-E5A279833FB6}">
      <dgm:prSet/>
      <dgm:spPr/>
      <dgm:t>
        <a:bodyPr/>
        <a:lstStyle/>
        <a:p>
          <a:endParaRPr lang="en-US"/>
        </a:p>
      </dgm:t>
    </dgm:pt>
    <dgm:pt modelId="{36BAF6D2-8DB4-41A6-8340-31F75B157ADA}">
      <dgm:prSet phldrT="[Text]" custT="1"/>
      <dgm:spPr/>
      <dgm:t>
        <a:bodyPr/>
        <a:lstStyle/>
        <a:p>
          <a:pPr algn="l"/>
          <a:r>
            <a:rPr lang="en-US" sz="1800" dirty="0"/>
            <a:t>6. Reporting Assessments in LACES</a:t>
          </a:r>
        </a:p>
        <a:p>
          <a:pPr algn="l"/>
          <a:r>
            <a:rPr lang="en-US" sz="1800" dirty="0"/>
            <a:t>7. Moving Assessments Forward:</a:t>
          </a:r>
        </a:p>
        <a:p>
          <a:pPr algn="l"/>
          <a:r>
            <a:rPr lang="en-US" sz="1400" u="sng" dirty="0">
              <a:solidFill>
                <a:schemeClr val="tx1"/>
              </a:solidFill>
              <a:effectLst/>
              <a:latin typeface="+mn-lt"/>
              <a:ea typeface="+mn-ea"/>
              <a:cs typeface="+mn-cs"/>
              <a:hlinkClick xmlns:r="http://schemas.openxmlformats.org/officeDocument/2006/relationships" r:id="rId1"/>
            </a:rPr>
            <a:t>https://sites.google.com/a/literacypro.com/wioa-laces-updates/assessments#TOC-Assessment-Rules</a:t>
          </a:r>
          <a:r>
            <a:rPr lang="en-US" sz="1400" dirty="0">
              <a:solidFill>
                <a:schemeClr val="tx1"/>
              </a:solidFill>
              <a:effectLst/>
              <a:latin typeface="+mn-lt"/>
              <a:ea typeface="+mn-ea"/>
              <a:cs typeface="+mn-cs"/>
            </a:rPr>
            <a:t> </a:t>
          </a:r>
          <a:endParaRPr lang="en-US" sz="1400" dirty="0"/>
        </a:p>
      </dgm:t>
      <dgm:extLst>
        <a:ext uri="{E40237B7-FDA0-4F09-8148-C483321AD2D9}">
          <dgm14:cNvPr xmlns:dgm14="http://schemas.microsoft.com/office/drawing/2010/diagram" id="0" name="" descr="This is a box showing two assessment policies: Reporting Assessments in LACES Policy and and Moving Assessments Forward Policy, followed by a link to the a site where instructions for moving assessments forard are detailed: https://sites.google.com/a/literacypro.com/wioa-laces-updates/assessments#TOC-Assessment-Rules. &#10; " title="Reporting Assessments in LACES and Moving Assessments Forward"/>
        </a:ext>
      </dgm:extLst>
    </dgm:pt>
    <dgm:pt modelId="{197285AD-9CFB-4D37-B30E-0279E1B04961}" type="parTrans" cxnId="{82519DE6-55F3-4180-835E-984DAECA7DDB}">
      <dgm:prSet/>
      <dgm:spPr/>
      <dgm:t>
        <a:bodyPr/>
        <a:lstStyle/>
        <a:p>
          <a:endParaRPr lang="en-US"/>
        </a:p>
      </dgm:t>
    </dgm:pt>
    <dgm:pt modelId="{CC41DC31-8757-45BB-9271-DD9FD525A130}" type="sibTrans" cxnId="{82519DE6-55F3-4180-835E-984DAECA7DDB}">
      <dgm:prSet/>
      <dgm:spPr/>
      <dgm:t>
        <a:bodyPr/>
        <a:lstStyle/>
        <a:p>
          <a:endParaRPr lang="en-US"/>
        </a:p>
      </dgm:t>
    </dgm:pt>
    <dgm:pt modelId="{A528F7EC-5CBC-4791-BAC0-D8E03AD17BF9}">
      <dgm:prSet phldrT="[Text]" custT="1"/>
      <dgm:spPr/>
      <dgm:t>
        <a:bodyPr/>
        <a:lstStyle/>
        <a:p>
          <a:pPr algn="l"/>
          <a:r>
            <a:rPr lang="en-US" sz="2000" dirty="0">
              <a:solidFill>
                <a:srgbClr val="002060"/>
              </a:solidFill>
            </a:rPr>
            <a:t>8. Test Administrators and   Test Scorers</a:t>
          </a:r>
        </a:p>
        <a:p>
          <a:pPr algn="l"/>
          <a:r>
            <a:rPr lang="en-US" sz="2000" dirty="0">
              <a:solidFill>
                <a:srgbClr val="002060"/>
              </a:solidFill>
            </a:rPr>
            <a:t>9. Training and Certification of Test Administrators</a:t>
          </a:r>
        </a:p>
      </dgm:t>
      <dgm:extLst>
        <a:ext uri="{E40237B7-FDA0-4F09-8148-C483321AD2D9}">
          <dgm14:cNvPr xmlns:dgm14="http://schemas.microsoft.com/office/drawing/2010/diagram" id="0" name="" descr="This is a box showing titles of two assessment policies: Test Administrators and Test Scorers Policy and Training and Certification of Test Administrators Policy. " title="Test Administrators and Test Scorers and Training and Certification of Test Administrators"/>
        </a:ext>
      </dgm:extLst>
    </dgm:pt>
    <dgm:pt modelId="{A3FB1629-06B2-43E9-8ADD-514A4100C7A5}" type="parTrans" cxnId="{8B5C9447-C681-4BC6-A864-C6BF189B1C22}">
      <dgm:prSet/>
      <dgm:spPr/>
      <dgm:t>
        <a:bodyPr/>
        <a:lstStyle/>
        <a:p>
          <a:endParaRPr lang="en-US"/>
        </a:p>
      </dgm:t>
    </dgm:pt>
    <dgm:pt modelId="{1E5FC259-E7A6-40FB-89A6-BC04B5C8EDAB}" type="sibTrans" cxnId="{8B5C9447-C681-4BC6-A864-C6BF189B1C22}">
      <dgm:prSet/>
      <dgm:spPr/>
      <dgm:t>
        <a:bodyPr/>
        <a:lstStyle/>
        <a:p>
          <a:endParaRPr lang="en-US"/>
        </a:p>
      </dgm:t>
    </dgm:pt>
    <dgm:pt modelId="{E004008A-7DA0-4B2E-B447-B2AEB4FC701A}" type="pres">
      <dgm:prSet presAssocID="{55A581B4-A331-43E6-814B-421F58C4596B}" presName="diagram" presStyleCnt="0">
        <dgm:presLayoutVars>
          <dgm:dir/>
          <dgm:resizeHandles val="exact"/>
        </dgm:presLayoutVars>
      </dgm:prSet>
      <dgm:spPr/>
    </dgm:pt>
    <dgm:pt modelId="{3D9F6AE2-D30B-4F01-B424-74C7F5D96FCD}" type="pres">
      <dgm:prSet presAssocID="{15AF657C-FE2D-4388-91AB-2CE3A17176C4}" presName="node" presStyleLbl="node1" presStyleIdx="0" presStyleCnt="5">
        <dgm:presLayoutVars>
          <dgm:bulletEnabled val="1"/>
        </dgm:presLayoutVars>
      </dgm:prSet>
      <dgm:spPr/>
    </dgm:pt>
    <dgm:pt modelId="{7B4A0C50-5626-424B-BFEF-014CFFC83FC7}" type="pres">
      <dgm:prSet presAssocID="{53E5AEAA-FF14-49D6-95D5-1B71483A6F25}" presName="sibTrans" presStyleCnt="0"/>
      <dgm:spPr/>
    </dgm:pt>
    <dgm:pt modelId="{0E0315C8-B898-4744-92C2-FBBCD237720F}" type="pres">
      <dgm:prSet presAssocID="{6F7F2760-1112-45AC-B250-6488D16A044E}" presName="node" presStyleLbl="node1" presStyleIdx="1" presStyleCnt="5">
        <dgm:presLayoutVars>
          <dgm:bulletEnabled val="1"/>
        </dgm:presLayoutVars>
      </dgm:prSet>
      <dgm:spPr/>
    </dgm:pt>
    <dgm:pt modelId="{9508A54F-50F8-44AD-8EA1-8E51F1B91F77}" type="pres">
      <dgm:prSet presAssocID="{1676C4A0-39EB-44CF-90E1-91A39265CEBE}" presName="sibTrans" presStyleCnt="0"/>
      <dgm:spPr/>
    </dgm:pt>
    <dgm:pt modelId="{C3EEFFCF-8E84-4BCC-8F1A-D5702103CAED}" type="pres">
      <dgm:prSet presAssocID="{A5FEC83C-9B38-40FA-B9F3-2DC246F4D241}" presName="node" presStyleLbl="node1" presStyleIdx="2" presStyleCnt="5">
        <dgm:presLayoutVars>
          <dgm:bulletEnabled val="1"/>
        </dgm:presLayoutVars>
      </dgm:prSet>
      <dgm:spPr/>
    </dgm:pt>
    <dgm:pt modelId="{658A4140-0734-4339-81FC-0605A56F5307}" type="pres">
      <dgm:prSet presAssocID="{6D276B88-C76E-4F45-B889-42208A95AC4D}" presName="sibTrans" presStyleCnt="0"/>
      <dgm:spPr/>
    </dgm:pt>
    <dgm:pt modelId="{6A761055-63AE-42B1-A6E4-1CA97511BD58}" type="pres">
      <dgm:prSet presAssocID="{36BAF6D2-8DB4-41A6-8340-31F75B157ADA}" presName="node" presStyleLbl="node1" presStyleIdx="3" presStyleCnt="5">
        <dgm:presLayoutVars>
          <dgm:bulletEnabled val="1"/>
        </dgm:presLayoutVars>
      </dgm:prSet>
      <dgm:spPr/>
    </dgm:pt>
    <dgm:pt modelId="{88A93654-08FF-44F8-ABB2-3C30D82F48CA}" type="pres">
      <dgm:prSet presAssocID="{CC41DC31-8757-45BB-9271-DD9FD525A130}" presName="sibTrans" presStyleCnt="0"/>
      <dgm:spPr/>
    </dgm:pt>
    <dgm:pt modelId="{D4DFD083-0783-44C0-9D8F-FC4DF21B5833}" type="pres">
      <dgm:prSet presAssocID="{A528F7EC-5CBC-4791-BAC0-D8E03AD17BF9}" presName="node" presStyleLbl="node1" presStyleIdx="4" presStyleCnt="5">
        <dgm:presLayoutVars>
          <dgm:bulletEnabled val="1"/>
        </dgm:presLayoutVars>
      </dgm:prSet>
      <dgm:spPr/>
    </dgm:pt>
  </dgm:ptLst>
  <dgm:cxnLst>
    <dgm:cxn modelId="{65183D07-FC1E-4508-954E-791C476E39DF}" srcId="{55A581B4-A331-43E6-814B-421F58C4596B}" destId="{6F7F2760-1112-45AC-B250-6488D16A044E}" srcOrd="1" destOrd="0" parTransId="{5403CF02-E9DB-473C-B7C3-916B2BFBAF89}" sibTransId="{1676C4A0-39EB-44CF-90E1-91A39265CEBE}"/>
    <dgm:cxn modelId="{E3B2610B-A021-41C5-9A32-9F6B92C83B18}" type="presOf" srcId="{A528F7EC-5CBC-4791-BAC0-D8E03AD17BF9}" destId="{D4DFD083-0783-44C0-9D8F-FC4DF21B5833}" srcOrd="0" destOrd="0" presId="urn:microsoft.com/office/officeart/2005/8/layout/default"/>
    <dgm:cxn modelId="{8C36F51E-5B38-40AE-87FA-F148E359BE93}" type="presOf" srcId="{6F7F2760-1112-45AC-B250-6488D16A044E}" destId="{0E0315C8-B898-4744-92C2-FBBCD237720F}" srcOrd="0" destOrd="0" presId="urn:microsoft.com/office/officeart/2005/8/layout/default"/>
    <dgm:cxn modelId="{D31DB429-8DE1-4408-9917-F49747FD44EC}" type="presOf" srcId="{15AF657C-FE2D-4388-91AB-2CE3A17176C4}" destId="{3D9F6AE2-D30B-4F01-B424-74C7F5D96FCD}" srcOrd="0" destOrd="0" presId="urn:microsoft.com/office/officeart/2005/8/layout/default"/>
    <dgm:cxn modelId="{8B5C9447-C681-4BC6-A864-C6BF189B1C22}" srcId="{55A581B4-A331-43E6-814B-421F58C4596B}" destId="{A528F7EC-5CBC-4791-BAC0-D8E03AD17BF9}" srcOrd="4" destOrd="0" parTransId="{A3FB1629-06B2-43E9-8ADD-514A4100C7A5}" sibTransId="{1E5FC259-E7A6-40FB-89A6-BC04B5C8EDAB}"/>
    <dgm:cxn modelId="{FA05524E-84A9-41A3-8B2E-22DA7B03633C}" type="presOf" srcId="{55A581B4-A331-43E6-814B-421F58C4596B}" destId="{E004008A-7DA0-4B2E-B447-B2AEB4FC701A}" srcOrd="0" destOrd="0" presId="urn:microsoft.com/office/officeart/2005/8/layout/default"/>
    <dgm:cxn modelId="{B8E4047F-B88C-4031-B6CB-E5A279833FB6}" srcId="{55A581B4-A331-43E6-814B-421F58C4596B}" destId="{A5FEC83C-9B38-40FA-B9F3-2DC246F4D241}" srcOrd="2" destOrd="0" parTransId="{328B0BF5-3A0A-4F65-9BE2-9846AA8779CA}" sibTransId="{6D276B88-C76E-4F45-B889-42208A95AC4D}"/>
    <dgm:cxn modelId="{A13BE783-37C6-40DC-8952-FF3624D3DDBF}" type="presOf" srcId="{36BAF6D2-8DB4-41A6-8340-31F75B157ADA}" destId="{6A761055-63AE-42B1-A6E4-1CA97511BD58}" srcOrd="0" destOrd="0" presId="urn:microsoft.com/office/officeart/2005/8/layout/default"/>
    <dgm:cxn modelId="{87A9E093-B687-436B-A4D7-86EE3295E62F}" srcId="{55A581B4-A331-43E6-814B-421F58C4596B}" destId="{15AF657C-FE2D-4388-91AB-2CE3A17176C4}" srcOrd="0" destOrd="0" parTransId="{9D15DA4C-790F-4219-AC27-CD1730FA736D}" sibTransId="{53E5AEAA-FF14-49D6-95D5-1B71483A6F25}"/>
    <dgm:cxn modelId="{5D749DB5-12B3-40DA-825F-36276F9CC0B8}" type="presOf" srcId="{A5FEC83C-9B38-40FA-B9F3-2DC246F4D241}" destId="{C3EEFFCF-8E84-4BCC-8F1A-D5702103CAED}" srcOrd="0" destOrd="0" presId="urn:microsoft.com/office/officeart/2005/8/layout/default"/>
    <dgm:cxn modelId="{82519DE6-55F3-4180-835E-984DAECA7DDB}" srcId="{55A581B4-A331-43E6-814B-421F58C4596B}" destId="{36BAF6D2-8DB4-41A6-8340-31F75B157ADA}" srcOrd="3" destOrd="0" parTransId="{197285AD-9CFB-4D37-B30E-0279E1B04961}" sibTransId="{CC41DC31-8757-45BB-9271-DD9FD525A130}"/>
    <dgm:cxn modelId="{3B803924-FFD1-42D0-9C47-B2C1371E22BC}" type="presParOf" srcId="{E004008A-7DA0-4B2E-B447-B2AEB4FC701A}" destId="{3D9F6AE2-D30B-4F01-B424-74C7F5D96FCD}" srcOrd="0" destOrd="0" presId="urn:microsoft.com/office/officeart/2005/8/layout/default"/>
    <dgm:cxn modelId="{313B6A7C-E6EA-4DA5-AAFC-9E20A1934AA6}" type="presParOf" srcId="{E004008A-7DA0-4B2E-B447-B2AEB4FC701A}" destId="{7B4A0C50-5626-424B-BFEF-014CFFC83FC7}" srcOrd="1" destOrd="0" presId="urn:microsoft.com/office/officeart/2005/8/layout/default"/>
    <dgm:cxn modelId="{FB9C622C-80CA-41BF-9662-0F1BBCEBF9A7}" type="presParOf" srcId="{E004008A-7DA0-4B2E-B447-B2AEB4FC701A}" destId="{0E0315C8-B898-4744-92C2-FBBCD237720F}" srcOrd="2" destOrd="0" presId="urn:microsoft.com/office/officeart/2005/8/layout/default"/>
    <dgm:cxn modelId="{84303F40-98AC-4075-8004-473A83810E07}" type="presParOf" srcId="{E004008A-7DA0-4B2E-B447-B2AEB4FC701A}" destId="{9508A54F-50F8-44AD-8EA1-8E51F1B91F77}" srcOrd="3" destOrd="0" presId="urn:microsoft.com/office/officeart/2005/8/layout/default"/>
    <dgm:cxn modelId="{CC503308-D3F2-44A2-B66D-355C2E0868EB}" type="presParOf" srcId="{E004008A-7DA0-4B2E-B447-B2AEB4FC701A}" destId="{C3EEFFCF-8E84-4BCC-8F1A-D5702103CAED}" srcOrd="4" destOrd="0" presId="urn:microsoft.com/office/officeart/2005/8/layout/default"/>
    <dgm:cxn modelId="{B660D2A8-FA5E-4C8F-8381-5F0602507806}" type="presParOf" srcId="{E004008A-7DA0-4B2E-B447-B2AEB4FC701A}" destId="{658A4140-0734-4339-81FC-0605A56F5307}" srcOrd="5" destOrd="0" presId="urn:microsoft.com/office/officeart/2005/8/layout/default"/>
    <dgm:cxn modelId="{25742301-A110-4A6F-BBA3-881358E8A004}" type="presParOf" srcId="{E004008A-7DA0-4B2E-B447-B2AEB4FC701A}" destId="{6A761055-63AE-42B1-A6E4-1CA97511BD58}" srcOrd="6" destOrd="0" presId="urn:microsoft.com/office/officeart/2005/8/layout/default"/>
    <dgm:cxn modelId="{DD77F27A-6C1F-4A53-8B2B-DDCAF8AD2AFE}" type="presParOf" srcId="{E004008A-7DA0-4B2E-B447-B2AEB4FC701A}" destId="{88A93654-08FF-44F8-ABB2-3C30D82F48CA}" srcOrd="7" destOrd="0" presId="urn:microsoft.com/office/officeart/2005/8/layout/default"/>
    <dgm:cxn modelId="{E9FB2112-D31F-47F5-8E96-6D804B2FD82D}" type="presParOf" srcId="{E004008A-7DA0-4B2E-B447-B2AEB4FC701A}" destId="{D4DFD083-0783-44C0-9D8F-FC4DF21B583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36EE53-FC65-D441-BF8A-DD734F784C40}" type="doc">
      <dgm:prSet loTypeId="urn:microsoft.com/office/officeart/2005/8/layout/vList5" loCatId="relationship" qsTypeId="urn:microsoft.com/office/officeart/2005/8/quickstyle/simple1" qsCatId="simple" csTypeId="urn:microsoft.com/office/officeart/2005/8/colors/accent1_2" csCatId="accent1" phldr="1"/>
      <dgm:spPr/>
      <dgm:t>
        <a:bodyPr/>
        <a:lstStyle/>
        <a:p>
          <a:endParaRPr lang="en-US"/>
        </a:p>
      </dgm:t>
    </dgm:pt>
    <dgm:pt modelId="{91B07976-4DA0-7C4C-84C1-7709BB9E1692}">
      <dgm:prSet phldrT="[Text]" custT="1"/>
      <dgm:spPr/>
      <dgm:t>
        <a:bodyPr/>
        <a:lstStyle/>
        <a:p>
          <a:r>
            <a:rPr lang="en-US" sz="2800" dirty="0"/>
            <a:t>Complete NRS assessment trainings</a:t>
          </a:r>
        </a:p>
      </dgm:t>
      <dgm:extLst>
        <a:ext uri="{E40237B7-FDA0-4F09-8148-C483321AD2D9}">
          <dgm14:cNvPr xmlns:dgm14="http://schemas.microsoft.com/office/drawing/2010/diagram" id="0" name="" descr="A box with the title of the slide: Complete NRS assessment Trainings" title="Complete NRS assessment Trainings"/>
        </a:ext>
      </dgm:extLst>
    </dgm:pt>
    <dgm:pt modelId="{4E3A5EEE-01E9-4146-8DB4-74E221EAD257}" type="parTrans" cxnId="{ACCA16E1-CCDE-E042-80C3-556667AA3A5B}">
      <dgm:prSet/>
      <dgm:spPr/>
      <dgm:t>
        <a:bodyPr/>
        <a:lstStyle/>
        <a:p>
          <a:endParaRPr lang="en-US"/>
        </a:p>
      </dgm:t>
    </dgm:pt>
    <dgm:pt modelId="{6DDFE3A2-DA1D-C549-8A96-E4ED0B55F7F5}" type="sibTrans" cxnId="{ACCA16E1-CCDE-E042-80C3-556667AA3A5B}">
      <dgm:prSet/>
      <dgm:spPr/>
      <dgm:t>
        <a:bodyPr/>
        <a:lstStyle/>
        <a:p>
          <a:endParaRPr lang="en-US"/>
        </a:p>
      </dgm:t>
    </dgm:pt>
    <dgm:pt modelId="{480CDF9F-B70E-C840-8037-3DDCA27106F2}">
      <dgm:prSet phldrT="[Text]" custT="1"/>
      <dgm:spPr/>
      <dgm:t>
        <a:bodyPr/>
        <a:lstStyle/>
        <a:p>
          <a:r>
            <a:rPr lang="en-US" sz="2000" dirty="0"/>
            <a:t>Go to </a:t>
          </a:r>
          <a:r>
            <a:rPr lang="en-US" sz="2000" dirty="0">
              <a:hlinkClick xmlns:r="http://schemas.openxmlformats.org/officeDocument/2006/relationships" r:id="rId1"/>
            </a:rPr>
            <a:t>https://www.sabes.org/calendar</a:t>
          </a:r>
          <a:r>
            <a:rPr lang="en-US" sz="2000" dirty="0"/>
            <a:t>.</a:t>
          </a:r>
        </a:p>
      </dgm:t>
      <dgm:extLst>
        <a:ext uri="{E40237B7-FDA0-4F09-8148-C483321AD2D9}">
          <dgm14:cNvPr xmlns:dgm14="http://schemas.microsoft.com/office/drawing/2010/diagram" id="0" name="" descr="This is a box showin three bullet points:&#10;Go to https://www.sabes.org/calendar.&#10;NRS assessment trainings offered online are available 24/7.&#10;Face-to-face trainings are offered based on demand.&#10;" title="Bullet Point Box"/>
        </a:ext>
      </dgm:extLst>
    </dgm:pt>
    <dgm:pt modelId="{B1E320F7-4449-0E41-9952-04EA748D1450}" type="parTrans" cxnId="{DA6B3FF2-6687-4243-8DEF-63AA3F813649}">
      <dgm:prSet/>
      <dgm:spPr/>
      <dgm:t>
        <a:bodyPr/>
        <a:lstStyle/>
        <a:p>
          <a:endParaRPr lang="en-US"/>
        </a:p>
      </dgm:t>
    </dgm:pt>
    <dgm:pt modelId="{88AEA9A9-9019-1D42-B365-7D4CE29496BF}" type="sibTrans" cxnId="{DA6B3FF2-6687-4243-8DEF-63AA3F813649}">
      <dgm:prSet/>
      <dgm:spPr/>
      <dgm:t>
        <a:bodyPr/>
        <a:lstStyle/>
        <a:p>
          <a:endParaRPr lang="en-US"/>
        </a:p>
      </dgm:t>
    </dgm:pt>
    <dgm:pt modelId="{C1E04606-E1C1-9F4C-B55A-CD5ED1978103}">
      <dgm:prSet phldrT="[Text]" custT="1"/>
      <dgm:spPr/>
      <dgm:t>
        <a:bodyPr/>
        <a:lstStyle/>
        <a:p>
          <a:r>
            <a:rPr lang="en-US" sz="2000" dirty="0"/>
            <a:t>NRS assessment trainings offered online are </a:t>
          </a:r>
          <a:r>
            <a:rPr lang="en-US" sz="2000" b="0" dirty="0"/>
            <a:t>available 24/7.</a:t>
          </a:r>
        </a:p>
      </dgm:t>
    </dgm:pt>
    <dgm:pt modelId="{310B451A-DAF8-6D4A-92E1-869D8DA9889C}" type="sibTrans" cxnId="{B38632F6-EF7C-AE4D-B404-BE4980AF0C6D}">
      <dgm:prSet/>
      <dgm:spPr/>
      <dgm:t>
        <a:bodyPr/>
        <a:lstStyle/>
        <a:p>
          <a:endParaRPr lang="en-US"/>
        </a:p>
      </dgm:t>
    </dgm:pt>
    <dgm:pt modelId="{AB57A44D-3DE7-1344-B7C7-4802D6B93B85}" type="parTrans" cxnId="{B38632F6-EF7C-AE4D-B404-BE4980AF0C6D}">
      <dgm:prSet/>
      <dgm:spPr/>
      <dgm:t>
        <a:bodyPr/>
        <a:lstStyle/>
        <a:p>
          <a:endParaRPr lang="en-US"/>
        </a:p>
      </dgm:t>
    </dgm:pt>
    <dgm:pt modelId="{50C6996D-BC83-554D-BE1D-035C67C62966}">
      <dgm:prSet phldrT="[Text]" custT="1"/>
      <dgm:spPr/>
      <dgm:t>
        <a:bodyPr/>
        <a:lstStyle/>
        <a:p>
          <a:r>
            <a:rPr lang="en-US" sz="2000" b="0" dirty="0"/>
            <a:t>Face-to-face trainings are offered based on demand.</a:t>
          </a:r>
          <a:endParaRPr lang="en-US" sz="2000" b="1" dirty="0"/>
        </a:p>
      </dgm:t>
    </dgm:pt>
    <dgm:pt modelId="{79EC3ACF-AADD-EE4E-BBBC-DB0693528916}" type="parTrans" cxnId="{BC6975C7-2D63-EC42-A694-D2C101DD02D6}">
      <dgm:prSet/>
      <dgm:spPr/>
      <dgm:t>
        <a:bodyPr/>
        <a:lstStyle/>
        <a:p>
          <a:endParaRPr lang="en-US"/>
        </a:p>
      </dgm:t>
    </dgm:pt>
    <dgm:pt modelId="{35F907F2-5CA5-604D-A459-6CD86813B8BE}" type="sibTrans" cxnId="{BC6975C7-2D63-EC42-A694-D2C101DD02D6}">
      <dgm:prSet/>
      <dgm:spPr/>
      <dgm:t>
        <a:bodyPr/>
        <a:lstStyle/>
        <a:p>
          <a:endParaRPr lang="en-US"/>
        </a:p>
      </dgm:t>
    </dgm:pt>
    <dgm:pt modelId="{58CCA7B5-2B8D-EE40-AD8A-5EA6CE88E2EE}" type="pres">
      <dgm:prSet presAssocID="{F236EE53-FC65-D441-BF8A-DD734F784C40}" presName="Name0" presStyleCnt="0">
        <dgm:presLayoutVars>
          <dgm:dir/>
          <dgm:animLvl val="lvl"/>
          <dgm:resizeHandles val="exact"/>
        </dgm:presLayoutVars>
      </dgm:prSet>
      <dgm:spPr/>
    </dgm:pt>
    <dgm:pt modelId="{EC8423F2-EFFF-DC44-8C9B-ACC35719E622}" type="pres">
      <dgm:prSet presAssocID="{91B07976-4DA0-7C4C-84C1-7709BB9E1692}" presName="linNode" presStyleCnt="0"/>
      <dgm:spPr/>
    </dgm:pt>
    <dgm:pt modelId="{14F841B2-4D26-AA4D-82C9-DD50CD0BD2DF}" type="pres">
      <dgm:prSet presAssocID="{91B07976-4DA0-7C4C-84C1-7709BB9E1692}" presName="parentText" presStyleLbl="node1" presStyleIdx="0" presStyleCnt="1" custScaleX="91088">
        <dgm:presLayoutVars>
          <dgm:chMax val="1"/>
          <dgm:bulletEnabled val="1"/>
        </dgm:presLayoutVars>
      </dgm:prSet>
      <dgm:spPr/>
    </dgm:pt>
    <dgm:pt modelId="{47D2F36F-3CFC-A845-8B3B-2CF1590BC72F}" type="pres">
      <dgm:prSet presAssocID="{91B07976-4DA0-7C4C-84C1-7709BB9E1692}" presName="descendantText" presStyleLbl="alignAccFollowNode1" presStyleIdx="0" presStyleCnt="1" custScaleX="105135" custScaleY="125122">
        <dgm:presLayoutVars>
          <dgm:bulletEnabled val="1"/>
        </dgm:presLayoutVars>
      </dgm:prSet>
      <dgm:spPr/>
    </dgm:pt>
  </dgm:ptLst>
  <dgm:cxnLst>
    <dgm:cxn modelId="{1B18CD03-9EAC-A74D-BB28-C24E5256B83E}" type="presOf" srcId="{50C6996D-BC83-554D-BE1D-035C67C62966}" destId="{47D2F36F-3CFC-A845-8B3B-2CF1590BC72F}" srcOrd="0" destOrd="2" presId="urn:microsoft.com/office/officeart/2005/8/layout/vList5"/>
    <dgm:cxn modelId="{234FC522-CC93-E346-9193-B4B406015BB8}" type="presOf" srcId="{C1E04606-E1C1-9F4C-B55A-CD5ED1978103}" destId="{47D2F36F-3CFC-A845-8B3B-2CF1590BC72F}" srcOrd="0" destOrd="1" presId="urn:microsoft.com/office/officeart/2005/8/layout/vList5"/>
    <dgm:cxn modelId="{FBFF095A-F57C-0149-AEE0-932F9BFE1C81}" type="presOf" srcId="{91B07976-4DA0-7C4C-84C1-7709BB9E1692}" destId="{14F841B2-4D26-AA4D-82C9-DD50CD0BD2DF}" srcOrd="0" destOrd="0" presId="urn:microsoft.com/office/officeart/2005/8/layout/vList5"/>
    <dgm:cxn modelId="{D71A85A1-E622-0E41-B052-4331B5DE5CEF}" type="presOf" srcId="{480CDF9F-B70E-C840-8037-3DDCA27106F2}" destId="{47D2F36F-3CFC-A845-8B3B-2CF1590BC72F}" srcOrd="0" destOrd="0" presId="urn:microsoft.com/office/officeart/2005/8/layout/vList5"/>
    <dgm:cxn modelId="{BC6975C7-2D63-EC42-A694-D2C101DD02D6}" srcId="{91B07976-4DA0-7C4C-84C1-7709BB9E1692}" destId="{50C6996D-BC83-554D-BE1D-035C67C62966}" srcOrd="2" destOrd="0" parTransId="{79EC3ACF-AADD-EE4E-BBBC-DB0693528916}" sibTransId="{35F907F2-5CA5-604D-A459-6CD86813B8BE}"/>
    <dgm:cxn modelId="{ACCA16E1-CCDE-E042-80C3-556667AA3A5B}" srcId="{F236EE53-FC65-D441-BF8A-DD734F784C40}" destId="{91B07976-4DA0-7C4C-84C1-7709BB9E1692}" srcOrd="0" destOrd="0" parTransId="{4E3A5EEE-01E9-4146-8DB4-74E221EAD257}" sibTransId="{6DDFE3A2-DA1D-C549-8A96-E4ED0B55F7F5}"/>
    <dgm:cxn modelId="{DA6B3FF2-6687-4243-8DEF-63AA3F813649}" srcId="{91B07976-4DA0-7C4C-84C1-7709BB9E1692}" destId="{480CDF9F-B70E-C840-8037-3DDCA27106F2}" srcOrd="0" destOrd="0" parTransId="{B1E320F7-4449-0E41-9952-04EA748D1450}" sibTransId="{88AEA9A9-9019-1D42-B365-7D4CE29496BF}"/>
    <dgm:cxn modelId="{B38632F6-EF7C-AE4D-B404-BE4980AF0C6D}" srcId="{91B07976-4DA0-7C4C-84C1-7709BB9E1692}" destId="{C1E04606-E1C1-9F4C-B55A-CD5ED1978103}" srcOrd="1" destOrd="0" parTransId="{AB57A44D-3DE7-1344-B7C7-4802D6B93B85}" sibTransId="{310B451A-DAF8-6D4A-92E1-869D8DA9889C}"/>
    <dgm:cxn modelId="{FD120FFC-AC92-1A4C-B685-89D2A38571BF}" type="presOf" srcId="{F236EE53-FC65-D441-BF8A-DD734F784C40}" destId="{58CCA7B5-2B8D-EE40-AD8A-5EA6CE88E2EE}" srcOrd="0" destOrd="0" presId="urn:microsoft.com/office/officeart/2005/8/layout/vList5"/>
    <dgm:cxn modelId="{0324B034-74DC-964B-AF68-8C4810004716}" type="presParOf" srcId="{58CCA7B5-2B8D-EE40-AD8A-5EA6CE88E2EE}" destId="{EC8423F2-EFFF-DC44-8C9B-ACC35719E622}" srcOrd="0" destOrd="0" presId="urn:microsoft.com/office/officeart/2005/8/layout/vList5"/>
    <dgm:cxn modelId="{74FCC209-0F55-6C4F-970D-90E0D7B41E01}" type="presParOf" srcId="{EC8423F2-EFFF-DC44-8C9B-ACC35719E622}" destId="{14F841B2-4D26-AA4D-82C9-DD50CD0BD2DF}" srcOrd="0" destOrd="0" presId="urn:microsoft.com/office/officeart/2005/8/layout/vList5"/>
    <dgm:cxn modelId="{548AD50A-2826-504D-87E2-B2E459B69E37}" type="presParOf" srcId="{EC8423F2-EFFF-DC44-8C9B-ACC35719E622}" destId="{47D2F36F-3CFC-A845-8B3B-2CF1590BC72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36EE53-FC65-D441-BF8A-DD734F784C40}" type="doc">
      <dgm:prSet loTypeId="urn:microsoft.com/office/officeart/2005/8/layout/vList5" loCatId="relationship" qsTypeId="urn:microsoft.com/office/officeart/2005/8/quickstyle/simple1" qsCatId="simple" csTypeId="urn:microsoft.com/office/officeart/2005/8/colors/accent1_2" csCatId="accent1" phldr="1"/>
      <dgm:spPr/>
      <dgm:t>
        <a:bodyPr/>
        <a:lstStyle/>
        <a:p>
          <a:endParaRPr lang="en-US"/>
        </a:p>
      </dgm:t>
    </dgm:pt>
    <dgm:pt modelId="{91B07976-4DA0-7C4C-84C1-7709BB9E1692}">
      <dgm:prSet phldrT="[Text]" custT="1"/>
      <dgm:spPr/>
      <dgm:t>
        <a:bodyPr/>
        <a:lstStyle/>
        <a:p>
          <a:r>
            <a:rPr lang="en-US" sz="2400" dirty="0"/>
            <a:t>Review training materials and find assessment resources</a:t>
          </a:r>
        </a:p>
      </dgm:t>
      <dgm:extLst>
        <a:ext uri="{E40237B7-FDA0-4F09-8148-C483321AD2D9}">
          <dgm14:cNvPr xmlns:dgm14="http://schemas.microsoft.com/office/drawing/2010/diagram" id="0" name="" descr="Box showing the sentence: Review training materials and find resources." title="Title Box"/>
        </a:ext>
      </dgm:extLst>
    </dgm:pt>
    <dgm:pt modelId="{4E3A5EEE-01E9-4146-8DB4-74E221EAD257}" type="parTrans" cxnId="{ACCA16E1-CCDE-E042-80C3-556667AA3A5B}">
      <dgm:prSet/>
      <dgm:spPr/>
      <dgm:t>
        <a:bodyPr/>
        <a:lstStyle/>
        <a:p>
          <a:endParaRPr lang="en-US"/>
        </a:p>
      </dgm:t>
    </dgm:pt>
    <dgm:pt modelId="{6DDFE3A2-DA1D-C549-8A96-E4ED0B55F7F5}" type="sibTrans" cxnId="{ACCA16E1-CCDE-E042-80C3-556667AA3A5B}">
      <dgm:prSet/>
      <dgm:spPr/>
      <dgm:t>
        <a:bodyPr/>
        <a:lstStyle/>
        <a:p>
          <a:endParaRPr lang="en-US"/>
        </a:p>
      </dgm:t>
    </dgm:pt>
    <dgm:pt modelId="{480CDF9F-B70E-C840-8037-3DDCA27106F2}">
      <dgm:prSet phldrT="[Text]" custT="1"/>
      <dgm:spPr/>
      <dgm:t>
        <a:bodyPr/>
        <a:lstStyle/>
        <a:p>
          <a:r>
            <a:rPr lang="en-US" sz="2000" dirty="0"/>
            <a:t>Go to </a:t>
          </a:r>
          <a:r>
            <a:rPr lang="en-US" sz="2000" dirty="0">
              <a:hlinkClick xmlns:r="http://schemas.openxmlformats.org/officeDocument/2006/relationships" r:id="rId1"/>
            </a:rPr>
            <a:t>https://www.blogs.umass.edu/aclstesthelp</a:t>
          </a:r>
          <a:r>
            <a:rPr lang="en-US" sz="2000" dirty="0"/>
            <a:t>.</a:t>
          </a:r>
        </a:p>
      </dgm:t>
    </dgm:pt>
    <dgm:pt modelId="{B1E320F7-4449-0E41-9952-04EA748D1450}" type="parTrans" cxnId="{DA6B3FF2-6687-4243-8DEF-63AA3F813649}">
      <dgm:prSet/>
      <dgm:spPr/>
      <dgm:t>
        <a:bodyPr/>
        <a:lstStyle/>
        <a:p>
          <a:endParaRPr lang="en-US"/>
        </a:p>
      </dgm:t>
    </dgm:pt>
    <dgm:pt modelId="{88AEA9A9-9019-1D42-B365-7D4CE29496BF}" type="sibTrans" cxnId="{DA6B3FF2-6687-4243-8DEF-63AA3F813649}">
      <dgm:prSet/>
      <dgm:spPr/>
      <dgm:t>
        <a:bodyPr/>
        <a:lstStyle/>
        <a:p>
          <a:endParaRPr lang="en-US"/>
        </a:p>
      </dgm:t>
    </dgm:pt>
    <dgm:pt modelId="{286D50FD-0003-E444-8819-76ED9EF282B3}">
      <dgm:prSet custT="1"/>
      <dgm:spPr/>
      <dgm:t>
        <a:bodyPr/>
        <a:lstStyle/>
        <a:p>
          <a:r>
            <a:rPr lang="en-US" sz="2000" dirty="0"/>
            <a:t>All training modules are available as PDFs.</a:t>
          </a:r>
        </a:p>
      </dgm:t>
    </dgm:pt>
    <dgm:pt modelId="{5D7CEFAA-9EF9-1A4F-9985-096863325E33}" type="parTrans" cxnId="{0653509F-148B-5E47-A41E-1B4ED5F88EDB}">
      <dgm:prSet/>
      <dgm:spPr/>
      <dgm:t>
        <a:bodyPr/>
        <a:lstStyle/>
        <a:p>
          <a:endParaRPr lang="en-US"/>
        </a:p>
      </dgm:t>
    </dgm:pt>
    <dgm:pt modelId="{C33A6C43-0023-4641-95CB-537CDFF47714}" type="sibTrans" cxnId="{0653509F-148B-5E47-A41E-1B4ED5F88EDB}">
      <dgm:prSet/>
      <dgm:spPr/>
      <dgm:t>
        <a:bodyPr/>
        <a:lstStyle/>
        <a:p>
          <a:endParaRPr lang="en-US"/>
        </a:p>
      </dgm:t>
    </dgm:pt>
    <dgm:pt modelId="{9506BB01-593A-4E40-AB94-05F8461CD90E}">
      <dgm:prSet custT="1"/>
      <dgm:spPr/>
      <dgm:t>
        <a:bodyPr/>
        <a:lstStyle/>
        <a:p>
          <a:r>
            <a:rPr lang="en-US" sz="2000" dirty="0"/>
            <a:t>Additional resources include an FAQ section, assessment guides, and select test administration materials.</a:t>
          </a:r>
        </a:p>
      </dgm:t>
    </dgm:pt>
    <dgm:pt modelId="{6426B990-45D3-4744-90E9-627A60339A78}" type="parTrans" cxnId="{CFBE8FAC-7707-0F41-BEA0-6E9DA18F68E5}">
      <dgm:prSet/>
      <dgm:spPr/>
      <dgm:t>
        <a:bodyPr/>
        <a:lstStyle/>
        <a:p>
          <a:endParaRPr lang="en-US"/>
        </a:p>
      </dgm:t>
    </dgm:pt>
    <dgm:pt modelId="{319AFFE2-2FFA-1C48-8BC0-16BD16C5A958}" type="sibTrans" cxnId="{CFBE8FAC-7707-0F41-BEA0-6E9DA18F68E5}">
      <dgm:prSet/>
      <dgm:spPr/>
      <dgm:t>
        <a:bodyPr/>
        <a:lstStyle/>
        <a:p>
          <a:endParaRPr lang="en-US"/>
        </a:p>
      </dgm:t>
    </dgm:pt>
    <dgm:pt modelId="{58CCA7B5-2B8D-EE40-AD8A-5EA6CE88E2EE}" type="pres">
      <dgm:prSet presAssocID="{F236EE53-FC65-D441-BF8A-DD734F784C40}" presName="Name0" presStyleCnt="0">
        <dgm:presLayoutVars>
          <dgm:dir/>
          <dgm:animLvl val="lvl"/>
          <dgm:resizeHandles val="exact"/>
        </dgm:presLayoutVars>
      </dgm:prSet>
      <dgm:spPr/>
    </dgm:pt>
    <dgm:pt modelId="{EC8423F2-EFFF-DC44-8C9B-ACC35719E622}" type="pres">
      <dgm:prSet presAssocID="{91B07976-4DA0-7C4C-84C1-7709BB9E1692}" presName="linNode" presStyleCnt="0"/>
      <dgm:spPr/>
    </dgm:pt>
    <dgm:pt modelId="{14F841B2-4D26-AA4D-82C9-DD50CD0BD2DF}" type="pres">
      <dgm:prSet presAssocID="{91B07976-4DA0-7C4C-84C1-7709BB9E1692}" presName="parentText" presStyleLbl="node1" presStyleIdx="0" presStyleCnt="1" custScaleX="91088">
        <dgm:presLayoutVars>
          <dgm:chMax val="1"/>
          <dgm:bulletEnabled val="1"/>
        </dgm:presLayoutVars>
      </dgm:prSet>
      <dgm:spPr/>
    </dgm:pt>
    <dgm:pt modelId="{47D2F36F-3CFC-A845-8B3B-2CF1590BC72F}" type="pres">
      <dgm:prSet presAssocID="{91B07976-4DA0-7C4C-84C1-7709BB9E1692}" presName="descendantText" presStyleLbl="alignAccFollowNode1" presStyleIdx="0" presStyleCnt="1" custScaleY="125122">
        <dgm:presLayoutVars>
          <dgm:bulletEnabled val="1"/>
        </dgm:presLayoutVars>
      </dgm:prSet>
      <dgm:spPr/>
    </dgm:pt>
  </dgm:ptLst>
  <dgm:cxnLst>
    <dgm:cxn modelId="{967EA045-1DC5-FE47-86D3-96A692637175}" type="presOf" srcId="{9506BB01-593A-4E40-AB94-05F8461CD90E}" destId="{47D2F36F-3CFC-A845-8B3B-2CF1590BC72F}" srcOrd="0" destOrd="2" presId="urn:microsoft.com/office/officeart/2005/8/layout/vList5"/>
    <dgm:cxn modelId="{FBFF095A-F57C-0149-AEE0-932F9BFE1C81}" type="presOf" srcId="{91B07976-4DA0-7C4C-84C1-7709BB9E1692}" destId="{14F841B2-4D26-AA4D-82C9-DD50CD0BD2DF}" srcOrd="0" destOrd="0" presId="urn:microsoft.com/office/officeart/2005/8/layout/vList5"/>
    <dgm:cxn modelId="{0653509F-148B-5E47-A41E-1B4ED5F88EDB}" srcId="{91B07976-4DA0-7C4C-84C1-7709BB9E1692}" destId="{286D50FD-0003-E444-8819-76ED9EF282B3}" srcOrd="1" destOrd="0" parTransId="{5D7CEFAA-9EF9-1A4F-9985-096863325E33}" sibTransId="{C33A6C43-0023-4641-95CB-537CDFF47714}"/>
    <dgm:cxn modelId="{D71A85A1-E622-0E41-B052-4331B5DE5CEF}" type="presOf" srcId="{480CDF9F-B70E-C840-8037-3DDCA27106F2}" destId="{47D2F36F-3CFC-A845-8B3B-2CF1590BC72F}" srcOrd="0" destOrd="0" presId="urn:microsoft.com/office/officeart/2005/8/layout/vList5"/>
    <dgm:cxn modelId="{CFBE8FAC-7707-0F41-BEA0-6E9DA18F68E5}" srcId="{91B07976-4DA0-7C4C-84C1-7709BB9E1692}" destId="{9506BB01-593A-4E40-AB94-05F8461CD90E}" srcOrd="2" destOrd="0" parTransId="{6426B990-45D3-4744-90E9-627A60339A78}" sibTransId="{319AFFE2-2FFA-1C48-8BC0-16BD16C5A958}"/>
    <dgm:cxn modelId="{505291AC-D445-B748-96B9-CB64B92C91CA}" type="presOf" srcId="{286D50FD-0003-E444-8819-76ED9EF282B3}" destId="{47D2F36F-3CFC-A845-8B3B-2CF1590BC72F}" srcOrd="0" destOrd="1" presId="urn:microsoft.com/office/officeart/2005/8/layout/vList5"/>
    <dgm:cxn modelId="{ACCA16E1-CCDE-E042-80C3-556667AA3A5B}" srcId="{F236EE53-FC65-D441-BF8A-DD734F784C40}" destId="{91B07976-4DA0-7C4C-84C1-7709BB9E1692}" srcOrd="0" destOrd="0" parTransId="{4E3A5EEE-01E9-4146-8DB4-74E221EAD257}" sibTransId="{6DDFE3A2-DA1D-C549-8A96-E4ED0B55F7F5}"/>
    <dgm:cxn modelId="{DA6B3FF2-6687-4243-8DEF-63AA3F813649}" srcId="{91B07976-4DA0-7C4C-84C1-7709BB9E1692}" destId="{480CDF9F-B70E-C840-8037-3DDCA27106F2}" srcOrd="0" destOrd="0" parTransId="{B1E320F7-4449-0E41-9952-04EA748D1450}" sibTransId="{88AEA9A9-9019-1D42-B365-7D4CE29496BF}"/>
    <dgm:cxn modelId="{FD120FFC-AC92-1A4C-B685-89D2A38571BF}" type="presOf" srcId="{F236EE53-FC65-D441-BF8A-DD734F784C40}" destId="{58CCA7B5-2B8D-EE40-AD8A-5EA6CE88E2EE}" srcOrd="0" destOrd="0" presId="urn:microsoft.com/office/officeart/2005/8/layout/vList5"/>
    <dgm:cxn modelId="{0324B034-74DC-964B-AF68-8C4810004716}" type="presParOf" srcId="{58CCA7B5-2B8D-EE40-AD8A-5EA6CE88E2EE}" destId="{EC8423F2-EFFF-DC44-8C9B-ACC35719E622}" srcOrd="0" destOrd="0" presId="urn:microsoft.com/office/officeart/2005/8/layout/vList5"/>
    <dgm:cxn modelId="{74FCC209-0F55-6C4F-970D-90E0D7B41E01}" type="presParOf" srcId="{EC8423F2-EFFF-DC44-8C9B-ACC35719E622}" destId="{14F841B2-4D26-AA4D-82C9-DD50CD0BD2DF}" srcOrd="0" destOrd="0" presId="urn:microsoft.com/office/officeart/2005/8/layout/vList5"/>
    <dgm:cxn modelId="{548AD50A-2826-504D-87E2-B2E459B69E37}" type="presParOf" srcId="{EC8423F2-EFFF-DC44-8C9B-ACC35719E622}" destId="{47D2F36F-3CFC-A845-8B3B-2CF1590BC72F}"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36EE53-FC65-D441-BF8A-DD734F784C40}" type="doc">
      <dgm:prSet loTypeId="urn:microsoft.com/office/officeart/2005/8/layout/vList5" loCatId="relationship" qsTypeId="urn:microsoft.com/office/officeart/2005/8/quickstyle/simple1" qsCatId="simple" csTypeId="urn:microsoft.com/office/officeart/2005/8/colors/accent1_2" csCatId="accent1" phldr="1"/>
      <dgm:spPr/>
      <dgm:t>
        <a:bodyPr/>
        <a:lstStyle/>
        <a:p>
          <a:endParaRPr lang="en-US"/>
        </a:p>
      </dgm:t>
    </dgm:pt>
    <dgm:pt modelId="{91B07976-4DA0-7C4C-84C1-7709BB9E1692}">
      <dgm:prSet phldrT="[Text]" custT="1"/>
      <dgm:spPr/>
      <dgm:t>
        <a:bodyPr/>
        <a:lstStyle/>
        <a:p>
          <a:pPr>
            <a:spcAft>
              <a:spcPts val="0"/>
            </a:spcAft>
          </a:pPr>
          <a:r>
            <a:rPr lang="en-US" sz="2800" dirty="0"/>
            <a:t>Request a </a:t>
          </a:r>
        </a:p>
        <a:p>
          <a:pPr>
            <a:spcAft>
              <a:spcPts val="0"/>
            </a:spcAft>
          </a:pPr>
          <a:r>
            <a:rPr lang="en-US" sz="2800" dirty="0"/>
            <a:t>face-to-face </a:t>
          </a:r>
        </a:p>
        <a:p>
          <a:pPr>
            <a:spcAft>
              <a:spcPts val="0"/>
            </a:spcAft>
          </a:pPr>
          <a:r>
            <a:rPr lang="en-US" sz="2800" dirty="0"/>
            <a:t>training</a:t>
          </a:r>
        </a:p>
      </dgm:t>
      <dgm:extLst>
        <a:ext uri="{E40237B7-FDA0-4F09-8148-C483321AD2D9}">
          <dgm14:cNvPr xmlns:dgm14="http://schemas.microsoft.com/office/drawing/2010/diagram" id="0" name="" descr="A box shoing the sentence: Request a face-to-face training." title="Request Training Box"/>
        </a:ext>
      </dgm:extLst>
    </dgm:pt>
    <dgm:pt modelId="{4E3A5EEE-01E9-4146-8DB4-74E221EAD257}" type="parTrans" cxnId="{ACCA16E1-CCDE-E042-80C3-556667AA3A5B}">
      <dgm:prSet/>
      <dgm:spPr/>
      <dgm:t>
        <a:bodyPr/>
        <a:lstStyle/>
        <a:p>
          <a:endParaRPr lang="en-US"/>
        </a:p>
      </dgm:t>
    </dgm:pt>
    <dgm:pt modelId="{6DDFE3A2-DA1D-C549-8A96-E4ED0B55F7F5}" type="sibTrans" cxnId="{ACCA16E1-CCDE-E042-80C3-556667AA3A5B}">
      <dgm:prSet/>
      <dgm:spPr/>
      <dgm:t>
        <a:bodyPr/>
        <a:lstStyle/>
        <a:p>
          <a:endParaRPr lang="en-US"/>
        </a:p>
      </dgm:t>
    </dgm:pt>
    <dgm:pt modelId="{480CDF9F-B70E-C840-8037-3DDCA27106F2}">
      <dgm:prSet phldrT="[Text]"/>
      <dgm:spPr/>
      <dgm:t>
        <a:bodyPr/>
        <a:lstStyle/>
        <a:p>
          <a:r>
            <a:rPr lang="en-US" dirty="0"/>
            <a:t>Go to </a:t>
          </a:r>
          <a:r>
            <a:rPr lang="en-US" dirty="0">
              <a:hlinkClick xmlns:r="http://schemas.openxmlformats.org/officeDocument/2006/relationships" r:id="rId1"/>
            </a:rPr>
            <a:t>https://www.tinyurl.com/AssessmentTrainings</a:t>
          </a:r>
          <a:r>
            <a:rPr lang="en-US" dirty="0"/>
            <a:t>.</a:t>
          </a:r>
        </a:p>
      </dgm:t>
      <dgm:extLst>
        <a:ext uri="{E40237B7-FDA0-4F09-8148-C483321AD2D9}">
          <dgm14:cNvPr xmlns:dgm14="http://schemas.microsoft.com/office/drawing/2010/diagram" id="0" name="" descr="This box shows how to request a face to face training" title="Box"/>
        </a:ext>
      </dgm:extLst>
    </dgm:pt>
    <dgm:pt modelId="{B1E320F7-4449-0E41-9952-04EA748D1450}" type="parTrans" cxnId="{DA6B3FF2-6687-4243-8DEF-63AA3F813649}">
      <dgm:prSet/>
      <dgm:spPr/>
      <dgm:t>
        <a:bodyPr/>
        <a:lstStyle/>
        <a:p>
          <a:endParaRPr lang="en-US"/>
        </a:p>
      </dgm:t>
    </dgm:pt>
    <dgm:pt modelId="{88AEA9A9-9019-1D42-B365-7D4CE29496BF}" type="sibTrans" cxnId="{DA6B3FF2-6687-4243-8DEF-63AA3F813649}">
      <dgm:prSet/>
      <dgm:spPr/>
      <dgm:t>
        <a:bodyPr/>
        <a:lstStyle/>
        <a:p>
          <a:endParaRPr lang="en-US"/>
        </a:p>
      </dgm:t>
    </dgm:pt>
    <dgm:pt modelId="{7447AC49-6615-064C-BA45-44DDC667473B}">
      <dgm:prSet/>
      <dgm:spPr/>
      <dgm:t>
        <a:bodyPr/>
        <a:lstStyle/>
        <a:p>
          <a:r>
            <a:rPr lang="en-US" dirty="0"/>
            <a:t>Feedback about when and where BEST Plus 2.0 and CLAS-E Writing Scoring trainings are needed is </a:t>
          </a:r>
          <a:r>
            <a:rPr lang="en-US" b="0" dirty="0"/>
            <a:t>always</a:t>
          </a:r>
          <a:r>
            <a:rPr lang="en-US" dirty="0"/>
            <a:t> appreciated. </a:t>
          </a:r>
        </a:p>
      </dgm:t>
    </dgm:pt>
    <dgm:pt modelId="{9F3F09F4-274A-B94A-B676-DAD6817E0051}" type="parTrans" cxnId="{BB5CC813-867E-C54C-8112-CD81DFD83D09}">
      <dgm:prSet/>
      <dgm:spPr/>
      <dgm:t>
        <a:bodyPr/>
        <a:lstStyle/>
        <a:p>
          <a:endParaRPr lang="en-US"/>
        </a:p>
      </dgm:t>
    </dgm:pt>
    <dgm:pt modelId="{BD456845-9AA4-F745-A7A7-0B75B5CF940C}" type="sibTrans" cxnId="{BB5CC813-867E-C54C-8112-CD81DFD83D09}">
      <dgm:prSet/>
      <dgm:spPr/>
      <dgm:t>
        <a:bodyPr/>
        <a:lstStyle/>
        <a:p>
          <a:endParaRPr lang="en-US"/>
        </a:p>
      </dgm:t>
    </dgm:pt>
    <dgm:pt modelId="{58CCA7B5-2B8D-EE40-AD8A-5EA6CE88E2EE}" type="pres">
      <dgm:prSet presAssocID="{F236EE53-FC65-D441-BF8A-DD734F784C40}" presName="Name0" presStyleCnt="0">
        <dgm:presLayoutVars>
          <dgm:dir/>
          <dgm:animLvl val="lvl"/>
          <dgm:resizeHandles val="exact"/>
        </dgm:presLayoutVars>
      </dgm:prSet>
      <dgm:spPr/>
    </dgm:pt>
    <dgm:pt modelId="{EC8423F2-EFFF-DC44-8C9B-ACC35719E622}" type="pres">
      <dgm:prSet presAssocID="{91B07976-4DA0-7C4C-84C1-7709BB9E1692}" presName="linNode" presStyleCnt="0"/>
      <dgm:spPr/>
    </dgm:pt>
    <dgm:pt modelId="{14F841B2-4D26-AA4D-82C9-DD50CD0BD2DF}" type="pres">
      <dgm:prSet presAssocID="{91B07976-4DA0-7C4C-84C1-7709BB9E1692}" presName="parentText" presStyleLbl="node1" presStyleIdx="0" presStyleCnt="1" custScaleX="91088">
        <dgm:presLayoutVars>
          <dgm:chMax val="1"/>
          <dgm:bulletEnabled val="1"/>
        </dgm:presLayoutVars>
      </dgm:prSet>
      <dgm:spPr/>
    </dgm:pt>
    <dgm:pt modelId="{47D2F36F-3CFC-A845-8B3B-2CF1590BC72F}" type="pres">
      <dgm:prSet presAssocID="{91B07976-4DA0-7C4C-84C1-7709BB9E1692}" presName="descendantText" presStyleLbl="alignAccFollowNode1" presStyleIdx="0" presStyleCnt="1" custScaleY="106136">
        <dgm:presLayoutVars>
          <dgm:bulletEnabled val="1"/>
        </dgm:presLayoutVars>
      </dgm:prSet>
      <dgm:spPr/>
    </dgm:pt>
  </dgm:ptLst>
  <dgm:cxnLst>
    <dgm:cxn modelId="{BB5CC813-867E-C54C-8112-CD81DFD83D09}" srcId="{91B07976-4DA0-7C4C-84C1-7709BB9E1692}" destId="{7447AC49-6615-064C-BA45-44DDC667473B}" srcOrd="1" destOrd="0" parTransId="{9F3F09F4-274A-B94A-B676-DAD6817E0051}" sibTransId="{BD456845-9AA4-F745-A7A7-0B75B5CF940C}"/>
    <dgm:cxn modelId="{EAEB554B-1410-F247-9B43-8F75CD1871CB}" type="presOf" srcId="{7447AC49-6615-064C-BA45-44DDC667473B}" destId="{47D2F36F-3CFC-A845-8B3B-2CF1590BC72F}" srcOrd="0" destOrd="1" presId="urn:microsoft.com/office/officeart/2005/8/layout/vList5"/>
    <dgm:cxn modelId="{FBFF095A-F57C-0149-AEE0-932F9BFE1C81}" type="presOf" srcId="{91B07976-4DA0-7C4C-84C1-7709BB9E1692}" destId="{14F841B2-4D26-AA4D-82C9-DD50CD0BD2DF}" srcOrd="0" destOrd="0" presId="urn:microsoft.com/office/officeart/2005/8/layout/vList5"/>
    <dgm:cxn modelId="{D71A85A1-E622-0E41-B052-4331B5DE5CEF}" type="presOf" srcId="{480CDF9F-B70E-C840-8037-3DDCA27106F2}" destId="{47D2F36F-3CFC-A845-8B3B-2CF1590BC72F}" srcOrd="0" destOrd="0" presId="urn:microsoft.com/office/officeart/2005/8/layout/vList5"/>
    <dgm:cxn modelId="{ACCA16E1-CCDE-E042-80C3-556667AA3A5B}" srcId="{F236EE53-FC65-D441-BF8A-DD734F784C40}" destId="{91B07976-4DA0-7C4C-84C1-7709BB9E1692}" srcOrd="0" destOrd="0" parTransId="{4E3A5EEE-01E9-4146-8DB4-74E221EAD257}" sibTransId="{6DDFE3A2-DA1D-C549-8A96-E4ED0B55F7F5}"/>
    <dgm:cxn modelId="{DA6B3FF2-6687-4243-8DEF-63AA3F813649}" srcId="{91B07976-4DA0-7C4C-84C1-7709BB9E1692}" destId="{480CDF9F-B70E-C840-8037-3DDCA27106F2}" srcOrd="0" destOrd="0" parTransId="{B1E320F7-4449-0E41-9952-04EA748D1450}" sibTransId="{88AEA9A9-9019-1D42-B365-7D4CE29496BF}"/>
    <dgm:cxn modelId="{FD120FFC-AC92-1A4C-B685-89D2A38571BF}" type="presOf" srcId="{F236EE53-FC65-D441-BF8A-DD734F784C40}" destId="{58CCA7B5-2B8D-EE40-AD8A-5EA6CE88E2EE}" srcOrd="0" destOrd="0" presId="urn:microsoft.com/office/officeart/2005/8/layout/vList5"/>
    <dgm:cxn modelId="{0324B034-74DC-964B-AF68-8C4810004716}" type="presParOf" srcId="{58CCA7B5-2B8D-EE40-AD8A-5EA6CE88E2EE}" destId="{EC8423F2-EFFF-DC44-8C9B-ACC35719E622}" srcOrd="0" destOrd="0" presId="urn:microsoft.com/office/officeart/2005/8/layout/vList5"/>
    <dgm:cxn modelId="{74FCC209-0F55-6C4F-970D-90E0D7B41E01}" type="presParOf" srcId="{EC8423F2-EFFF-DC44-8C9B-ACC35719E622}" destId="{14F841B2-4D26-AA4D-82C9-DD50CD0BD2DF}" srcOrd="0" destOrd="0" presId="urn:microsoft.com/office/officeart/2005/8/layout/vList5"/>
    <dgm:cxn modelId="{548AD50A-2826-504D-87E2-B2E459B69E37}" type="presParOf" srcId="{EC8423F2-EFFF-DC44-8C9B-ACC35719E622}" destId="{47D2F36F-3CFC-A845-8B3B-2CF1590BC72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36EE53-FC65-D441-BF8A-DD734F784C40}" type="doc">
      <dgm:prSet loTypeId="urn:microsoft.com/office/officeart/2005/8/layout/vList5" loCatId="relationship" qsTypeId="urn:microsoft.com/office/officeart/2005/8/quickstyle/simple1" qsCatId="simple" csTypeId="urn:microsoft.com/office/officeart/2005/8/colors/accent1_2" csCatId="accent1" phldr="1"/>
      <dgm:spPr/>
      <dgm:t>
        <a:bodyPr/>
        <a:lstStyle/>
        <a:p>
          <a:endParaRPr lang="en-US"/>
        </a:p>
      </dgm:t>
    </dgm:pt>
    <dgm:pt modelId="{91B07976-4DA0-7C4C-84C1-7709BB9E1692}">
      <dgm:prSet phldrT="[Text]" custT="1"/>
      <dgm:spPr/>
      <dgm:t>
        <a:bodyPr/>
        <a:lstStyle/>
        <a:p>
          <a:pPr>
            <a:spcAft>
              <a:spcPts val="0"/>
            </a:spcAft>
          </a:pPr>
          <a:r>
            <a:rPr lang="en-US" sz="2800" dirty="0"/>
            <a:t>Get answers to assessment-related questions</a:t>
          </a:r>
        </a:p>
      </dgm:t>
      <dgm:extLst>
        <a:ext uri="{E40237B7-FDA0-4F09-8148-C483321AD2D9}">
          <dgm14:cNvPr xmlns:dgm14="http://schemas.microsoft.com/office/drawing/2010/diagram" id="0" name="" descr="A box showing the sentence: Get answers to assessment-related questions. " title="Get Answers Box"/>
        </a:ext>
      </dgm:extLst>
    </dgm:pt>
    <dgm:pt modelId="{4E3A5EEE-01E9-4146-8DB4-74E221EAD257}" type="parTrans" cxnId="{ACCA16E1-CCDE-E042-80C3-556667AA3A5B}">
      <dgm:prSet/>
      <dgm:spPr/>
      <dgm:t>
        <a:bodyPr/>
        <a:lstStyle/>
        <a:p>
          <a:endParaRPr lang="en-US"/>
        </a:p>
      </dgm:t>
    </dgm:pt>
    <dgm:pt modelId="{6DDFE3A2-DA1D-C549-8A96-E4ED0B55F7F5}" type="sibTrans" cxnId="{ACCA16E1-CCDE-E042-80C3-556667AA3A5B}">
      <dgm:prSet/>
      <dgm:spPr/>
      <dgm:t>
        <a:bodyPr/>
        <a:lstStyle/>
        <a:p>
          <a:endParaRPr lang="en-US"/>
        </a:p>
      </dgm:t>
    </dgm:pt>
    <dgm:pt modelId="{480CDF9F-B70E-C840-8037-3DDCA27106F2}">
      <dgm:prSet phldrT="[Text]" custT="1"/>
      <dgm:spPr/>
      <dgm:t>
        <a:bodyPr/>
        <a:lstStyle/>
        <a:p>
          <a:r>
            <a:rPr lang="en-US" sz="2000" dirty="0"/>
            <a:t>Contact the UMass Center for Educational Assessment at </a:t>
          </a:r>
          <a:r>
            <a:rPr lang="en-US" sz="2000" dirty="0">
              <a:hlinkClick xmlns:r="http://schemas.openxmlformats.org/officeDocument/2006/relationships" r:id="rId1"/>
            </a:rPr>
            <a:t>aclstesthelp@educ.umass.edu</a:t>
          </a:r>
          <a:r>
            <a:rPr lang="en-US" sz="2000" dirty="0"/>
            <a:t> (fastest option).</a:t>
          </a:r>
        </a:p>
      </dgm:t>
      <dgm:extLst>
        <a:ext uri="{E40237B7-FDA0-4F09-8148-C483321AD2D9}">
          <dgm14:cNvPr xmlns:dgm14="http://schemas.microsoft.com/office/drawing/2010/diagram" id="0" name="" descr="Box showing the following bullet points:&#10;Contact the UMass Center for Educational Assessment at aclstesthelp@educ.umass.edu (fastest option).&#10;For MAPT login assistance, please email OWL support at MAPT-owl-help@it.umass.edu.&#10;" title="Bullet Point Box"/>
        </a:ext>
      </dgm:extLst>
    </dgm:pt>
    <dgm:pt modelId="{B1E320F7-4449-0E41-9952-04EA748D1450}" type="parTrans" cxnId="{DA6B3FF2-6687-4243-8DEF-63AA3F813649}">
      <dgm:prSet/>
      <dgm:spPr/>
      <dgm:t>
        <a:bodyPr/>
        <a:lstStyle/>
        <a:p>
          <a:endParaRPr lang="en-US"/>
        </a:p>
      </dgm:t>
    </dgm:pt>
    <dgm:pt modelId="{88AEA9A9-9019-1D42-B365-7D4CE29496BF}" type="sibTrans" cxnId="{DA6B3FF2-6687-4243-8DEF-63AA3F813649}">
      <dgm:prSet/>
      <dgm:spPr/>
      <dgm:t>
        <a:bodyPr/>
        <a:lstStyle/>
        <a:p>
          <a:endParaRPr lang="en-US"/>
        </a:p>
      </dgm:t>
    </dgm:pt>
    <dgm:pt modelId="{8EA14C4A-3870-334C-B156-47D3A2857A95}">
      <dgm:prSet phldrT="[Text]" custT="1"/>
      <dgm:spPr/>
      <dgm:t>
        <a:bodyPr/>
        <a:lstStyle/>
        <a:p>
          <a:r>
            <a:rPr lang="en-US" sz="2000" dirty="0"/>
            <a:t>For MAPT login assistance, please email OWL support at </a:t>
          </a:r>
          <a:r>
            <a:rPr lang="en-US" sz="2000" b="0" i="0" dirty="0">
              <a:hlinkClick xmlns:r="http://schemas.openxmlformats.org/officeDocument/2006/relationships" r:id="rId2"/>
            </a:rPr>
            <a:t>MAPT-owl-help@it.umass.edu</a:t>
          </a:r>
          <a:r>
            <a:rPr lang="en-US" sz="2000" b="0" i="0" dirty="0"/>
            <a:t>.</a:t>
          </a:r>
          <a:endParaRPr lang="en-US" sz="2000" dirty="0"/>
        </a:p>
      </dgm:t>
    </dgm:pt>
    <dgm:pt modelId="{89190A20-0B98-3743-ACE7-9A688E0455BB}" type="parTrans" cxnId="{D1BC4560-D9EC-9E42-A7C9-89290B834170}">
      <dgm:prSet/>
      <dgm:spPr/>
      <dgm:t>
        <a:bodyPr/>
        <a:lstStyle/>
        <a:p>
          <a:endParaRPr lang="en-US"/>
        </a:p>
      </dgm:t>
    </dgm:pt>
    <dgm:pt modelId="{2C14F5A4-0F4A-3241-A10A-F70051EBA328}" type="sibTrans" cxnId="{D1BC4560-D9EC-9E42-A7C9-89290B834170}">
      <dgm:prSet/>
      <dgm:spPr/>
      <dgm:t>
        <a:bodyPr/>
        <a:lstStyle/>
        <a:p>
          <a:endParaRPr lang="en-US"/>
        </a:p>
      </dgm:t>
    </dgm:pt>
    <dgm:pt modelId="{58CCA7B5-2B8D-EE40-AD8A-5EA6CE88E2EE}" type="pres">
      <dgm:prSet presAssocID="{F236EE53-FC65-D441-BF8A-DD734F784C40}" presName="Name0" presStyleCnt="0">
        <dgm:presLayoutVars>
          <dgm:dir/>
          <dgm:animLvl val="lvl"/>
          <dgm:resizeHandles val="exact"/>
        </dgm:presLayoutVars>
      </dgm:prSet>
      <dgm:spPr/>
    </dgm:pt>
    <dgm:pt modelId="{EC8423F2-EFFF-DC44-8C9B-ACC35719E622}" type="pres">
      <dgm:prSet presAssocID="{91B07976-4DA0-7C4C-84C1-7709BB9E1692}" presName="linNode" presStyleCnt="0"/>
      <dgm:spPr/>
    </dgm:pt>
    <dgm:pt modelId="{14F841B2-4D26-AA4D-82C9-DD50CD0BD2DF}" type="pres">
      <dgm:prSet presAssocID="{91B07976-4DA0-7C4C-84C1-7709BB9E1692}" presName="parentText" presStyleLbl="node1" presStyleIdx="0" presStyleCnt="1" custScaleX="91088">
        <dgm:presLayoutVars>
          <dgm:chMax val="1"/>
          <dgm:bulletEnabled val="1"/>
        </dgm:presLayoutVars>
      </dgm:prSet>
      <dgm:spPr/>
    </dgm:pt>
    <dgm:pt modelId="{47D2F36F-3CFC-A845-8B3B-2CF1590BC72F}" type="pres">
      <dgm:prSet presAssocID="{91B07976-4DA0-7C4C-84C1-7709BB9E1692}" presName="descendantText" presStyleLbl="alignAccFollowNode1" presStyleIdx="0" presStyleCnt="1" custScaleY="106239">
        <dgm:presLayoutVars>
          <dgm:bulletEnabled val="1"/>
        </dgm:presLayoutVars>
      </dgm:prSet>
      <dgm:spPr/>
    </dgm:pt>
  </dgm:ptLst>
  <dgm:cxnLst>
    <dgm:cxn modelId="{D1BC4560-D9EC-9E42-A7C9-89290B834170}" srcId="{91B07976-4DA0-7C4C-84C1-7709BB9E1692}" destId="{8EA14C4A-3870-334C-B156-47D3A2857A95}" srcOrd="1" destOrd="0" parTransId="{89190A20-0B98-3743-ACE7-9A688E0455BB}" sibTransId="{2C14F5A4-0F4A-3241-A10A-F70051EBA328}"/>
    <dgm:cxn modelId="{FBFF095A-F57C-0149-AEE0-932F9BFE1C81}" type="presOf" srcId="{91B07976-4DA0-7C4C-84C1-7709BB9E1692}" destId="{14F841B2-4D26-AA4D-82C9-DD50CD0BD2DF}" srcOrd="0" destOrd="0" presId="urn:microsoft.com/office/officeart/2005/8/layout/vList5"/>
    <dgm:cxn modelId="{D71A85A1-E622-0E41-B052-4331B5DE5CEF}" type="presOf" srcId="{480CDF9F-B70E-C840-8037-3DDCA27106F2}" destId="{47D2F36F-3CFC-A845-8B3B-2CF1590BC72F}" srcOrd="0" destOrd="0" presId="urn:microsoft.com/office/officeart/2005/8/layout/vList5"/>
    <dgm:cxn modelId="{ACCA16E1-CCDE-E042-80C3-556667AA3A5B}" srcId="{F236EE53-FC65-D441-BF8A-DD734F784C40}" destId="{91B07976-4DA0-7C4C-84C1-7709BB9E1692}" srcOrd="0" destOrd="0" parTransId="{4E3A5EEE-01E9-4146-8DB4-74E221EAD257}" sibTransId="{6DDFE3A2-DA1D-C549-8A96-E4ED0B55F7F5}"/>
    <dgm:cxn modelId="{DA6B3FF2-6687-4243-8DEF-63AA3F813649}" srcId="{91B07976-4DA0-7C4C-84C1-7709BB9E1692}" destId="{480CDF9F-B70E-C840-8037-3DDCA27106F2}" srcOrd="0" destOrd="0" parTransId="{B1E320F7-4449-0E41-9952-04EA748D1450}" sibTransId="{88AEA9A9-9019-1D42-B365-7D4CE29496BF}"/>
    <dgm:cxn modelId="{FD120FFC-AC92-1A4C-B685-89D2A38571BF}" type="presOf" srcId="{F236EE53-FC65-D441-BF8A-DD734F784C40}" destId="{58CCA7B5-2B8D-EE40-AD8A-5EA6CE88E2EE}" srcOrd="0" destOrd="0" presId="urn:microsoft.com/office/officeart/2005/8/layout/vList5"/>
    <dgm:cxn modelId="{2ED23DFD-996E-804B-BFC5-CA03ED4CE7B9}" type="presOf" srcId="{8EA14C4A-3870-334C-B156-47D3A2857A95}" destId="{47D2F36F-3CFC-A845-8B3B-2CF1590BC72F}" srcOrd="0" destOrd="1" presId="urn:microsoft.com/office/officeart/2005/8/layout/vList5"/>
    <dgm:cxn modelId="{0324B034-74DC-964B-AF68-8C4810004716}" type="presParOf" srcId="{58CCA7B5-2B8D-EE40-AD8A-5EA6CE88E2EE}" destId="{EC8423F2-EFFF-DC44-8C9B-ACC35719E622}" srcOrd="0" destOrd="0" presId="urn:microsoft.com/office/officeart/2005/8/layout/vList5"/>
    <dgm:cxn modelId="{74FCC209-0F55-6C4F-970D-90E0D7B41E01}" type="presParOf" srcId="{EC8423F2-EFFF-DC44-8C9B-ACC35719E622}" destId="{14F841B2-4D26-AA4D-82C9-DD50CD0BD2DF}" srcOrd="0" destOrd="0" presId="urn:microsoft.com/office/officeart/2005/8/layout/vList5"/>
    <dgm:cxn modelId="{548AD50A-2826-504D-87E2-B2E459B69E37}" type="presParOf" srcId="{EC8423F2-EFFF-DC44-8C9B-ACC35719E622}" destId="{47D2F36F-3CFC-A845-8B3B-2CF1590BC72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F6AE2-D30B-4F01-B424-74C7F5D96FCD}">
      <dsp:nvSpPr>
        <dsp:cNvPr id="0" name=""/>
        <dsp:cNvSpPr/>
      </dsp:nvSpPr>
      <dsp:spPr>
        <a:xfrm>
          <a:off x="0" y="215453"/>
          <a:ext cx="3553023" cy="21318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 Initial Placement</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2. Student Placement</a:t>
          </a:r>
        </a:p>
      </dsp:txBody>
      <dsp:txXfrm>
        <a:off x="0" y="215453"/>
        <a:ext cx="3553023" cy="2131814"/>
      </dsp:txXfrm>
    </dsp:sp>
    <dsp:sp modelId="{0E0315C8-B898-4744-92C2-FBBCD237720F}">
      <dsp:nvSpPr>
        <dsp:cNvPr id="0" name=""/>
        <dsp:cNvSpPr/>
      </dsp:nvSpPr>
      <dsp:spPr>
        <a:xfrm>
          <a:off x="3908325" y="215453"/>
          <a:ext cx="3553023" cy="213181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rPr>
            <a:t>3. Pre- and Post-Testing</a:t>
          </a:r>
        </a:p>
        <a:p>
          <a:pPr marL="0" lvl="0" indent="0" algn="l" defTabSz="889000">
            <a:lnSpc>
              <a:spcPct val="90000"/>
            </a:lnSpc>
            <a:spcBef>
              <a:spcPct val="0"/>
            </a:spcBef>
            <a:spcAft>
              <a:spcPct val="35000"/>
            </a:spcAft>
            <a:buNone/>
          </a:pPr>
          <a:r>
            <a:rPr lang="en-US" sz="2000" kern="1200" dirty="0">
              <a:solidFill>
                <a:srgbClr val="FF0000"/>
              </a:solidFill>
            </a:rPr>
            <a:t>*Exceptions</a:t>
          </a:r>
        </a:p>
        <a:p>
          <a:pPr marL="0" lvl="0" indent="0" algn="l" defTabSz="889000">
            <a:lnSpc>
              <a:spcPct val="90000"/>
            </a:lnSpc>
            <a:spcBef>
              <a:spcPct val="0"/>
            </a:spcBef>
            <a:spcAft>
              <a:spcPct val="35000"/>
            </a:spcAft>
            <a:buNone/>
          </a:pPr>
          <a:r>
            <a:rPr lang="en-US" sz="2000" kern="1200" dirty="0">
              <a:solidFill>
                <a:srgbClr val="002060"/>
              </a:solidFill>
            </a:rPr>
            <a:t>4. Pre-and Post-Testing Targets</a:t>
          </a:r>
        </a:p>
      </dsp:txBody>
      <dsp:txXfrm>
        <a:off x="3908325" y="215453"/>
        <a:ext cx="3553023" cy="2131814"/>
      </dsp:txXfrm>
    </dsp:sp>
    <dsp:sp modelId="{C3EEFFCF-8E84-4BCC-8F1A-D5702103CAED}">
      <dsp:nvSpPr>
        <dsp:cNvPr id="0" name=""/>
        <dsp:cNvSpPr/>
      </dsp:nvSpPr>
      <dsp:spPr>
        <a:xfrm>
          <a:off x="7816651" y="215453"/>
          <a:ext cx="3553023" cy="213181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Three Assessments in a Fiscal Year</a:t>
          </a:r>
        </a:p>
        <a:p>
          <a:pPr marL="0" lvl="0" indent="0" algn="l" defTabSz="889000">
            <a:lnSpc>
              <a:spcPct val="90000"/>
            </a:lnSpc>
            <a:spcBef>
              <a:spcPct val="0"/>
            </a:spcBef>
            <a:spcAft>
              <a:spcPct val="35000"/>
            </a:spcAft>
            <a:buNone/>
          </a:pPr>
          <a:r>
            <a:rPr lang="en-US" sz="2000" kern="1200" dirty="0">
              <a:solidFill>
                <a:srgbClr val="FF0000"/>
              </a:solidFill>
            </a:rPr>
            <a:t>* Exceptions</a:t>
          </a:r>
        </a:p>
      </dsp:txBody>
      <dsp:txXfrm>
        <a:off x="7816651" y="215453"/>
        <a:ext cx="3553023" cy="2131814"/>
      </dsp:txXfrm>
    </dsp:sp>
    <dsp:sp modelId="{6A761055-63AE-42B1-A6E4-1CA97511BD58}">
      <dsp:nvSpPr>
        <dsp:cNvPr id="0" name=""/>
        <dsp:cNvSpPr/>
      </dsp:nvSpPr>
      <dsp:spPr>
        <a:xfrm>
          <a:off x="1954162" y="2702569"/>
          <a:ext cx="3553023" cy="213181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6. Reporting Assessments in LACES</a:t>
          </a:r>
        </a:p>
        <a:p>
          <a:pPr marL="0" lvl="0" indent="0" algn="l" defTabSz="800100">
            <a:lnSpc>
              <a:spcPct val="90000"/>
            </a:lnSpc>
            <a:spcBef>
              <a:spcPct val="0"/>
            </a:spcBef>
            <a:spcAft>
              <a:spcPct val="35000"/>
            </a:spcAft>
            <a:buNone/>
          </a:pPr>
          <a:r>
            <a:rPr lang="en-US" sz="1800" kern="1200" dirty="0"/>
            <a:t>7. Moving Assessments Forward:</a:t>
          </a:r>
        </a:p>
        <a:p>
          <a:pPr marL="0" lvl="0" indent="0" algn="l" defTabSz="800100">
            <a:lnSpc>
              <a:spcPct val="90000"/>
            </a:lnSpc>
            <a:spcBef>
              <a:spcPct val="0"/>
            </a:spcBef>
            <a:spcAft>
              <a:spcPct val="35000"/>
            </a:spcAft>
            <a:buNone/>
          </a:pPr>
          <a:r>
            <a:rPr lang="en-US" sz="1400" u="sng" kern="1200" dirty="0">
              <a:solidFill>
                <a:schemeClr val="tx1"/>
              </a:solidFill>
              <a:effectLst/>
              <a:latin typeface="+mn-lt"/>
              <a:ea typeface="+mn-ea"/>
              <a:cs typeface="+mn-cs"/>
              <a:hlinkClick xmlns:r="http://schemas.openxmlformats.org/officeDocument/2006/relationships" r:id="rId1"/>
            </a:rPr>
            <a:t>https://sites.google.com/a/literacypro.com/wioa-laces-updates/assessments#TOC-Assessment-Rules</a:t>
          </a:r>
          <a:r>
            <a:rPr lang="en-US" sz="1400" kern="1200" dirty="0">
              <a:solidFill>
                <a:schemeClr val="tx1"/>
              </a:solidFill>
              <a:effectLst/>
              <a:latin typeface="+mn-lt"/>
              <a:ea typeface="+mn-ea"/>
              <a:cs typeface="+mn-cs"/>
            </a:rPr>
            <a:t> </a:t>
          </a:r>
          <a:endParaRPr lang="en-US" sz="1400" kern="1200" dirty="0"/>
        </a:p>
      </dsp:txBody>
      <dsp:txXfrm>
        <a:off x="1954162" y="2702569"/>
        <a:ext cx="3553023" cy="2131814"/>
      </dsp:txXfrm>
    </dsp:sp>
    <dsp:sp modelId="{D4DFD083-0783-44C0-9D8F-FC4DF21B5833}">
      <dsp:nvSpPr>
        <dsp:cNvPr id="0" name=""/>
        <dsp:cNvSpPr/>
      </dsp:nvSpPr>
      <dsp:spPr>
        <a:xfrm>
          <a:off x="5862488" y="2702569"/>
          <a:ext cx="3553023" cy="213181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rPr>
            <a:t>8. Test Administrators and   Test Scorers</a:t>
          </a:r>
        </a:p>
        <a:p>
          <a:pPr marL="0" lvl="0" indent="0" algn="l" defTabSz="889000">
            <a:lnSpc>
              <a:spcPct val="90000"/>
            </a:lnSpc>
            <a:spcBef>
              <a:spcPct val="0"/>
            </a:spcBef>
            <a:spcAft>
              <a:spcPct val="35000"/>
            </a:spcAft>
            <a:buNone/>
          </a:pPr>
          <a:r>
            <a:rPr lang="en-US" sz="2000" kern="1200" dirty="0">
              <a:solidFill>
                <a:srgbClr val="002060"/>
              </a:solidFill>
            </a:rPr>
            <a:t>9. Training and Certification of Test Administrators</a:t>
          </a:r>
        </a:p>
      </dsp:txBody>
      <dsp:txXfrm>
        <a:off x="5862488" y="2702569"/>
        <a:ext cx="3553023" cy="2131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2F36F-3CFC-A845-8B3B-2CF1590BC72F}">
      <dsp:nvSpPr>
        <dsp:cNvPr id="0" name=""/>
        <dsp:cNvSpPr/>
      </dsp:nvSpPr>
      <dsp:spPr>
        <a:xfrm rot="5400000">
          <a:off x="6749009" y="-3023225"/>
          <a:ext cx="1596321" cy="764277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Go to </a:t>
          </a:r>
          <a:r>
            <a:rPr lang="en-US" sz="2000" kern="1200" dirty="0">
              <a:hlinkClick xmlns:r="http://schemas.openxmlformats.org/officeDocument/2006/relationships" r:id="rId1"/>
            </a:rPr>
            <a:t>https://www.sabes.org/calendar</a:t>
          </a:r>
          <a:r>
            <a:rPr lang="en-US" sz="2000" kern="1200" dirty="0"/>
            <a:t>.</a:t>
          </a:r>
        </a:p>
        <a:p>
          <a:pPr marL="228600" lvl="1" indent="-228600" algn="l" defTabSz="889000">
            <a:lnSpc>
              <a:spcPct val="90000"/>
            </a:lnSpc>
            <a:spcBef>
              <a:spcPct val="0"/>
            </a:spcBef>
            <a:spcAft>
              <a:spcPct val="15000"/>
            </a:spcAft>
            <a:buChar char="•"/>
          </a:pPr>
          <a:r>
            <a:rPr lang="en-US" sz="2000" kern="1200" dirty="0"/>
            <a:t>NRS assessment trainings offered online are </a:t>
          </a:r>
          <a:r>
            <a:rPr lang="en-US" sz="2000" b="0" kern="1200" dirty="0"/>
            <a:t>available 24/7.</a:t>
          </a:r>
        </a:p>
        <a:p>
          <a:pPr marL="228600" lvl="1" indent="-228600" algn="l" defTabSz="889000">
            <a:lnSpc>
              <a:spcPct val="90000"/>
            </a:lnSpc>
            <a:spcBef>
              <a:spcPct val="0"/>
            </a:spcBef>
            <a:spcAft>
              <a:spcPct val="15000"/>
            </a:spcAft>
            <a:buChar char="•"/>
          </a:pPr>
          <a:r>
            <a:rPr lang="en-US" sz="2000" b="0" kern="1200" dirty="0"/>
            <a:t>Face-to-face trainings are offered based on demand.</a:t>
          </a:r>
          <a:endParaRPr lang="en-US" sz="2000" b="1" kern="1200" dirty="0"/>
        </a:p>
      </dsp:txBody>
      <dsp:txXfrm rot="-5400000">
        <a:off x="3725783" y="77927"/>
        <a:ext cx="7564848" cy="1440469"/>
      </dsp:txXfrm>
    </dsp:sp>
    <dsp:sp modelId="{14F841B2-4D26-AA4D-82C9-DD50CD0BD2DF}">
      <dsp:nvSpPr>
        <dsp:cNvPr id="0" name=""/>
        <dsp:cNvSpPr/>
      </dsp:nvSpPr>
      <dsp:spPr>
        <a:xfrm>
          <a:off x="1117" y="779"/>
          <a:ext cx="3724666" cy="1594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Complete NRS assessment trainings</a:t>
          </a:r>
        </a:p>
      </dsp:txBody>
      <dsp:txXfrm>
        <a:off x="78967" y="78629"/>
        <a:ext cx="3568966" cy="1439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2F36F-3CFC-A845-8B3B-2CF1590BC72F}">
      <dsp:nvSpPr>
        <dsp:cNvPr id="0" name=""/>
        <dsp:cNvSpPr/>
      </dsp:nvSpPr>
      <dsp:spPr>
        <a:xfrm rot="5400000">
          <a:off x="6749009" y="-2836580"/>
          <a:ext cx="1596321" cy="726948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Go to </a:t>
          </a:r>
          <a:r>
            <a:rPr lang="en-US" sz="2000" kern="1200" dirty="0">
              <a:hlinkClick xmlns:r="http://schemas.openxmlformats.org/officeDocument/2006/relationships" r:id="rId1"/>
            </a:rPr>
            <a:t>https://www.blogs.umass.edu/aclstesthelp</a:t>
          </a:r>
          <a:r>
            <a:rPr lang="en-US" sz="2000" kern="1200" dirty="0"/>
            <a:t>.</a:t>
          </a:r>
        </a:p>
        <a:p>
          <a:pPr marL="228600" lvl="1" indent="-228600" algn="l" defTabSz="889000">
            <a:lnSpc>
              <a:spcPct val="90000"/>
            </a:lnSpc>
            <a:spcBef>
              <a:spcPct val="0"/>
            </a:spcBef>
            <a:spcAft>
              <a:spcPct val="15000"/>
            </a:spcAft>
            <a:buChar char="•"/>
          </a:pPr>
          <a:r>
            <a:rPr lang="en-US" sz="2000" kern="1200" dirty="0"/>
            <a:t>All training modules are available as PDFs.</a:t>
          </a:r>
        </a:p>
        <a:p>
          <a:pPr marL="228600" lvl="1" indent="-228600" algn="l" defTabSz="889000">
            <a:lnSpc>
              <a:spcPct val="90000"/>
            </a:lnSpc>
            <a:spcBef>
              <a:spcPct val="0"/>
            </a:spcBef>
            <a:spcAft>
              <a:spcPct val="15000"/>
            </a:spcAft>
            <a:buChar char="•"/>
          </a:pPr>
          <a:r>
            <a:rPr lang="en-US" sz="2000" kern="1200" dirty="0"/>
            <a:t>Additional resources include an FAQ section, assessment guides, and select test administration materials.</a:t>
          </a:r>
        </a:p>
      </dsp:txBody>
      <dsp:txXfrm rot="-5400000">
        <a:off x="3912427" y="77928"/>
        <a:ext cx="7191559" cy="1440469"/>
      </dsp:txXfrm>
    </dsp:sp>
    <dsp:sp modelId="{14F841B2-4D26-AA4D-82C9-DD50CD0BD2DF}">
      <dsp:nvSpPr>
        <dsp:cNvPr id="0" name=""/>
        <dsp:cNvSpPr/>
      </dsp:nvSpPr>
      <dsp:spPr>
        <a:xfrm>
          <a:off x="187761" y="779"/>
          <a:ext cx="3724666" cy="1594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Review training materials and find assessment resources</a:t>
          </a:r>
        </a:p>
      </dsp:txBody>
      <dsp:txXfrm>
        <a:off x="265611" y="78629"/>
        <a:ext cx="3568966" cy="14390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2F36F-3CFC-A845-8B3B-2CF1590BC72F}">
      <dsp:nvSpPr>
        <dsp:cNvPr id="0" name=""/>
        <dsp:cNvSpPr/>
      </dsp:nvSpPr>
      <dsp:spPr>
        <a:xfrm rot="5400000">
          <a:off x="6871281" y="-2840134"/>
          <a:ext cx="1355419" cy="7276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Go to </a:t>
          </a:r>
          <a:r>
            <a:rPr lang="en-US" sz="2000" kern="1200" dirty="0">
              <a:hlinkClick xmlns:r="http://schemas.openxmlformats.org/officeDocument/2006/relationships" r:id="rId1"/>
            </a:rPr>
            <a:t>https://www.tinyurl.com/AssessmentTrainings</a:t>
          </a:r>
          <a:r>
            <a:rPr lang="en-US" sz="2000" kern="1200" dirty="0"/>
            <a:t>.</a:t>
          </a:r>
        </a:p>
        <a:p>
          <a:pPr marL="228600" lvl="1" indent="-228600" algn="l" defTabSz="889000">
            <a:lnSpc>
              <a:spcPct val="90000"/>
            </a:lnSpc>
            <a:spcBef>
              <a:spcPct val="0"/>
            </a:spcBef>
            <a:spcAft>
              <a:spcPct val="15000"/>
            </a:spcAft>
            <a:buChar char="•"/>
          </a:pPr>
          <a:r>
            <a:rPr lang="en-US" sz="2000" kern="1200" dirty="0"/>
            <a:t>Feedback about when and where BEST Plus 2.0 and CLAS-E Writing Scoring trainings are needed is </a:t>
          </a:r>
          <a:r>
            <a:rPr lang="en-US" sz="2000" b="0" kern="1200" dirty="0"/>
            <a:t>always</a:t>
          </a:r>
          <a:r>
            <a:rPr lang="en-US" sz="2000" kern="1200" dirty="0"/>
            <a:t> appreciated. </a:t>
          </a:r>
        </a:p>
      </dsp:txBody>
      <dsp:txXfrm rot="-5400000">
        <a:off x="3910695" y="186618"/>
        <a:ext cx="7210426" cy="1223087"/>
      </dsp:txXfrm>
    </dsp:sp>
    <dsp:sp modelId="{14F841B2-4D26-AA4D-82C9-DD50CD0BD2DF}">
      <dsp:nvSpPr>
        <dsp:cNvPr id="0" name=""/>
        <dsp:cNvSpPr/>
      </dsp:nvSpPr>
      <dsp:spPr>
        <a:xfrm>
          <a:off x="182387" y="0"/>
          <a:ext cx="3728307" cy="1596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0"/>
            </a:spcAft>
            <a:buNone/>
          </a:pPr>
          <a:r>
            <a:rPr lang="en-US" sz="2800" kern="1200" dirty="0"/>
            <a:t>Request a </a:t>
          </a:r>
        </a:p>
        <a:p>
          <a:pPr marL="0" lvl="0" indent="0" algn="ctr" defTabSz="1244600">
            <a:lnSpc>
              <a:spcPct val="90000"/>
            </a:lnSpc>
            <a:spcBef>
              <a:spcPct val="0"/>
            </a:spcBef>
            <a:spcAft>
              <a:spcPts val="0"/>
            </a:spcAft>
            <a:buNone/>
          </a:pPr>
          <a:r>
            <a:rPr lang="en-US" sz="2800" kern="1200" dirty="0"/>
            <a:t>face-to-face </a:t>
          </a:r>
        </a:p>
        <a:p>
          <a:pPr marL="0" lvl="0" indent="0" algn="ctr" defTabSz="1244600">
            <a:lnSpc>
              <a:spcPct val="90000"/>
            </a:lnSpc>
            <a:spcBef>
              <a:spcPct val="0"/>
            </a:spcBef>
            <a:spcAft>
              <a:spcPts val="0"/>
            </a:spcAft>
            <a:buNone/>
          </a:pPr>
          <a:r>
            <a:rPr lang="en-US" sz="2800" kern="1200" dirty="0"/>
            <a:t>training</a:t>
          </a:r>
        </a:p>
      </dsp:txBody>
      <dsp:txXfrm>
        <a:off x="260313" y="77926"/>
        <a:ext cx="3572455" cy="14404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2F36F-3CFC-A845-8B3B-2CF1590BC72F}">
      <dsp:nvSpPr>
        <dsp:cNvPr id="0" name=""/>
        <dsp:cNvSpPr/>
      </dsp:nvSpPr>
      <dsp:spPr>
        <a:xfrm rot="5400000">
          <a:off x="6730189" y="-2673958"/>
          <a:ext cx="1637604" cy="7276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Contact the UMass Center for Educational Assessment at </a:t>
          </a:r>
          <a:r>
            <a:rPr lang="en-US" sz="2000" kern="1200" dirty="0">
              <a:hlinkClick xmlns:r="http://schemas.openxmlformats.org/officeDocument/2006/relationships" r:id="rId1"/>
            </a:rPr>
            <a:t>aclstesthelp@educ.umass.edu</a:t>
          </a:r>
          <a:r>
            <a:rPr lang="en-US" sz="2000" kern="1200" dirty="0"/>
            <a:t> (fastest option).</a:t>
          </a:r>
        </a:p>
        <a:p>
          <a:pPr marL="228600" lvl="1" indent="-228600" algn="l" defTabSz="889000">
            <a:lnSpc>
              <a:spcPct val="90000"/>
            </a:lnSpc>
            <a:spcBef>
              <a:spcPct val="0"/>
            </a:spcBef>
            <a:spcAft>
              <a:spcPct val="15000"/>
            </a:spcAft>
            <a:buChar char="•"/>
          </a:pPr>
          <a:r>
            <a:rPr lang="en-US" sz="2000" kern="1200" dirty="0"/>
            <a:t>For MAPT login assistance, please email OWL support at </a:t>
          </a:r>
          <a:r>
            <a:rPr lang="en-US" sz="2000" b="0" i="0" kern="1200" dirty="0">
              <a:hlinkClick xmlns:r="http://schemas.openxmlformats.org/officeDocument/2006/relationships" r:id="rId2"/>
            </a:rPr>
            <a:t>MAPT-owl-help@it.umass.edu</a:t>
          </a:r>
          <a:r>
            <a:rPr lang="en-US" sz="2000" b="0" i="0" kern="1200" dirty="0"/>
            <a:t>.</a:t>
          </a:r>
          <a:endParaRPr lang="en-US" sz="2000" kern="1200" dirty="0"/>
        </a:p>
      </dsp:txBody>
      <dsp:txXfrm rot="-5400000">
        <a:off x="3910696" y="225476"/>
        <a:ext cx="7196651" cy="1477722"/>
      </dsp:txXfrm>
    </dsp:sp>
    <dsp:sp modelId="{14F841B2-4D26-AA4D-82C9-DD50CD0BD2DF}">
      <dsp:nvSpPr>
        <dsp:cNvPr id="0" name=""/>
        <dsp:cNvSpPr/>
      </dsp:nvSpPr>
      <dsp:spPr>
        <a:xfrm>
          <a:off x="182387" y="941"/>
          <a:ext cx="3728307" cy="1926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0"/>
            </a:spcAft>
            <a:buNone/>
          </a:pPr>
          <a:r>
            <a:rPr lang="en-US" sz="2800" kern="1200" dirty="0"/>
            <a:t>Get answers to assessment-related questions</a:t>
          </a:r>
        </a:p>
      </dsp:txBody>
      <dsp:txXfrm>
        <a:off x="276445" y="94999"/>
        <a:ext cx="3540191" cy="17386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2020/4/10</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2020/4/10</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a:t>
            </a:fld>
            <a:endParaRPr lang="zh-CN" altLang="en-US"/>
          </a:p>
        </p:txBody>
      </p:sp>
    </p:spTree>
    <p:extLst>
      <p:ext uri="{BB962C8B-B14F-4D97-AF65-F5344CB8AC3E}">
        <p14:creationId xmlns:p14="http://schemas.microsoft.com/office/powerpoint/2010/main" val="3176374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11</a:t>
            </a:fld>
            <a:endParaRPr lang="zh-CN" altLang="en-US"/>
          </a:p>
        </p:txBody>
      </p:sp>
    </p:spTree>
    <p:extLst>
      <p:ext uri="{BB962C8B-B14F-4D97-AF65-F5344CB8AC3E}">
        <p14:creationId xmlns:p14="http://schemas.microsoft.com/office/powerpoint/2010/main" val="589694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13</a:t>
            </a:fld>
            <a:endParaRPr lang="zh-CN" altLang="en-US"/>
          </a:p>
        </p:txBody>
      </p:sp>
    </p:spTree>
    <p:extLst>
      <p:ext uri="{BB962C8B-B14F-4D97-AF65-F5344CB8AC3E}">
        <p14:creationId xmlns:p14="http://schemas.microsoft.com/office/powerpoint/2010/main" val="405763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14</a:t>
            </a:fld>
            <a:endParaRPr lang="zh-CN" altLang="en-US"/>
          </a:p>
        </p:txBody>
      </p:sp>
    </p:spTree>
    <p:extLst>
      <p:ext uri="{BB962C8B-B14F-4D97-AF65-F5344CB8AC3E}">
        <p14:creationId xmlns:p14="http://schemas.microsoft.com/office/powerpoint/2010/main" val="2617747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235715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16</a:t>
            </a:fld>
            <a:endParaRPr lang="zh-CN" altLang="en-US"/>
          </a:p>
        </p:txBody>
      </p:sp>
    </p:spTree>
    <p:extLst>
      <p:ext uri="{BB962C8B-B14F-4D97-AF65-F5344CB8AC3E}">
        <p14:creationId xmlns:p14="http://schemas.microsoft.com/office/powerpoint/2010/main" val="98936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359354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18</a:t>
            </a:fld>
            <a:endParaRPr lang="zh-CN" altLang="en-US"/>
          </a:p>
        </p:txBody>
      </p:sp>
    </p:spTree>
    <p:extLst>
      <p:ext uri="{BB962C8B-B14F-4D97-AF65-F5344CB8AC3E}">
        <p14:creationId xmlns:p14="http://schemas.microsoft.com/office/powerpoint/2010/main" val="359544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19</a:t>
            </a:fld>
            <a:endParaRPr lang="zh-CN" altLang="en-US"/>
          </a:p>
        </p:txBody>
      </p:sp>
    </p:spTree>
    <p:extLst>
      <p:ext uri="{BB962C8B-B14F-4D97-AF65-F5344CB8AC3E}">
        <p14:creationId xmlns:p14="http://schemas.microsoft.com/office/powerpoint/2010/main" val="2824521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20</a:t>
            </a:fld>
            <a:endParaRPr lang="zh-CN" altLang="en-US"/>
          </a:p>
        </p:txBody>
      </p:sp>
    </p:spTree>
    <p:extLst>
      <p:ext uri="{BB962C8B-B14F-4D97-AF65-F5344CB8AC3E}">
        <p14:creationId xmlns:p14="http://schemas.microsoft.com/office/powerpoint/2010/main" val="98944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21</a:t>
            </a:fld>
            <a:endParaRPr lang="zh-CN" altLang="en-US"/>
          </a:p>
        </p:txBody>
      </p:sp>
    </p:spTree>
    <p:extLst>
      <p:ext uri="{BB962C8B-B14F-4D97-AF65-F5344CB8AC3E}">
        <p14:creationId xmlns:p14="http://schemas.microsoft.com/office/powerpoint/2010/main" val="291312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a:t>
            </a:fld>
            <a:endParaRPr lang="zh-CN" altLang="en-US"/>
          </a:p>
        </p:txBody>
      </p:sp>
    </p:spTree>
    <p:extLst>
      <p:ext uri="{BB962C8B-B14F-4D97-AF65-F5344CB8AC3E}">
        <p14:creationId xmlns:p14="http://schemas.microsoft.com/office/powerpoint/2010/main" val="1069212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22</a:t>
            </a:fld>
            <a:endParaRPr lang="zh-CN" altLang="en-US"/>
          </a:p>
        </p:txBody>
      </p:sp>
    </p:spTree>
    <p:extLst>
      <p:ext uri="{BB962C8B-B14F-4D97-AF65-F5344CB8AC3E}">
        <p14:creationId xmlns:p14="http://schemas.microsoft.com/office/powerpoint/2010/main" val="2358000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23</a:t>
            </a:fld>
            <a:endParaRPr lang="zh-CN" altLang="en-US"/>
          </a:p>
        </p:txBody>
      </p:sp>
    </p:spTree>
    <p:extLst>
      <p:ext uri="{BB962C8B-B14F-4D97-AF65-F5344CB8AC3E}">
        <p14:creationId xmlns:p14="http://schemas.microsoft.com/office/powerpoint/2010/main" val="303582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24</a:t>
            </a:fld>
            <a:endParaRPr lang="zh-CN" altLang="en-US"/>
          </a:p>
        </p:txBody>
      </p:sp>
    </p:spTree>
    <p:extLst>
      <p:ext uri="{BB962C8B-B14F-4D97-AF65-F5344CB8AC3E}">
        <p14:creationId xmlns:p14="http://schemas.microsoft.com/office/powerpoint/2010/main" val="213130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25</a:t>
            </a:fld>
            <a:endParaRPr lang="zh-CN" altLang="en-US"/>
          </a:p>
        </p:txBody>
      </p:sp>
    </p:spTree>
    <p:extLst>
      <p:ext uri="{BB962C8B-B14F-4D97-AF65-F5344CB8AC3E}">
        <p14:creationId xmlns:p14="http://schemas.microsoft.com/office/powerpoint/2010/main" val="345562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377541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166395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263889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259989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7</a:t>
            </a:fld>
            <a:endParaRPr lang="zh-CN" altLang="en-US"/>
          </a:p>
        </p:txBody>
      </p:sp>
    </p:spTree>
    <p:extLst>
      <p:ext uri="{BB962C8B-B14F-4D97-AF65-F5344CB8AC3E}">
        <p14:creationId xmlns:p14="http://schemas.microsoft.com/office/powerpoint/2010/main" val="8661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2330923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9</a:t>
            </a:fld>
            <a:endParaRPr lang="zh-CN" altLang="en-US"/>
          </a:p>
        </p:txBody>
      </p:sp>
    </p:spTree>
    <p:extLst>
      <p:ext uri="{BB962C8B-B14F-4D97-AF65-F5344CB8AC3E}">
        <p14:creationId xmlns:p14="http://schemas.microsoft.com/office/powerpoint/2010/main" val="939301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dirty="0"/>
              <a:t>Place Main Title Here</a:t>
            </a:r>
            <a:endParaRPr lang="zh-CN" altLang="en-US" dirty="0"/>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dirty="0"/>
              <a:t>Place Subtitle/Host/Date</a:t>
            </a:r>
            <a:r>
              <a:rPr lang="zh-CN" altLang="en-US" dirty="0"/>
              <a:t> </a:t>
            </a:r>
            <a:r>
              <a:rPr lang="en-US" altLang="zh-CN" dirty="0"/>
              <a:t>Here</a:t>
            </a:r>
            <a:endParaRPr lang="zh-CN" altLang="en-US" dirty="0"/>
          </a:p>
        </p:txBody>
      </p:sp>
    </p:spTree>
    <p:extLst>
      <p:ext uri="{BB962C8B-B14F-4D97-AF65-F5344CB8AC3E}">
        <p14:creationId xmlns:p14="http://schemas.microsoft.com/office/powerpoint/2010/main" val="15340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85588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7351AE-6E17-4288-9A6B-61EBA5126C0A}"/>
              </a:ext>
            </a:extLst>
          </p:cNvPr>
          <p:cNvSpPr>
            <a:spLocks noGrp="1"/>
          </p:cNvSpPr>
          <p:nvPr>
            <p:ph type="title"/>
          </p:nvPr>
        </p:nvSpPr>
        <p:spPr>
          <a:xfrm>
            <a:off x="838200" y="1280028"/>
            <a:ext cx="10515600" cy="1325563"/>
          </a:xfrm>
        </p:spPr>
        <p:txBody>
          <a:bodyPr/>
          <a:lstStyle/>
          <a:p>
            <a:r>
              <a:rPr lang="en-US"/>
              <a:t>Click to edit Master title style</a:t>
            </a:r>
          </a:p>
        </p:txBody>
      </p:sp>
    </p:spTree>
    <p:extLst>
      <p:ext uri="{BB962C8B-B14F-4D97-AF65-F5344CB8AC3E}">
        <p14:creationId xmlns:p14="http://schemas.microsoft.com/office/powerpoint/2010/main" val="286040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dirty="0">
                <a:solidFill>
                  <a:schemeClr val="bg1"/>
                </a:solidFill>
                <a:latin typeface="Segoe SemiBold" panose="020B0703040204020203" pitchFamily="34" charset="0"/>
                <a:cs typeface="Segoe SemiBold" panose="020B0703040204020203" pitchFamily="34" charset="0"/>
              </a:rPr>
              <a:t>Place Your Very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Long Main Title Here</a:t>
            </a:r>
            <a:endParaRPr lang="zh-CN" altLang="en-US" sz="3200" dirty="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dirty="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dirty="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153407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a:extLst>
              <a:ext uri="{FF2B5EF4-FFF2-40B4-BE49-F238E27FC236}">
                <a16:creationId xmlns:a16="http://schemas.microsoft.com/office/drawing/2014/main" id="{1DAB89B4-4812-4B46-931E-F317DD11CA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7958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itle 1">
            <a:extLst>
              <a:ext uri="{FF2B5EF4-FFF2-40B4-BE49-F238E27FC236}">
                <a16:creationId xmlns:a16="http://schemas.microsoft.com/office/drawing/2014/main" id="{5A3D5EFB-A9A9-49B6-9739-36CC4160358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07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dirty="0"/>
              <a:t>Click here to edit title</a:t>
            </a:r>
            <a:endParaRPr lang="zh-CN" altLang="en-US" dirty="0"/>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edit bullet points</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491513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dirty="0"/>
              <a:t>Click here to edit title</a:t>
            </a:r>
            <a:endParaRPr lang="zh-CN" altLang="en-US" dirty="0"/>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26792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dirty="0"/>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edit bullet points</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Click here to edit subtitle</a:t>
            </a:r>
            <a:endParaRPr lang="zh-CN" altLang="en-US" dirty="0"/>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Click here to edit subtitle</a:t>
            </a:r>
            <a:endParaRPr lang="zh-CN" altLang="en-US" dirty="0"/>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dirty="0"/>
              <a:t>Click here to edit title</a:t>
            </a:r>
            <a:endParaRPr lang="zh-CN" altLang="en-US" dirty="0"/>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edit bullet points</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Tree>
    <p:extLst>
      <p:ext uri="{BB962C8B-B14F-4D97-AF65-F5344CB8AC3E}">
        <p14:creationId xmlns:p14="http://schemas.microsoft.com/office/powerpoint/2010/main" val="9484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dirty="0"/>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Click here to edit Text</a:t>
            </a:r>
            <a:endParaRPr lang="zh-CN" altLang="en-US" dirty="0"/>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Click here to edit subtitle</a:t>
            </a:r>
            <a:endParaRPr lang="zh-CN" altLang="en-US" dirty="0"/>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8027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dirty="0"/>
              <a:t>Click here to edit master title</a:t>
            </a:r>
            <a:endParaRPr lang="zh-CN" altLang="en-US" dirty="0"/>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dirty="0"/>
              <a:t>Click here to edit text</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Forth level</a:t>
            </a:r>
            <a:endParaRPr lang="zh-CN" altLang="en-US" dirty="0"/>
          </a:p>
          <a:p>
            <a:pPr lvl="4"/>
            <a:r>
              <a:rPr lang="en-US" altLang="zh-CN" dirty="0"/>
              <a:t>Fifth level</a:t>
            </a:r>
            <a:endParaRPr lang="zh-CN" altLang="en-US" dirty="0"/>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4/10/2020</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57841629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5" r:id="rId3"/>
    <p:sldLayoutId id="2147483661" r:id="rId4"/>
    <p:sldLayoutId id="2147483660" r:id="rId5"/>
    <p:sldLayoutId id="2147483664" r:id="rId6"/>
    <p:sldLayoutId id="2147483652" r:id="rId7"/>
    <p:sldLayoutId id="2147483657" r:id="rId8"/>
    <p:sldLayoutId id="2147483654" r:id="rId9"/>
    <p:sldLayoutId id="2147483663" r:id="rId10"/>
    <p:sldLayoutId id="2147483662" r:id="rId11"/>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tiff"/><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3.tiff"/><Relationship Id="rId4" Type="http://schemas.openxmlformats.org/officeDocument/2006/relationships/diagramData" Target="../diagrams/data3.xml"/><Relationship Id="rId9" Type="http://schemas.openxmlformats.org/officeDocument/2006/relationships/image" Target="../media/image12.tiff"/></Relationships>
</file>

<file path=ppt/slides/_rels/slide16.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www.doe.mass.edu/acls/assessmen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hyperlink" Target="http://www.doe.mass.edu/acls/assessment/" TargetMode="External"/><Relationship Id="rId3" Type="http://schemas.openxmlformats.org/officeDocument/2006/relationships/hyperlink" Target="https://www.sabes.org/calendar" TargetMode="External"/><Relationship Id="rId7" Type="http://schemas.openxmlformats.org/officeDocument/2006/relationships/hyperlink" Target="mailto:MAPT-owl-help@it.umass.edu"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mailto:aclstesthelp@educ.umass.edu" TargetMode="External"/><Relationship Id="rId5" Type="http://schemas.openxmlformats.org/officeDocument/2006/relationships/hyperlink" Target="https://www.tinyurl.com/AssessmentTrainings" TargetMode="External"/><Relationship Id="rId4" Type="http://schemas.openxmlformats.org/officeDocument/2006/relationships/hyperlink" Target="https://www.blogs.umass.edu/aclstesthelp"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doe.mass.edu/acls/assessment/" TargetMode="External"/><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shows trh title of the webinar: State as a Partner Assessment Webinar conducted by Adult and Community Learning Services (ACLS) and UMass Amherst-Center for Educational Assessment (CEA).&#10;" title="Webinar Title"/>
          <p:cNvSpPr>
            <a:spLocks noGrp="1"/>
          </p:cNvSpPr>
          <p:nvPr>
            <p:ph type="ctrTitle"/>
          </p:nvPr>
        </p:nvSpPr>
        <p:spPr/>
        <p:txBody>
          <a:bodyPr/>
          <a:lstStyle/>
          <a:p>
            <a:br>
              <a:rPr lang="en-US" sz="2400" b="1" dirty="0"/>
            </a:br>
            <a:r>
              <a:rPr lang="en-US" sz="2400" b="1" dirty="0"/>
              <a:t>State as a Partner Webinar: Assessment</a:t>
            </a:r>
            <a:br>
              <a:rPr lang="en-US" sz="2400" b="1" dirty="0"/>
            </a:br>
            <a:br>
              <a:rPr lang="en-US" sz="2400" dirty="0"/>
            </a:br>
            <a:r>
              <a:rPr lang="en-US" altLang="zh-CN" sz="1800" dirty="0"/>
              <a:t>Adult and Community Learning Services (ACLS) </a:t>
            </a:r>
            <a:br>
              <a:rPr lang="en-US" altLang="zh-CN" sz="1800" dirty="0"/>
            </a:br>
            <a:br>
              <a:rPr lang="en-US" altLang="zh-CN" sz="1800" dirty="0"/>
            </a:br>
            <a:r>
              <a:rPr lang="en-US" altLang="zh-CN" sz="1800" dirty="0"/>
              <a:t>UMass Amherst-Center for Educational Assessment (CEA)</a:t>
            </a:r>
            <a:br>
              <a:rPr lang="en-US" sz="2400" dirty="0"/>
            </a:br>
            <a:br>
              <a:rPr lang="en-US" altLang="zh-CN" sz="1600" dirty="0"/>
            </a:br>
            <a:endParaRPr lang="en-US" sz="1600" dirty="0"/>
          </a:p>
        </p:txBody>
      </p:sp>
      <p:sp>
        <p:nvSpPr>
          <p:cNvPr id="3" name="Subtitle 2" descr="This shows who the presenters of the webinars are, the date and the time of the webinar:&#10;Presenters: Dana Varzan-Parker, Toby Maguire, April Zenisky, Francis O’Donnell&#10;Date: January 24, 2020&#10;Time: 10-11.30 am&#10;" title="Webinar Presenters"/>
          <p:cNvSpPr>
            <a:spLocks noGrp="1"/>
          </p:cNvSpPr>
          <p:nvPr>
            <p:ph type="subTitle" idx="1"/>
          </p:nvPr>
        </p:nvSpPr>
        <p:spPr>
          <a:xfrm>
            <a:off x="5417389" y="3614467"/>
            <a:ext cx="6659592" cy="862641"/>
          </a:xfrm>
        </p:spPr>
        <p:txBody>
          <a:bodyPr/>
          <a:lstStyle/>
          <a:p>
            <a:r>
              <a:rPr lang="en-US" altLang="zh-CN" sz="1400" dirty="0"/>
              <a:t>Dana Varzan-Parker, Toby Maguire, April Zenisky, Francis O’Donnell</a:t>
            </a:r>
          </a:p>
          <a:p>
            <a:r>
              <a:rPr lang="en-US" altLang="zh-CN" sz="1400" dirty="0"/>
              <a:t>January 24, 2020</a:t>
            </a:r>
          </a:p>
          <a:p>
            <a:r>
              <a:rPr lang="en-US" altLang="zh-CN" sz="1400" dirty="0"/>
              <a:t>10-11.30 am</a:t>
            </a:r>
          </a:p>
          <a:p>
            <a:endParaRPr lang="en-US" altLang="zh-CN"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ix showing the title: Notable Exceptions." title="Title Box"/>
          <p:cNvSpPr>
            <a:spLocks noGrp="1"/>
          </p:cNvSpPr>
          <p:nvPr>
            <p:ph type="title"/>
          </p:nvPr>
        </p:nvSpPr>
        <p:spPr/>
        <p:txBody>
          <a:bodyPr/>
          <a:lstStyle/>
          <a:p>
            <a:r>
              <a:rPr lang="en-US" dirty="0"/>
              <a:t>Notable Exceptions</a:t>
            </a:r>
          </a:p>
        </p:txBody>
      </p:sp>
      <p:sp>
        <p:nvSpPr>
          <p:cNvPr id="3" name="Content Placeholder 2" descr="This describes pre-and post-testing exceptions:&#10;The policy still mandates 65 instructional hours between tests (40 h for students in CI),  but programs (including CI) can test at fewer hours when the justifications for those exceptions are realistic, within reason, and rare. ACLS will track these exceptions via a drop-down menu in LACES. Students with MAPT-CCR pre-test scores of 600 or above and TABE 11/12 pre-test scores of 617 (reading) or above, 657 (math) or above, and 631 (language) or above do not need to be post-tested. These students will show gains through HSE credential obtainment and/or post-secondary enrollment before the end of the fiscal year, after exit.&#10;Three assessments in a fiscal year: Students GLE 0–2 who max out of the TABE Literacy test can (when appropriate) be assessed with MAPT-CCR for Math and/or MAPT-CCR for Reading in the same fiscal year (policy exception was put in place FY2019).&#10;&#10;&#10;" title="Notable Exceptions"/>
          <p:cNvSpPr>
            <a:spLocks noGrp="1"/>
          </p:cNvSpPr>
          <p:nvPr>
            <p:ph idx="1"/>
          </p:nvPr>
        </p:nvSpPr>
        <p:spPr/>
        <p:txBody>
          <a:bodyPr/>
          <a:lstStyle/>
          <a:p>
            <a:r>
              <a:rPr lang="en-US" sz="2200" dirty="0"/>
              <a:t>Pre- and Post- Testing</a:t>
            </a:r>
          </a:p>
          <a:p>
            <a:pPr lvl="1"/>
            <a:r>
              <a:rPr lang="en-US" sz="1600" dirty="0"/>
              <a:t>The policy still mandates 65 instructional hours between tests (40 h for students in CI),  but programs (including CI) </a:t>
            </a:r>
            <a:r>
              <a:rPr lang="en-US" sz="1600" b="1" dirty="0"/>
              <a:t>can test at fewer hours when the justifications for those exceptions are realistic, within reason, and rare.</a:t>
            </a:r>
            <a:endParaRPr lang="en-US" sz="1600" dirty="0"/>
          </a:p>
          <a:p>
            <a:pPr lvl="1"/>
            <a:r>
              <a:rPr lang="en-US" sz="1600" dirty="0"/>
              <a:t>ACLS will track these exceptions via a drop-down menu in LACES.</a:t>
            </a:r>
          </a:p>
          <a:p>
            <a:pPr lvl="1"/>
            <a:r>
              <a:rPr lang="en-US" sz="1600" dirty="0"/>
              <a:t>Students with MAPT-CCR pre-test scores of 600 or above and TABE 11/12 pre-test scores of 617 (reading) or above, 657 (math) or above, and 631 (language) or above do not need to be post-tested. These students will show gains through HSE credential obtainment and/or post-secondary enrollment before the end of the fiscal year, after exit.</a:t>
            </a:r>
          </a:p>
          <a:p>
            <a:pPr marL="457200" lvl="1" indent="0">
              <a:buNone/>
            </a:pPr>
            <a:endParaRPr lang="en-US" sz="1600" dirty="0"/>
          </a:p>
          <a:p>
            <a:r>
              <a:rPr lang="en-US" sz="2400" dirty="0"/>
              <a:t>Three assessments in a fiscal year</a:t>
            </a:r>
          </a:p>
          <a:p>
            <a:pPr lvl="1"/>
            <a:r>
              <a:rPr lang="en-US" sz="1600" dirty="0"/>
              <a:t>Students GLE 0–2 who max out of the TABE Literacy test can (when appropriate) be assessed with MAPT-CCR for Math and/or MAPT-CCR for Reading in the same fiscal year (policy exception was put in place FY2019)</a:t>
            </a:r>
          </a:p>
          <a:p>
            <a:pPr lvl="1"/>
            <a:endParaRPr lang="en-US" sz="1600" dirty="0"/>
          </a:p>
          <a:p>
            <a:pPr marL="0" indent="0">
              <a:buNone/>
            </a:pPr>
            <a:endParaRPr lang="en-US" sz="2000" dirty="0"/>
          </a:p>
          <a:p>
            <a:pPr marL="292100" indent="-342900"/>
            <a:endParaRPr lang="en-US" sz="2200" dirty="0"/>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10</a:t>
            </a:fld>
            <a:endParaRPr lang="zh-CN" altLang="en-US" dirty="0"/>
          </a:p>
        </p:txBody>
      </p:sp>
    </p:spTree>
    <p:extLst>
      <p:ext uri="{BB962C8B-B14F-4D97-AF65-F5344CB8AC3E}">
        <p14:creationId xmlns:p14="http://schemas.microsoft.com/office/powerpoint/2010/main" val="4035740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showing the title: Notable Reminders." title="Title Box"/>
          <p:cNvSpPr>
            <a:spLocks noGrp="1"/>
          </p:cNvSpPr>
          <p:nvPr>
            <p:ph type="title"/>
          </p:nvPr>
        </p:nvSpPr>
        <p:spPr/>
        <p:txBody>
          <a:bodyPr/>
          <a:lstStyle/>
          <a:p>
            <a:r>
              <a:rPr lang="en-US" dirty="0"/>
              <a:t>Notable Reminders</a:t>
            </a:r>
          </a:p>
        </p:txBody>
      </p:sp>
      <p:sp>
        <p:nvSpPr>
          <p:cNvPr id="3" name="Content Placeholder 2" descr="This shows three reminders:&#10;Students in STAR classes must be pre-and post-tested in Reading.&#10;&#10;Students placing at the Advanced ESOL level with a pre-test score below the exit score of 612 for CLAS-E Writing and 588 for CLAS-E Reading but at SPL 6 can still make EFL gain their if post-test score is 612 or above in writing and 588 or above in reading.&#10;&#10;ABE students at levels 3 (GLE 4-5.9), 4 (GLE 6-8.9), and 5 (GLE 9-10.9) are no longer required to be pre- and post-tested tested in both reading and math. &#10;" title="Notable Reminders"/>
          <p:cNvSpPr>
            <a:spLocks noGrp="1"/>
          </p:cNvSpPr>
          <p:nvPr>
            <p:ph idx="1"/>
          </p:nvPr>
        </p:nvSpPr>
        <p:spPr/>
        <p:txBody>
          <a:bodyPr/>
          <a:lstStyle/>
          <a:p>
            <a:r>
              <a:rPr lang="en-US" sz="2800" dirty="0"/>
              <a:t>Students in STAR classes must be pre-and post-tested in Reading.</a:t>
            </a:r>
          </a:p>
          <a:p>
            <a:pPr marL="0" indent="0">
              <a:buNone/>
            </a:pPr>
            <a:endParaRPr lang="en-US" sz="2800" dirty="0"/>
          </a:p>
          <a:p>
            <a:r>
              <a:rPr lang="en-US" sz="2800" dirty="0">
                <a:solidFill>
                  <a:schemeClr val="bg2">
                    <a:lumMod val="10000"/>
                  </a:schemeClr>
                </a:solidFill>
              </a:rPr>
              <a:t>Students placing at the Advanced ESOL level with a pre-test score below the exit score of 612 for CLAS-E Writing and 588 for CLAS-E Reading but at SPL 6 can still make EFL gain their if post-test score is 612 or above in writing and 588 or above in reading.</a:t>
            </a:r>
          </a:p>
          <a:p>
            <a:pPr marL="0" indent="0">
              <a:buNone/>
            </a:pPr>
            <a:endParaRPr lang="en-US" sz="2800" dirty="0"/>
          </a:p>
          <a:p>
            <a:r>
              <a:rPr lang="en-US" sz="2800" dirty="0"/>
              <a:t>ABE students at levels 3 (GLE 4-5.9), 4 (GLE 6-8.9), and 5 (GLE 9-10.9) are </a:t>
            </a:r>
            <a:r>
              <a:rPr lang="en-US" sz="2800" b="1" dirty="0"/>
              <a:t>no longer</a:t>
            </a:r>
            <a:r>
              <a:rPr lang="en-US" sz="2800" dirty="0"/>
              <a:t> required to be pre- and post-tested tested in both reading and math. </a:t>
            </a:r>
          </a:p>
          <a:p>
            <a:endParaRPr lang="en-US" dirty="0"/>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11</a:t>
            </a:fld>
            <a:endParaRPr lang="zh-CN" altLang="en-US" dirty="0"/>
          </a:p>
        </p:txBody>
      </p:sp>
    </p:spTree>
    <p:extLst>
      <p:ext uri="{BB962C8B-B14F-4D97-AF65-F5344CB8AC3E}">
        <p14:creationId xmlns:p14="http://schemas.microsoft.com/office/powerpoint/2010/main" val="529904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showing the title &quot;Finally&quot;." title="Finally Box"/>
          <p:cNvSpPr>
            <a:spLocks noGrp="1"/>
          </p:cNvSpPr>
          <p:nvPr>
            <p:ph type="title"/>
          </p:nvPr>
        </p:nvSpPr>
        <p:spPr/>
        <p:txBody>
          <a:bodyPr/>
          <a:lstStyle/>
          <a:p>
            <a:r>
              <a:rPr lang="en-US" dirty="0"/>
              <a:t>And Finally:</a:t>
            </a:r>
          </a:p>
        </p:txBody>
      </p:sp>
      <p:sp>
        <p:nvSpPr>
          <p:cNvPr id="3" name="Content Placeholder 2" descr="This shows the final reminder to not wait 18 h before pre-testing." title="Final Reminder"/>
          <p:cNvSpPr>
            <a:spLocks noGrp="1"/>
          </p:cNvSpPr>
          <p:nvPr>
            <p:ph idx="1"/>
          </p:nvPr>
        </p:nvSpPr>
        <p:spPr/>
        <p:txBody>
          <a:bodyPr/>
          <a:lstStyle/>
          <a:p>
            <a:r>
              <a:rPr lang="en-US" dirty="0"/>
              <a:t>You do not have to wait 18 hours before administering a pre-test!</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12</a:t>
            </a:fld>
            <a:endParaRPr lang="zh-CN" altLang="en-US" dirty="0"/>
          </a:p>
        </p:txBody>
      </p:sp>
      <p:pic>
        <p:nvPicPr>
          <p:cNvPr id="5" name="Picture 4" descr="This is a picture showing a hand writing the phrase Don't Wait in black marker. " title="Don't Wait Picture"/>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0747" y="1827106"/>
            <a:ext cx="8873066" cy="4436533"/>
          </a:xfrm>
          <a:prstGeom prst="rect">
            <a:avLst/>
          </a:prstGeom>
        </p:spPr>
      </p:pic>
    </p:spTree>
    <p:extLst>
      <p:ext uri="{BB962C8B-B14F-4D97-AF65-F5344CB8AC3E}">
        <p14:creationId xmlns:p14="http://schemas.microsoft.com/office/powerpoint/2010/main" val="2586272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with the title Q&amp;A Session 1. " title="Q&amp;A Title Box"/>
          <p:cNvSpPr>
            <a:spLocks noGrp="1"/>
          </p:cNvSpPr>
          <p:nvPr>
            <p:ph type="title"/>
          </p:nvPr>
        </p:nvSpPr>
        <p:spPr/>
        <p:txBody>
          <a:bodyPr/>
          <a:lstStyle/>
          <a:p>
            <a:r>
              <a:rPr lang="en-US" dirty="0"/>
              <a:t>Q&amp;A Session 1</a:t>
            </a:r>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13</a:t>
            </a:fld>
            <a:endParaRPr lang="zh-CN" altLang="en-US" dirty="0"/>
          </a:p>
        </p:txBody>
      </p:sp>
      <p:pic>
        <p:nvPicPr>
          <p:cNvPr id="7" name="Content Placeholder 6" descr="This is a picture of a keyboard with the phrase Q&amp;A spelt in blue and black over it. " title="Q&amp;A Keyboard Picture"/>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889694" y="1679543"/>
            <a:ext cx="6726936" cy="4151376"/>
          </a:xfrm>
        </p:spPr>
      </p:pic>
    </p:spTree>
    <p:extLst>
      <p:ext uri="{BB962C8B-B14F-4D97-AF65-F5344CB8AC3E}">
        <p14:creationId xmlns:p14="http://schemas.microsoft.com/office/powerpoint/2010/main" val="1960891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Support</a:t>
            </a:r>
          </a:p>
        </p:txBody>
      </p:sp>
      <p:graphicFrame>
        <p:nvGraphicFramePr>
          <p:cNvPr id="5" name="Content Placeholder 4" descr="Box showing where to complete NRS trainings." title="Box">
            <a:extLst>
              <a:ext uri="{FF2B5EF4-FFF2-40B4-BE49-F238E27FC236}">
                <a16:creationId xmlns:a16="http://schemas.microsoft.com/office/drawing/2014/main" id="{869D0B56-B6FD-9044-97BD-DE90870FB170}"/>
              </a:ext>
            </a:extLst>
          </p:cNvPr>
          <p:cNvGraphicFramePr>
            <a:graphicFrameLocks noGrp="1"/>
          </p:cNvGraphicFramePr>
          <p:nvPr>
            <p:ph idx="1"/>
            <p:extLst>
              <p:ext uri="{D42A27DB-BD31-4B8C-83A1-F6EECF244321}">
                <p14:modId xmlns:p14="http://schemas.microsoft.com/office/powerpoint/2010/main" val="273544392"/>
              </p:ext>
            </p:extLst>
          </p:nvPr>
        </p:nvGraphicFramePr>
        <p:xfrm>
          <a:off x="568325" y="1627323"/>
          <a:ext cx="11369675" cy="159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F27229C-EC7B-4063-A33B-28A5E87E32ED}" type="slidenum">
              <a:rPr lang="zh-CN" altLang="en-US" smtClean="0"/>
              <a:pPr/>
              <a:t>14</a:t>
            </a:fld>
            <a:endParaRPr lang="zh-CN" altLang="en-US" dirty="0"/>
          </a:p>
        </p:txBody>
      </p:sp>
      <p:pic>
        <p:nvPicPr>
          <p:cNvPr id="10" name="Picture 9" descr="This is a screen shot showing how a month looks like in the SABES PD training calendar." title="Sample  SABES Calendar Image">
            <a:extLst>
              <a:ext uri="{FF2B5EF4-FFF2-40B4-BE49-F238E27FC236}">
                <a16:creationId xmlns:a16="http://schemas.microsoft.com/office/drawing/2014/main" id="{629568A1-F41F-8240-9753-6FD5717B0246}"/>
              </a:ext>
            </a:extLst>
          </p:cNvPr>
          <p:cNvPicPr>
            <a:picLocks noChangeAspect="1"/>
          </p:cNvPicPr>
          <p:nvPr/>
        </p:nvPicPr>
        <p:blipFill>
          <a:blip r:embed="rId8"/>
          <a:stretch>
            <a:fillRect/>
          </a:stretch>
        </p:blipFill>
        <p:spPr>
          <a:xfrm>
            <a:off x="5102360" y="3285639"/>
            <a:ext cx="5804223" cy="2897862"/>
          </a:xfrm>
          <a:prstGeom prst="rect">
            <a:avLst/>
          </a:prstGeom>
          <a:ln>
            <a:solidFill>
              <a:schemeClr val="tx2"/>
            </a:solidFill>
          </a:ln>
        </p:spPr>
      </p:pic>
      <p:sp>
        <p:nvSpPr>
          <p:cNvPr id="11" name="Content Placeholder 2" descr="How to enroll in trainings." title="Assessment Support">
            <a:extLst>
              <a:ext uri="{FF2B5EF4-FFF2-40B4-BE49-F238E27FC236}">
                <a16:creationId xmlns:a16="http://schemas.microsoft.com/office/drawing/2014/main" id="{15CF0BF5-B436-8747-807A-6848D926FCD1}"/>
              </a:ext>
            </a:extLst>
          </p:cNvPr>
          <p:cNvSpPr txBox="1">
            <a:spLocks/>
          </p:cNvSpPr>
          <p:nvPr/>
        </p:nvSpPr>
        <p:spPr>
          <a:xfrm>
            <a:off x="567743" y="1204138"/>
            <a:ext cx="11370972" cy="4231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If you need to:	</a:t>
            </a:r>
            <a:r>
              <a:rPr lang="en-US" sz="2200" i="1" dirty="0"/>
              <a:t>		</a:t>
            </a:r>
          </a:p>
        </p:txBody>
      </p:sp>
    </p:spTree>
    <p:extLst>
      <p:ext uri="{BB962C8B-B14F-4D97-AF65-F5344CB8AC3E}">
        <p14:creationId xmlns:p14="http://schemas.microsoft.com/office/powerpoint/2010/main" val="3522592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showing a sample of the CEA Answers Series document." title="CEA Answers Series Screen Shot">
            <a:extLst>
              <a:ext uri="{FF2B5EF4-FFF2-40B4-BE49-F238E27FC236}">
                <a16:creationId xmlns:a16="http://schemas.microsoft.com/office/drawing/2014/main" id="{93151A84-E342-A449-978B-E80EA46A1A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7790" y="3223647"/>
            <a:ext cx="2061275" cy="2667848"/>
          </a:xfrm>
          <a:prstGeom prst="rect">
            <a:avLst/>
          </a:prstGeom>
          <a:ln>
            <a:solidFill>
              <a:schemeClr val="tx2"/>
            </a:solidFill>
          </a:ln>
        </p:spPr>
      </p:pic>
      <p:sp>
        <p:nvSpPr>
          <p:cNvPr id="2" name="Title 1" descr="A box showing the title of the slide: Assessment Support." title="Title Box"/>
          <p:cNvSpPr>
            <a:spLocks noGrp="1"/>
          </p:cNvSpPr>
          <p:nvPr>
            <p:ph type="title"/>
          </p:nvPr>
        </p:nvSpPr>
        <p:spPr/>
        <p:txBody>
          <a:bodyPr/>
          <a:lstStyle/>
          <a:p>
            <a:r>
              <a:rPr lang="en-US" dirty="0"/>
              <a:t>Assessment Support</a:t>
            </a:r>
          </a:p>
        </p:txBody>
      </p:sp>
      <p:graphicFrame>
        <p:nvGraphicFramePr>
          <p:cNvPr id="5" name="Content Placeholder 4" descr="Box showing where to review and find assessment resources." title="Box">
            <a:extLst>
              <a:ext uri="{FF2B5EF4-FFF2-40B4-BE49-F238E27FC236}">
                <a16:creationId xmlns:a16="http://schemas.microsoft.com/office/drawing/2014/main" id="{869D0B56-B6FD-9044-97BD-DE90870FB170}"/>
              </a:ext>
            </a:extLst>
          </p:cNvPr>
          <p:cNvGraphicFramePr>
            <a:graphicFrameLocks noGrp="1"/>
          </p:cNvGraphicFramePr>
          <p:nvPr>
            <p:ph idx="1"/>
            <p:extLst>
              <p:ext uri="{D42A27DB-BD31-4B8C-83A1-F6EECF244321}">
                <p14:modId xmlns:p14="http://schemas.microsoft.com/office/powerpoint/2010/main" val="2921737472"/>
              </p:ext>
            </p:extLst>
          </p:nvPr>
        </p:nvGraphicFramePr>
        <p:xfrm>
          <a:off x="568325" y="1627323"/>
          <a:ext cx="11369675" cy="1596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FF27229C-EC7B-4063-A33B-28A5E87E32ED}" type="slidenum">
              <a:rPr lang="zh-CN" altLang="en-US" smtClean="0"/>
              <a:pPr/>
              <a:t>15</a:t>
            </a:fld>
            <a:endParaRPr lang="zh-CN" altLang="en-US" dirty="0"/>
          </a:p>
        </p:txBody>
      </p:sp>
      <p:pic>
        <p:nvPicPr>
          <p:cNvPr id="3" name="Picture 2" descr="This box shows the screen shot of the ACLS Test Help Blog." title="ACLS Test Help Blog Screen Shot">
            <a:extLst>
              <a:ext uri="{FF2B5EF4-FFF2-40B4-BE49-F238E27FC236}">
                <a16:creationId xmlns:a16="http://schemas.microsoft.com/office/drawing/2014/main" id="{1EDF6300-D3F9-1E49-BA05-5F26CECF0C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200" y="3382324"/>
            <a:ext cx="6803325" cy="2927350"/>
          </a:xfrm>
          <a:prstGeom prst="rect">
            <a:avLst/>
          </a:prstGeom>
          <a:ln>
            <a:solidFill>
              <a:schemeClr val="tx2"/>
            </a:solidFill>
          </a:ln>
        </p:spPr>
      </p:pic>
      <p:pic>
        <p:nvPicPr>
          <p:cNvPr id="7" name="Picture 6" descr="A screen shot showing a sample of the CEA Answers Series document." title="CEA Answers Series Screen Shot">
            <a:extLst>
              <a:ext uri="{FF2B5EF4-FFF2-40B4-BE49-F238E27FC236}">
                <a16:creationId xmlns:a16="http://schemas.microsoft.com/office/drawing/2014/main" id="{C6ACB5FE-C483-FC4C-84F5-9FF00741FAA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21590" y="3712764"/>
            <a:ext cx="2076773" cy="2704132"/>
          </a:xfrm>
          <a:prstGeom prst="rect">
            <a:avLst/>
          </a:prstGeom>
          <a:ln>
            <a:solidFill>
              <a:schemeClr val="tx2"/>
            </a:solidFill>
          </a:ln>
        </p:spPr>
      </p:pic>
      <p:sp>
        <p:nvSpPr>
          <p:cNvPr id="11" name="Content Placeholder 2">
            <a:extLst>
              <a:ext uri="{FF2B5EF4-FFF2-40B4-BE49-F238E27FC236}">
                <a16:creationId xmlns:a16="http://schemas.microsoft.com/office/drawing/2014/main" id="{12BC291F-5C41-564B-A7B7-3F8A62DCF66A}"/>
              </a:ext>
            </a:extLst>
          </p:cNvPr>
          <p:cNvSpPr txBox="1">
            <a:spLocks/>
          </p:cNvSpPr>
          <p:nvPr/>
        </p:nvSpPr>
        <p:spPr>
          <a:xfrm>
            <a:off x="567743" y="1204138"/>
            <a:ext cx="11370972" cy="4231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If you need to:	</a:t>
            </a:r>
            <a:r>
              <a:rPr lang="en-US" sz="2200" i="1" dirty="0"/>
              <a:t>		</a:t>
            </a:r>
          </a:p>
        </p:txBody>
      </p:sp>
    </p:spTree>
    <p:extLst>
      <p:ext uri="{BB962C8B-B14F-4D97-AF65-F5344CB8AC3E}">
        <p14:creationId xmlns:p14="http://schemas.microsoft.com/office/powerpoint/2010/main" val="154010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ox showing the title of the slide: Assessment Support." title="Title Box"/>
          <p:cNvSpPr>
            <a:spLocks noGrp="1"/>
          </p:cNvSpPr>
          <p:nvPr>
            <p:ph type="title"/>
          </p:nvPr>
        </p:nvSpPr>
        <p:spPr/>
        <p:txBody>
          <a:bodyPr/>
          <a:lstStyle/>
          <a:p>
            <a:r>
              <a:rPr lang="en-US" dirty="0"/>
              <a:t>Assessment Support</a:t>
            </a:r>
          </a:p>
        </p:txBody>
      </p:sp>
      <p:graphicFrame>
        <p:nvGraphicFramePr>
          <p:cNvPr id="5" name="Content Placeholder 4" descr="slide 16">
            <a:extLst>
              <a:ext uri="{FF2B5EF4-FFF2-40B4-BE49-F238E27FC236}">
                <a16:creationId xmlns:a16="http://schemas.microsoft.com/office/drawing/2014/main" id="{869D0B56-B6FD-9044-97BD-DE90870FB170}"/>
              </a:ext>
            </a:extLst>
          </p:cNvPr>
          <p:cNvGraphicFramePr>
            <a:graphicFrameLocks noGrp="1"/>
          </p:cNvGraphicFramePr>
          <p:nvPr>
            <p:ph idx="1"/>
            <p:extLst>
              <p:ext uri="{D42A27DB-BD31-4B8C-83A1-F6EECF244321}">
                <p14:modId xmlns:p14="http://schemas.microsoft.com/office/powerpoint/2010/main" val="1381084569"/>
              </p:ext>
            </p:extLst>
          </p:nvPr>
        </p:nvGraphicFramePr>
        <p:xfrm>
          <a:off x="348192" y="1407190"/>
          <a:ext cx="11369675" cy="159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F27229C-EC7B-4063-A33B-28A5E87E32ED}" type="slidenum">
              <a:rPr lang="zh-CN" altLang="en-US" smtClean="0"/>
              <a:pPr/>
              <a:t>16</a:t>
            </a:fld>
            <a:endParaRPr lang="zh-CN" altLang="en-US" dirty="0"/>
          </a:p>
        </p:txBody>
      </p:sp>
      <p:pic>
        <p:nvPicPr>
          <p:cNvPr id="9" name="Picture 8" descr="A box showing a screen shot from the Assessment Training Request Form." title="Screen Shot Box">
            <a:extLst>
              <a:ext uri="{FF2B5EF4-FFF2-40B4-BE49-F238E27FC236}">
                <a16:creationId xmlns:a16="http://schemas.microsoft.com/office/drawing/2014/main" id="{F9912755-9098-3C4A-9D96-9816359829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13998" y="3213759"/>
            <a:ext cx="4631673" cy="3325153"/>
          </a:xfrm>
          <a:prstGeom prst="rect">
            <a:avLst/>
          </a:prstGeom>
          <a:ln>
            <a:solidFill>
              <a:schemeClr val="tx2"/>
            </a:solidFill>
          </a:ln>
        </p:spPr>
      </p:pic>
      <p:sp>
        <p:nvSpPr>
          <p:cNvPr id="11" name="Content Placeholder 2">
            <a:extLst>
              <a:ext uri="{FF2B5EF4-FFF2-40B4-BE49-F238E27FC236}">
                <a16:creationId xmlns:a16="http://schemas.microsoft.com/office/drawing/2014/main" id="{0D04D556-162D-1441-B8DF-26FA4E5336E6}"/>
              </a:ext>
            </a:extLst>
          </p:cNvPr>
          <p:cNvSpPr txBox="1">
            <a:spLocks/>
          </p:cNvSpPr>
          <p:nvPr/>
        </p:nvSpPr>
        <p:spPr>
          <a:xfrm>
            <a:off x="567743" y="1204138"/>
            <a:ext cx="11370972" cy="4231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If you need to:	</a:t>
            </a:r>
            <a:r>
              <a:rPr lang="en-US" sz="2200" i="1" dirty="0"/>
              <a:t>		</a:t>
            </a:r>
          </a:p>
        </p:txBody>
      </p:sp>
    </p:spTree>
    <p:extLst>
      <p:ext uri="{BB962C8B-B14F-4D97-AF65-F5344CB8AC3E}">
        <p14:creationId xmlns:p14="http://schemas.microsoft.com/office/powerpoint/2010/main" val="1234156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showing the title of the slide: Assessment Support." title="Title Box"/>
          <p:cNvSpPr>
            <a:spLocks noGrp="1"/>
          </p:cNvSpPr>
          <p:nvPr>
            <p:ph type="title"/>
          </p:nvPr>
        </p:nvSpPr>
        <p:spPr/>
        <p:txBody>
          <a:bodyPr/>
          <a:lstStyle/>
          <a:p>
            <a:r>
              <a:rPr lang="en-US" dirty="0"/>
              <a:t>Assessment Support</a:t>
            </a:r>
          </a:p>
        </p:txBody>
      </p:sp>
      <p:graphicFrame>
        <p:nvGraphicFramePr>
          <p:cNvPr id="5" name="Content Placeholder 4" descr="slide 17&#10;">
            <a:extLst>
              <a:ext uri="{FF2B5EF4-FFF2-40B4-BE49-F238E27FC236}">
                <a16:creationId xmlns:a16="http://schemas.microsoft.com/office/drawing/2014/main" id="{869D0B56-B6FD-9044-97BD-DE90870FB170}"/>
              </a:ext>
            </a:extLst>
          </p:cNvPr>
          <p:cNvGraphicFramePr>
            <a:graphicFrameLocks noGrp="1"/>
          </p:cNvGraphicFramePr>
          <p:nvPr>
            <p:ph idx="1"/>
            <p:extLst>
              <p:ext uri="{D42A27DB-BD31-4B8C-83A1-F6EECF244321}">
                <p14:modId xmlns:p14="http://schemas.microsoft.com/office/powerpoint/2010/main" val="1567160028"/>
              </p:ext>
            </p:extLst>
          </p:nvPr>
        </p:nvGraphicFramePr>
        <p:xfrm>
          <a:off x="568325" y="1627324"/>
          <a:ext cx="11369675" cy="1928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descr="slide 17"/>
          <p:cNvSpPr>
            <a:spLocks noGrp="1"/>
          </p:cNvSpPr>
          <p:nvPr>
            <p:ph type="sldNum" sz="quarter" idx="12"/>
          </p:nvPr>
        </p:nvSpPr>
        <p:spPr/>
        <p:txBody>
          <a:bodyPr/>
          <a:lstStyle/>
          <a:p>
            <a:fld id="{FF27229C-EC7B-4063-A33B-28A5E87E32ED}" type="slidenum">
              <a:rPr lang="zh-CN" altLang="en-US" smtClean="0"/>
              <a:pPr/>
              <a:t>17</a:t>
            </a:fld>
            <a:endParaRPr lang="zh-CN" altLang="en-US" dirty="0"/>
          </a:p>
        </p:txBody>
      </p:sp>
      <p:sp>
        <p:nvSpPr>
          <p:cNvPr id="8" name="Content Placeholder 2" descr="A box showing the folowing bullet points:&#10;Test administration and scoring procedures, Test accommodations, NRS assessment trainings, Certification and recertification, Finding resources.&#10;" title="Bullet Point Box">
            <a:extLst>
              <a:ext uri="{FF2B5EF4-FFF2-40B4-BE49-F238E27FC236}">
                <a16:creationId xmlns:a16="http://schemas.microsoft.com/office/drawing/2014/main" id="{CDB93ADF-B3BE-5540-9A82-3670D1AE9527}"/>
              </a:ext>
            </a:extLst>
          </p:cNvPr>
          <p:cNvSpPr txBox="1">
            <a:spLocks/>
          </p:cNvSpPr>
          <p:nvPr/>
        </p:nvSpPr>
        <p:spPr>
          <a:xfrm>
            <a:off x="4875523" y="3422750"/>
            <a:ext cx="5709071" cy="30066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Test administration and scoring procedures</a:t>
            </a:r>
          </a:p>
          <a:p>
            <a:r>
              <a:rPr lang="en-US" sz="2200" dirty="0"/>
              <a:t>Test accommodations</a:t>
            </a:r>
          </a:p>
          <a:p>
            <a:r>
              <a:rPr lang="en-US" sz="2200" dirty="0"/>
              <a:t>NRS </a:t>
            </a:r>
            <a:r>
              <a:rPr lang="en-US" sz="2400" dirty="0"/>
              <a:t>assessment</a:t>
            </a:r>
            <a:r>
              <a:rPr lang="en-US" sz="2200" dirty="0"/>
              <a:t> trainings</a:t>
            </a:r>
          </a:p>
          <a:p>
            <a:r>
              <a:rPr lang="en-US" sz="2200" dirty="0"/>
              <a:t>Certification and recertification</a:t>
            </a:r>
          </a:p>
          <a:p>
            <a:r>
              <a:rPr lang="en-US" sz="2200" dirty="0"/>
              <a:t>Finding resources</a:t>
            </a:r>
          </a:p>
          <a:p>
            <a:endParaRPr lang="en-US" sz="2200" dirty="0"/>
          </a:p>
          <a:p>
            <a:pPr lvl="1"/>
            <a:endParaRPr lang="en-US" sz="2200" dirty="0"/>
          </a:p>
        </p:txBody>
      </p:sp>
      <p:sp>
        <p:nvSpPr>
          <p:cNvPr id="21" name="Content Placeholder 2">
            <a:extLst>
              <a:ext uri="{FF2B5EF4-FFF2-40B4-BE49-F238E27FC236}">
                <a16:creationId xmlns:a16="http://schemas.microsoft.com/office/drawing/2014/main" id="{7AE1D4E0-C37F-F149-9306-AFB11691D290}"/>
              </a:ext>
            </a:extLst>
          </p:cNvPr>
          <p:cNvSpPr txBox="1">
            <a:spLocks/>
          </p:cNvSpPr>
          <p:nvPr/>
        </p:nvSpPr>
        <p:spPr>
          <a:xfrm>
            <a:off x="567743" y="1204138"/>
            <a:ext cx="11370972" cy="4231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If you need to:	</a:t>
            </a:r>
            <a:r>
              <a:rPr lang="en-US" sz="2200" i="1" dirty="0"/>
              <a:t>		</a:t>
            </a:r>
          </a:p>
        </p:txBody>
      </p:sp>
    </p:spTree>
    <p:extLst>
      <p:ext uri="{BB962C8B-B14F-4D97-AF65-F5344CB8AC3E}">
        <p14:creationId xmlns:p14="http://schemas.microsoft.com/office/powerpoint/2010/main" val="50992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ox showing the title of the slide: Assessment Support: MAPT-CCR Score Reports" title="Title Box"/>
          <p:cNvSpPr>
            <a:spLocks noGrp="1"/>
          </p:cNvSpPr>
          <p:nvPr>
            <p:ph type="title"/>
          </p:nvPr>
        </p:nvSpPr>
        <p:spPr/>
        <p:txBody>
          <a:bodyPr/>
          <a:lstStyle/>
          <a:p>
            <a:r>
              <a:rPr lang="en-US" dirty="0"/>
              <a:t>Assessment Support: MAPT-CCR Score Reports</a:t>
            </a:r>
          </a:p>
        </p:txBody>
      </p:sp>
      <p:grpSp>
        <p:nvGrpSpPr>
          <p:cNvPr id="6" name="Group 5" descr="What to do in order to access MAPT-CCR score reports." title="MAPT-CCR Score Reports">
            <a:extLst>
              <a:ext uri="{FF2B5EF4-FFF2-40B4-BE49-F238E27FC236}">
                <a16:creationId xmlns:a16="http://schemas.microsoft.com/office/drawing/2014/main" id="{43326BC8-BD15-E340-8C20-48B2A83168F5}"/>
              </a:ext>
            </a:extLst>
          </p:cNvPr>
          <p:cNvGrpSpPr/>
          <p:nvPr/>
        </p:nvGrpSpPr>
        <p:grpSpPr>
          <a:xfrm>
            <a:off x="750712" y="1628102"/>
            <a:ext cx="3728307" cy="4152133"/>
            <a:chOff x="750712" y="1628102"/>
            <a:chExt cx="3728307" cy="4152133"/>
          </a:xfrm>
        </p:grpSpPr>
        <p:sp>
          <p:nvSpPr>
            <p:cNvPr id="7" name="Freeform 6" descr="Box showing the following bullet points: &#10;Access the MAPT-CCR Score Reports in LACES&#10;Read the interpretive guides on the ACLS website:  http://www.doe.mass.edu/acls/assessment/ &#10;" title="Bullet Point Box">
              <a:extLst>
                <a:ext uri="{FF2B5EF4-FFF2-40B4-BE49-F238E27FC236}">
                  <a16:creationId xmlns:a16="http://schemas.microsoft.com/office/drawing/2014/main" id="{ED83D528-549F-014E-B211-439E62A7AB8C}"/>
                </a:ext>
              </a:extLst>
            </p:cNvPr>
            <p:cNvSpPr/>
            <p:nvPr/>
          </p:nvSpPr>
          <p:spPr>
            <a:xfrm>
              <a:off x="989292" y="3236000"/>
              <a:ext cx="3279882" cy="2544235"/>
            </a:xfrm>
            <a:custGeom>
              <a:avLst/>
              <a:gdLst>
                <a:gd name="connsiteX0" fmla="*/ 225906 w 1355409"/>
                <a:gd name="connsiteY0" fmla="*/ 0 h 7276592"/>
                <a:gd name="connsiteX1" fmla="*/ 1129503 w 1355409"/>
                <a:gd name="connsiteY1" fmla="*/ 0 h 7276592"/>
                <a:gd name="connsiteX2" fmla="*/ 1355409 w 1355409"/>
                <a:gd name="connsiteY2" fmla="*/ 225906 h 7276592"/>
                <a:gd name="connsiteX3" fmla="*/ 1355409 w 1355409"/>
                <a:gd name="connsiteY3" fmla="*/ 7276592 h 7276592"/>
                <a:gd name="connsiteX4" fmla="*/ 1355409 w 1355409"/>
                <a:gd name="connsiteY4" fmla="*/ 7276592 h 7276592"/>
                <a:gd name="connsiteX5" fmla="*/ 0 w 1355409"/>
                <a:gd name="connsiteY5" fmla="*/ 7276592 h 7276592"/>
                <a:gd name="connsiteX6" fmla="*/ 0 w 1355409"/>
                <a:gd name="connsiteY6" fmla="*/ 7276592 h 7276592"/>
                <a:gd name="connsiteX7" fmla="*/ 0 w 1355409"/>
                <a:gd name="connsiteY7" fmla="*/ 225906 h 7276592"/>
                <a:gd name="connsiteX8" fmla="*/ 225906 w 1355409"/>
                <a:gd name="connsiteY8" fmla="*/ 0 h 7276592"/>
                <a:gd name="connsiteX0" fmla="*/ 1355409 w 1360559"/>
                <a:gd name="connsiteY0" fmla="*/ 1212788 h 7276586"/>
                <a:gd name="connsiteX1" fmla="*/ 1355409 w 1360559"/>
                <a:gd name="connsiteY1" fmla="*/ 6063798 h 7276586"/>
                <a:gd name="connsiteX2" fmla="*/ 1313329 w 1360559"/>
                <a:gd name="connsiteY2" fmla="*/ 7276586 h 7276586"/>
                <a:gd name="connsiteX3" fmla="*/ 0 w 1360559"/>
                <a:gd name="connsiteY3" fmla="*/ 7276586 h 7276586"/>
                <a:gd name="connsiteX4" fmla="*/ 0 w 1360559"/>
                <a:gd name="connsiteY4" fmla="*/ 7276586 h 7276586"/>
                <a:gd name="connsiteX5" fmla="*/ 0 w 1360559"/>
                <a:gd name="connsiteY5" fmla="*/ 0 h 7276586"/>
                <a:gd name="connsiteX6" fmla="*/ 0 w 1360559"/>
                <a:gd name="connsiteY6" fmla="*/ 0 h 7276586"/>
                <a:gd name="connsiteX7" fmla="*/ 1347812 w 1360559"/>
                <a:gd name="connsiteY7" fmla="*/ 39623 h 7276586"/>
                <a:gd name="connsiteX8" fmla="*/ 1355409 w 1360559"/>
                <a:gd name="connsiteY8" fmla="*/ 1212788 h 7276586"/>
                <a:gd name="connsiteX0" fmla="*/ 1355409 w 1360559"/>
                <a:gd name="connsiteY0" fmla="*/ 1212788 h 7276586"/>
                <a:gd name="connsiteX1" fmla="*/ 1355409 w 1360559"/>
                <a:gd name="connsiteY1" fmla="*/ 6063798 h 7276586"/>
                <a:gd name="connsiteX2" fmla="*/ 1347812 w 1360559"/>
                <a:gd name="connsiteY2" fmla="*/ 7276586 h 7276586"/>
                <a:gd name="connsiteX3" fmla="*/ 0 w 1360559"/>
                <a:gd name="connsiteY3" fmla="*/ 7276586 h 7276586"/>
                <a:gd name="connsiteX4" fmla="*/ 0 w 1360559"/>
                <a:gd name="connsiteY4" fmla="*/ 7276586 h 7276586"/>
                <a:gd name="connsiteX5" fmla="*/ 0 w 1360559"/>
                <a:gd name="connsiteY5" fmla="*/ 0 h 7276586"/>
                <a:gd name="connsiteX6" fmla="*/ 0 w 1360559"/>
                <a:gd name="connsiteY6" fmla="*/ 0 h 7276586"/>
                <a:gd name="connsiteX7" fmla="*/ 1347812 w 1360559"/>
                <a:gd name="connsiteY7" fmla="*/ 39623 h 7276586"/>
                <a:gd name="connsiteX8" fmla="*/ 1355409 w 1360559"/>
                <a:gd name="connsiteY8" fmla="*/ 1212788 h 727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0559" h="7276586">
                  <a:moveTo>
                    <a:pt x="1355409" y="1212788"/>
                  </a:moveTo>
                  <a:lnTo>
                    <a:pt x="1355409" y="6063798"/>
                  </a:lnTo>
                  <a:cubicBezTo>
                    <a:pt x="1355409" y="6733600"/>
                    <a:pt x="1371052" y="7276586"/>
                    <a:pt x="1347812" y="7276586"/>
                  </a:cubicBezTo>
                  <a:lnTo>
                    <a:pt x="0" y="7276586"/>
                  </a:lnTo>
                  <a:lnTo>
                    <a:pt x="0" y="7276586"/>
                  </a:lnTo>
                  <a:lnTo>
                    <a:pt x="0" y="0"/>
                  </a:lnTo>
                  <a:lnTo>
                    <a:pt x="0" y="0"/>
                  </a:lnTo>
                  <a:cubicBezTo>
                    <a:pt x="437776" y="0"/>
                    <a:pt x="910036" y="39623"/>
                    <a:pt x="1347812" y="39623"/>
                  </a:cubicBezTo>
                  <a:cubicBezTo>
                    <a:pt x="1371052" y="39623"/>
                    <a:pt x="1355409" y="542986"/>
                    <a:pt x="1355409" y="121278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9991" rIns="313816" bIns="189992" numCol="1" spcCol="1270" anchor="ctr" anchorCtr="0">
              <a:noAutofit/>
            </a:bodyPr>
            <a:lstStyle/>
            <a:p>
              <a:pPr marL="228600" lvl="1" indent="-228600" algn="l" defTabSz="933450">
                <a:lnSpc>
                  <a:spcPct val="90000"/>
                </a:lnSpc>
                <a:spcBef>
                  <a:spcPct val="0"/>
                </a:spcBef>
                <a:spcAft>
                  <a:spcPct val="15000"/>
                </a:spcAft>
                <a:buChar char="•"/>
              </a:pPr>
              <a:r>
                <a:rPr lang="en-US" sz="2000" kern="1200" dirty="0"/>
                <a:t>Access the MAPT-CCR Score Reports in LACES</a:t>
              </a:r>
            </a:p>
            <a:p>
              <a:pPr marL="228600" lvl="1" indent="-228600" algn="l" defTabSz="933450">
                <a:lnSpc>
                  <a:spcPct val="90000"/>
                </a:lnSpc>
                <a:spcBef>
                  <a:spcPct val="0"/>
                </a:spcBef>
                <a:spcAft>
                  <a:spcPct val="15000"/>
                </a:spcAft>
                <a:buChar char="•"/>
              </a:pPr>
              <a:r>
                <a:rPr lang="en-US" sz="2000" kern="1200" dirty="0"/>
                <a:t>Read the interpretive guides on the ACLS website:</a:t>
              </a:r>
              <a:r>
                <a:rPr lang="en-US" sz="2000" dirty="0"/>
                <a:t>  </a:t>
              </a:r>
              <a:r>
                <a:rPr lang="en-US" sz="2000" kern="1200" dirty="0">
                  <a:hlinkClick r:id="rId3"/>
                </a:rPr>
                <a:t>http://www.doe.mass.edu/acls/assessment/</a:t>
              </a:r>
              <a:r>
                <a:rPr lang="en-US" sz="2000" kern="1200" dirty="0"/>
                <a:t> </a:t>
              </a:r>
            </a:p>
          </p:txBody>
        </p:sp>
        <p:sp>
          <p:nvSpPr>
            <p:cNvPr id="23" name="Freeform 22" descr="Box showing the sentence: Know more about your students’ MAPT-CCR test scores.&#10;" title="Know more about Box">
              <a:extLst>
                <a:ext uri="{FF2B5EF4-FFF2-40B4-BE49-F238E27FC236}">
                  <a16:creationId xmlns:a16="http://schemas.microsoft.com/office/drawing/2014/main" id="{C6A81347-9693-7F4F-9675-C3D6CD98834E}"/>
                </a:ext>
              </a:extLst>
            </p:cNvPr>
            <p:cNvSpPr/>
            <p:nvPr/>
          </p:nvSpPr>
          <p:spPr>
            <a:xfrm>
              <a:off x="750712" y="1628102"/>
              <a:ext cx="3728307" cy="1594765"/>
            </a:xfrm>
            <a:custGeom>
              <a:avLst/>
              <a:gdLst>
                <a:gd name="connsiteX0" fmla="*/ 0 w 3728307"/>
                <a:gd name="connsiteY0" fmla="*/ 265799 h 1594765"/>
                <a:gd name="connsiteX1" fmla="*/ 265799 w 3728307"/>
                <a:gd name="connsiteY1" fmla="*/ 0 h 1594765"/>
                <a:gd name="connsiteX2" fmla="*/ 3462508 w 3728307"/>
                <a:gd name="connsiteY2" fmla="*/ 0 h 1594765"/>
                <a:gd name="connsiteX3" fmla="*/ 3728307 w 3728307"/>
                <a:gd name="connsiteY3" fmla="*/ 265799 h 1594765"/>
                <a:gd name="connsiteX4" fmla="*/ 3728307 w 3728307"/>
                <a:gd name="connsiteY4" fmla="*/ 1328966 h 1594765"/>
                <a:gd name="connsiteX5" fmla="*/ 3462508 w 3728307"/>
                <a:gd name="connsiteY5" fmla="*/ 1594765 h 1594765"/>
                <a:gd name="connsiteX6" fmla="*/ 265799 w 3728307"/>
                <a:gd name="connsiteY6" fmla="*/ 1594765 h 1594765"/>
                <a:gd name="connsiteX7" fmla="*/ 0 w 3728307"/>
                <a:gd name="connsiteY7" fmla="*/ 1328966 h 1594765"/>
                <a:gd name="connsiteX8" fmla="*/ 0 w 3728307"/>
                <a:gd name="connsiteY8" fmla="*/ 265799 h 15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307" h="1594765">
                  <a:moveTo>
                    <a:pt x="0" y="265799"/>
                  </a:moveTo>
                  <a:cubicBezTo>
                    <a:pt x="0" y="119002"/>
                    <a:pt x="119002" y="0"/>
                    <a:pt x="265799" y="0"/>
                  </a:cubicBezTo>
                  <a:lnTo>
                    <a:pt x="3462508" y="0"/>
                  </a:lnTo>
                  <a:cubicBezTo>
                    <a:pt x="3609305" y="0"/>
                    <a:pt x="3728307" y="119002"/>
                    <a:pt x="3728307" y="265799"/>
                  </a:cubicBezTo>
                  <a:lnTo>
                    <a:pt x="3728307" y="1328966"/>
                  </a:lnTo>
                  <a:cubicBezTo>
                    <a:pt x="3728307" y="1475763"/>
                    <a:pt x="3609305" y="1594765"/>
                    <a:pt x="3462508" y="1594765"/>
                  </a:cubicBezTo>
                  <a:lnTo>
                    <a:pt x="265799" y="1594765"/>
                  </a:lnTo>
                  <a:cubicBezTo>
                    <a:pt x="119002" y="1594765"/>
                    <a:pt x="0" y="1475763"/>
                    <a:pt x="0" y="1328966"/>
                  </a:cubicBezTo>
                  <a:lnTo>
                    <a:pt x="0" y="2657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530" tIns="131190" rIns="184530" bIns="131190" numCol="1" spcCol="1270" anchor="ctr" anchorCtr="0">
              <a:noAutofit/>
            </a:bodyPr>
            <a:lstStyle/>
            <a:p>
              <a:pPr marL="0" lvl="0" indent="0" algn="ctr" defTabSz="1244600">
                <a:lnSpc>
                  <a:spcPct val="90000"/>
                </a:lnSpc>
                <a:spcBef>
                  <a:spcPct val="0"/>
                </a:spcBef>
                <a:spcAft>
                  <a:spcPts val="0"/>
                </a:spcAft>
                <a:buNone/>
              </a:pPr>
              <a:r>
                <a:rPr lang="en-US" sz="2400" kern="1200" dirty="0"/>
                <a:t>Know</a:t>
              </a:r>
              <a:r>
                <a:rPr lang="en-US" sz="2400" kern="1200" baseline="0" dirty="0"/>
                <a:t> more about your students’ MAPT-CCR test scores</a:t>
              </a:r>
              <a:endParaRPr lang="en-US" sz="2400" kern="1200" dirty="0"/>
            </a:p>
          </p:txBody>
        </p:sp>
      </p:grpSp>
      <p:sp>
        <p:nvSpPr>
          <p:cNvPr id="4" name="Slide Number Placeholder 3"/>
          <p:cNvSpPr>
            <a:spLocks noGrp="1"/>
          </p:cNvSpPr>
          <p:nvPr>
            <p:ph type="sldNum" sz="quarter" idx="12"/>
          </p:nvPr>
        </p:nvSpPr>
        <p:spPr/>
        <p:txBody>
          <a:bodyPr/>
          <a:lstStyle/>
          <a:p>
            <a:fld id="{FF27229C-EC7B-4063-A33B-28A5E87E32ED}" type="slidenum">
              <a:rPr lang="zh-CN" altLang="en-US" smtClean="0"/>
              <a:pPr/>
              <a:t>18</a:t>
            </a:fld>
            <a:endParaRPr lang="zh-CN" altLang="en-US" dirty="0"/>
          </a:p>
        </p:txBody>
      </p:sp>
      <p:sp>
        <p:nvSpPr>
          <p:cNvPr id="21" name="Content Placeholder 2" descr="Box showing the words: If you need to..." title="If you need to Box">
            <a:extLst>
              <a:ext uri="{FF2B5EF4-FFF2-40B4-BE49-F238E27FC236}">
                <a16:creationId xmlns:a16="http://schemas.microsoft.com/office/drawing/2014/main" id="{7AE1D4E0-C37F-F149-9306-AFB11691D290}"/>
              </a:ext>
            </a:extLst>
          </p:cNvPr>
          <p:cNvSpPr txBox="1">
            <a:spLocks/>
          </p:cNvSpPr>
          <p:nvPr/>
        </p:nvSpPr>
        <p:spPr>
          <a:xfrm>
            <a:off x="567743" y="1204138"/>
            <a:ext cx="11370972" cy="4231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If you need to:	</a:t>
            </a:r>
            <a:r>
              <a:rPr lang="en-US" sz="2200" i="1" dirty="0"/>
              <a:t>		</a:t>
            </a:r>
          </a:p>
        </p:txBody>
      </p:sp>
      <p:sp>
        <p:nvSpPr>
          <p:cNvPr id="9" name="Slide Number Placeholder 3" descr="slide 18">
            <a:extLst>
              <a:ext uri="{FF2B5EF4-FFF2-40B4-BE49-F238E27FC236}">
                <a16:creationId xmlns:a16="http://schemas.microsoft.com/office/drawing/2014/main" id="{56A33523-D3B8-6948-A00F-280CF0A9C9E3}"/>
              </a:ext>
            </a:extLst>
          </p:cNvPr>
          <p:cNvSpPr txBox="1">
            <a:spLocks/>
          </p:cNvSpPr>
          <p:nvPr/>
        </p:nvSpPr>
        <p:spPr>
          <a:xfrm>
            <a:off x="8610600" y="6376374"/>
            <a:ext cx="2592759" cy="345101"/>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grpSp>
        <p:nvGrpSpPr>
          <p:cNvPr id="24" name="Group 23" descr="This box shows three wheels showing how the MAPT score reports work." title="MAPT-CCR Score Reports ">
            <a:extLst>
              <a:ext uri="{FF2B5EF4-FFF2-40B4-BE49-F238E27FC236}">
                <a16:creationId xmlns:a16="http://schemas.microsoft.com/office/drawing/2014/main" id="{89337BB6-2F3E-D843-9FE0-859A9ADA3AFE}"/>
              </a:ext>
            </a:extLst>
          </p:cNvPr>
          <p:cNvGrpSpPr/>
          <p:nvPr/>
        </p:nvGrpSpPr>
        <p:grpSpPr>
          <a:xfrm>
            <a:off x="5534891" y="1026498"/>
            <a:ext cx="5347952" cy="5694977"/>
            <a:chOff x="6640866" y="1069270"/>
            <a:chExt cx="5347952" cy="5694977"/>
          </a:xfrm>
        </p:grpSpPr>
        <p:grpSp>
          <p:nvGrpSpPr>
            <p:cNvPr id="10" name="Group 9">
              <a:extLst>
                <a:ext uri="{FF2B5EF4-FFF2-40B4-BE49-F238E27FC236}">
                  <a16:creationId xmlns:a16="http://schemas.microsoft.com/office/drawing/2014/main" id="{220DFDF0-87CB-404C-9C9F-FEC76B045FE9}"/>
                </a:ext>
              </a:extLst>
            </p:cNvPr>
            <p:cNvGrpSpPr/>
            <p:nvPr/>
          </p:nvGrpSpPr>
          <p:grpSpPr>
            <a:xfrm>
              <a:off x="8697730" y="3661629"/>
              <a:ext cx="2735739" cy="2735739"/>
              <a:chOff x="4521319" y="2368207"/>
              <a:chExt cx="2894476" cy="2894476"/>
            </a:xfrm>
          </p:grpSpPr>
          <p:sp>
            <p:nvSpPr>
              <p:cNvPr id="11" name="Shape 10">
                <a:extLst>
                  <a:ext uri="{FF2B5EF4-FFF2-40B4-BE49-F238E27FC236}">
                    <a16:creationId xmlns:a16="http://schemas.microsoft.com/office/drawing/2014/main" id="{89464B86-5BD6-344D-A104-63E3E30A1B49}"/>
                  </a:ext>
                </a:extLst>
              </p:cNvPr>
              <p:cNvSpPr/>
              <p:nvPr/>
            </p:nvSpPr>
            <p:spPr>
              <a:xfrm>
                <a:off x="4521319" y="2368207"/>
                <a:ext cx="2894476" cy="289447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Shape 4" descr="This shows that updated score reports and interpretation guides are available." title="Updated Guides">
                <a:extLst>
                  <a:ext uri="{FF2B5EF4-FFF2-40B4-BE49-F238E27FC236}">
                    <a16:creationId xmlns:a16="http://schemas.microsoft.com/office/drawing/2014/main" id="{17CEA928-49CE-A746-944C-8731D84EC9A2}"/>
                  </a:ext>
                </a:extLst>
              </p:cNvPr>
              <p:cNvSpPr txBox="1"/>
              <p:nvPr/>
            </p:nvSpPr>
            <p:spPr>
              <a:xfrm>
                <a:off x="5103237" y="3046224"/>
                <a:ext cx="1730640" cy="14878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000" kern="1200" dirty="0"/>
                  <a:t>Updated Score Reports and Interpretation Guides</a:t>
                </a:r>
              </a:p>
            </p:txBody>
          </p:sp>
        </p:grpSp>
        <p:grpSp>
          <p:nvGrpSpPr>
            <p:cNvPr id="13" name="Group 12">
              <a:extLst>
                <a:ext uri="{FF2B5EF4-FFF2-40B4-BE49-F238E27FC236}">
                  <a16:creationId xmlns:a16="http://schemas.microsoft.com/office/drawing/2014/main" id="{4B2911FF-CE81-2D45-BBBE-36006F425136}"/>
                </a:ext>
              </a:extLst>
            </p:cNvPr>
            <p:cNvGrpSpPr/>
            <p:nvPr/>
          </p:nvGrpSpPr>
          <p:grpSpPr>
            <a:xfrm>
              <a:off x="7013672" y="2934189"/>
              <a:ext cx="1989628" cy="1989628"/>
              <a:chOff x="2837260" y="1684058"/>
              <a:chExt cx="2105073" cy="2105073"/>
            </a:xfrm>
          </p:grpSpPr>
          <p:sp>
            <p:nvSpPr>
              <p:cNvPr id="14" name="Shape 13">
                <a:extLst>
                  <a:ext uri="{FF2B5EF4-FFF2-40B4-BE49-F238E27FC236}">
                    <a16:creationId xmlns:a16="http://schemas.microsoft.com/office/drawing/2014/main" id="{3C1B321B-B027-CD45-BC2F-0ED7E4C1DDC3}"/>
                  </a:ext>
                </a:extLst>
              </p:cNvPr>
              <p:cNvSpPr/>
              <p:nvPr/>
            </p:nvSpPr>
            <p:spPr>
              <a:xfrm>
                <a:off x="2837260" y="1684058"/>
                <a:ext cx="2105073" cy="210507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Shape 6" descr="This shows that MAPT-CCR score reports are linked to the CCRSAE." title="CCRSAE ">
                <a:extLst>
                  <a:ext uri="{FF2B5EF4-FFF2-40B4-BE49-F238E27FC236}">
                    <a16:creationId xmlns:a16="http://schemas.microsoft.com/office/drawing/2014/main" id="{F50A4597-FC67-9B4A-8B25-790A291D62AD}"/>
                  </a:ext>
                </a:extLst>
              </p:cNvPr>
              <p:cNvSpPr txBox="1"/>
              <p:nvPr/>
            </p:nvSpPr>
            <p:spPr>
              <a:xfrm>
                <a:off x="3367218" y="2217219"/>
                <a:ext cx="1045157" cy="1038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000" kern="1200" dirty="0"/>
                  <a:t>Linked to CCRSAE</a:t>
                </a:r>
              </a:p>
            </p:txBody>
          </p:sp>
        </p:grpSp>
        <p:grpSp>
          <p:nvGrpSpPr>
            <p:cNvPr id="16" name="Group 15">
              <a:extLst>
                <a:ext uri="{FF2B5EF4-FFF2-40B4-BE49-F238E27FC236}">
                  <a16:creationId xmlns:a16="http://schemas.microsoft.com/office/drawing/2014/main" id="{DC4C4074-22C9-5144-807A-4E8E850CAD04}"/>
                </a:ext>
              </a:extLst>
            </p:cNvPr>
            <p:cNvGrpSpPr/>
            <p:nvPr/>
          </p:nvGrpSpPr>
          <p:grpSpPr>
            <a:xfrm>
              <a:off x="8192727" y="1479570"/>
              <a:ext cx="1949429" cy="1949429"/>
              <a:chOff x="4016316" y="231772"/>
              <a:chExt cx="2062542" cy="2062542"/>
            </a:xfrm>
          </p:grpSpPr>
          <p:sp>
            <p:nvSpPr>
              <p:cNvPr id="17" name="Shape 16">
                <a:extLst>
                  <a:ext uri="{FF2B5EF4-FFF2-40B4-BE49-F238E27FC236}">
                    <a16:creationId xmlns:a16="http://schemas.microsoft.com/office/drawing/2014/main" id="{A20ACC77-7A88-8649-85B8-6FC18DC9C59C}"/>
                  </a:ext>
                </a:extLst>
              </p:cNvPr>
              <p:cNvSpPr/>
              <p:nvPr/>
            </p:nvSpPr>
            <p:spPr>
              <a:xfrm rot="20700000">
                <a:off x="4016316" y="231772"/>
                <a:ext cx="2062542" cy="2062542"/>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hape 8" descr="This shows that MAPT-CCR score reports are available in LACES." title="LACES ">
                <a:extLst>
                  <a:ext uri="{FF2B5EF4-FFF2-40B4-BE49-F238E27FC236}">
                    <a16:creationId xmlns:a16="http://schemas.microsoft.com/office/drawing/2014/main" id="{A55B9588-E336-1946-8D67-F13BED6AC518}"/>
                  </a:ext>
                </a:extLst>
              </p:cNvPr>
              <p:cNvSpPr txBox="1"/>
              <p:nvPr/>
            </p:nvSpPr>
            <p:spPr>
              <a:xfrm>
                <a:off x="4468692" y="684148"/>
                <a:ext cx="1157790" cy="1157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000" kern="1200" dirty="0"/>
                  <a:t>In LACES</a:t>
                </a:r>
              </a:p>
            </p:txBody>
          </p:sp>
        </p:grpSp>
        <p:sp>
          <p:nvSpPr>
            <p:cNvPr id="19" name="Circular Arrow 18">
              <a:extLst>
                <a:ext uri="{FF2B5EF4-FFF2-40B4-BE49-F238E27FC236}">
                  <a16:creationId xmlns:a16="http://schemas.microsoft.com/office/drawing/2014/main" id="{F9CC6C9E-2E2A-7E43-B636-F99D5FD49003}"/>
                </a:ext>
              </a:extLst>
            </p:cNvPr>
            <p:cNvSpPr/>
            <p:nvPr/>
          </p:nvSpPr>
          <p:spPr>
            <a:xfrm>
              <a:off x="8487072" y="3262501"/>
              <a:ext cx="3501746" cy="3501746"/>
            </a:xfrm>
            <a:prstGeom prst="circularArrow">
              <a:avLst>
                <a:gd name="adj1" fmla="val 4688"/>
                <a:gd name="adj2" fmla="val 299029"/>
                <a:gd name="adj3" fmla="val 2536892"/>
                <a:gd name="adj4" fmla="val 15817329"/>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Shape 19">
              <a:extLst>
                <a:ext uri="{FF2B5EF4-FFF2-40B4-BE49-F238E27FC236}">
                  <a16:creationId xmlns:a16="http://schemas.microsoft.com/office/drawing/2014/main" id="{990AA7D3-D947-964B-BFA6-2A3C8A2D491B}"/>
                </a:ext>
              </a:extLst>
            </p:cNvPr>
            <p:cNvSpPr/>
            <p:nvPr/>
          </p:nvSpPr>
          <p:spPr>
            <a:xfrm>
              <a:off x="6640866" y="2496010"/>
              <a:ext cx="2544237" cy="254423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Circular Arrow 21">
              <a:extLst>
                <a:ext uri="{FF2B5EF4-FFF2-40B4-BE49-F238E27FC236}">
                  <a16:creationId xmlns:a16="http://schemas.microsoft.com/office/drawing/2014/main" id="{8C9F99AD-321B-C047-8888-695BE2322D06}"/>
                </a:ext>
              </a:extLst>
            </p:cNvPr>
            <p:cNvSpPr/>
            <p:nvPr/>
          </p:nvSpPr>
          <p:spPr>
            <a:xfrm>
              <a:off x="7715640" y="1069270"/>
              <a:ext cx="2743200" cy="2743200"/>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Tree>
    <p:extLst>
      <p:ext uri="{BB962C8B-B14F-4D97-AF65-F5344CB8AC3E}">
        <p14:creationId xmlns:p14="http://schemas.microsoft.com/office/powerpoint/2010/main" val="56295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shows the title of the slide: Assessment Suport: MAPT-CCR SCore Reports." title="Title Box"/>
          <p:cNvSpPr>
            <a:spLocks noGrp="1"/>
          </p:cNvSpPr>
          <p:nvPr>
            <p:ph type="title"/>
          </p:nvPr>
        </p:nvSpPr>
        <p:spPr/>
        <p:txBody>
          <a:bodyPr/>
          <a:lstStyle/>
          <a:p>
            <a:r>
              <a:rPr lang="en-US" dirty="0"/>
              <a:t>Assessment Support: MAPT-CCR Score Reports</a:t>
            </a:r>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19</a:t>
            </a:fld>
            <a:endParaRPr lang="zh-CN" altLang="en-US" dirty="0"/>
          </a:p>
        </p:txBody>
      </p:sp>
      <p:sp>
        <p:nvSpPr>
          <p:cNvPr id="9" name="Slide Number Placeholder 3" descr="page 19">
            <a:extLst>
              <a:ext uri="{FF2B5EF4-FFF2-40B4-BE49-F238E27FC236}">
                <a16:creationId xmlns:a16="http://schemas.microsoft.com/office/drawing/2014/main" id="{56A33523-D3B8-6948-A00F-280CF0A9C9E3}"/>
              </a:ext>
            </a:extLst>
          </p:cNvPr>
          <p:cNvSpPr txBox="1">
            <a:spLocks/>
          </p:cNvSpPr>
          <p:nvPr/>
        </p:nvSpPr>
        <p:spPr>
          <a:xfrm>
            <a:off x="8610600" y="6376374"/>
            <a:ext cx="2592759" cy="345101"/>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pic>
        <p:nvPicPr>
          <p:cNvPr id="25" name="Picture 24" descr="This is a screen shot of the sample MAPT-CCR score report for math." title="Screen Shot">
            <a:extLst>
              <a:ext uri="{FF2B5EF4-FFF2-40B4-BE49-F238E27FC236}">
                <a16:creationId xmlns:a16="http://schemas.microsoft.com/office/drawing/2014/main" id="{960DE02D-F018-544E-984E-A7F5BB78B4D1}"/>
              </a:ext>
            </a:extLst>
          </p:cNvPr>
          <p:cNvPicPr>
            <a:picLocks noChangeAspect="1"/>
          </p:cNvPicPr>
          <p:nvPr/>
        </p:nvPicPr>
        <p:blipFill>
          <a:blip r:embed="rId3"/>
          <a:stretch>
            <a:fillRect/>
          </a:stretch>
        </p:blipFill>
        <p:spPr>
          <a:xfrm>
            <a:off x="1102499" y="1143815"/>
            <a:ext cx="9729656" cy="10406052"/>
          </a:xfrm>
          <a:prstGeom prst="rect">
            <a:avLst/>
          </a:prstGeom>
        </p:spPr>
      </p:pic>
    </p:spTree>
    <p:extLst>
      <p:ext uri="{BB962C8B-B14F-4D97-AF65-F5344CB8AC3E}">
        <p14:creationId xmlns:p14="http://schemas.microsoft.com/office/powerpoint/2010/main" val="509594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descr="First part of the webinar" title="First part"/>
          <p:cNvGrpSpPr/>
          <p:nvPr/>
        </p:nvGrpSpPr>
        <p:grpSpPr>
          <a:xfrm>
            <a:off x="3061064" y="652816"/>
            <a:ext cx="8839199" cy="809458"/>
            <a:chOff x="3061064" y="188784"/>
            <a:chExt cx="8839199" cy="809458"/>
          </a:xfrm>
        </p:grpSpPr>
        <p:sp>
          <p:nvSpPr>
            <p:cNvPr id="8" name="矩形 7" descr="Box showing number 1." title="Number box">
              <a:extLst>
                <a:ext uri="{FF2B5EF4-FFF2-40B4-BE49-F238E27FC236}">
                  <a16:creationId xmlns:a16="http://schemas.microsoft.com/office/drawing/2014/main" id="{C0795994-20AF-4E22-89F5-60153C5543DF}"/>
                </a:ext>
              </a:extLst>
            </p:cNvPr>
            <p:cNvSpPr/>
            <p:nvPr/>
          </p:nvSpPr>
          <p:spPr>
            <a:xfrm>
              <a:off x="3061064" y="188784"/>
              <a:ext cx="809458" cy="809458"/>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Segoe SemiBold" panose="020B0703040204020203" pitchFamily="34" charset="0"/>
                  <a:cs typeface="Segoe SemiBold" panose="020B0703040204020203" pitchFamily="34" charset="0"/>
                </a:rPr>
                <a:t>01</a:t>
              </a:r>
              <a:endParaRPr lang="zh-CN" altLang="en-US" sz="3200" dirty="0">
                <a:latin typeface="Segoe SemiBold" panose="020B0703040204020203" pitchFamily="34" charset="0"/>
                <a:cs typeface="Segoe SemiBold" panose="020B0703040204020203" pitchFamily="34" charset="0"/>
              </a:endParaRPr>
            </a:p>
          </p:txBody>
        </p:sp>
        <p:sp>
          <p:nvSpPr>
            <p:cNvPr id="9" name="文本框 8" descr="Box showing the title for part 1 of the webinar: Agenda and Webinar Logistics." title="Title Box">
              <a:extLst>
                <a:ext uri="{FF2B5EF4-FFF2-40B4-BE49-F238E27FC236}">
                  <a16:creationId xmlns:a16="http://schemas.microsoft.com/office/drawing/2014/main" id="{73115394-DBAC-4972-899F-89A1E17FA883}"/>
                </a:ext>
              </a:extLst>
            </p:cNvPr>
            <p:cNvSpPr txBox="1"/>
            <p:nvPr/>
          </p:nvSpPr>
          <p:spPr>
            <a:xfrm>
              <a:off x="3918853" y="188784"/>
              <a:ext cx="7981410" cy="809458"/>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dirty="0">
                  <a:solidFill>
                    <a:schemeClr val="accent1">
                      <a:lumMod val="50000"/>
                    </a:schemeClr>
                  </a:solidFill>
                </a:rPr>
                <a:t>Agenda and Webinar Logistics</a:t>
              </a:r>
              <a:endParaRPr lang="zh-CN" altLang="en-US" sz="3200" dirty="0">
                <a:solidFill>
                  <a:schemeClr val="accent1">
                    <a:lumMod val="50000"/>
                  </a:schemeClr>
                </a:solidFill>
              </a:endParaRPr>
            </a:p>
          </p:txBody>
        </p:sp>
      </p:grpSp>
      <p:grpSp>
        <p:nvGrpSpPr>
          <p:cNvPr id="21" name="Group 20" descr="Second part of the webinar" title="Second"/>
          <p:cNvGrpSpPr/>
          <p:nvPr/>
        </p:nvGrpSpPr>
        <p:grpSpPr>
          <a:xfrm>
            <a:off x="3061063" y="1873080"/>
            <a:ext cx="8839200" cy="978185"/>
            <a:chOff x="3061063" y="1873080"/>
            <a:chExt cx="8839200" cy="809459"/>
          </a:xfrm>
        </p:grpSpPr>
        <p:sp>
          <p:nvSpPr>
            <p:cNvPr id="10" name="矩形 9" descr="Box showing number 2." title="Number box">
              <a:extLst>
                <a:ext uri="{FF2B5EF4-FFF2-40B4-BE49-F238E27FC236}">
                  <a16:creationId xmlns:a16="http://schemas.microsoft.com/office/drawing/2014/main" id="{8F780B69-F97B-4D0D-8F5F-78444E7DF0F0}"/>
                </a:ext>
              </a:extLst>
            </p:cNvPr>
            <p:cNvSpPr/>
            <p:nvPr/>
          </p:nvSpPr>
          <p:spPr>
            <a:xfrm>
              <a:off x="3061063" y="1873080"/>
              <a:ext cx="809459" cy="809459"/>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Segoe SemiBold" panose="020B0703040204020203" pitchFamily="34" charset="0"/>
                  <a:cs typeface="Segoe SemiBold" panose="020B0703040204020203" pitchFamily="34" charset="0"/>
                </a:rPr>
                <a:t>02</a:t>
              </a:r>
              <a:endParaRPr lang="zh-CN" altLang="en-US" sz="3200" dirty="0">
                <a:latin typeface="Segoe SemiBold" panose="020B0703040204020203" pitchFamily="34" charset="0"/>
                <a:cs typeface="Segoe SemiBold" panose="020B0703040204020203" pitchFamily="34" charset="0"/>
              </a:endParaRPr>
            </a:p>
          </p:txBody>
        </p:sp>
        <p:sp>
          <p:nvSpPr>
            <p:cNvPr id="11" name="文本框 10" descr="Box showing title for part 2 of the webinar: why assessment: NRS and NRS Assessment in MA." title="Title Box">
              <a:extLst>
                <a:ext uri="{FF2B5EF4-FFF2-40B4-BE49-F238E27FC236}">
                  <a16:creationId xmlns:a16="http://schemas.microsoft.com/office/drawing/2014/main" id="{EBB88417-3982-47EE-8B46-D25117B6C604}"/>
                </a:ext>
              </a:extLst>
            </p:cNvPr>
            <p:cNvSpPr txBox="1"/>
            <p:nvPr/>
          </p:nvSpPr>
          <p:spPr>
            <a:xfrm>
              <a:off x="3918853" y="1873080"/>
              <a:ext cx="7981410" cy="809459"/>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dirty="0">
                  <a:solidFill>
                    <a:schemeClr val="accent1">
                      <a:lumMod val="50000"/>
                    </a:schemeClr>
                  </a:solidFill>
                </a:rPr>
                <a:t>Why Assessment: NRS and NRS Assessments in MA</a:t>
              </a:r>
              <a:endParaRPr lang="zh-CN" altLang="en-US" sz="3200" dirty="0">
                <a:solidFill>
                  <a:schemeClr val="accent1">
                    <a:lumMod val="50000"/>
                  </a:schemeClr>
                </a:solidFill>
              </a:endParaRPr>
            </a:p>
          </p:txBody>
        </p:sp>
      </p:grpSp>
      <p:grpSp>
        <p:nvGrpSpPr>
          <p:cNvPr id="22" name="Group 21" descr="Third part of the webinar" title="Third"/>
          <p:cNvGrpSpPr/>
          <p:nvPr/>
        </p:nvGrpSpPr>
        <p:grpSpPr>
          <a:xfrm>
            <a:off x="3061062" y="3110799"/>
            <a:ext cx="8839201" cy="809459"/>
            <a:chOff x="3061062" y="3110799"/>
            <a:chExt cx="8839201" cy="809459"/>
          </a:xfrm>
        </p:grpSpPr>
        <p:sp>
          <p:nvSpPr>
            <p:cNvPr id="12" name="矩形 11" descr="Box showing number 3." title="Number box">
              <a:extLst>
                <a:ext uri="{FF2B5EF4-FFF2-40B4-BE49-F238E27FC236}">
                  <a16:creationId xmlns:a16="http://schemas.microsoft.com/office/drawing/2014/main" id="{8EED5C95-0E4E-4512-8773-6CA4934A6C58}"/>
                </a:ext>
              </a:extLst>
            </p:cNvPr>
            <p:cNvSpPr/>
            <p:nvPr/>
          </p:nvSpPr>
          <p:spPr>
            <a:xfrm>
              <a:off x="3061062" y="3110799"/>
              <a:ext cx="809459" cy="809459"/>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Segoe SemiBold" panose="020B0703040204020203" pitchFamily="34" charset="0"/>
                  <a:cs typeface="Segoe SemiBold" panose="020B0703040204020203" pitchFamily="34" charset="0"/>
                </a:rPr>
                <a:t>03</a:t>
              </a:r>
              <a:endParaRPr lang="zh-CN" altLang="en-US" sz="3200" dirty="0">
                <a:latin typeface="Segoe SemiBold" panose="020B0703040204020203" pitchFamily="34" charset="0"/>
                <a:cs typeface="Segoe SemiBold" panose="020B0703040204020203" pitchFamily="34" charset="0"/>
              </a:endParaRPr>
            </a:p>
          </p:txBody>
        </p:sp>
        <p:sp>
          <p:nvSpPr>
            <p:cNvPr id="13" name="文本框 12" descr="Box showing the title of part 3 of the webinar: Assessment Policies and Q&amp;A." title="Title Box">
              <a:extLst>
                <a:ext uri="{FF2B5EF4-FFF2-40B4-BE49-F238E27FC236}">
                  <a16:creationId xmlns:a16="http://schemas.microsoft.com/office/drawing/2014/main" id="{2EAD39A1-22F8-4668-9D3F-D036B2AB825E}"/>
                </a:ext>
              </a:extLst>
            </p:cNvPr>
            <p:cNvSpPr txBox="1"/>
            <p:nvPr/>
          </p:nvSpPr>
          <p:spPr>
            <a:xfrm>
              <a:off x="3918853" y="3110800"/>
              <a:ext cx="7981410" cy="809458"/>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dirty="0">
                  <a:solidFill>
                    <a:schemeClr val="accent1">
                      <a:lumMod val="50000"/>
                    </a:schemeClr>
                  </a:solidFill>
                </a:rPr>
                <a:t>Assessment Policies and Q &amp; A </a:t>
              </a:r>
              <a:endParaRPr lang="zh-CN" altLang="en-US" sz="3200" dirty="0">
                <a:solidFill>
                  <a:schemeClr val="accent1">
                    <a:lumMod val="50000"/>
                  </a:schemeClr>
                </a:solidFill>
              </a:endParaRPr>
            </a:p>
          </p:txBody>
        </p:sp>
      </p:grpSp>
      <p:grpSp>
        <p:nvGrpSpPr>
          <p:cNvPr id="23" name="Group 22" descr="Fourth part of the webinar" title="Fourth"/>
          <p:cNvGrpSpPr/>
          <p:nvPr/>
        </p:nvGrpSpPr>
        <p:grpSpPr>
          <a:xfrm>
            <a:off x="3061061" y="4335544"/>
            <a:ext cx="8839202" cy="809459"/>
            <a:chOff x="3061061" y="4335544"/>
            <a:chExt cx="8839202" cy="809459"/>
          </a:xfrm>
        </p:grpSpPr>
        <p:sp>
          <p:nvSpPr>
            <p:cNvPr id="14" name="矩形 13" descr="Box showing number 4." title="Number Box">
              <a:extLst>
                <a:ext uri="{FF2B5EF4-FFF2-40B4-BE49-F238E27FC236}">
                  <a16:creationId xmlns:a16="http://schemas.microsoft.com/office/drawing/2014/main" id="{DF81D714-3905-427B-B5F8-783DEB3D0A2D}"/>
                </a:ext>
              </a:extLst>
            </p:cNvPr>
            <p:cNvSpPr/>
            <p:nvPr/>
          </p:nvSpPr>
          <p:spPr>
            <a:xfrm>
              <a:off x="3061061" y="4335544"/>
              <a:ext cx="809459" cy="809459"/>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Segoe SemiBold" panose="020B0703040204020203" pitchFamily="34" charset="0"/>
                  <a:cs typeface="Segoe SemiBold" panose="020B0703040204020203" pitchFamily="34" charset="0"/>
                </a:rPr>
                <a:t>04</a:t>
              </a:r>
              <a:endParaRPr lang="zh-CN" altLang="en-US" sz="3200" dirty="0">
                <a:latin typeface="Segoe SemiBold" panose="020B0703040204020203" pitchFamily="34" charset="0"/>
                <a:cs typeface="Segoe SemiBold" panose="020B0703040204020203" pitchFamily="34" charset="0"/>
              </a:endParaRPr>
            </a:p>
          </p:txBody>
        </p:sp>
        <p:sp>
          <p:nvSpPr>
            <p:cNvPr id="15" name="文本框 14" descr="Box showing the title of part 4 of the webinar: Assessment Support and Q&amp;A." title="Title Box">
              <a:extLst>
                <a:ext uri="{FF2B5EF4-FFF2-40B4-BE49-F238E27FC236}">
                  <a16:creationId xmlns:a16="http://schemas.microsoft.com/office/drawing/2014/main" id="{9440FE6B-2417-4F54-8A87-259875C67EB3}"/>
                </a:ext>
              </a:extLst>
            </p:cNvPr>
            <p:cNvSpPr txBox="1"/>
            <p:nvPr/>
          </p:nvSpPr>
          <p:spPr>
            <a:xfrm>
              <a:off x="3918853" y="4386331"/>
              <a:ext cx="7981410" cy="758672"/>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dirty="0">
                  <a:solidFill>
                    <a:schemeClr val="accent1">
                      <a:lumMod val="50000"/>
                    </a:schemeClr>
                  </a:solidFill>
                </a:rPr>
                <a:t>Assessment Supports and Q &amp; A</a:t>
              </a:r>
            </a:p>
          </p:txBody>
        </p:sp>
      </p:grpSp>
      <p:grpSp>
        <p:nvGrpSpPr>
          <p:cNvPr id="24" name="Group 23" descr="Fifth part of the webinar" title="Fifth"/>
          <p:cNvGrpSpPr/>
          <p:nvPr/>
        </p:nvGrpSpPr>
        <p:grpSpPr>
          <a:xfrm>
            <a:off x="3063333" y="5566136"/>
            <a:ext cx="8839202" cy="809459"/>
            <a:chOff x="3063333" y="5566136"/>
            <a:chExt cx="8839202" cy="809459"/>
          </a:xfrm>
        </p:grpSpPr>
        <p:sp>
          <p:nvSpPr>
            <p:cNvPr id="16" name="矩形 13" descr="Box showing number 5" title="Number Box">
              <a:extLst>
                <a:ext uri="{FF2B5EF4-FFF2-40B4-BE49-F238E27FC236}">
                  <a16:creationId xmlns:a16="http://schemas.microsoft.com/office/drawing/2014/main" id="{DF81D714-3905-427B-B5F8-783DEB3D0A2D}"/>
                </a:ext>
              </a:extLst>
            </p:cNvPr>
            <p:cNvSpPr/>
            <p:nvPr/>
          </p:nvSpPr>
          <p:spPr>
            <a:xfrm>
              <a:off x="3063333" y="5566136"/>
              <a:ext cx="809459" cy="809459"/>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Segoe SemiBold" panose="020B0703040204020203" pitchFamily="34" charset="0"/>
                  <a:cs typeface="Segoe SemiBold" panose="020B0703040204020203" pitchFamily="34" charset="0"/>
                </a:rPr>
                <a:t>05</a:t>
              </a:r>
              <a:endParaRPr lang="zh-CN" altLang="en-US" sz="3200" dirty="0">
                <a:latin typeface="Segoe SemiBold" panose="020B0703040204020203" pitchFamily="34" charset="0"/>
                <a:cs typeface="Segoe SemiBold" panose="020B0703040204020203" pitchFamily="34" charset="0"/>
              </a:endParaRPr>
            </a:p>
          </p:txBody>
        </p:sp>
        <p:sp>
          <p:nvSpPr>
            <p:cNvPr id="17" name="文本框 14" descr="A box showing the title of part 5 of the webinar: Wrap-up" title="Ttile Box">
              <a:extLst>
                <a:ext uri="{FF2B5EF4-FFF2-40B4-BE49-F238E27FC236}">
                  <a16:creationId xmlns:a16="http://schemas.microsoft.com/office/drawing/2014/main" id="{9440FE6B-2417-4F54-8A87-259875C67EB3}"/>
                </a:ext>
              </a:extLst>
            </p:cNvPr>
            <p:cNvSpPr txBox="1"/>
            <p:nvPr/>
          </p:nvSpPr>
          <p:spPr>
            <a:xfrm>
              <a:off x="3921125" y="5616923"/>
              <a:ext cx="7981410" cy="758672"/>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3200" dirty="0">
                  <a:solidFill>
                    <a:schemeClr val="accent1">
                      <a:lumMod val="50000"/>
                    </a:schemeClr>
                  </a:solidFill>
                </a:rPr>
                <a:t>Wrap-up </a:t>
              </a:r>
              <a:endParaRPr lang="zh-CN" altLang="en-US" sz="3200" dirty="0">
                <a:solidFill>
                  <a:schemeClr val="accent1">
                    <a:lumMod val="50000"/>
                  </a:schemeClr>
                </a:solidFill>
              </a:endParaRPr>
            </a:p>
          </p:txBody>
        </p:sp>
      </p:grpSp>
      <p:sp>
        <p:nvSpPr>
          <p:cNvPr id="20" name="Title 19">
            <a:extLst>
              <a:ext uri="{FF2B5EF4-FFF2-40B4-BE49-F238E27FC236}">
                <a16:creationId xmlns:a16="http://schemas.microsoft.com/office/drawing/2014/main" id="{01ECF5AB-A4A7-43B3-98B3-4A3DF2A89178}"/>
              </a:ext>
            </a:extLst>
          </p:cNvPr>
          <p:cNvSpPr>
            <a:spLocks noGrp="1"/>
          </p:cNvSpPr>
          <p:nvPr>
            <p:ph type="title"/>
          </p:nvPr>
        </p:nvSpPr>
        <p:spPr>
          <a:xfrm>
            <a:off x="291983" y="2766218"/>
            <a:ext cx="2769078" cy="1325563"/>
          </a:xfrm>
        </p:spPr>
        <p:txBody>
          <a:bodyPr/>
          <a:lstStyle/>
          <a:p>
            <a:r>
              <a:rPr lang="en-US" altLang="zh-CN" sz="3200" dirty="0">
                <a:solidFill>
                  <a:schemeClr val="bg1"/>
                </a:solidFill>
                <a:latin typeface="Segoe SemiBold" panose="020B0703040204020203" pitchFamily="34" charset="0"/>
                <a:ea typeface="Segoe UI Black" panose="020B0A02040204020203" pitchFamily="34" charset="0"/>
                <a:cs typeface="Segoe SemiBold" panose="020B0703040204020203" pitchFamily="34" charset="0"/>
              </a:rPr>
              <a:t>CONTENTS</a:t>
            </a:r>
            <a:endParaRPr lang="zh-CN" altLang="en-US" sz="3200" dirty="0">
              <a:solidFill>
                <a:schemeClr val="bg1"/>
              </a:solidFill>
              <a:latin typeface="Segoe SemiBold" panose="020B0703040204020203" pitchFamily="34" charset="0"/>
              <a:cs typeface="Segoe SemiBold" panose="020B0703040204020203" pitchFamily="34" charset="0"/>
            </a:endParaRPr>
          </a:p>
        </p:txBody>
      </p:sp>
    </p:spTree>
    <p:extLst>
      <p:ext uri="{BB962C8B-B14F-4D97-AF65-F5344CB8AC3E}">
        <p14:creationId xmlns:p14="http://schemas.microsoft.com/office/powerpoint/2010/main" val="3218815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box shows the title of the slide: Assessment Support: MAPT-CCR Score Reports" title="Title Box"/>
          <p:cNvSpPr>
            <a:spLocks noGrp="1"/>
          </p:cNvSpPr>
          <p:nvPr>
            <p:ph type="title"/>
          </p:nvPr>
        </p:nvSpPr>
        <p:spPr/>
        <p:txBody>
          <a:bodyPr/>
          <a:lstStyle/>
          <a:p>
            <a:r>
              <a:rPr lang="en-US" dirty="0"/>
              <a:t>Assessment Support: MAPT-CCR Score Reports</a:t>
            </a:r>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20</a:t>
            </a:fld>
            <a:endParaRPr lang="zh-CN" altLang="en-US" dirty="0"/>
          </a:p>
        </p:txBody>
      </p:sp>
      <p:sp>
        <p:nvSpPr>
          <p:cNvPr id="9" name="Slide Number Placeholder 3" descr="page 20&#10;">
            <a:extLst>
              <a:ext uri="{FF2B5EF4-FFF2-40B4-BE49-F238E27FC236}">
                <a16:creationId xmlns:a16="http://schemas.microsoft.com/office/drawing/2014/main" id="{56A33523-D3B8-6948-A00F-280CF0A9C9E3}"/>
              </a:ext>
            </a:extLst>
          </p:cNvPr>
          <p:cNvSpPr txBox="1">
            <a:spLocks/>
          </p:cNvSpPr>
          <p:nvPr/>
        </p:nvSpPr>
        <p:spPr>
          <a:xfrm>
            <a:off x="8610600" y="6376374"/>
            <a:ext cx="2592759" cy="345101"/>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pic>
        <p:nvPicPr>
          <p:cNvPr id="25" name="Picture 24" descr="This is a cropped image of the MAPT-Reading Score report.  It shows the header, the score scale visually illustrated, and the main body of the report showing questions answered correctly and incorrectly." title="MAPT Reading Score Report in LACES">
            <a:extLst>
              <a:ext uri="{FF2B5EF4-FFF2-40B4-BE49-F238E27FC236}">
                <a16:creationId xmlns:a16="http://schemas.microsoft.com/office/drawing/2014/main" id="{7CE081DE-19E4-AB4E-8059-861E44AB8170}"/>
              </a:ext>
            </a:extLst>
          </p:cNvPr>
          <p:cNvPicPr/>
          <p:nvPr/>
        </p:nvPicPr>
        <p:blipFill>
          <a:blip r:embed="rId3" cstate="screen">
            <a:extLst>
              <a:ext uri="{28A0092B-C50C-407E-A947-70E740481C1C}">
                <a14:useLocalDpi xmlns:a14="http://schemas.microsoft.com/office/drawing/2010/main"/>
              </a:ext>
            </a:extLst>
          </a:blip>
          <a:stretch>
            <a:fillRect/>
          </a:stretch>
        </p:blipFill>
        <p:spPr>
          <a:xfrm>
            <a:off x="1411941" y="1102659"/>
            <a:ext cx="9040906" cy="7154868"/>
          </a:xfrm>
          <a:prstGeom prst="rect">
            <a:avLst/>
          </a:prstGeom>
        </p:spPr>
      </p:pic>
    </p:spTree>
    <p:extLst>
      <p:ext uri="{BB962C8B-B14F-4D97-AF65-F5344CB8AC3E}">
        <p14:creationId xmlns:p14="http://schemas.microsoft.com/office/powerpoint/2010/main" val="2352740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shows the title of the slide: Assessment Support Recap." title="Title Box"/>
          <p:cNvSpPr>
            <a:spLocks noGrp="1"/>
          </p:cNvSpPr>
          <p:nvPr>
            <p:ph type="title"/>
          </p:nvPr>
        </p:nvSpPr>
        <p:spPr/>
        <p:txBody>
          <a:bodyPr/>
          <a:lstStyle/>
          <a:p>
            <a:r>
              <a:rPr lang="en-US" dirty="0"/>
              <a:t>Assessment Support </a:t>
            </a:r>
            <a:r>
              <a:rPr lang="en-US" b="1" dirty="0"/>
              <a:t>Recap</a:t>
            </a:r>
          </a:p>
        </p:txBody>
      </p:sp>
      <p:grpSp>
        <p:nvGrpSpPr>
          <p:cNvPr id="3" name="Group 2" descr="This is a box recapping all the steps mentioned in previous slides: &#10;Complete NRS assessment trainings, review materials, request a face to face training, get answers to questions, know morwe about MAPT-CCR score reports.&#10;" title="Recap Box">
            <a:extLst>
              <a:ext uri="{FF2B5EF4-FFF2-40B4-BE49-F238E27FC236}">
                <a16:creationId xmlns:a16="http://schemas.microsoft.com/office/drawing/2014/main" id="{9B4A954F-57A5-D546-9FF4-5DECF76E35B8}"/>
              </a:ext>
            </a:extLst>
          </p:cNvPr>
          <p:cNvGrpSpPr/>
          <p:nvPr/>
        </p:nvGrpSpPr>
        <p:grpSpPr>
          <a:xfrm>
            <a:off x="653084" y="1498572"/>
            <a:ext cx="10701222" cy="3720180"/>
            <a:chOff x="653084" y="1498572"/>
            <a:chExt cx="10701222" cy="3720180"/>
          </a:xfrm>
        </p:grpSpPr>
        <p:sp>
          <p:nvSpPr>
            <p:cNvPr id="6" name="Freeform 5" descr="this shows the link to the SABES calendar:&#10;https://www.sabes.org/calendar&#10;&#10;" title="SABES ">
              <a:extLst>
                <a:ext uri="{FF2B5EF4-FFF2-40B4-BE49-F238E27FC236}">
                  <a16:creationId xmlns:a16="http://schemas.microsoft.com/office/drawing/2014/main" id="{72041790-D0C3-3744-B1F2-6B9E49C15E41}"/>
                </a:ext>
              </a:extLst>
            </p:cNvPr>
            <p:cNvSpPr/>
            <p:nvPr/>
          </p:nvSpPr>
          <p:spPr>
            <a:xfrm>
              <a:off x="4278509" y="1618364"/>
              <a:ext cx="7075796" cy="715190"/>
            </a:xfrm>
            <a:custGeom>
              <a:avLst/>
              <a:gdLst>
                <a:gd name="connsiteX0" fmla="*/ 119201 w 715190"/>
                <a:gd name="connsiteY0" fmla="*/ 0 h 7075796"/>
                <a:gd name="connsiteX1" fmla="*/ 595989 w 715190"/>
                <a:gd name="connsiteY1" fmla="*/ 0 h 7075796"/>
                <a:gd name="connsiteX2" fmla="*/ 715190 w 715190"/>
                <a:gd name="connsiteY2" fmla="*/ 119201 h 7075796"/>
                <a:gd name="connsiteX3" fmla="*/ 715190 w 715190"/>
                <a:gd name="connsiteY3" fmla="*/ 7075796 h 7075796"/>
                <a:gd name="connsiteX4" fmla="*/ 715190 w 715190"/>
                <a:gd name="connsiteY4" fmla="*/ 7075796 h 7075796"/>
                <a:gd name="connsiteX5" fmla="*/ 0 w 715190"/>
                <a:gd name="connsiteY5" fmla="*/ 7075796 h 7075796"/>
                <a:gd name="connsiteX6" fmla="*/ 0 w 715190"/>
                <a:gd name="connsiteY6" fmla="*/ 7075796 h 7075796"/>
                <a:gd name="connsiteX7" fmla="*/ 0 w 715190"/>
                <a:gd name="connsiteY7" fmla="*/ 119201 h 7075796"/>
                <a:gd name="connsiteX8" fmla="*/ 119201 w 715190"/>
                <a:gd name="connsiteY8" fmla="*/ 0 h 70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0" h="7075796">
                  <a:moveTo>
                    <a:pt x="715190" y="1179329"/>
                  </a:moveTo>
                  <a:lnTo>
                    <a:pt x="715190" y="5896467"/>
                  </a:lnTo>
                  <a:cubicBezTo>
                    <a:pt x="715190" y="6547791"/>
                    <a:pt x="709796" y="7075791"/>
                    <a:pt x="703142" y="7075791"/>
                  </a:cubicBezTo>
                  <a:lnTo>
                    <a:pt x="0" y="7075791"/>
                  </a:lnTo>
                  <a:lnTo>
                    <a:pt x="0" y="7075791"/>
                  </a:lnTo>
                  <a:lnTo>
                    <a:pt x="0" y="5"/>
                  </a:lnTo>
                  <a:lnTo>
                    <a:pt x="0" y="5"/>
                  </a:lnTo>
                  <a:lnTo>
                    <a:pt x="703142" y="5"/>
                  </a:lnTo>
                  <a:cubicBezTo>
                    <a:pt x="709796" y="5"/>
                    <a:pt x="715190" y="528005"/>
                    <a:pt x="715190" y="117932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581" tIns="69202" rIns="103492" bIns="69204"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SABES Calendar:</a:t>
              </a:r>
            </a:p>
            <a:p>
              <a:pPr marL="171450" lvl="1" indent="-171450" algn="l" defTabSz="800100">
                <a:lnSpc>
                  <a:spcPct val="90000"/>
                </a:lnSpc>
                <a:spcBef>
                  <a:spcPct val="0"/>
                </a:spcBef>
                <a:spcAft>
                  <a:spcPct val="15000"/>
                </a:spcAft>
                <a:buNone/>
              </a:pPr>
              <a:r>
                <a:rPr lang="en-US" sz="1800" kern="1200" dirty="0">
                  <a:hlinkClick r:id="rId3"/>
                </a:rPr>
                <a:t>https://www.sabes.org/calendar</a:t>
              </a:r>
              <a:endParaRPr lang="en-US" sz="1800" kern="1200" dirty="0"/>
            </a:p>
          </p:txBody>
        </p:sp>
        <p:sp>
          <p:nvSpPr>
            <p:cNvPr id="7" name="Freeform 6" descr="This shows the title: Complete NRS assessment trainings." title="Complete assessments">
              <a:extLst>
                <a:ext uri="{FF2B5EF4-FFF2-40B4-BE49-F238E27FC236}">
                  <a16:creationId xmlns:a16="http://schemas.microsoft.com/office/drawing/2014/main" id="{8E869074-61A5-104D-AF41-C932958204CE}"/>
                </a:ext>
              </a:extLst>
            </p:cNvPr>
            <p:cNvSpPr/>
            <p:nvPr/>
          </p:nvSpPr>
          <p:spPr>
            <a:xfrm>
              <a:off x="653084" y="1498572"/>
              <a:ext cx="3625425" cy="893988"/>
            </a:xfrm>
            <a:custGeom>
              <a:avLst/>
              <a:gdLst>
                <a:gd name="connsiteX0" fmla="*/ 0 w 3625425"/>
                <a:gd name="connsiteY0" fmla="*/ 149001 h 893988"/>
                <a:gd name="connsiteX1" fmla="*/ 149001 w 3625425"/>
                <a:gd name="connsiteY1" fmla="*/ 0 h 893988"/>
                <a:gd name="connsiteX2" fmla="*/ 3476424 w 3625425"/>
                <a:gd name="connsiteY2" fmla="*/ 0 h 893988"/>
                <a:gd name="connsiteX3" fmla="*/ 3625425 w 3625425"/>
                <a:gd name="connsiteY3" fmla="*/ 149001 h 893988"/>
                <a:gd name="connsiteX4" fmla="*/ 3625425 w 3625425"/>
                <a:gd name="connsiteY4" fmla="*/ 744987 h 893988"/>
                <a:gd name="connsiteX5" fmla="*/ 3476424 w 3625425"/>
                <a:gd name="connsiteY5" fmla="*/ 893988 h 893988"/>
                <a:gd name="connsiteX6" fmla="*/ 149001 w 3625425"/>
                <a:gd name="connsiteY6" fmla="*/ 893988 h 893988"/>
                <a:gd name="connsiteX7" fmla="*/ 0 w 3625425"/>
                <a:gd name="connsiteY7" fmla="*/ 744987 h 893988"/>
                <a:gd name="connsiteX8" fmla="*/ 0 w 3625425"/>
                <a:gd name="connsiteY8" fmla="*/ 149001 h 89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5425" h="893988">
                  <a:moveTo>
                    <a:pt x="0" y="149001"/>
                  </a:moveTo>
                  <a:cubicBezTo>
                    <a:pt x="0" y="66710"/>
                    <a:pt x="66710" y="0"/>
                    <a:pt x="149001" y="0"/>
                  </a:cubicBezTo>
                  <a:lnTo>
                    <a:pt x="3476424" y="0"/>
                  </a:lnTo>
                  <a:cubicBezTo>
                    <a:pt x="3558715" y="0"/>
                    <a:pt x="3625425" y="66710"/>
                    <a:pt x="3625425" y="149001"/>
                  </a:cubicBezTo>
                  <a:lnTo>
                    <a:pt x="3625425" y="744987"/>
                  </a:lnTo>
                  <a:cubicBezTo>
                    <a:pt x="3625425" y="827278"/>
                    <a:pt x="3558715" y="893988"/>
                    <a:pt x="3476424" y="893988"/>
                  </a:cubicBezTo>
                  <a:lnTo>
                    <a:pt x="149001" y="893988"/>
                  </a:lnTo>
                  <a:cubicBezTo>
                    <a:pt x="66710" y="893988"/>
                    <a:pt x="0" y="827278"/>
                    <a:pt x="0" y="744987"/>
                  </a:cubicBezTo>
                  <a:lnTo>
                    <a:pt x="0" y="1490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61" tIns="85551" rIns="127461" bIns="85551" numCol="1" spcCol="1270" anchor="ctr" anchorCtr="0">
              <a:noAutofit/>
            </a:bodyPr>
            <a:lstStyle/>
            <a:p>
              <a:pPr marL="0" lvl="0" indent="0" algn="ctr" defTabSz="977900">
                <a:lnSpc>
                  <a:spcPct val="90000"/>
                </a:lnSpc>
                <a:spcBef>
                  <a:spcPct val="0"/>
                </a:spcBef>
                <a:spcAft>
                  <a:spcPts val="0"/>
                </a:spcAft>
                <a:buNone/>
              </a:pPr>
              <a:r>
                <a:rPr lang="en-US" sz="2000" kern="1200" dirty="0"/>
                <a:t>Complete NRS</a:t>
              </a:r>
            </a:p>
            <a:p>
              <a:pPr marL="0" lvl="0" indent="0" algn="ctr" defTabSz="977900">
                <a:lnSpc>
                  <a:spcPct val="90000"/>
                </a:lnSpc>
                <a:spcBef>
                  <a:spcPct val="0"/>
                </a:spcBef>
                <a:spcAft>
                  <a:spcPts val="0"/>
                </a:spcAft>
                <a:buNone/>
              </a:pPr>
              <a:r>
                <a:rPr lang="en-US" sz="2000" kern="1200" dirty="0"/>
                <a:t>assessment trainings</a:t>
              </a:r>
            </a:p>
          </p:txBody>
        </p:sp>
        <p:sp>
          <p:nvSpPr>
            <p:cNvPr id="9" name="Freeform 8" descr="Link to the ACLS test help blog:&#10;https://www.blogs.umass.edu/aclstesthelp&#10;" title="Link">
              <a:extLst>
                <a:ext uri="{FF2B5EF4-FFF2-40B4-BE49-F238E27FC236}">
                  <a16:creationId xmlns:a16="http://schemas.microsoft.com/office/drawing/2014/main" id="{98B00FFE-4E55-C34C-93B2-FE07115A18B0}"/>
                </a:ext>
              </a:extLst>
            </p:cNvPr>
            <p:cNvSpPr/>
            <p:nvPr/>
          </p:nvSpPr>
          <p:spPr>
            <a:xfrm>
              <a:off x="4278509" y="2516527"/>
              <a:ext cx="7075797" cy="755714"/>
            </a:xfrm>
            <a:custGeom>
              <a:avLst/>
              <a:gdLst>
                <a:gd name="connsiteX0" fmla="*/ 125955 w 755713"/>
                <a:gd name="connsiteY0" fmla="*/ 0 h 7075796"/>
                <a:gd name="connsiteX1" fmla="*/ 629758 w 755713"/>
                <a:gd name="connsiteY1" fmla="*/ 0 h 7075796"/>
                <a:gd name="connsiteX2" fmla="*/ 755713 w 755713"/>
                <a:gd name="connsiteY2" fmla="*/ 125955 h 7075796"/>
                <a:gd name="connsiteX3" fmla="*/ 755713 w 755713"/>
                <a:gd name="connsiteY3" fmla="*/ 7075796 h 7075796"/>
                <a:gd name="connsiteX4" fmla="*/ 755713 w 755713"/>
                <a:gd name="connsiteY4" fmla="*/ 7075796 h 7075796"/>
                <a:gd name="connsiteX5" fmla="*/ 0 w 755713"/>
                <a:gd name="connsiteY5" fmla="*/ 7075796 h 7075796"/>
                <a:gd name="connsiteX6" fmla="*/ 0 w 755713"/>
                <a:gd name="connsiteY6" fmla="*/ 7075796 h 7075796"/>
                <a:gd name="connsiteX7" fmla="*/ 0 w 755713"/>
                <a:gd name="connsiteY7" fmla="*/ 125955 h 7075796"/>
                <a:gd name="connsiteX8" fmla="*/ 125955 w 755713"/>
                <a:gd name="connsiteY8" fmla="*/ 0 h 70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13" h="7075796">
                  <a:moveTo>
                    <a:pt x="755713" y="1179329"/>
                  </a:moveTo>
                  <a:lnTo>
                    <a:pt x="755713" y="5896467"/>
                  </a:lnTo>
                  <a:cubicBezTo>
                    <a:pt x="755713" y="6547790"/>
                    <a:pt x="749690" y="7075791"/>
                    <a:pt x="742261" y="7075791"/>
                  </a:cubicBezTo>
                  <a:lnTo>
                    <a:pt x="0" y="7075791"/>
                  </a:lnTo>
                  <a:lnTo>
                    <a:pt x="0" y="7075791"/>
                  </a:lnTo>
                  <a:lnTo>
                    <a:pt x="0" y="5"/>
                  </a:lnTo>
                  <a:lnTo>
                    <a:pt x="0" y="5"/>
                  </a:lnTo>
                  <a:lnTo>
                    <a:pt x="742261" y="5"/>
                  </a:lnTo>
                  <a:cubicBezTo>
                    <a:pt x="749690" y="5"/>
                    <a:pt x="755713" y="528006"/>
                    <a:pt x="755713" y="117932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581" tIns="71181" rIns="105471" bIns="71182"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ACLS Test Help Blog:</a:t>
              </a:r>
            </a:p>
            <a:p>
              <a:pPr marL="171450" lvl="1" indent="-171450" algn="l" defTabSz="800100">
                <a:lnSpc>
                  <a:spcPct val="90000"/>
                </a:lnSpc>
                <a:spcBef>
                  <a:spcPct val="0"/>
                </a:spcBef>
                <a:spcAft>
                  <a:spcPct val="15000"/>
                </a:spcAft>
                <a:buNone/>
              </a:pPr>
              <a:r>
                <a:rPr lang="en-US" sz="1800" kern="1200" dirty="0">
                  <a:hlinkClick r:id="rId4"/>
                </a:rPr>
                <a:t>https://www.blogs.umass.edu/aclstesthelp</a:t>
              </a:r>
              <a:endParaRPr lang="en-US" sz="1800" kern="1200" dirty="0"/>
            </a:p>
          </p:txBody>
        </p:sp>
        <p:sp>
          <p:nvSpPr>
            <p:cNvPr id="10" name="Freeform 9" descr="This shows the step of reviewing training materials and find assessment resources.&#10;" title="Review materials">
              <a:extLst>
                <a:ext uri="{FF2B5EF4-FFF2-40B4-BE49-F238E27FC236}">
                  <a16:creationId xmlns:a16="http://schemas.microsoft.com/office/drawing/2014/main" id="{F90E9420-07CB-D842-ADE7-696F2B428E54}"/>
                </a:ext>
              </a:extLst>
            </p:cNvPr>
            <p:cNvSpPr/>
            <p:nvPr/>
          </p:nvSpPr>
          <p:spPr>
            <a:xfrm>
              <a:off x="653084" y="2447389"/>
              <a:ext cx="3625425" cy="893988"/>
            </a:xfrm>
            <a:custGeom>
              <a:avLst/>
              <a:gdLst>
                <a:gd name="connsiteX0" fmla="*/ 0 w 3625425"/>
                <a:gd name="connsiteY0" fmla="*/ 149001 h 893988"/>
                <a:gd name="connsiteX1" fmla="*/ 149001 w 3625425"/>
                <a:gd name="connsiteY1" fmla="*/ 0 h 893988"/>
                <a:gd name="connsiteX2" fmla="*/ 3476424 w 3625425"/>
                <a:gd name="connsiteY2" fmla="*/ 0 h 893988"/>
                <a:gd name="connsiteX3" fmla="*/ 3625425 w 3625425"/>
                <a:gd name="connsiteY3" fmla="*/ 149001 h 893988"/>
                <a:gd name="connsiteX4" fmla="*/ 3625425 w 3625425"/>
                <a:gd name="connsiteY4" fmla="*/ 744987 h 893988"/>
                <a:gd name="connsiteX5" fmla="*/ 3476424 w 3625425"/>
                <a:gd name="connsiteY5" fmla="*/ 893988 h 893988"/>
                <a:gd name="connsiteX6" fmla="*/ 149001 w 3625425"/>
                <a:gd name="connsiteY6" fmla="*/ 893988 h 893988"/>
                <a:gd name="connsiteX7" fmla="*/ 0 w 3625425"/>
                <a:gd name="connsiteY7" fmla="*/ 744987 h 893988"/>
                <a:gd name="connsiteX8" fmla="*/ 0 w 3625425"/>
                <a:gd name="connsiteY8" fmla="*/ 149001 h 89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5425" h="893988">
                  <a:moveTo>
                    <a:pt x="0" y="149001"/>
                  </a:moveTo>
                  <a:cubicBezTo>
                    <a:pt x="0" y="66710"/>
                    <a:pt x="66710" y="0"/>
                    <a:pt x="149001" y="0"/>
                  </a:cubicBezTo>
                  <a:lnTo>
                    <a:pt x="3476424" y="0"/>
                  </a:lnTo>
                  <a:cubicBezTo>
                    <a:pt x="3558715" y="0"/>
                    <a:pt x="3625425" y="66710"/>
                    <a:pt x="3625425" y="149001"/>
                  </a:cubicBezTo>
                  <a:lnTo>
                    <a:pt x="3625425" y="744987"/>
                  </a:lnTo>
                  <a:cubicBezTo>
                    <a:pt x="3625425" y="827278"/>
                    <a:pt x="3558715" y="893988"/>
                    <a:pt x="3476424" y="893988"/>
                  </a:cubicBezTo>
                  <a:lnTo>
                    <a:pt x="149001" y="893988"/>
                  </a:lnTo>
                  <a:cubicBezTo>
                    <a:pt x="66710" y="893988"/>
                    <a:pt x="0" y="827278"/>
                    <a:pt x="0" y="744987"/>
                  </a:cubicBezTo>
                  <a:lnTo>
                    <a:pt x="0" y="1490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61" tIns="85551" rIns="127461" bIns="85551" numCol="1" spcCol="1270" anchor="ctr" anchorCtr="0">
              <a:noAutofit/>
            </a:bodyPr>
            <a:lstStyle/>
            <a:p>
              <a:pPr marL="0" lvl="0" indent="0" algn="ctr" defTabSz="977900">
                <a:lnSpc>
                  <a:spcPct val="90000"/>
                </a:lnSpc>
                <a:spcBef>
                  <a:spcPct val="0"/>
                </a:spcBef>
                <a:spcAft>
                  <a:spcPct val="35000"/>
                </a:spcAft>
                <a:buNone/>
              </a:pPr>
              <a:r>
                <a:rPr lang="en-US" sz="2000" kern="1200" dirty="0"/>
                <a:t>Review training materials and find assessment resources</a:t>
              </a:r>
            </a:p>
          </p:txBody>
        </p:sp>
        <p:sp>
          <p:nvSpPr>
            <p:cNvPr id="11" name="Freeform 10" descr="This shows the link to the Assessment Training Request Form:&#10;https://www.tinyurl.com/AssessmentTrainings &#10;" title="Request Form">
              <a:extLst>
                <a:ext uri="{FF2B5EF4-FFF2-40B4-BE49-F238E27FC236}">
                  <a16:creationId xmlns:a16="http://schemas.microsoft.com/office/drawing/2014/main" id="{5B2AA4C8-8EEC-E444-AD32-D38BFA54C215}"/>
                </a:ext>
              </a:extLst>
            </p:cNvPr>
            <p:cNvSpPr/>
            <p:nvPr/>
          </p:nvSpPr>
          <p:spPr>
            <a:xfrm>
              <a:off x="4278510" y="3475476"/>
              <a:ext cx="7075796" cy="715190"/>
            </a:xfrm>
            <a:custGeom>
              <a:avLst/>
              <a:gdLst>
                <a:gd name="connsiteX0" fmla="*/ 119201 w 715190"/>
                <a:gd name="connsiteY0" fmla="*/ 0 h 7075796"/>
                <a:gd name="connsiteX1" fmla="*/ 595989 w 715190"/>
                <a:gd name="connsiteY1" fmla="*/ 0 h 7075796"/>
                <a:gd name="connsiteX2" fmla="*/ 715190 w 715190"/>
                <a:gd name="connsiteY2" fmla="*/ 119201 h 7075796"/>
                <a:gd name="connsiteX3" fmla="*/ 715190 w 715190"/>
                <a:gd name="connsiteY3" fmla="*/ 7075796 h 7075796"/>
                <a:gd name="connsiteX4" fmla="*/ 715190 w 715190"/>
                <a:gd name="connsiteY4" fmla="*/ 7075796 h 7075796"/>
                <a:gd name="connsiteX5" fmla="*/ 0 w 715190"/>
                <a:gd name="connsiteY5" fmla="*/ 7075796 h 7075796"/>
                <a:gd name="connsiteX6" fmla="*/ 0 w 715190"/>
                <a:gd name="connsiteY6" fmla="*/ 7075796 h 7075796"/>
                <a:gd name="connsiteX7" fmla="*/ 0 w 715190"/>
                <a:gd name="connsiteY7" fmla="*/ 119201 h 7075796"/>
                <a:gd name="connsiteX8" fmla="*/ 119201 w 715190"/>
                <a:gd name="connsiteY8" fmla="*/ 0 h 70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0" h="7075796">
                  <a:moveTo>
                    <a:pt x="715190" y="1179329"/>
                  </a:moveTo>
                  <a:lnTo>
                    <a:pt x="715190" y="5896467"/>
                  </a:lnTo>
                  <a:cubicBezTo>
                    <a:pt x="715190" y="6547791"/>
                    <a:pt x="709796" y="7075791"/>
                    <a:pt x="703142" y="7075791"/>
                  </a:cubicBezTo>
                  <a:lnTo>
                    <a:pt x="0" y="7075791"/>
                  </a:lnTo>
                  <a:lnTo>
                    <a:pt x="0" y="7075791"/>
                  </a:lnTo>
                  <a:lnTo>
                    <a:pt x="0" y="5"/>
                  </a:lnTo>
                  <a:lnTo>
                    <a:pt x="0" y="5"/>
                  </a:lnTo>
                  <a:lnTo>
                    <a:pt x="703142" y="5"/>
                  </a:lnTo>
                  <a:cubicBezTo>
                    <a:pt x="709796" y="5"/>
                    <a:pt x="715190" y="528005"/>
                    <a:pt x="715190" y="117932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581" tIns="69202" rIns="103492" bIns="69204"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Assessment Training Request Form</a:t>
              </a:r>
            </a:p>
            <a:p>
              <a:pPr marL="171450" lvl="1" indent="-171450" algn="l" defTabSz="800100">
                <a:lnSpc>
                  <a:spcPct val="90000"/>
                </a:lnSpc>
                <a:spcBef>
                  <a:spcPct val="0"/>
                </a:spcBef>
                <a:spcAft>
                  <a:spcPct val="15000"/>
                </a:spcAft>
                <a:buNone/>
              </a:pPr>
              <a:r>
                <a:rPr lang="en-US" sz="1800" kern="1200" dirty="0">
                  <a:hlinkClick r:id="rId5"/>
                </a:rPr>
                <a:t>https://www.tinyurl.com/AssessmentTrainings</a:t>
              </a:r>
              <a:r>
                <a:rPr lang="en-US" sz="1800" kern="1200" dirty="0"/>
                <a:t> </a:t>
              </a:r>
            </a:p>
          </p:txBody>
        </p:sp>
        <p:sp>
          <p:nvSpPr>
            <p:cNvPr id="12" name="Freeform 11" descr="This shows the step of requesting a face-to-face assessment training.&#10;" title="Request a Training">
              <a:extLst>
                <a:ext uri="{FF2B5EF4-FFF2-40B4-BE49-F238E27FC236}">
                  <a16:creationId xmlns:a16="http://schemas.microsoft.com/office/drawing/2014/main" id="{6C2195EB-0144-7440-BE54-EBFDAD1D0B96}"/>
                </a:ext>
              </a:extLst>
            </p:cNvPr>
            <p:cNvSpPr/>
            <p:nvPr/>
          </p:nvSpPr>
          <p:spPr>
            <a:xfrm>
              <a:off x="653084" y="3386076"/>
              <a:ext cx="3625425" cy="893988"/>
            </a:xfrm>
            <a:custGeom>
              <a:avLst/>
              <a:gdLst>
                <a:gd name="connsiteX0" fmla="*/ 0 w 3625425"/>
                <a:gd name="connsiteY0" fmla="*/ 149001 h 893988"/>
                <a:gd name="connsiteX1" fmla="*/ 149001 w 3625425"/>
                <a:gd name="connsiteY1" fmla="*/ 0 h 893988"/>
                <a:gd name="connsiteX2" fmla="*/ 3476424 w 3625425"/>
                <a:gd name="connsiteY2" fmla="*/ 0 h 893988"/>
                <a:gd name="connsiteX3" fmla="*/ 3625425 w 3625425"/>
                <a:gd name="connsiteY3" fmla="*/ 149001 h 893988"/>
                <a:gd name="connsiteX4" fmla="*/ 3625425 w 3625425"/>
                <a:gd name="connsiteY4" fmla="*/ 744987 h 893988"/>
                <a:gd name="connsiteX5" fmla="*/ 3476424 w 3625425"/>
                <a:gd name="connsiteY5" fmla="*/ 893988 h 893988"/>
                <a:gd name="connsiteX6" fmla="*/ 149001 w 3625425"/>
                <a:gd name="connsiteY6" fmla="*/ 893988 h 893988"/>
                <a:gd name="connsiteX7" fmla="*/ 0 w 3625425"/>
                <a:gd name="connsiteY7" fmla="*/ 744987 h 893988"/>
                <a:gd name="connsiteX8" fmla="*/ 0 w 3625425"/>
                <a:gd name="connsiteY8" fmla="*/ 149001 h 89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5425" h="893988">
                  <a:moveTo>
                    <a:pt x="0" y="149001"/>
                  </a:moveTo>
                  <a:cubicBezTo>
                    <a:pt x="0" y="66710"/>
                    <a:pt x="66710" y="0"/>
                    <a:pt x="149001" y="0"/>
                  </a:cubicBezTo>
                  <a:lnTo>
                    <a:pt x="3476424" y="0"/>
                  </a:lnTo>
                  <a:cubicBezTo>
                    <a:pt x="3558715" y="0"/>
                    <a:pt x="3625425" y="66710"/>
                    <a:pt x="3625425" y="149001"/>
                  </a:cubicBezTo>
                  <a:lnTo>
                    <a:pt x="3625425" y="744987"/>
                  </a:lnTo>
                  <a:cubicBezTo>
                    <a:pt x="3625425" y="827278"/>
                    <a:pt x="3558715" y="893988"/>
                    <a:pt x="3476424" y="893988"/>
                  </a:cubicBezTo>
                  <a:lnTo>
                    <a:pt x="149001" y="893988"/>
                  </a:lnTo>
                  <a:cubicBezTo>
                    <a:pt x="66710" y="893988"/>
                    <a:pt x="0" y="827278"/>
                    <a:pt x="0" y="744987"/>
                  </a:cubicBezTo>
                  <a:lnTo>
                    <a:pt x="0" y="1490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61" tIns="85551" rIns="127461" bIns="85551" numCol="1" spcCol="1270" anchor="ctr" anchorCtr="0">
              <a:noAutofit/>
            </a:bodyPr>
            <a:lstStyle/>
            <a:p>
              <a:pPr marL="0" lvl="0" indent="0" algn="ctr" defTabSz="977900">
                <a:lnSpc>
                  <a:spcPct val="90000"/>
                </a:lnSpc>
                <a:spcBef>
                  <a:spcPct val="0"/>
                </a:spcBef>
                <a:spcAft>
                  <a:spcPct val="35000"/>
                </a:spcAft>
                <a:buNone/>
              </a:pPr>
              <a:r>
                <a:rPr lang="en-US" sz="2000" kern="1200" dirty="0"/>
                <a:t>Request a face-to-face assessment training</a:t>
              </a:r>
            </a:p>
          </p:txBody>
        </p:sp>
        <p:sp>
          <p:nvSpPr>
            <p:cNvPr id="13" name="Freeform 12" descr="This shows two bullet points:&#10;General questions: aclstesthelp@educ.umass.edu&#10;MAPT login questions: MAPT-owl-help@it.umass.edu&#10;">
              <a:extLst>
                <a:ext uri="{FF2B5EF4-FFF2-40B4-BE49-F238E27FC236}">
                  <a16:creationId xmlns:a16="http://schemas.microsoft.com/office/drawing/2014/main" id="{D466FE26-3274-664C-9759-189223B91475}"/>
                </a:ext>
              </a:extLst>
            </p:cNvPr>
            <p:cNvSpPr/>
            <p:nvPr/>
          </p:nvSpPr>
          <p:spPr>
            <a:xfrm>
              <a:off x="4278510" y="4414164"/>
              <a:ext cx="7075796" cy="715190"/>
            </a:xfrm>
            <a:custGeom>
              <a:avLst/>
              <a:gdLst>
                <a:gd name="connsiteX0" fmla="*/ 119201 w 715190"/>
                <a:gd name="connsiteY0" fmla="*/ 0 h 7075796"/>
                <a:gd name="connsiteX1" fmla="*/ 595989 w 715190"/>
                <a:gd name="connsiteY1" fmla="*/ 0 h 7075796"/>
                <a:gd name="connsiteX2" fmla="*/ 715190 w 715190"/>
                <a:gd name="connsiteY2" fmla="*/ 119201 h 7075796"/>
                <a:gd name="connsiteX3" fmla="*/ 715190 w 715190"/>
                <a:gd name="connsiteY3" fmla="*/ 7075796 h 7075796"/>
                <a:gd name="connsiteX4" fmla="*/ 715190 w 715190"/>
                <a:gd name="connsiteY4" fmla="*/ 7075796 h 7075796"/>
                <a:gd name="connsiteX5" fmla="*/ 0 w 715190"/>
                <a:gd name="connsiteY5" fmla="*/ 7075796 h 7075796"/>
                <a:gd name="connsiteX6" fmla="*/ 0 w 715190"/>
                <a:gd name="connsiteY6" fmla="*/ 7075796 h 7075796"/>
                <a:gd name="connsiteX7" fmla="*/ 0 w 715190"/>
                <a:gd name="connsiteY7" fmla="*/ 119201 h 7075796"/>
                <a:gd name="connsiteX8" fmla="*/ 119201 w 715190"/>
                <a:gd name="connsiteY8" fmla="*/ 0 h 70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0" h="7075796">
                  <a:moveTo>
                    <a:pt x="715190" y="1179329"/>
                  </a:moveTo>
                  <a:lnTo>
                    <a:pt x="715190" y="5896467"/>
                  </a:lnTo>
                  <a:cubicBezTo>
                    <a:pt x="715190" y="6547791"/>
                    <a:pt x="709796" y="7075791"/>
                    <a:pt x="703142" y="7075791"/>
                  </a:cubicBezTo>
                  <a:lnTo>
                    <a:pt x="0" y="7075791"/>
                  </a:lnTo>
                  <a:lnTo>
                    <a:pt x="0" y="7075791"/>
                  </a:lnTo>
                  <a:lnTo>
                    <a:pt x="0" y="5"/>
                  </a:lnTo>
                  <a:lnTo>
                    <a:pt x="0" y="5"/>
                  </a:lnTo>
                  <a:lnTo>
                    <a:pt x="703142" y="5"/>
                  </a:lnTo>
                  <a:cubicBezTo>
                    <a:pt x="709796" y="5"/>
                    <a:pt x="715190" y="528005"/>
                    <a:pt x="715190" y="117932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581" tIns="69202" rIns="103492" bIns="69204"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General questions: </a:t>
              </a:r>
              <a:r>
                <a:rPr lang="en-US" sz="1800" kern="1200" dirty="0">
                  <a:hlinkClick r:id="rId6"/>
                </a:rPr>
                <a:t>aclstesthelp@educ.umass.edu</a:t>
              </a:r>
              <a:endParaRPr lang="en-US" sz="1800" kern="1200" dirty="0"/>
            </a:p>
            <a:p>
              <a:pPr marL="171450" lvl="1" indent="-171450" algn="l" defTabSz="800100">
                <a:lnSpc>
                  <a:spcPct val="90000"/>
                </a:lnSpc>
                <a:spcBef>
                  <a:spcPct val="0"/>
                </a:spcBef>
                <a:spcAft>
                  <a:spcPct val="15000"/>
                </a:spcAft>
                <a:buChar char="•"/>
              </a:pPr>
              <a:r>
                <a:rPr lang="en-US" sz="1800" kern="1200" dirty="0"/>
                <a:t>MAPT login questions: </a:t>
              </a:r>
              <a:r>
                <a:rPr lang="en-US" sz="1800" b="0" i="0" kern="1200" dirty="0">
                  <a:hlinkClick r:id="rId7"/>
                </a:rPr>
                <a:t>MAPT-owl-help@it.umass.edu</a:t>
              </a:r>
              <a:endParaRPr lang="en-US" sz="1800" kern="1200" dirty="0"/>
            </a:p>
          </p:txBody>
        </p:sp>
        <p:sp>
          <p:nvSpPr>
            <p:cNvPr id="14" name="Freeform 13" descr="This shows the step of getting answers to assessment-related questions&#10;" title="Get Answers">
              <a:extLst>
                <a:ext uri="{FF2B5EF4-FFF2-40B4-BE49-F238E27FC236}">
                  <a16:creationId xmlns:a16="http://schemas.microsoft.com/office/drawing/2014/main" id="{C7179CB9-888D-B142-BFDE-A78CCA76D699}"/>
                </a:ext>
              </a:extLst>
            </p:cNvPr>
            <p:cNvSpPr/>
            <p:nvPr/>
          </p:nvSpPr>
          <p:spPr>
            <a:xfrm>
              <a:off x="653084" y="4324764"/>
              <a:ext cx="3625425" cy="893988"/>
            </a:xfrm>
            <a:custGeom>
              <a:avLst/>
              <a:gdLst>
                <a:gd name="connsiteX0" fmla="*/ 0 w 3625425"/>
                <a:gd name="connsiteY0" fmla="*/ 149001 h 893988"/>
                <a:gd name="connsiteX1" fmla="*/ 149001 w 3625425"/>
                <a:gd name="connsiteY1" fmla="*/ 0 h 893988"/>
                <a:gd name="connsiteX2" fmla="*/ 3476424 w 3625425"/>
                <a:gd name="connsiteY2" fmla="*/ 0 h 893988"/>
                <a:gd name="connsiteX3" fmla="*/ 3625425 w 3625425"/>
                <a:gd name="connsiteY3" fmla="*/ 149001 h 893988"/>
                <a:gd name="connsiteX4" fmla="*/ 3625425 w 3625425"/>
                <a:gd name="connsiteY4" fmla="*/ 744987 h 893988"/>
                <a:gd name="connsiteX5" fmla="*/ 3476424 w 3625425"/>
                <a:gd name="connsiteY5" fmla="*/ 893988 h 893988"/>
                <a:gd name="connsiteX6" fmla="*/ 149001 w 3625425"/>
                <a:gd name="connsiteY6" fmla="*/ 893988 h 893988"/>
                <a:gd name="connsiteX7" fmla="*/ 0 w 3625425"/>
                <a:gd name="connsiteY7" fmla="*/ 744987 h 893988"/>
                <a:gd name="connsiteX8" fmla="*/ 0 w 3625425"/>
                <a:gd name="connsiteY8" fmla="*/ 149001 h 89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5425" h="893988">
                  <a:moveTo>
                    <a:pt x="0" y="149001"/>
                  </a:moveTo>
                  <a:cubicBezTo>
                    <a:pt x="0" y="66710"/>
                    <a:pt x="66710" y="0"/>
                    <a:pt x="149001" y="0"/>
                  </a:cubicBezTo>
                  <a:lnTo>
                    <a:pt x="3476424" y="0"/>
                  </a:lnTo>
                  <a:cubicBezTo>
                    <a:pt x="3558715" y="0"/>
                    <a:pt x="3625425" y="66710"/>
                    <a:pt x="3625425" y="149001"/>
                  </a:cubicBezTo>
                  <a:lnTo>
                    <a:pt x="3625425" y="744987"/>
                  </a:lnTo>
                  <a:cubicBezTo>
                    <a:pt x="3625425" y="827278"/>
                    <a:pt x="3558715" y="893988"/>
                    <a:pt x="3476424" y="893988"/>
                  </a:cubicBezTo>
                  <a:lnTo>
                    <a:pt x="149001" y="893988"/>
                  </a:lnTo>
                  <a:cubicBezTo>
                    <a:pt x="66710" y="893988"/>
                    <a:pt x="0" y="827278"/>
                    <a:pt x="0" y="744987"/>
                  </a:cubicBezTo>
                  <a:lnTo>
                    <a:pt x="0" y="1490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61" tIns="85551" rIns="127461" bIns="85551" numCol="1" spcCol="1270" anchor="ctr" anchorCtr="0">
              <a:noAutofit/>
            </a:bodyPr>
            <a:lstStyle/>
            <a:p>
              <a:pPr marL="0" lvl="0" indent="0" algn="ctr" defTabSz="977900">
                <a:lnSpc>
                  <a:spcPct val="90000"/>
                </a:lnSpc>
                <a:spcBef>
                  <a:spcPct val="0"/>
                </a:spcBef>
                <a:spcAft>
                  <a:spcPts val="0"/>
                </a:spcAft>
                <a:buNone/>
              </a:pPr>
              <a:r>
                <a:rPr lang="en-US" sz="2000" kern="1200" dirty="0"/>
                <a:t>Get answers to </a:t>
              </a:r>
            </a:p>
            <a:p>
              <a:pPr marL="0" lvl="0" indent="0" algn="ctr" defTabSz="977900">
                <a:lnSpc>
                  <a:spcPct val="90000"/>
                </a:lnSpc>
                <a:spcBef>
                  <a:spcPct val="0"/>
                </a:spcBef>
                <a:spcAft>
                  <a:spcPts val="0"/>
                </a:spcAft>
                <a:buNone/>
              </a:pPr>
              <a:r>
                <a:rPr lang="en-US" sz="2000" kern="1200" dirty="0"/>
                <a:t>assessment-related questions</a:t>
              </a:r>
            </a:p>
          </p:txBody>
        </p:sp>
      </p:grpSp>
      <p:sp>
        <p:nvSpPr>
          <p:cNvPr id="4" name="Slide Number Placeholder 3"/>
          <p:cNvSpPr>
            <a:spLocks noGrp="1"/>
          </p:cNvSpPr>
          <p:nvPr>
            <p:ph type="sldNum" sz="quarter" idx="12"/>
          </p:nvPr>
        </p:nvSpPr>
        <p:spPr/>
        <p:txBody>
          <a:bodyPr/>
          <a:lstStyle/>
          <a:p>
            <a:fld id="{FF27229C-EC7B-4063-A33B-28A5E87E32ED}" type="slidenum">
              <a:rPr lang="zh-CN" altLang="en-US" smtClean="0"/>
              <a:pPr/>
              <a:t>21</a:t>
            </a:fld>
            <a:endParaRPr lang="zh-CN" altLang="en-US" dirty="0"/>
          </a:p>
        </p:txBody>
      </p:sp>
      <p:sp>
        <p:nvSpPr>
          <p:cNvPr id="8" name="Content Placeholder 2" descr="A box showing the words If you need to..." title="If you need to box">
            <a:extLst>
              <a:ext uri="{FF2B5EF4-FFF2-40B4-BE49-F238E27FC236}">
                <a16:creationId xmlns:a16="http://schemas.microsoft.com/office/drawing/2014/main" id="{C1EF77E4-25EF-0345-8C1A-2E192115816A}"/>
              </a:ext>
            </a:extLst>
          </p:cNvPr>
          <p:cNvSpPr txBox="1">
            <a:spLocks/>
          </p:cNvSpPr>
          <p:nvPr/>
        </p:nvSpPr>
        <p:spPr>
          <a:xfrm>
            <a:off x="567743" y="1083471"/>
            <a:ext cx="11370972" cy="4231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If you need to:	</a:t>
            </a:r>
            <a:r>
              <a:rPr lang="en-US" sz="2200" i="1" dirty="0"/>
              <a:t>		</a:t>
            </a:r>
          </a:p>
        </p:txBody>
      </p:sp>
      <p:sp>
        <p:nvSpPr>
          <p:cNvPr id="17" name="Freeform 16" descr="This shows two bullet points:&#10;MAPT-CCR Score Reports are available in LACES&#10;Interpretive Guides:  http://www.doe.mass.edu/acls/assessment/ &#10;" title="Bullet Point Box">
            <a:extLst>
              <a:ext uri="{FF2B5EF4-FFF2-40B4-BE49-F238E27FC236}">
                <a16:creationId xmlns:a16="http://schemas.microsoft.com/office/drawing/2014/main" id="{519AC456-41CE-5043-BB8E-91E48ADF7FB2}"/>
              </a:ext>
            </a:extLst>
          </p:cNvPr>
          <p:cNvSpPr/>
          <p:nvPr/>
        </p:nvSpPr>
        <p:spPr>
          <a:xfrm>
            <a:off x="4278510" y="5351343"/>
            <a:ext cx="7075796" cy="715190"/>
          </a:xfrm>
          <a:custGeom>
            <a:avLst/>
            <a:gdLst>
              <a:gd name="connsiteX0" fmla="*/ 119201 w 715190"/>
              <a:gd name="connsiteY0" fmla="*/ 0 h 7075796"/>
              <a:gd name="connsiteX1" fmla="*/ 595989 w 715190"/>
              <a:gd name="connsiteY1" fmla="*/ 0 h 7075796"/>
              <a:gd name="connsiteX2" fmla="*/ 715190 w 715190"/>
              <a:gd name="connsiteY2" fmla="*/ 119201 h 7075796"/>
              <a:gd name="connsiteX3" fmla="*/ 715190 w 715190"/>
              <a:gd name="connsiteY3" fmla="*/ 7075796 h 7075796"/>
              <a:gd name="connsiteX4" fmla="*/ 715190 w 715190"/>
              <a:gd name="connsiteY4" fmla="*/ 7075796 h 7075796"/>
              <a:gd name="connsiteX5" fmla="*/ 0 w 715190"/>
              <a:gd name="connsiteY5" fmla="*/ 7075796 h 7075796"/>
              <a:gd name="connsiteX6" fmla="*/ 0 w 715190"/>
              <a:gd name="connsiteY6" fmla="*/ 7075796 h 7075796"/>
              <a:gd name="connsiteX7" fmla="*/ 0 w 715190"/>
              <a:gd name="connsiteY7" fmla="*/ 119201 h 7075796"/>
              <a:gd name="connsiteX8" fmla="*/ 119201 w 715190"/>
              <a:gd name="connsiteY8" fmla="*/ 0 h 70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0" h="7075796">
                <a:moveTo>
                  <a:pt x="715190" y="1179329"/>
                </a:moveTo>
                <a:lnTo>
                  <a:pt x="715190" y="5896467"/>
                </a:lnTo>
                <a:cubicBezTo>
                  <a:pt x="715190" y="6547791"/>
                  <a:pt x="709796" y="7075791"/>
                  <a:pt x="703142" y="7075791"/>
                </a:cubicBezTo>
                <a:lnTo>
                  <a:pt x="0" y="7075791"/>
                </a:lnTo>
                <a:lnTo>
                  <a:pt x="0" y="7075791"/>
                </a:lnTo>
                <a:lnTo>
                  <a:pt x="0" y="5"/>
                </a:lnTo>
                <a:lnTo>
                  <a:pt x="0" y="5"/>
                </a:lnTo>
                <a:lnTo>
                  <a:pt x="703142" y="5"/>
                </a:lnTo>
                <a:cubicBezTo>
                  <a:pt x="709796" y="5"/>
                  <a:pt x="715190" y="528005"/>
                  <a:pt x="715190" y="117932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581" tIns="69202" rIns="103492" bIns="69204" numCol="1" spcCol="1270" anchor="ctr" anchorCtr="0">
            <a:noAutofit/>
          </a:bodyPr>
          <a:lstStyle/>
          <a:p>
            <a:pPr marL="228600" lvl="1" indent="-228600" defTabSz="933450">
              <a:lnSpc>
                <a:spcPct val="90000"/>
              </a:lnSpc>
              <a:spcBef>
                <a:spcPct val="0"/>
              </a:spcBef>
              <a:spcAft>
                <a:spcPct val="15000"/>
              </a:spcAft>
              <a:buChar char="•"/>
            </a:pPr>
            <a:r>
              <a:rPr lang="en-US" dirty="0"/>
              <a:t>MAPT-CCR Score Reports are available in LACES</a:t>
            </a:r>
          </a:p>
          <a:p>
            <a:pPr marL="228600" lvl="1" indent="-228600" defTabSz="933450">
              <a:lnSpc>
                <a:spcPct val="90000"/>
              </a:lnSpc>
              <a:spcBef>
                <a:spcPct val="0"/>
              </a:spcBef>
              <a:spcAft>
                <a:spcPct val="15000"/>
              </a:spcAft>
              <a:buChar char="•"/>
            </a:pPr>
            <a:r>
              <a:rPr lang="en-US" dirty="0"/>
              <a:t>Interpretive Guides:  </a:t>
            </a:r>
            <a:r>
              <a:rPr lang="en-US" dirty="0">
                <a:hlinkClick r:id="rId8"/>
              </a:rPr>
              <a:t>http://www.doe.mass.edu/acls/assessment/</a:t>
            </a:r>
            <a:r>
              <a:rPr lang="en-US" dirty="0"/>
              <a:t> </a:t>
            </a:r>
          </a:p>
        </p:txBody>
      </p:sp>
      <p:sp>
        <p:nvSpPr>
          <p:cNvPr id="18" name="Freeform 17" descr="This shows the step of knowing more about students’ MAPT-CCR scores.&#10;" title="MAPT-CCR Scores">
            <a:extLst>
              <a:ext uri="{FF2B5EF4-FFF2-40B4-BE49-F238E27FC236}">
                <a16:creationId xmlns:a16="http://schemas.microsoft.com/office/drawing/2014/main" id="{72973FD1-8EFB-2244-9F6A-E33D3FF0112C}"/>
              </a:ext>
            </a:extLst>
          </p:cNvPr>
          <p:cNvSpPr/>
          <p:nvPr/>
        </p:nvSpPr>
        <p:spPr>
          <a:xfrm>
            <a:off x="653084" y="5261943"/>
            <a:ext cx="3625425" cy="893988"/>
          </a:xfrm>
          <a:custGeom>
            <a:avLst/>
            <a:gdLst>
              <a:gd name="connsiteX0" fmla="*/ 0 w 3625425"/>
              <a:gd name="connsiteY0" fmla="*/ 149001 h 893988"/>
              <a:gd name="connsiteX1" fmla="*/ 149001 w 3625425"/>
              <a:gd name="connsiteY1" fmla="*/ 0 h 893988"/>
              <a:gd name="connsiteX2" fmla="*/ 3476424 w 3625425"/>
              <a:gd name="connsiteY2" fmla="*/ 0 h 893988"/>
              <a:gd name="connsiteX3" fmla="*/ 3625425 w 3625425"/>
              <a:gd name="connsiteY3" fmla="*/ 149001 h 893988"/>
              <a:gd name="connsiteX4" fmla="*/ 3625425 w 3625425"/>
              <a:gd name="connsiteY4" fmla="*/ 744987 h 893988"/>
              <a:gd name="connsiteX5" fmla="*/ 3476424 w 3625425"/>
              <a:gd name="connsiteY5" fmla="*/ 893988 h 893988"/>
              <a:gd name="connsiteX6" fmla="*/ 149001 w 3625425"/>
              <a:gd name="connsiteY6" fmla="*/ 893988 h 893988"/>
              <a:gd name="connsiteX7" fmla="*/ 0 w 3625425"/>
              <a:gd name="connsiteY7" fmla="*/ 744987 h 893988"/>
              <a:gd name="connsiteX8" fmla="*/ 0 w 3625425"/>
              <a:gd name="connsiteY8" fmla="*/ 149001 h 89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5425" h="893988">
                <a:moveTo>
                  <a:pt x="0" y="149001"/>
                </a:moveTo>
                <a:cubicBezTo>
                  <a:pt x="0" y="66710"/>
                  <a:pt x="66710" y="0"/>
                  <a:pt x="149001" y="0"/>
                </a:cubicBezTo>
                <a:lnTo>
                  <a:pt x="3476424" y="0"/>
                </a:lnTo>
                <a:cubicBezTo>
                  <a:pt x="3558715" y="0"/>
                  <a:pt x="3625425" y="66710"/>
                  <a:pt x="3625425" y="149001"/>
                </a:cubicBezTo>
                <a:lnTo>
                  <a:pt x="3625425" y="744987"/>
                </a:lnTo>
                <a:cubicBezTo>
                  <a:pt x="3625425" y="827278"/>
                  <a:pt x="3558715" y="893988"/>
                  <a:pt x="3476424" y="893988"/>
                </a:cubicBezTo>
                <a:lnTo>
                  <a:pt x="149001" y="893988"/>
                </a:lnTo>
                <a:cubicBezTo>
                  <a:pt x="66710" y="893988"/>
                  <a:pt x="0" y="827278"/>
                  <a:pt x="0" y="744987"/>
                </a:cubicBezTo>
                <a:lnTo>
                  <a:pt x="0" y="1490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461" tIns="85551" rIns="127461" bIns="85551" numCol="1" spcCol="1270" anchor="ctr" anchorCtr="0">
            <a:noAutofit/>
          </a:bodyPr>
          <a:lstStyle/>
          <a:p>
            <a:pPr marL="0" lvl="0" indent="0" algn="ctr" defTabSz="977900">
              <a:lnSpc>
                <a:spcPct val="90000"/>
              </a:lnSpc>
              <a:spcBef>
                <a:spcPct val="0"/>
              </a:spcBef>
              <a:spcAft>
                <a:spcPts val="0"/>
              </a:spcAft>
              <a:buNone/>
            </a:pPr>
            <a:r>
              <a:rPr lang="en-US" sz="2000" dirty="0"/>
              <a:t>Know more about your students’ MAPT-CCR scores</a:t>
            </a:r>
            <a:endParaRPr lang="en-US" sz="2000" kern="1200" dirty="0"/>
          </a:p>
        </p:txBody>
      </p:sp>
    </p:spTree>
    <p:extLst>
      <p:ext uri="{BB962C8B-B14F-4D97-AF65-F5344CB8AC3E}">
        <p14:creationId xmlns:p14="http://schemas.microsoft.com/office/powerpoint/2010/main" val="1134698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describing the title of the slide: Upcoming Assessment Projects and Events." title="Title Box"/>
          <p:cNvSpPr>
            <a:spLocks noGrp="1"/>
          </p:cNvSpPr>
          <p:nvPr>
            <p:ph type="title"/>
          </p:nvPr>
        </p:nvSpPr>
        <p:spPr/>
        <p:txBody>
          <a:bodyPr/>
          <a:lstStyle/>
          <a:p>
            <a:r>
              <a:rPr lang="en-US" dirty="0"/>
              <a:t>Upcoming Assessment Projects and Events </a:t>
            </a:r>
          </a:p>
        </p:txBody>
      </p:sp>
      <p:grpSp>
        <p:nvGrpSpPr>
          <p:cNvPr id="3" name="Group 2" descr="This is a box containing all the upcoming events in assessment:&#10;good to know guides, recertification, and future assessment trainings." title="Upcoming Events">
            <a:extLst>
              <a:ext uri="{FF2B5EF4-FFF2-40B4-BE49-F238E27FC236}">
                <a16:creationId xmlns:a16="http://schemas.microsoft.com/office/drawing/2014/main" id="{7AFD2333-3302-6045-A32F-368524C5E6BC}"/>
              </a:ext>
            </a:extLst>
          </p:cNvPr>
          <p:cNvGrpSpPr/>
          <p:nvPr/>
        </p:nvGrpSpPr>
        <p:grpSpPr>
          <a:xfrm>
            <a:off x="568325" y="1232778"/>
            <a:ext cx="11369675" cy="5044905"/>
            <a:chOff x="568325" y="1232778"/>
            <a:chExt cx="11369675" cy="5044905"/>
          </a:xfrm>
        </p:grpSpPr>
        <p:sp>
          <p:nvSpPr>
            <p:cNvPr id="6" name="Freeform 5" descr="Three guides for each NRS assessment used in MA targeting learners, teachers, and directors that feature preparation tips and frequently asked questions and that will be released summer 2020.&#10;" title="Explanation of the Good to Know Guides">
              <a:extLst>
                <a:ext uri="{FF2B5EF4-FFF2-40B4-BE49-F238E27FC236}">
                  <a16:creationId xmlns:a16="http://schemas.microsoft.com/office/drawing/2014/main" id="{9205AEB5-AB99-C44F-A697-9A3BE28DCD91}"/>
                </a:ext>
              </a:extLst>
            </p:cNvPr>
            <p:cNvSpPr/>
            <p:nvPr/>
          </p:nvSpPr>
          <p:spPr>
            <a:xfrm>
              <a:off x="4661407" y="1410346"/>
              <a:ext cx="7276593" cy="1287083"/>
            </a:xfrm>
            <a:custGeom>
              <a:avLst/>
              <a:gdLst>
                <a:gd name="connsiteX0" fmla="*/ 212046 w 1272253"/>
                <a:gd name="connsiteY0" fmla="*/ 0 h 7276592"/>
                <a:gd name="connsiteX1" fmla="*/ 1060207 w 1272253"/>
                <a:gd name="connsiteY1" fmla="*/ 0 h 7276592"/>
                <a:gd name="connsiteX2" fmla="*/ 1272253 w 1272253"/>
                <a:gd name="connsiteY2" fmla="*/ 212046 h 7276592"/>
                <a:gd name="connsiteX3" fmla="*/ 1272253 w 1272253"/>
                <a:gd name="connsiteY3" fmla="*/ 7276592 h 7276592"/>
                <a:gd name="connsiteX4" fmla="*/ 1272253 w 1272253"/>
                <a:gd name="connsiteY4" fmla="*/ 7276592 h 7276592"/>
                <a:gd name="connsiteX5" fmla="*/ 0 w 1272253"/>
                <a:gd name="connsiteY5" fmla="*/ 7276592 h 7276592"/>
                <a:gd name="connsiteX6" fmla="*/ 0 w 1272253"/>
                <a:gd name="connsiteY6" fmla="*/ 7276592 h 7276592"/>
                <a:gd name="connsiteX7" fmla="*/ 0 w 1272253"/>
                <a:gd name="connsiteY7" fmla="*/ 212046 h 7276592"/>
                <a:gd name="connsiteX8" fmla="*/ 212046 w 1272253"/>
                <a:gd name="connsiteY8" fmla="*/ 0 h 727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253" h="7276592">
                  <a:moveTo>
                    <a:pt x="1272253" y="1212789"/>
                  </a:moveTo>
                  <a:lnTo>
                    <a:pt x="1272253" y="6063803"/>
                  </a:lnTo>
                  <a:cubicBezTo>
                    <a:pt x="1272253" y="6733608"/>
                    <a:pt x="1255654" y="7276589"/>
                    <a:pt x="1235178" y="7276589"/>
                  </a:cubicBezTo>
                  <a:lnTo>
                    <a:pt x="0" y="7276589"/>
                  </a:lnTo>
                  <a:lnTo>
                    <a:pt x="0" y="7276589"/>
                  </a:lnTo>
                  <a:lnTo>
                    <a:pt x="0" y="3"/>
                  </a:lnTo>
                  <a:lnTo>
                    <a:pt x="0" y="3"/>
                  </a:lnTo>
                  <a:lnTo>
                    <a:pt x="1235178" y="3"/>
                  </a:lnTo>
                  <a:cubicBezTo>
                    <a:pt x="1255654" y="3"/>
                    <a:pt x="1272253" y="542984"/>
                    <a:pt x="1272253" y="1212789"/>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8591" tIns="136401" rIns="210696" bIns="136402" numCol="1" spcCol="1270" anchor="ctr" anchorCtr="0">
              <a:noAutofit/>
            </a:bodyPr>
            <a:lstStyle/>
            <a:p>
              <a:pPr marL="285750" marR="0" lvl="0" indent="-28575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t>Three guides for each NRS assessment used in MA targetin</a:t>
              </a:r>
              <a:r>
                <a:rPr lang="en-US" sz="2000" dirty="0"/>
                <a:t>g learners, teachers, and directors</a:t>
              </a:r>
              <a:endParaRPr lang="en-US" sz="2000" kern="1200" dirty="0"/>
            </a:p>
            <a:p>
              <a:pPr marL="285750" marR="0" lvl="0" indent="-28575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t>Feature preparation tips and frequently asked questions.</a:t>
              </a:r>
            </a:p>
            <a:p>
              <a:pPr marL="285750" marR="0" lvl="0" indent="-28575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t>Will be released summer 2020.</a:t>
              </a:r>
            </a:p>
          </p:txBody>
        </p:sp>
        <p:sp>
          <p:nvSpPr>
            <p:cNvPr id="7" name="Freeform 6" descr="The Good to Know Guides are the first upcoming event." title="Good to Know Guides">
              <a:extLst>
                <a:ext uri="{FF2B5EF4-FFF2-40B4-BE49-F238E27FC236}">
                  <a16:creationId xmlns:a16="http://schemas.microsoft.com/office/drawing/2014/main" id="{FED2BF71-19B2-D443-9309-137E2894D68E}"/>
                </a:ext>
              </a:extLst>
            </p:cNvPr>
            <p:cNvSpPr/>
            <p:nvPr/>
          </p:nvSpPr>
          <p:spPr>
            <a:xfrm>
              <a:off x="568325" y="1232778"/>
              <a:ext cx="4093083" cy="1627388"/>
            </a:xfrm>
            <a:custGeom>
              <a:avLst/>
              <a:gdLst>
                <a:gd name="connsiteX0" fmla="*/ 0 w 4093083"/>
                <a:gd name="connsiteY0" fmla="*/ 271237 h 1627388"/>
                <a:gd name="connsiteX1" fmla="*/ 271237 w 4093083"/>
                <a:gd name="connsiteY1" fmla="*/ 0 h 1627388"/>
                <a:gd name="connsiteX2" fmla="*/ 3821846 w 4093083"/>
                <a:gd name="connsiteY2" fmla="*/ 0 h 1627388"/>
                <a:gd name="connsiteX3" fmla="*/ 4093083 w 4093083"/>
                <a:gd name="connsiteY3" fmla="*/ 271237 h 1627388"/>
                <a:gd name="connsiteX4" fmla="*/ 4093083 w 4093083"/>
                <a:gd name="connsiteY4" fmla="*/ 1356151 h 1627388"/>
                <a:gd name="connsiteX5" fmla="*/ 3821846 w 4093083"/>
                <a:gd name="connsiteY5" fmla="*/ 1627388 h 1627388"/>
                <a:gd name="connsiteX6" fmla="*/ 271237 w 4093083"/>
                <a:gd name="connsiteY6" fmla="*/ 1627388 h 1627388"/>
                <a:gd name="connsiteX7" fmla="*/ 0 w 4093083"/>
                <a:gd name="connsiteY7" fmla="*/ 1356151 h 1627388"/>
                <a:gd name="connsiteX8" fmla="*/ 0 w 4093083"/>
                <a:gd name="connsiteY8" fmla="*/ 271237 h 16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3083" h="1627388">
                  <a:moveTo>
                    <a:pt x="0" y="271237"/>
                  </a:moveTo>
                  <a:cubicBezTo>
                    <a:pt x="0" y="121437"/>
                    <a:pt x="121437" y="0"/>
                    <a:pt x="271237" y="0"/>
                  </a:cubicBezTo>
                  <a:lnTo>
                    <a:pt x="3821846" y="0"/>
                  </a:lnTo>
                  <a:cubicBezTo>
                    <a:pt x="3971646" y="0"/>
                    <a:pt x="4093083" y="121437"/>
                    <a:pt x="4093083" y="271237"/>
                  </a:cubicBezTo>
                  <a:lnTo>
                    <a:pt x="4093083" y="1356151"/>
                  </a:lnTo>
                  <a:cubicBezTo>
                    <a:pt x="4093083" y="1505951"/>
                    <a:pt x="3971646" y="1627388"/>
                    <a:pt x="3821846" y="1627388"/>
                  </a:cubicBezTo>
                  <a:lnTo>
                    <a:pt x="271237" y="1627388"/>
                  </a:lnTo>
                  <a:cubicBezTo>
                    <a:pt x="121437" y="1627388"/>
                    <a:pt x="0" y="1505951"/>
                    <a:pt x="0" y="1356151"/>
                  </a:cubicBezTo>
                  <a:lnTo>
                    <a:pt x="0" y="27123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1363" tIns="140403" rIns="201363" bIns="140403" numCol="1" spcCol="1270" anchor="ctr" anchorCtr="0">
              <a:noAutofit/>
            </a:bodyPr>
            <a:lstStyle/>
            <a:p>
              <a:pPr marL="0" lvl="0" indent="0" algn="ctr" defTabSz="1422400">
                <a:lnSpc>
                  <a:spcPct val="90000"/>
                </a:lnSpc>
                <a:spcBef>
                  <a:spcPct val="0"/>
                </a:spcBef>
                <a:spcAft>
                  <a:spcPct val="35000"/>
                </a:spcAft>
                <a:buNone/>
              </a:pPr>
              <a:r>
                <a:rPr lang="en-US" sz="2800" kern="1200" dirty="0"/>
                <a:t>Good To Know Guides</a:t>
              </a:r>
            </a:p>
          </p:txBody>
        </p:sp>
        <p:sp>
          <p:nvSpPr>
            <p:cNvPr id="8" name="Freeform 7" descr="Recertification for FY21 will take place between February 3-March 31, 2020.&#10;Practitioners can use resources on the ACLS Test Help Blog.&#10;Specific instructions will be sent at the end of January 2020,&#10;" title="Explanation of Recertification">
              <a:extLst>
                <a:ext uri="{FF2B5EF4-FFF2-40B4-BE49-F238E27FC236}">
                  <a16:creationId xmlns:a16="http://schemas.microsoft.com/office/drawing/2014/main" id="{DF06B5C2-FC2E-D74A-9B1C-61B460808754}"/>
                </a:ext>
              </a:extLst>
            </p:cNvPr>
            <p:cNvSpPr/>
            <p:nvPr/>
          </p:nvSpPr>
          <p:spPr>
            <a:xfrm>
              <a:off x="4661407" y="3104276"/>
              <a:ext cx="7276593" cy="1301912"/>
            </a:xfrm>
            <a:custGeom>
              <a:avLst/>
              <a:gdLst>
                <a:gd name="connsiteX0" fmla="*/ 216990 w 1301911"/>
                <a:gd name="connsiteY0" fmla="*/ 0 h 7276592"/>
                <a:gd name="connsiteX1" fmla="*/ 1084921 w 1301911"/>
                <a:gd name="connsiteY1" fmla="*/ 0 h 7276592"/>
                <a:gd name="connsiteX2" fmla="*/ 1301911 w 1301911"/>
                <a:gd name="connsiteY2" fmla="*/ 216990 h 7276592"/>
                <a:gd name="connsiteX3" fmla="*/ 1301911 w 1301911"/>
                <a:gd name="connsiteY3" fmla="*/ 7276592 h 7276592"/>
                <a:gd name="connsiteX4" fmla="*/ 1301911 w 1301911"/>
                <a:gd name="connsiteY4" fmla="*/ 7276592 h 7276592"/>
                <a:gd name="connsiteX5" fmla="*/ 0 w 1301911"/>
                <a:gd name="connsiteY5" fmla="*/ 7276592 h 7276592"/>
                <a:gd name="connsiteX6" fmla="*/ 0 w 1301911"/>
                <a:gd name="connsiteY6" fmla="*/ 7276592 h 7276592"/>
                <a:gd name="connsiteX7" fmla="*/ 0 w 1301911"/>
                <a:gd name="connsiteY7" fmla="*/ 216990 h 7276592"/>
                <a:gd name="connsiteX8" fmla="*/ 216990 w 1301911"/>
                <a:gd name="connsiteY8" fmla="*/ 0 h 727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11" h="7276592">
                  <a:moveTo>
                    <a:pt x="1301911" y="1212794"/>
                  </a:moveTo>
                  <a:lnTo>
                    <a:pt x="1301911" y="6063798"/>
                  </a:lnTo>
                  <a:cubicBezTo>
                    <a:pt x="1301911" y="6733602"/>
                    <a:pt x="1284529" y="7276589"/>
                    <a:pt x="1263088" y="7276589"/>
                  </a:cubicBezTo>
                  <a:lnTo>
                    <a:pt x="0" y="7276589"/>
                  </a:lnTo>
                  <a:lnTo>
                    <a:pt x="0" y="7276589"/>
                  </a:lnTo>
                  <a:lnTo>
                    <a:pt x="0" y="3"/>
                  </a:lnTo>
                  <a:lnTo>
                    <a:pt x="0" y="3"/>
                  </a:lnTo>
                  <a:lnTo>
                    <a:pt x="1263088" y="3"/>
                  </a:lnTo>
                  <a:cubicBezTo>
                    <a:pt x="1284529" y="3"/>
                    <a:pt x="1301911" y="542990"/>
                    <a:pt x="1301911" y="1212794"/>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7631" tIns="107369" rIns="151184" bIns="107370" numCol="1" spcCol="1270" anchor="ctr" anchorCtr="0">
              <a:noAutofit/>
            </a:bodyPr>
            <a:lstStyle/>
            <a:p>
              <a:pPr marL="228600" lvl="1" indent="-228600" algn="l" defTabSz="1022350">
                <a:lnSpc>
                  <a:spcPct val="90000"/>
                </a:lnSpc>
                <a:spcBef>
                  <a:spcPct val="0"/>
                </a:spcBef>
                <a:spcAft>
                  <a:spcPct val="15000"/>
                </a:spcAft>
                <a:buChar char="•"/>
              </a:pPr>
              <a:r>
                <a:rPr lang="en-US" sz="2000" kern="1200" dirty="0"/>
                <a:t>Recertification for FY21: February 3-March 31, 2020</a:t>
              </a:r>
            </a:p>
            <a:p>
              <a:pPr marL="228600" lvl="1" indent="-228600" algn="l" defTabSz="1022350">
                <a:lnSpc>
                  <a:spcPct val="90000"/>
                </a:lnSpc>
                <a:spcBef>
                  <a:spcPct val="0"/>
                </a:spcBef>
                <a:spcAft>
                  <a:spcPct val="15000"/>
                </a:spcAft>
                <a:buChar char="•"/>
              </a:pPr>
              <a:r>
                <a:rPr lang="en-US" sz="2000" kern="1200" dirty="0"/>
                <a:t>Use resources on the ACLS Test Help Blog</a:t>
              </a:r>
            </a:p>
            <a:p>
              <a:pPr marL="228600" lvl="1" indent="-228600" algn="l" defTabSz="1022350">
                <a:lnSpc>
                  <a:spcPct val="90000"/>
                </a:lnSpc>
                <a:spcBef>
                  <a:spcPct val="0"/>
                </a:spcBef>
                <a:spcAft>
                  <a:spcPct val="15000"/>
                </a:spcAft>
                <a:buChar char="•"/>
              </a:pPr>
              <a:r>
                <a:rPr lang="en-US" sz="2000" kern="1200" dirty="0"/>
                <a:t>Specific instructions to be sent at the end of January 2020</a:t>
              </a:r>
            </a:p>
          </p:txBody>
        </p:sp>
        <p:sp>
          <p:nvSpPr>
            <p:cNvPr id="9" name="Freeform 8" descr="BEST Plus 2.0 and CLAS E-Writing Recertification are another upcoming assessment event.&#10;" title="BEST Plus 2.0 and CLAS E Writing Recertification">
              <a:extLst>
                <a:ext uri="{FF2B5EF4-FFF2-40B4-BE49-F238E27FC236}">
                  <a16:creationId xmlns:a16="http://schemas.microsoft.com/office/drawing/2014/main" id="{C350874D-092C-A54E-B6F4-9FA08C671EAA}"/>
                </a:ext>
              </a:extLst>
            </p:cNvPr>
            <p:cNvSpPr/>
            <p:nvPr/>
          </p:nvSpPr>
          <p:spPr>
            <a:xfrm>
              <a:off x="568325" y="2941537"/>
              <a:ext cx="4093083" cy="1627388"/>
            </a:xfrm>
            <a:custGeom>
              <a:avLst/>
              <a:gdLst>
                <a:gd name="connsiteX0" fmla="*/ 0 w 4093083"/>
                <a:gd name="connsiteY0" fmla="*/ 271237 h 1627388"/>
                <a:gd name="connsiteX1" fmla="*/ 271237 w 4093083"/>
                <a:gd name="connsiteY1" fmla="*/ 0 h 1627388"/>
                <a:gd name="connsiteX2" fmla="*/ 3821846 w 4093083"/>
                <a:gd name="connsiteY2" fmla="*/ 0 h 1627388"/>
                <a:gd name="connsiteX3" fmla="*/ 4093083 w 4093083"/>
                <a:gd name="connsiteY3" fmla="*/ 271237 h 1627388"/>
                <a:gd name="connsiteX4" fmla="*/ 4093083 w 4093083"/>
                <a:gd name="connsiteY4" fmla="*/ 1356151 h 1627388"/>
                <a:gd name="connsiteX5" fmla="*/ 3821846 w 4093083"/>
                <a:gd name="connsiteY5" fmla="*/ 1627388 h 1627388"/>
                <a:gd name="connsiteX6" fmla="*/ 271237 w 4093083"/>
                <a:gd name="connsiteY6" fmla="*/ 1627388 h 1627388"/>
                <a:gd name="connsiteX7" fmla="*/ 0 w 4093083"/>
                <a:gd name="connsiteY7" fmla="*/ 1356151 h 1627388"/>
                <a:gd name="connsiteX8" fmla="*/ 0 w 4093083"/>
                <a:gd name="connsiteY8" fmla="*/ 271237 h 16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3083" h="1627388">
                  <a:moveTo>
                    <a:pt x="0" y="271237"/>
                  </a:moveTo>
                  <a:cubicBezTo>
                    <a:pt x="0" y="121437"/>
                    <a:pt x="121437" y="0"/>
                    <a:pt x="271237" y="0"/>
                  </a:cubicBezTo>
                  <a:lnTo>
                    <a:pt x="3821846" y="0"/>
                  </a:lnTo>
                  <a:cubicBezTo>
                    <a:pt x="3971646" y="0"/>
                    <a:pt x="4093083" y="121437"/>
                    <a:pt x="4093083" y="271237"/>
                  </a:cubicBezTo>
                  <a:lnTo>
                    <a:pt x="4093083" y="1356151"/>
                  </a:lnTo>
                  <a:cubicBezTo>
                    <a:pt x="4093083" y="1505951"/>
                    <a:pt x="3971646" y="1627388"/>
                    <a:pt x="3821846" y="1627388"/>
                  </a:cubicBezTo>
                  <a:lnTo>
                    <a:pt x="271237" y="1627388"/>
                  </a:lnTo>
                  <a:cubicBezTo>
                    <a:pt x="121437" y="1627388"/>
                    <a:pt x="0" y="1505951"/>
                    <a:pt x="0" y="1356151"/>
                  </a:cubicBezTo>
                  <a:lnTo>
                    <a:pt x="0" y="27123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1363" tIns="140403" rIns="201363" bIns="140403"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32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dirty="0"/>
                <a:t>BEST Plus 2.0 and CLAS E-Writing Recertification</a:t>
              </a:r>
            </a:p>
            <a:p>
              <a:pPr lvl="0" algn="ctr" defTabSz="1422400">
                <a:lnSpc>
                  <a:spcPct val="90000"/>
                </a:lnSpc>
                <a:spcBef>
                  <a:spcPct val="0"/>
                </a:spcBef>
                <a:spcAft>
                  <a:spcPct val="35000"/>
                </a:spcAft>
                <a:buNone/>
              </a:pPr>
              <a:endParaRPr lang="en-US" sz="3200" kern="1200" dirty="0"/>
            </a:p>
          </p:txBody>
        </p:sp>
        <p:sp>
          <p:nvSpPr>
            <p:cNvPr id="10" name="Freeform 9" descr="Online (MAPT-CCR, TABE 11/12-all levels, TABE CLAS E-Reading, TABE CLAS-E Writing Admin.)&#10; In the SABES calendar each month:&#10;Face-to-face: BEST Plus 2.0 – February 7, 18; April 3, 21&#10;CLAS E-Writing Scoring – January 30, February 6, 14&#10;" title="Assessment Training List">
              <a:extLst>
                <a:ext uri="{FF2B5EF4-FFF2-40B4-BE49-F238E27FC236}">
                  <a16:creationId xmlns:a16="http://schemas.microsoft.com/office/drawing/2014/main" id="{CD3ACB3C-7C33-A648-BC84-49BF53748B90}"/>
                </a:ext>
              </a:extLst>
            </p:cNvPr>
            <p:cNvSpPr/>
            <p:nvPr/>
          </p:nvSpPr>
          <p:spPr>
            <a:xfrm>
              <a:off x="4661407" y="4731664"/>
              <a:ext cx="7276593" cy="1383281"/>
            </a:xfrm>
            <a:custGeom>
              <a:avLst/>
              <a:gdLst>
                <a:gd name="connsiteX0" fmla="*/ 216990 w 1301911"/>
                <a:gd name="connsiteY0" fmla="*/ 0 h 7276592"/>
                <a:gd name="connsiteX1" fmla="*/ 1084921 w 1301911"/>
                <a:gd name="connsiteY1" fmla="*/ 0 h 7276592"/>
                <a:gd name="connsiteX2" fmla="*/ 1301911 w 1301911"/>
                <a:gd name="connsiteY2" fmla="*/ 216990 h 7276592"/>
                <a:gd name="connsiteX3" fmla="*/ 1301911 w 1301911"/>
                <a:gd name="connsiteY3" fmla="*/ 7276592 h 7276592"/>
                <a:gd name="connsiteX4" fmla="*/ 1301911 w 1301911"/>
                <a:gd name="connsiteY4" fmla="*/ 7276592 h 7276592"/>
                <a:gd name="connsiteX5" fmla="*/ 0 w 1301911"/>
                <a:gd name="connsiteY5" fmla="*/ 7276592 h 7276592"/>
                <a:gd name="connsiteX6" fmla="*/ 0 w 1301911"/>
                <a:gd name="connsiteY6" fmla="*/ 7276592 h 7276592"/>
                <a:gd name="connsiteX7" fmla="*/ 0 w 1301911"/>
                <a:gd name="connsiteY7" fmla="*/ 216990 h 7276592"/>
                <a:gd name="connsiteX8" fmla="*/ 216990 w 1301911"/>
                <a:gd name="connsiteY8" fmla="*/ 0 h 727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11" h="7276592">
                  <a:moveTo>
                    <a:pt x="1301911" y="1212794"/>
                  </a:moveTo>
                  <a:lnTo>
                    <a:pt x="1301911" y="6063798"/>
                  </a:lnTo>
                  <a:cubicBezTo>
                    <a:pt x="1301911" y="6733602"/>
                    <a:pt x="1284529" y="7276589"/>
                    <a:pt x="1263088" y="7276589"/>
                  </a:cubicBezTo>
                  <a:lnTo>
                    <a:pt x="0" y="7276589"/>
                  </a:lnTo>
                  <a:lnTo>
                    <a:pt x="0" y="7276589"/>
                  </a:lnTo>
                  <a:lnTo>
                    <a:pt x="0" y="3"/>
                  </a:lnTo>
                  <a:lnTo>
                    <a:pt x="0" y="3"/>
                  </a:lnTo>
                  <a:lnTo>
                    <a:pt x="1263088" y="3"/>
                  </a:lnTo>
                  <a:cubicBezTo>
                    <a:pt x="1284529" y="3"/>
                    <a:pt x="1301911" y="542990"/>
                    <a:pt x="1301911" y="1212794"/>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7631" tIns="107369" rIns="151184" bIns="107370" numCol="1" spcCol="1270" anchor="ctr" anchorCtr="0">
              <a:noAutofit/>
            </a:bodyPr>
            <a:lstStyle/>
            <a:p>
              <a:pPr marL="171450" lvl="1" indent="-171450" algn="l" defTabSz="711200">
                <a:lnSpc>
                  <a:spcPct val="90000"/>
                </a:lnSpc>
                <a:spcBef>
                  <a:spcPct val="0"/>
                </a:spcBef>
                <a:spcAft>
                  <a:spcPct val="15000"/>
                </a:spcAft>
                <a:buChar char="•"/>
              </a:pPr>
              <a:r>
                <a:rPr lang="en-US" b="1" kern="1200" dirty="0"/>
                <a:t>Online</a:t>
              </a:r>
              <a:r>
                <a:rPr lang="en-US" kern="1200" dirty="0"/>
                <a:t> (MAPT-CCR, TABE 11/12-all levels, TABE CLAS E-Reading, TABE CLAS-E Writing Admin.): in the SABES calendar each month</a:t>
              </a:r>
            </a:p>
            <a:p>
              <a:pPr marL="171450" lvl="1" indent="-171450" algn="l" defTabSz="711200">
                <a:lnSpc>
                  <a:spcPct val="90000"/>
                </a:lnSpc>
                <a:spcBef>
                  <a:spcPct val="0"/>
                </a:spcBef>
                <a:spcAft>
                  <a:spcPct val="15000"/>
                </a:spcAft>
                <a:buChar char="•"/>
              </a:pPr>
              <a:r>
                <a:rPr lang="en-US" b="1" kern="1200" dirty="0"/>
                <a:t>Face-to-face: </a:t>
              </a:r>
              <a:r>
                <a:rPr lang="en-US" b="0" kern="1200" dirty="0"/>
                <a:t>BEST Plus 2.0 – February 7, </a:t>
              </a:r>
              <a:r>
                <a:rPr lang="en-US" dirty="0"/>
                <a:t>18; </a:t>
              </a:r>
              <a:r>
                <a:rPr lang="en-US" b="0" kern="1200" dirty="0"/>
                <a:t>April 3, 21</a:t>
              </a:r>
            </a:p>
            <a:p>
              <a:pPr marL="0" lvl="1" algn="l" defTabSz="711200">
                <a:lnSpc>
                  <a:spcPct val="90000"/>
                </a:lnSpc>
                <a:spcBef>
                  <a:spcPct val="0"/>
                </a:spcBef>
                <a:spcAft>
                  <a:spcPct val="15000"/>
                </a:spcAft>
              </a:pPr>
              <a:r>
                <a:rPr lang="en-US" b="0" kern="1200" dirty="0"/>
                <a:t>   CLAS E-Writing Scoring – January 30, February 6, 14</a:t>
              </a:r>
            </a:p>
          </p:txBody>
        </p:sp>
        <p:sp>
          <p:nvSpPr>
            <p:cNvPr id="11" name="Freeform 10" descr="Another upcoming event is the assessment trainings." title="Assesssment Trainings">
              <a:extLst>
                <a:ext uri="{FF2B5EF4-FFF2-40B4-BE49-F238E27FC236}">
                  <a16:creationId xmlns:a16="http://schemas.microsoft.com/office/drawing/2014/main" id="{A3A27A35-6036-064B-BB5D-28D0DFFB64F1}"/>
                </a:ext>
              </a:extLst>
            </p:cNvPr>
            <p:cNvSpPr/>
            <p:nvPr/>
          </p:nvSpPr>
          <p:spPr>
            <a:xfrm>
              <a:off x="568325" y="4650295"/>
              <a:ext cx="4093083" cy="1627388"/>
            </a:xfrm>
            <a:custGeom>
              <a:avLst/>
              <a:gdLst>
                <a:gd name="connsiteX0" fmla="*/ 0 w 4093083"/>
                <a:gd name="connsiteY0" fmla="*/ 271237 h 1627388"/>
                <a:gd name="connsiteX1" fmla="*/ 271237 w 4093083"/>
                <a:gd name="connsiteY1" fmla="*/ 0 h 1627388"/>
                <a:gd name="connsiteX2" fmla="*/ 3821846 w 4093083"/>
                <a:gd name="connsiteY2" fmla="*/ 0 h 1627388"/>
                <a:gd name="connsiteX3" fmla="*/ 4093083 w 4093083"/>
                <a:gd name="connsiteY3" fmla="*/ 271237 h 1627388"/>
                <a:gd name="connsiteX4" fmla="*/ 4093083 w 4093083"/>
                <a:gd name="connsiteY4" fmla="*/ 1356151 h 1627388"/>
                <a:gd name="connsiteX5" fmla="*/ 3821846 w 4093083"/>
                <a:gd name="connsiteY5" fmla="*/ 1627388 h 1627388"/>
                <a:gd name="connsiteX6" fmla="*/ 271237 w 4093083"/>
                <a:gd name="connsiteY6" fmla="*/ 1627388 h 1627388"/>
                <a:gd name="connsiteX7" fmla="*/ 0 w 4093083"/>
                <a:gd name="connsiteY7" fmla="*/ 1356151 h 1627388"/>
                <a:gd name="connsiteX8" fmla="*/ 0 w 4093083"/>
                <a:gd name="connsiteY8" fmla="*/ 271237 h 16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3083" h="1627388">
                  <a:moveTo>
                    <a:pt x="0" y="271237"/>
                  </a:moveTo>
                  <a:cubicBezTo>
                    <a:pt x="0" y="121437"/>
                    <a:pt x="121437" y="0"/>
                    <a:pt x="271237" y="0"/>
                  </a:cubicBezTo>
                  <a:lnTo>
                    <a:pt x="3821846" y="0"/>
                  </a:lnTo>
                  <a:cubicBezTo>
                    <a:pt x="3971646" y="0"/>
                    <a:pt x="4093083" y="121437"/>
                    <a:pt x="4093083" y="271237"/>
                  </a:cubicBezTo>
                  <a:lnTo>
                    <a:pt x="4093083" y="1356151"/>
                  </a:lnTo>
                  <a:cubicBezTo>
                    <a:pt x="4093083" y="1505951"/>
                    <a:pt x="3971646" y="1627388"/>
                    <a:pt x="3821846" y="1627388"/>
                  </a:cubicBezTo>
                  <a:lnTo>
                    <a:pt x="271237" y="1627388"/>
                  </a:lnTo>
                  <a:cubicBezTo>
                    <a:pt x="121437" y="1627388"/>
                    <a:pt x="0" y="1505951"/>
                    <a:pt x="0" y="1356151"/>
                  </a:cubicBezTo>
                  <a:lnTo>
                    <a:pt x="0" y="27123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1363" tIns="140403" rIns="201363" bIns="140403" numCol="1" spcCol="1270" anchor="ctr" anchorCtr="0">
              <a:noAutofit/>
            </a:bodyPr>
            <a:lstStyle/>
            <a:p>
              <a:pPr marL="0" lvl="0" indent="0" algn="ctr" defTabSz="1422400">
                <a:lnSpc>
                  <a:spcPct val="90000"/>
                </a:lnSpc>
                <a:spcBef>
                  <a:spcPct val="0"/>
                </a:spcBef>
                <a:spcAft>
                  <a:spcPct val="35000"/>
                </a:spcAft>
                <a:buNone/>
              </a:pPr>
              <a:r>
                <a:rPr lang="en-US" sz="2800" kern="1200" dirty="0"/>
                <a:t>Assessment Trainings</a:t>
              </a:r>
            </a:p>
          </p:txBody>
        </p:sp>
      </p:grpSp>
      <p:sp>
        <p:nvSpPr>
          <p:cNvPr id="4" name="Slide Number Placeholder 3"/>
          <p:cNvSpPr>
            <a:spLocks noGrp="1"/>
          </p:cNvSpPr>
          <p:nvPr>
            <p:ph type="sldNum" sz="quarter" idx="12"/>
          </p:nvPr>
        </p:nvSpPr>
        <p:spPr/>
        <p:txBody>
          <a:bodyPr/>
          <a:lstStyle/>
          <a:p>
            <a:fld id="{FF27229C-EC7B-4063-A33B-28A5E87E32ED}" type="slidenum">
              <a:rPr lang="zh-CN" altLang="en-US" smtClean="0"/>
              <a:pPr/>
              <a:t>22</a:t>
            </a:fld>
            <a:endParaRPr lang="zh-CN" altLang="en-US" dirty="0"/>
          </a:p>
        </p:txBody>
      </p:sp>
    </p:spTree>
    <p:extLst>
      <p:ext uri="{BB962C8B-B14F-4D97-AF65-F5344CB8AC3E}">
        <p14:creationId xmlns:p14="http://schemas.microsoft.com/office/powerpoint/2010/main" val="1589370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ox showing the titke of the slide: Good to Know Assessment Guides: A Sneak Peak" title="Title Box"/>
          <p:cNvSpPr>
            <a:spLocks noGrp="1"/>
          </p:cNvSpPr>
          <p:nvPr>
            <p:ph type="title"/>
          </p:nvPr>
        </p:nvSpPr>
        <p:spPr/>
        <p:txBody>
          <a:bodyPr/>
          <a:lstStyle/>
          <a:p>
            <a:r>
              <a:rPr lang="en-US" dirty="0"/>
              <a:t>Good to Know Assessment Guides: Sneak Peak</a:t>
            </a:r>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23</a:t>
            </a:fld>
            <a:endParaRPr lang="zh-CN" altLang="en-US" dirty="0"/>
          </a:p>
        </p:txBody>
      </p:sp>
      <p:sp>
        <p:nvSpPr>
          <p:cNvPr id="27" name="Content Placeholder 2">
            <a:extLst>
              <a:ext uri="{FF2B5EF4-FFF2-40B4-BE49-F238E27FC236}">
                <a16:creationId xmlns:a16="http://schemas.microsoft.com/office/drawing/2014/main" id="{A88236AB-4120-9846-BD0C-5CEAE4B4792F}"/>
              </a:ext>
            </a:extLst>
          </p:cNvPr>
          <p:cNvSpPr txBox="1">
            <a:spLocks/>
          </p:cNvSpPr>
          <p:nvPr/>
        </p:nvSpPr>
        <p:spPr>
          <a:xfrm>
            <a:off x="2436361" y="1355508"/>
            <a:ext cx="2529157" cy="42204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Teacher version</a:t>
            </a:r>
          </a:p>
        </p:txBody>
      </p:sp>
      <p:sp>
        <p:nvSpPr>
          <p:cNvPr id="28" name="Content Placeholder 2">
            <a:extLst>
              <a:ext uri="{FF2B5EF4-FFF2-40B4-BE49-F238E27FC236}">
                <a16:creationId xmlns:a16="http://schemas.microsoft.com/office/drawing/2014/main" id="{ADECDE40-DF8E-524E-8215-70DAD793EA0D}"/>
              </a:ext>
            </a:extLst>
          </p:cNvPr>
          <p:cNvSpPr txBox="1">
            <a:spLocks/>
          </p:cNvSpPr>
          <p:nvPr/>
        </p:nvSpPr>
        <p:spPr>
          <a:xfrm>
            <a:off x="8205003" y="1365039"/>
            <a:ext cx="2529157" cy="42204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 Learner version</a:t>
            </a:r>
          </a:p>
        </p:txBody>
      </p:sp>
      <p:pic>
        <p:nvPicPr>
          <p:cNvPr id="11" name="Picture 10" descr="This is a screen shot of the good to know assessment guide-teacher version." title="Teacher Version Screen Shot">
            <a:extLst>
              <a:ext uri="{FF2B5EF4-FFF2-40B4-BE49-F238E27FC236}">
                <a16:creationId xmlns:a16="http://schemas.microsoft.com/office/drawing/2014/main" id="{EE8FFB4C-2935-8F46-AC71-F1396F8A8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649" y="2305891"/>
            <a:ext cx="5836580" cy="3196601"/>
          </a:xfrm>
          <a:prstGeom prst="rect">
            <a:avLst/>
          </a:prstGeom>
        </p:spPr>
      </p:pic>
      <p:pic>
        <p:nvPicPr>
          <p:cNvPr id="12" name="Picture 11" descr="This is a screen shot of the good to know guide-learner version." title="Learner Version ">
            <a:extLst>
              <a:ext uri="{FF2B5EF4-FFF2-40B4-BE49-F238E27FC236}">
                <a16:creationId xmlns:a16="http://schemas.microsoft.com/office/drawing/2014/main" id="{F752BB4C-6B75-984D-86FF-41DB1871A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7472" y="2305891"/>
            <a:ext cx="4244220" cy="3091364"/>
          </a:xfrm>
          <a:prstGeom prst="rect">
            <a:avLst/>
          </a:prstGeom>
        </p:spPr>
      </p:pic>
    </p:spTree>
    <p:extLst>
      <p:ext uri="{BB962C8B-B14F-4D97-AF65-F5344CB8AC3E}">
        <p14:creationId xmlns:p14="http://schemas.microsoft.com/office/powerpoint/2010/main" val="4183731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is box shows the title of the slide: Q&amp;A Sessio 2." title="Title Box"/>
          <p:cNvSpPr>
            <a:spLocks noGrp="1"/>
          </p:cNvSpPr>
          <p:nvPr>
            <p:ph type="title"/>
          </p:nvPr>
        </p:nvSpPr>
        <p:spPr/>
        <p:txBody>
          <a:bodyPr/>
          <a:lstStyle/>
          <a:p>
            <a:r>
              <a:rPr lang="en-US" dirty="0"/>
              <a:t>Q&amp;A Session 2</a:t>
            </a:r>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24</a:t>
            </a:fld>
            <a:endParaRPr lang="zh-CN" altLang="en-US" dirty="0"/>
          </a:p>
        </p:txBody>
      </p:sp>
      <p:pic>
        <p:nvPicPr>
          <p:cNvPr id="7" name="Content Placeholder 6" descr="This is a picture of a grey keyboard with the words Q&amp;A spelt on it in blue, white and black." title="Key Board"/>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889694" y="1679543"/>
            <a:ext cx="6726936" cy="4151376"/>
          </a:xfrm>
        </p:spPr>
      </p:pic>
    </p:spTree>
    <p:extLst>
      <p:ext uri="{BB962C8B-B14F-4D97-AF65-F5344CB8AC3E}">
        <p14:creationId xmlns:p14="http://schemas.microsoft.com/office/powerpoint/2010/main" val="2992437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0" descr="This shows who to contact in case of questions:&#10;For Assessment Policy Questions: Dana Varzan-Parker, Curriculum, Instruction and Assessment Policy Coordinator, dvarzan-parker@doe.mass.edu. &#10;For Assessment Training Questions: Francis O’Donnell, Research Fellow, fodonnell@educ.umass.edu and April Zenisky, Research Associate Professor, azenisky@educ.umass.edu. &#10;&#10;" title="Contact ">
            <a:extLst>
              <a:ext uri="{FF2B5EF4-FFF2-40B4-BE49-F238E27FC236}">
                <a16:creationId xmlns:a16="http://schemas.microsoft.com/office/drawing/2014/main" id="{7702F5C2-4DC0-4CA8-AF5F-AA20DC05FA81}"/>
              </a:ext>
            </a:extLst>
          </p:cNvPr>
          <p:cNvSpPr txBox="1"/>
          <p:nvPr/>
        </p:nvSpPr>
        <p:spPr>
          <a:xfrm>
            <a:off x="-1" y="3016755"/>
            <a:ext cx="12191999" cy="1908215"/>
          </a:xfrm>
          <a:prstGeom prst="rect">
            <a:avLst/>
          </a:prstGeom>
          <a:noFill/>
        </p:spPr>
        <p:txBody>
          <a:bodyPr wrap="square" rtlCol="0">
            <a:spAutoFit/>
          </a:bodyPr>
          <a:lstStyle/>
          <a:p>
            <a:r>
              <a:rPr lang="en-US" altLang="zh-CN" sz="2000" b="1" dirty="0">
                <a:latin typeface="Segoe SemiBold" panose="020B0703040204020203" pitchFamily="34" charset="0"/>
                <a:cs typeface="Segoe SemiBold" panose="020B0703040204020203" pitchFamily="34" charset="0"/>
              </a:rPr>
              <a:t>Assessment Policy Questions:</a:t>
            </a:r>
          </a:p>
          <a:p>
            <a:r>
              <a:rPr lang="en-US" altLang="zh-CN" b="1" dirty="0">
                <a:solidFill>
                  <a:schemeClr val="bg1"/>
                </a:solidFill>
                <a:latin typeface="Segoe SemiBold" panose="020B0703040204020203" pitchFamily="34" charset="0"/>
                <a:cs typeface="Segoe SemiBold" panose="020B0703040204020203" pitchFamily="34" charset="0"/>
              </a:rPr>
              <a:t>Dana Varzan-Parker, Curriculum, Instruction and Assessment Policy Coordinator, dvarzan-parker@doe.mass.edu </a:t>
            </a:r>
          </a:p>
          <a:p>
            <a:endParaRPr lang="en-US" altLang="zh-CN" sz="2000" b="1" dirty="0">
              <a:solidFill>
                <a:schemeClr val="bg1"/>
              </a:solidFill>
              <a:latin typeface="Segoe SemiBold" panose="020B0703040204020203" pitchFamily="34" charset="0"/>
              <a:cs typeface="Segoe SemiBold" panose="020B0703040204020203" pitchFamily="34" charset="0"/>
            </a:endParaRPr>
          </a:p>
          <a:p>
            <a:r>
              <a:rPr lang="en-US" altLang="zh-CN" sz="2000" b="1" dirty="0">
                <a:latin typeface="Segoe SemiBold" panose="020B0703040204020203" pitchFamily="34" charset="0"/>
                <a:cs typeface="Segoe SemiBold" panose="020B0703040204020203" pitchFamily="34" charset="0"/>
              </a:rPr>
              <a:t>Assessment Training Questions:</a:t>
            </a:r>
          </a:p>
          <a:p>
            <a:r>
              <a:rPr lang="en-US" altLang="zh-CN" sz="2000" b="1" dirty="0">
                <a:solidFill>
                  <a:schemeClr val="bg1"/>
                </a:solidFill>
                <a:latin typeface="Segoe SemiBold" panose="020B0703040204020203" pitchFamily="34" charset="0"/>
                <a:cs typeface="Segoe SemiBold" panose="020B0703040204020203" pitchFamily="34" charset="0"/>
              </a:rPr>
              <a:t>Francis O’Donnell, Research Fellow, fodonnell@educ.umass.edu</a:t>
            </a:r>
          </a:p>
          <a:p>
            <a:r>
              <a:rPr lang="en-US" altLang="zh-CN" sz="2000" b="1" dirty="0">
                <a:solidFill>
                  <a:schemeClr val="bg1"/>
                </a:solidFill>
                <a:latin typeface="Segoe SemiBold" panose="020B0703040204020203" pitchFamily="34" charset="0"/>
                <a:cs typeface="Segoe SemiBold" panose="020B0703040204020203" pitchFamily="34" charset="0"/>
              </a:rPr>
              <a:t>April Zenisky, Research Associate Professor, azenisky@educ.umass.edu</a:t>
            </a:r>
            <a:endParaRPr lang="zh-CN" altLang="en-US" sz="2000" b="1" dirty="0">
              <a:solidFill>
                <a:schemeClr val="bg1"/>
              </a:solidFill>
              <a:latin typeface="Segoe SemiBold" panose="020B0703040204020203" pitchFamily="34" charset="0"/>
              <a:cs typeface="Segoe SemiBold" panose="020B0703040204020203" pitchFamily="34" charset="0"/>
            </a:endParaRPr>
          </a:p>
        </p:txBody>
      </p:sp>
      <p:sp>
        <p:nvSpPr>
          <p:cNvPr id="2" name="Title 1">
            <a:extLst>
              <a:ext uri="{FF2B5EF4-FFF2-40B4-BE49-F238E27FC236}">
                <a16:creationId xmlns:a16="http://schemas.microsoft.com/office/drawing/2014/main" id="{EF8D0747-81A1-4639-B676-018131D46ABB}"/>
              </a:ext>
            </a:extLst>
          </p:cNvPr>
          <p:cNvSpPr>
            <a:spLocks noGrp="1"/>
          </p:cNvSpPr>
          <p:nvPr>
            <p:ph type="title"/>
          </p:nvPr>
        </p:nvSpPr>
        <p:spPr/>
        <p:txBody>
          <a:bodyPr/>
          <a:lstStyle/>
          <a:p>
            <a:pPr algn="ctr"/>
            <a:r>
              <a:rPr lang="en-US" sz="11500" dirty="0">
                <a:solidFill>
                  <a:schemeClr val="bg1"/>
                </a:solidFill>
              </a:rPr>
              <a:t>THANK YOU</a:t>
            </a:r>
          </a:p>
        </p:txBody>
      </p:sp>
    </p:spTree>
    <p:extLst>
      <p:ext uri="{BB962C8B-B14F-4D97-AF65-F5344CB8AC3E}">
        <p14:creationId xmlns:p14="http://schemas.microsoft.com/office/powerpoint/2010/main" val="830562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descr="This shows the title of the first part: Agenda and Logistics." title="Agenda and Logistics">
            <a:extLst>
              <a:ext uri="{FF2B5EF4-FFF2-40B4-BE49-F238E27FC236}">
                <a16:creationId xmlns:a16="http://schemas.microsoft.com/office/drawing/2014/main" id="{CD1339F8-8D02-41F1-BC13-8A7F7814425B}"/>
              </a:ext>
            </a:extLst>
          </p:cNvPr>
          <p:cNvSpPr txBox="1"/>
          <p:nvPr/>
        </p:nvSpPr>
        <p:spPr>
          <a:xfrm>
            <a:off x="2257426" y="1943100"/>
            <a:ext cx="9801224" cy="20002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r>
              <a:rPr lang="en-US" altLang="zh-CN" sz="4000" dirty="0">
                <a:solidFill>
                  <a:schemeClr val="accent1">
                    <a:lumMod val="50000"/>
                  </a:schemeClr>
                </a:solidFill>
              </a:rPr>
              <a:t>Agenda and Webinar Logistics</a:t>
            </a:r>
            <a:endParaRPr lang="zh-CN" altLang="en-US" sz="4000" dirty="0">
              <a:solidFill>
                <a:schemeClr val="accent1">
                  <a:lumMod val="50000"/>
                </a:schemeClr>
              </a:solidFill>
            </a:endParaRPr>
          </a:p>
        </p:txBody>
      </p:sp>
      <p:sp>
        <p:nvSpPr>
          <p:cNvPr id="4" name="Title 3">
            <a:extLst>
              <a:ext uri="{FF2B5EF4-FFF2-40B4-BE49-F238E27FC236}">
                <a16:creationId xmlns:a16="http://schemas.microsoft.com/office/drawing/2014/main" id="{B7AB1F72-E8F0-4ED6-A99D-1FAB6FC1586E}"/>
              </a:ext>
            </a:extLst>
          </p:cNvPr>
          <p:cNvSpPr>
            <a:spLocks noGrp="1"/>
          </p:cNvSpPr>
          <p:nvPr>
            <p:ph type="title"/>
          </p:nvPr>
        </p:nvSpPr>
        <p:spPr>
          <a:xfrm>
            <a:off x="279400" y="2280443"/>
            <a:ext cx="1460621" cy="1325563"/>
          </a:xfrm>
        </p:spPr>
        <p:txBody>
          <a:bodyPr/>
          <a:lstStyle/>
          <a:p>
            <a:pPr algn="ctr"/>
            <a:br>
              <a:rPr lang="en-US" altLang="zh-CN" sz="3200" dirty="0">
                <a:solidFill>
                  <a:schemeClr val="bg1"/>
                </a:solidFill>
                <a:latin typeface="Segoe SemiBold" panose="020B0703040204020203" pitchFamily="34" charset="0"/>
                <a:cs typeface="Segoe SemiBold" panose="020B0703040204020203" pitchFamily="34" charset="0"/>
              </a:rPr>
            </a:br>
            <a:br>
              <a:rPr lang="zh-CN" altLang="en-US" sz="3200" dirty="0">
                <a:solidFill>
                  <a:schemeClr val="bg1"/>
                </a:solidFill>
                <a:latin typeface="Segoe SemiBold" panose="020B0703040204020203" pitchFamily="34" charset="0"/>
                <a:cs typeface="Segoe SemiBold" panose="020B0703040204020203" pitchFamily="34" charset="0"/>
              </a:rPr>
            </a:br>
            <a:r>
              <a:rPr lang="en-US" altLang="zh-CN" sz="6000" dirty="0">
                <a:solidFill>
                  <a:schemeClr val="bg1"/>
                </a:solidFill>
                <a:latin typeface="Segoe SemiBold" panose="020B0703040204020203" pitchFamily="34" charset="0"/>
                <a:cs typeface="Segoe SemiBold" panose="020B0703040204020203" pitchFamily="34" charset="0"/>
              </a:rPr>
              <a:t>01</a:t>
            </a:r>
            <a:br>
              <a:rPr lang="zh-CN" altLang="en-US" sz="3200" dirty="0">
                <a:solidFill>
                  <a:schemeClr val="bg1"/>
                </a:solidFill>
                <a:latin typeface="Segoe SemiBold" panose="020B0703040204020203" pitchFamily="34" charset="0"/>
                <a:cs typeface="Segoe SemiBold" panose="020B0703040204020203" pitchFamily="34" charset="0"/>
              </a:rPr>
            </a:br>
            <a:br>
              <a:rPr lang="zh-CN" altLang="en-US" sz="3200" dirty="0">
                <a:solidFill>
                  <a:schemeClr val="accent1">
                    <a:lumMod val="50000"/>
                  </a:schemeClr>
                </a:solidFill>
              </a:rPr>
            </a:br>
            <a:endParaRPr lang="en-US" dirty="0"/>
          </a:p>
        </p:txBody>
      </p:sp>
    </p:spTree>
    <p:extLst>
      <p:ext uri="{BB962C8B-B14F-4D97-AF65-F5344CB8AC3E}">
        <p14:creationId xmlns:p14="http://schemas.microsoft.com/office/powerpoint/2010/main" val="135033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This shows the title of the slide: Logistics." title="Logistics"/>
          <p:cNvSpPr>
            <a:spLocks noGrp="1"/>
          </p:cNvSpPr>
          <p:nvPr>
            <p:ph type="title"/>
          </p:nvPr>
        </p:nvSpPr>
        <p:spPr/>
        <p:txBody>
          <a:bodyPr/>
          <a:lstStyle/>
          <a:p>
            <a:r>
              <a:rPr lang="en-US" dirty="0"/>
              <a:t>Logistics</a:t>
            </a:r>
          </a:p>
        </p:txBody>
      </p:sp>
      <p:sp>
        <p:nvSpPr>
          <p:cNvPr id="9" name="Content Placeholder 8" descr="Mute your phone.&#10;Type questions in the chat box. &#10;ACLS will answer questions in the order they are asked. For questions that cannot be answered at this time, ACLS will provide answers via email.&#10;" title="Logistics"/>
          <p:cNvSpPr>
            <a:spLocks noGrp="1"/>
          </p:cNvSpPr>
          <p:nvPr>
            <p:ph idx="1"/>
          </p:nvPr>
        </p:nvSpPr>
        <p:spPr>
          <a:xfrm>
            <a:off x="567743" y="1230403"/>
            <a:ext cx="11370972" cy="5049746"/>
          </a:xfrm>
        </p:spPr>
        <p:txBody>
          <a:bodyPr/>
          <a:lstStyle/>
          <a:p>
            <a:r>
              <a:rPr lang="en-US" dirty="0"/>
              <a:t>During this webinar, please:</a:t>
            </a:r>
          </a:p>
          <a:p>
            <a:pPr marL="1022350" lvl="1" indent="-514350">
              <a:buFont typeface="+mj-lt"/>
              <a:buAutoNum type="arabicPeriod"/>
            </a:pPr>
            <a:r>
              <a:rPr lang="en-US" dirty="0"/>
              <a:t>Mute your phone.</a:t>
            </a:r>
          </a:p>
          <a:p>
            <a:pPr marL="1022350" lvl="1" indent="-514350">
              <a:buFont typeface="+mj-lt"/>
              <a:buAutoNum type="arabicPeriod"/>
            </a:pPr>
            <a:endParaRPr lang="en-US" dirty="0"/>
          </a:p>
          <a:p>
            <a:pPr marL="1022350" lvl="1" indent="-514350">
              <a:buFont typeface="+mj-lt"/>
              <a:buAutoNum type="arabicPeriod"/>
            </a:pPr>
            <a:r>
              <a:rPr lang="en-US" dirty="0"/>
              <a:t>Type questions in the chat box. </a:t>
            </a:r>
          </a:p>
          <a:p>
            <a:pPr marL="1879600" lvl="3" indent="-457200">
              <a:buFont typeface="Courier New" panose="02070309020205020404" pitchFamily="49" charset="0"/>
              <a:buChar char="o"/>
            </a:pPr>
            <a:r>
              <a:rPr lang="en-US" dirty="0"/>
              <a:t>ACLS will answer questions in the order they are asked. For questions that cannot be answered at this time, ACLS will provide answers via email.</a:t>
            </a:r>
          </a:p>
          <a:p>
            <a:pPr marL="508000" lvl="1" indent="0">
              <a:buNone/>
            </a:pPr>
            <a:endParaRPr lang="en-US" dirty="0"/>
          </a:p>
          <a:p>
            <a:pPr marL="508000" lvl="1" indent="0">
              <a:buNone/>
            </a:pPr>
            <a:endParaRPr lang="en-US" dirty="0"/>
          </a:p>
        </p:txBody>
      </p:sp>
      <p:sp>
        <p:nvSpPr>
          <p:cNvPr id="2" name="Slide Number Placeholder 1"/>
          <p:cNvSpPr>
            <a:spLocks noGrp="1"/>
          </p:cNvSpPr>
          <p:nvPr>
            <p:ph type="sldNum" sz="quarter" idx="12"/>
          </p:nvPr>
        </p:nvSpPr>
        <p:spPr/>
        <p:txBody>
          <a:bodyPr/>
          <a:lstStyle/>
          <a:p>
            <a:fld id="{FF27229C-EC7B-4063-A33B-28A5E87E32ED}" type="slidenum">
              <a:rPr lang="zh-CN" altLang="en-US" smtClean="0"/>
              <a:pPr/>
              <a:t>4</a:t>
            </a:fld>
            <a:endParaRPr lang="zh-CN" altLang="en-US" dirty="0"/>
          </a:p>
        </p:txBody>
      </p:sp>
    </p:spTree>
    <p:extLst>
      <p:ext uri="{BB962C8B-B14F-4D97-AF65-F5344CB8AC3E}">
        <p14:creationId xmlns:p14="http://schemas.microsoft.com/office/powerpoint/2010/main" val="395864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showing the title of the slide: Agenda." title="Agenda Title Box"/>
          <p:cNvSpPr>
            <a:spLocks noGrp="1"/>
          </p:cNvSpPr>
          <p:nvPr>
            <p:ph type="title"/>
          </p:nvPr>
        </p:nvSpPr>
        <p:spPr/>
        <p:txBody>
          <a:bodyPr/>
          <a:lstStyle/>
          <a:p>
            <a:r>
              <a:rPr lang="en-US" dirty="0"/>
              <a:t>Agenda</a:t>
            </a:r>
          </a:p>
        </p:txBody>
      </p:sp>
      <p:sp>
        <p:nvSpPr>
          <p:cNvPr id="3" name="Content Placeholder 2" descr="A list of what is on the webinar agenda:&#10;Why Assessment Matters: National Reporting System (NRS), NRS Assessments in Massachusetts, Massachusetts Assessment Policies, Q &amp; A , Assessment Support,&#10;Q &amp; A, Upcoming Assessment Events and Projects.&#10;" title="Agenda"/>
          <p:cNvSpPr>
            <a:spLocks noGrp="1"/>
          </p:cNvSpPr>
          <p:nvPr>
            <p:ph idx="1"/>
          </p:nvPr>
        </p:nvSpPr>
        <p:spPr/>
        <p:txBody>
          <a:bodyPr/>
          <a:lstStyle/>
          <a:p>
            <a:pPr marL="514350" indent="-514350">
              <a:buFont typeface="+mj-lt"/>
              <a:buAutoNum type="arabicPeriod"/>
            </a:pPr>
            <a:r>
              <a:rPr lang="en-US" sz="2800" dirty="0"/>
              <a:t>Why Assessment Matters: National Reporting System (NRS)</a:t>
            </a:r>
          </a:p>
          <a:p>
            <a:pPr marL="514350" indent="-514350">
              <a:buFont typeface="+mj-lt"/>
              <a:buAutoNum type="arabicPeriod"/>
            </a:pPr>
            <a:r>
              <a:rPr lang="en-US" sz="2800" dirty="0"/>
              <a:t>NRS Assessments in Massachusetts</a:t>
            </a:r>
          </a:p>
          <a:p>
            <a:pPr marL="514350" indent="-514350">
              <a:buFont typeface="+mj-lt"/>
              <a:buAutoNum type="arabicPeriod"/>
            </a:pPr>
            <a:r>
              <a:rPr lang="en-US" sz="2800" dirty="0"/>
              <a:t>Massachusetts Assessment Policies</a:t>
            </a:r>
          </a:p>
          <a:p>
            <a:pPr marL="514350" indent="-514350">
              <a:buFont typeface="+mj-lt"/>
              <a:buAutoNum type="arabicPeriod"/>
            </a:pPr>
            <a:r>
              <a:rPr lang="en-US" sz="2800" dirty="0"/>
              <a:t>Q &amp; A </a:t>
            </a:r>
          </a:p>
          <a:p>
            <a:pPr marL="514350" indent="-514350">
              <a:buFont typeface="+mj-lt"/>
              <a:buAutoNum type="arabicPeriod"/>
            </a:pPr>
            <a:r>
              <a:rPr lang="en-US" sz="2800" dirty="0"/>
              <a:t>Assessment Support</a:t>
            </a:r>
          </a:p>
          <a:p>
            <a:pPr marL="514350" indent="-514350">
              <a:buFont typeface="+mj-lt"/>
              <a:buAutoNum type="arabicPeriod"/>
            </a:pPr>
            <a:r>
              <a:rPr lang="en-US" sz="2800" dirty="0"/>
              <a:t>Q &amp; A</a:t>
            </a:r>
          </a:p>
          <a:p>
            <a:pPr marL="514350" indent="-514350">
              <a:buFont typeface="+mj-lt"/>
              <a:buAutoNum type="arabicPeriod"/>
            </a:pPr>
            <a:r>
              <a:rPr lang="en-US" sz="2800" dirty="0"/>
              <a:t>Upcoming Assessment Events and Projects</a:t>
            </a:r>
            <a:endParaRPr lang="en-US" dirty="0"/>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5</a:t>
            </a:fld>
            <a:endParaRPr lang="zh-CN" altLang="en-US" dirty="0"/>
          </a:p>
        </p:txBody>
      </p:sp>
    </p:spTree>
    <p:extLst>
      <p:ext uri="{BB962C8B-B14F-4D97-AF65-F5344CB8AC3E}">
        <p14:creationId xmlns:p14="http://schemas.microsoft.com/office/powerpoint/2010/main" val="78744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showing the title of the slide: Why Testing Matters. " title="Why Testing Matters Title Box"/>
          <p:cNvSpPr>
            <a:spLocks noGrp="1"/>
          </p:cNvSpPr>
          <p:nvPr>
            <p:ph type="title"/>
          </p:nvPr>
        </p:nvSpPr>
        <p:spPr/>
        <p:txBody>
          <a:bodyPr/>
          <a:lstStyle/>
          <a:p>
            <a:r>
              <a:rPr lang="en-US" dirty="0"/>
              <a:t>Why Testing Matters</a:t>
            </a:r>
          </a:p>
        </p:txBody>
      </p:sp>
      <p:sp>
        <p:nvSpPr>
          <p:cNvPr id="3" name="Content Placeholder 2" descr="This shows the reasons why testing matters: &#10;Adult education in MA is standards-based. Programs are held accountable for how well students are served. Accountability includes statewide assessments to &#10;make sure all students are learning.&#10;Statewide testing provides information to educators, lets taxpayers know if they are getting a good return on the tax money, helps the state know where to focus its efforts.&#10;&#10;State test scores are just one piece of a student's academic picture, but they are an important factor.&#10;&#10;Testing matters because students, teachers, program directors and tax payers deserve to know where each program stands.&#10;" title="Reasons"/>
          <p:cNvSpPr>
            <a:spLocks noGrp="1"/>
          </p:cNvSpPr>
          <p:nvPr>
            <p:ph idx="1"/>
          </p:nvPr>
        </p:nvSpPr>
        <p:spPr/>
        <p:txBody>
          <a:bodyPr/>
          <a:lstStyle/>
          <a:p>
            <a:r>
              <a:rPr lang="en-US" sz="2000" dirty="0"/>
              <a:t>Adult education in MA is standards-based.</a:t>
            </a:r>
          </a:p>
          <a:p>
            <a:r>
              <a:rPr lang="en-US" sz="2000" dirty="0"/>
              <a:t>Programs are held accountable for how well students are served. </a:t>
            </a:r>
          </a:p>
          <a:p>
            <a:r>
              <a:rPr lang="en-US" sz="2000" dirty="0"/>
              <a:t>Accountability includes statewide assessments to </a:t>
            </a:r>
          </a:p>
          <a:p>
            <a:pPr marL="0" indent="0">
              <a:buNone/>
            </a:pPr>
            <a:r>
              <a:rPr lang="en-US" sz="2000" dirty="0"/>
              <a:t>    make sure all students are learning.</a:t>
            </a:r>
          </a:p>
          <a:p>
            <a:r>
              <a:rPr lang="en-US" sz="2000" dirty="0"/>
              <a:t>Statewide testing:</a:t>
            </a:r>
          </a:p>
          <a:p>
            <a:pPr lvl="1">
              <a:buFont typeface="Wingdings" panose="05000000000000000000" pitchFamily="2" charset="2"/>
              <a:buChar char="q"/>
            </a:pPr>
            <a:r>
              <a:rPr lang="en-US" sz="1600" dirty="0"/>
              <a:t> provides information to educators</a:t>
            </a:r>
          </a:p>
          <a:p>
            <a:pPr lvl="1">
              <a:buFont typeface="Wingdings" panose="05000000000000000000" pitchFamily="2" charset="2"/>
              <a:buChar char="q"/>
            </a:pPr>
            <a:r>
              <a:rPr lang="en-US" sz="1600" dirty="0"/>
              <a:t> lets taxpayers know if they are getting a good return on the tax money. </a:t>
            </a:r>
          </a:p>
          <a:p>
            <a:pPr lvl="1">
              <a:buFont typeface="Wingdings" panose="05000000000000000000" pitchFamily="2" charset="2"/>
              <a:buChar char="q"/>
            </a:pPr>
            <a:r>
              <a:rPr lang="en-US" sz="1600" dirty="0"/>
              <a:t> helps the state know where to focus its efforts.</a:t>
            </a:r>
          </a:p>
          <a:p>
            <a:pPr marL="457200" lvl="1" indent="0">
              <a:buNone/>
            </a:pPr>
            <a:endParaRPr lang="en-US" sz="1600" dirty="0"/>
          </a:p>
          <a:p>
            <a:r>
              <a:rPr lang="en-US" sz="2000" dirty="0"/>
              <a:t>State test scores are just one piece of a student's academic picture, but they are an important factor.</a:t>
            </a:r>
          </a:p>
          <a:p>
            <a:r>
              <a:rPr lang="en-US" sz="2000" dirty="0"/>
              <a:t>Testing matters because students, teachers, program directors and tax payers deserve to know where each program stands.</a:t>
            </a:r>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6</a:t>
            </a:fld>
            <a:endParaRPr lang="zh-CN" altLang="en-US" dirty="0"/>
          </a:p>
        </p:txBody>
      </p:sp>
      <p:pic>
        <p:nvPicPr>
          <p:cNvPr id="5" name="Picture 4" descr="A picture showing a keyboard with the word test writen in red over it. " title="Test Keyboar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9624" y="1045031"/>
            <a:ext cx="3720355" cy="2467836"/>
          </a:xfrm>
          <a:prstGeom prst="rect">
            <a:avLst/>
          </a:prstGeom>
        </p:spPr>
      </p:pic>
    </p:spTree>
    <p:extLst>
      <p:ext uri="{BB962C8B-B14F-4D97-AF65-F5344CB8AC3E}">
        <p14:creationId xmlns:p14="http://schemas.microsoft.com/office/powerpoint/2010/main" val="354618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showing the title of the slide: Natiobnal Reporting Systen (NRS)." title="NRS Title Box"/>
          <p:cNvSpPr>
            <a:spLocks noGrp="1"/>
          </p:cNvSpPr>
          <p:nvPr>
            <p:ph type="title"/>
          </p:nvPr>
        </p:nvSpPr>
        <p:spPr/>
        <p:txBody>
          <a:bodyPr/>
          <a:lstStyle/>
          <a:p>
            <a:r>
              <a:rPr lang="en-US" dirty="0"/>
              <a:t>National Reporting System (NRS)</a:t>
            </a:r>
          </a:p>
        </p:txBody>
      </p:sp>
      <p:sp>
        <p:nvSpPr>
          <p:cNvPr id="3" name="Content Placeholder 2" descr="This shows why the NRS is important:&#10;At the Federal Level: To meet agency accountability requirements (GPRA), To demonstrate program effectiveness to Congress, To determine state technical assistance needs and sanctions.&#10;At the State Level: To meet state and federal reporting requirements for funding, As one factor in determining local funding, To evaluate local programs and identify technical assistance needs.&#10;At the Local Provider (program) Level: For program improvement efforts, For program management – to understand students and services.&#10;" title="NRS"/>
          <p:cNvSpPr>
            <a:spLocks noGrp="1"/>
          </p:cNvSpPr>
          <p:nvPr>
            <p:ph idx="1"/>
          </p:nvPr>
        </p:nvSpPr>
        <p:spPr/>
        <p:txBody>
          <a:bodyPr/>
          <a:lstStyle/>
          <a:p>
            <a:r>
              <a:rPr lang="en-US" sz="2400" dirty="0"/>
              <a:t>Federal Level</a:t>
            </a:r>
          </a:p>
          <a:p>
            <a:pPr lvl="1"/>
            <a:r>
              <a:rPr lang="en-US" sz="2400" dirty="0"/>
              <a:t>To meet agency accountability requirements (GPRA)</a:t>
            </a:r>
          </a:p>
          <a:p>
            <a:pPr lvl="1"/>
            <a:r>
              <a:rPr lang="en-US" sz="2400" dirty="0"/>
              <a:t>To demonstrate program effectiveness to Congress</a:t>
            </a:r>
          </a:p>
          <a:p>
            <a:pPr lvl="1"/>
            <a:r>
              <a:rPr lang="en-US" sz="2400" dirty="0"/>
              <a:t>To determine state technical assistance needs and sanctions</a:t>
            </a:r>
          </a:p>
          <a:p>
            <a:r>
              <a:rPr lang="en-US" sz="2400" dirty="0"/>
              <a:t>State Level</a:t>
            </a:r>
          </a:p>
          <a:p>
            <a:pPr lvl="1"/>
            <a:r>
              <a:rPr lang="en-US" sz="2400" dirty="0"/>
              <a:t>To meet state and federal reporting requirements for funding</a:t>
            </a:r>
          </a:p>
          <a:p>
            <a:pPr lvl="1"/>
            <a:r>
              <a:rPr lang="en-US" sz="2400" dirty="0"/>
              <a:t>As one factor in determining local funding</a:t>
            </a:r>
          </a:p>
          <a:p>
            <a:pPr lvl="1"/>
            <a:r>
              <a:rPr lang="en-US" sz="2400" dirty="0"/>
              <a:t>To evaluate local programs and identify technical assistance needs</a:t>
            </a:r>
          </a:p>
          <a:p>
            <a:r>
              <a:rPr lang="en-US" sz="2400" dirty="0"/>
              <a:t>Local Provider (program) Level</a:t>
            </a:r>
          </a:p>
          <a:p>
            <a:pPr lvl="1"/>
            <a:r>
              <a:rPr lang="en-US" sz="2400" dirty="0"/>
              <a:t>For program improvement efforts</a:t>
            </a:r>
          </a:p>
          <a:p>
            <a:pPr lvl="1"/>
            <a:r>
              <a:rPr lang="en-US" sz="2400" dirty="0"/>
              <a:t>For program management – to understand students and services</a:t>
            </a:r>
          </a:p>
          <a:p>
            <a:endParaRPr lang="en-US" dirty="0"/>
          </a:p>
        </p:txBody>
      </p:sp>
      <p:sp>
        <p:nvSpPr>
          <p:cNvPr id="4" name="Slide Number Placeholder 3"/>
          <p:cNvSpPr>
            <a:spLocks noGrp="1"/>
          </p:cNvSpPr>
          <p:nvPr>
            <p:ph type="sldNum" sz="quarter" idx="12"/>
          </p:nvPr>
        </p:nvSpPr>
        <p:spPr/>
        <p:txBody>
          <a:bodyPr/>
          <a:lstStyle/>
          <a:p>
            <a:fld id="{FF27229C-EC7B-4063-A33B-28A5E87E32ED}" type="slidenum">
              <a:rPr lang="zh-CN" altLang="en-US" smtClean="0"/>
              <a:pPr/>
              <a:t>7</a:t>
            </a:fld>
            <a:endParaRPr lang="zh-CN" altLang="en-US" dirty="0"/>
          </a:p>
        </p:txBody>
      </p:sp>
    </p:spTree>
    <p:extLst>
      <p:ext uri="{BB962C8B-B14F-4D97-AF65-F5344CB8AC3E}">
        <p14:creationId xmlns:p14="http://schemas.microsoft.com/office/powerpoint/2010/main" val="1871432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27229C-EC7B-4063-A33B-28A5E87E32ED}" type="slidenum">
              <a:rPr lang="zh-CN" altLang="en-US" smtClean="0"/>
              <a:pPr/>
              <a:t>8</a:t>
            </a:fld>
            <a:endParaRPr lang="zh-CN" altLang="en-US" dirty="0"/>
          </a:p>
        </p:txBody>
      </p:sp>
      <p:sp>
        <p:nvSpPr>
          <p:cNvPr id="7" name="Content Placeholder 6" descr="This shows a description of the two ABE tests: MAPT-CCR and TABE 11/12." title="ABE Tests"/>
          <p:cNvSpPr>
            <a:spLocks noGrp="1"/>
          </p:cNvSpPr>
          <p:nvPr>
            <p:ph idx="13"/>
          </p:nvPr>
        </p:nvSpPr>
        <p:spPr>
          <a:xfrm>
            <a:off x="435429" y="2189408"/>
            <a:ext cx="5452057" cy="4532067"/>
          </a:xfrm>
        </p:spPr>
        <p:txBody>
          <a:bodyPr/>
          <a:lstStyle/>
          <a:p>
            <a:r>
              <a:rPr lang="en-US" sz="2000" dirty="0"/>
              <a:t>MAPT-CCR</a:t>
            </a:r>
          </a:p>
          <a:p>
            <a:pPr lvl="1"/>
            <a:r>
              <a:rPr lang="en-US" sz="1400" dirty="0"/>
              <a:t>Computer adaptive</a:t>
            </a:r>
          </a:p>
          <a:p>
            <a:pPr lvl="1"/>
            <a:r>
              <a:rPr lang="en-US" sz="1400" dirty="0"/>
              <a:t>Aligned to the CCRSAE</a:t>
            </a:r>
          </a:p>
          <a:p>
            <a:pPr lvl="1"/>
            <a:r>
              <a:rPr lang="en-US" sz="1400" dirty="0"/>
              <a:t>NRS approved until 2026</a:t>
            </a:r>
          </a:p>
          <a:p>
            <a:pPr lvl="1"/>
            <a:r>
              <a:rPr lang="en-US" sz="1400" dirty="0"/>
              <a:t>Tests reading and mathematics</a:t>
            </a:r>
          </a:p>
          <a:p>
            <a:pPr lvl="1"/>
            <a:r>
              <a:rPr lang="en-US" sz="1400" dirty="0"/>
              <a:t>For GLE 2 and up</a:t>
            </a:r>
          </a:p>
          <a:p>
            <a:pPr lvl="1"/>
            <a:r>
              <a:rPr lang="en-US" sz="1400" dirty="0"/>
              <a:t>Must be used by all CALCs </a:t>
            </a:r>
            <a:r>
              <a:rPr lang="en-US" sz="1400" u="sng" dirty="0"/>
              <a:t>and</a:t>
            </a:r>
            <a:r>
              <a:rPr lang="en-US" sz="1400" dirty="0"/>
              <a:t> </a:t>
            </a:r>
            <a:r>
              <a:rPr lang="en-US" sz="1400" i="1" dirty="0"/>
              <a:t>Corrections-where possible</a:t>
            </a:r>
          </a:p>
          <a:p>
            <a:r>
              <a:rPr lang="en-US" sz="2000" dirty="0"/>
              <a:t>TABE 11/12: Levels L through Advanced</a:t>
            </a:r>
          </a:p>
          <a:p>
            <a:pPr lvl="1"/>
            <a:r>
              <a:rPr lang="en-US" sz="1400" dirty="0"/>
              <a:t>Paper and online versions</a:t>
            </a:r>
          </a:p>
          <a:p>
            <a:pPr lvl="1"/>
            <a:r>
              <a:rPr lang="en-US" sz="1400" dirty="0"/>
              <a:t>Aligned to CCRSAE</a:t>
            </a:r>
          </a:p>
          <a:p>
            <a:pPr lvl="1"/>
            <a:r>
              <a:rPr lang="en-US" sz="1400" dirty="0"/>
              <a:t>NRS approved until 2024</a:t>
            </a:r>
          </a:p>
          <a:p>
            <a:pPr lvl="1"/>
            <a:r>
              <a:rPr lang="en-US" sz="1400" dirty="0"/>
              <a:t>Tests reading, math, and language </a:t>
            </a:r>
          </a:p>
          <a:p>
            <a:pPr lvl="1"/>
            <a:r>
              <a:rPr lang="en-US" sz="1400" dirty="0"/>
              <a:t>For GLE 0 and up</a:t>
            </a:r>
          </a:p>
          <a:p>
            <a:pPr lvl="1"/>
            <a:r>
              <a:rPr lang="en-US" sz="1400" dirty="0"/>
              <a:t>Must be used only when MAPT-CCR cannot be used</a:t>
            </a:r>
          </a:p>
          <a:p>
            <a:pPr marL="0" indent="0">
              <a:buNone/>
            </a:pPr>
            <a:endParaRPr lang="en-US" dirty="0"/>
          </a:p>
        </p:txBody>
      </p:sp>
      <p:sp>
        <p:nvSpPr>
          <p:cNvPr id="8" name="Content Placeholder 7" descr="This shows a description of the ESOL tests: BEST Plus 2.0, CLAS E Reading and CLAS E Writing." title="ESOL Tests"/>
          <p:cNvSpPr>
            <a:spLocks noGrp="1"/>
          </p:cNvSpPr>
          <p:nvPr>
            <p:ph idx="4294967295"/>
          </p:nvPr>
        </p:nvSpPr>
        <p:spPr>
          <a:xfrm>
            <a:off x="6313714" y="2189407"/>
            <a:ext cx="5452057" cy="4246561"/>
          </a:xfrm>
        </p:spPr>
        <p:txBody>
          <a:bodyPr/>
          <a:lstStyle/>
          <a:p>
            <a:r>
              <a:rPr lang="en-US" sz="2000" dirty="0"/>
              <a:t>BEST Plus 2.0</a:t>
            </a:r>
          </a:p>
          <a:p>
            <a:pPr lvl="1"/>
            <a:r>
              <a:rPr lang="en-US" sz="1400" dirty="0"/>
              <a:t>Computer adaptive</a:t>
            </a:r>
          </a:p>
          <a:p>
            <a:pPr lvl="1"/>
            <a:r>
              <a:rPr lang="en-US" sz="1400" dirty="0"/>
              <a:t>Tests speaking and listening skills</a:t>
            </a:r>
          </a:p>
          <a:p>
            <a:pPr lvl="1"/>
            <a:r>
              <a:rPr lang="en-US" sz="1400" dirty="0"/>
              <a:t>NRS approved until June 30, 2021</a:t>
            </a:r>
          </a:p>
          <a:p>
            <a:pPr lvl="1"/>
            <a:r>
              <a:rPr lang="en-US" sz="1400" dirty="0"/>
              <a:t>Not aligned to the national ELPs</a:t>
            </a:r>
          </a:p>
          <a:p>
            <a:r>
              <a:rPr lang="en-US" sz="2000" dirty="0"/>
              <a:t>CLAS E-Writing</a:t>
            </a:r>
          </a:p>
          <a:p>
            <a:pPr lvl="1"/>
            <a:r>
              <a:rPr lang="en-US" sz="1400" dirty="0"/>
              <a:t>Paper version</a:t>
            </a:r>
          </a:p>
          <a:p>
            <a:pPr lvl="1"/>
            <a:r>
              <a:rPr lang="en-US" sz="1400" dirty="0"/>
              <a:t>Tests writing skills (multiple choice and expository)</a:t>
            </a:r>
          </a:p>
          <a:p>
            <a:pPr lvl="1"/>
            <a:r>
              <a:rPr lang="en-US" sz="1400" dirty="0"/>
              <a:t>NRS approved until June 30, 2021</a:t>
            </a:r>
          </a:p>
          <a:p>
            <a:pPr lvl="1"/>
            <a:r>
              <a:rPr lang="en-US" sz="1400" dirty="0"/>
              <a:t>Not aligned to the national ELPs</a:t>
            </a:r>
          </a:p>
          <a:p>
            <a:r>
              <a:rPr lang="en-US" sz="2000" dirty="0"/>
              <a:t>CLAS E-Reading</a:t>
            </a:r>
          </a:p>
          <a:p>
            <a:pPr lvl="1"/>
            <a:r>
              <a:rPr lang="en-US" sz="1400" dirty="0"/>
              <a:t>Paper version</a:t>
            </a:r>
          </a:p>
          <a:p>
            <a:pPr lvl="1"/>
            <a:r>
              <a:rPr lang="en-US" sz="1400" dirty="0"/>
              <a:t>Tests reading skills (multiple choice)</a:t>
            </a:r>
          </a:p>
          <a:p>
            <a:pPr lvl="1"/>
            <a:r>
              <a:rPr lang="en-US" sz="1400" dirty="0"/>
              <a:t>NRS approved until June 30, 2021</a:t>
            </a:r>
          </a:p>
          <a:p>
            <a:pPr lvl="1"/>
            <a:r>
              <a:rPr lang="en-US" sz="1400" dirty="0"/>
              <a:t>Not aligned to the national ELPs</a:t>
            </a:r>
          </a:p>
          <a:p>
            <a:pPr lvl="1"/>
            <a:endParaRPr lang="en-US" sz="1600" dirty="0"/>
          </a:p>
          <a:p>
            <a:endParaRPr lang="en-US" dirty="0"/>
          </a:p>
        </p:txBody>
      </p:sp>
      <p:sp>
        <p:nvSpPr>
          <p:cNvPr id="6" name="Text Placeholder 5" descr="A box showing the title of the first section of the slide: ABE." title="ABE Title Box"/>
          <p:cNvSpPr>
            <a:spLocks noGrp="1"/>
          </p:cNvSpPr>
          <p:nvPr>
            <p:ph type="body" idx="1"/>
          </p:nvPr>
        </p:nvSpPr>
        <p:spPr/>
        <p:txBody>
          <a:bodyPr/>
          <a:lstStyle/>
          <a:p>
            <a:r>
              <a:rPr lang="en-US" dirty="0"/>
              <a:t>ABE</a:t>
            </a:r>
          </a:p>
        </p:txBody>
      </p:sp>
      <p:sp>
        <p:nvSpPr>
          <p:cNvPr id="9" name="Text Placeholder 8" descr="A box showing the title of the second section of the slide: ESOL." title="ESOL Title Box"/>
          <p:cNvSpPr>
            <a:spLocks noGrp="1"/>
          </p:cNvSpPr>
          <p:nvPr>
            <p:ph type="body" idx="15"/>
          </p:nvPr>
        </p:nvSpPr>
        <p:spPr/>
        <p:txBody>
          <a:bodyPr/>
          <a:lstStyle/>
          <a:p>
            <a:r>
              <a:rPr lang="en-US" dirty="0"/>
              <a:t>ESOL</a:t>
            </a:r>
          </a:p>
        </p:txBody>
      </p:sp>
      <p:sp>
        <p:nvSpPr>
          <p:cNvPr id="5" name="Title 4" descr="A box showing the title of the slide: NRS Assessments in MA." title="Title Box"/>
          <p:cNvSpPr>
            <a:spLocks noGrp="1"/>
          </p:cNvSpPr>
          <p:nvPr>
            <p:ph type="title"/>
          </p:nvPr>
        </p:nvSpPr>
        <p:spPr/>
        <p:txBody>
          <a:bodyPr/>
          <a:lstStyle/>
          <a:p>
            <a:r>
              <a:rPr lang="en-US" dirty="0"/>
              <a:t>NRS Assessments in MA</a:t>
            </a:r>
          </a:p>
        </p:txBody>
      </p:sp>
    </p:spTree>
    <p:extLst>
      <p:ext uri="{BB962C8B-B14F-4D97-AF65-F5344CB8AC3E}">
        <p14:creationId xmlns:p14="http://schemas.microsoft.com/office/powerpoint/2010/main" val="209970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box showing the title of the slide: Nine Assessment Policies and the link where these policies can be found in detail: http://www.doe.mass.edu/acls/assessment/ ." title="Title Box "/>
          <p:cNvSpPr>
            <a:spLocks noGrp="1"/>
          </p:cNvSpPr>
          <p:nvPr>
            <p:ph type="title"/>
          </p:nvPr>
        </p:nvSpPr>
        <p:spPr/>
        <p:txBody>
          <a:bodyPr/>
          <a:lstStyle/>
          <a:p>
            <a:r>
              <a:rPr lang="en-US" sz="2400" dirty="0"/>
              <a:t>Nine Assessment Policies: </a:t>
            </a:r>
            <a:r>
              <a:rPr lang="en-US" sz="2400" dirty="0">
                <a:solidFill>
                  <a:schemeClr val="accent2">
                    <a:lumMod val="75000"/>
                  </a:schemeClr>
                </a:solidFill>
                <a:hlinkClick r:id="rId3"/>
              </a:rPr>
              <a:t>http://www.doe.mass.edu/acls/assessment/</a:t>
            </a:r>
            <a:r>
              <a:rPr lang="en-US" sz="2400" dirty="0">
                <a:solidFill>
                  <a:schemeClr val="accent2">
                    <a:lumMod val="75000"/>
                  </a:schemeClr>
                </a:solidFill>
              </a:rPr>
              <a:t> </a:t>
            </a:r>
          </a:p>
        </p:txBody>
      </p:sp>
      <p:graphicFrame>
        <p:nvGraphicFramePr>
          <p:cNvPr id="7" name="Content Placeholder 6" descr="This shows 5 boxes with 1 or 2 policies in each box." title="Policy Boxes"/>
          <p:cNvGraphicFramePr>
            <a:graphicFrameLocks noGrp="1"/>
          </p:cNvGraphicFramePr>
          <p:nvPr>
            <p:ph idx="1"/>
            <p:extLst>
              <p:ext uri="{D42A27DB-BD31-4B8C-83A1-F6EECF244321}">
                <p14:modId xmlns:p14="http://schemas.microsoft.com/office/powerpoint/2010/main" val="3674543830"/>
              </p:ext>
            </p:extLst>
          </p:nvPr>
        </p:nvGraphicFramePr>
        <p:xfrm>
          <a:off x="568325" y="1230313"/>
          <a:ext cx="11369675" cy="5049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FF27229C-EC7B-4063-A33B-28A5E87E32ED}" type="slidenum">
              <a:rPr lang="zh-CN" altLang="en-US" smtClean="0"/>
              <a:pPr/>
              <a:t>9</a:t>
            </a:fld>
            <a:endParaRPr lang="zh-CN" altLang="en-US" dirty="0"/>
          </a:p>
        </p:txBody>
      </p:sp>
    </p:spTree>
    <p:extLst>
      <p:ext uri="{BB962C8B-B14F-4D97-AF65-F5344CB8AC3E}">
        <p14:creationId xmlns:p14="http://schemas.microsoft.com/office/powerpoint/2010/main" val="3432730720"/>
      </p:ext>
    </p:extLst>
  </p:cSld>
  <p:clrMapOvr>
    <a:masterClrMapping/>
  </p:clrMapOvr>
</p:sld>
</file>

<file path=ppt/theme/theme1.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vti_RoutingExistingProperties xmlns="0a4e05da-b9bc-4326-ad73-01ef31b95567" xsi:nil="true"/>
    <_dlc_DocIdPersistId xmlns="733efe1c-5bbe-4968-87dc-d400e65c879f">true</_dlc_DocIdPersistId>
    <_dlc_DocId xmlns="733efe1c-5bbe-4968-87dc-d400e65c879f">DESE-231-59786</_dlc_DocId>
    <_dlc_DocIdUrl xmlns="733efe1c-5bbe-4968-87dc-d400e65c879f">
      <Url>https://sharepoint.doemass.org/ese/webteam/cps/_layouts/DocIdRedir.aspx?ID=DESE-231-59786</Url>
      <Description>DESE-231-59786</Description>
    </_dlc_DocIdUrl>
  </documentManagement>
</p:properties>
</file>

<file path=customXml/item2.xml><?xml version="1.0" encoding="utf-8"?>
<?mso-contentType ?>
<FormTemplates xmlns="http://schemas.microsoft.com/sharepoint/v3/contenttype/forms">
  <Display>DocumentLibraryForm</Display>
  <Edit>DropOffZoneRoutingForm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24261BFE874874F899C38CF9C771BFF" ma:contentTypeVersion="7" ma:contentTypeDescription="Create a new document." ma:contentTypeScope="" ma:versionID="1a175f6fd76af162c8631baf02b0c7de">
  <xsd:schema xmlns:xsd="http://www.w3.org/2001/XMLSchema" xmlns:xs="http://www.w3.org/2001/XMLSchema" xmlns:p="http://schemas.microsoft.com/office/2006/metadata/properties" xmlns:ns2="0a4e05da-b9bc-4326-ad73-01ef31b95567" xmlns:ns3="733efe1c-5bbe-4968-87dc-d400e65c879f" targetNamespace="http://schemas.microsoft.com/office/2006/metadata/properties" ma:root="true" ma:fieldsID="18e3a758e1be3a571da4157f53c3d381" ns2:_="" ns3:_="">
    <xsd:import namespace="0a4e05da-b9bc-4326-ad73-01ef31b95567"/>
    <xsd:import namespace="733efe1c-5bbe-4968-87dc-d400e65c879f"/>
    <xsd:element name="properties">
      <xsd:complexType>
        <xsd:sequence>
          <xsd:element name="documentManagement">
            <xsd:complexType>
              <xsd:all>
                <xsd:element ref="ns2:_vti_RoutingExistingPropertie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4e05da-b9bc-4326-ad73-01ef31b95567" elementFormDefault="qualified">
    <xsd:import namespace="http://schemas.microsoft.com/office/2006/documentManagement/types"/>
    <xsd:import namespace="http://schemas.microsoft.com/office/infopath/2007/PartnerControls"/>
    <xsd:element name="_vti_RoutingExistingProperties" ma:index="8" nillable="true" ma:displayName="Original Properties" ma:description="" ma:hidden="true" ma:internalName="_vti_RoutingExistingProperti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3efe1c-5bbe-4968-87dc-d400e65c879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dexed="true"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3801A9-E3A4-45FA-9929-5A59FBB26CE5}">
  <ds:schemaRefs>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733efe1c-5bbe-4968-87dc-d400e65c879f"/>
    <ds:schemaRef ds:uri="0a4e05da-b9bc-4326-ad73-01ef31b95567"/>
    <ds:schemaRef ds:uri="http://www.w3.org/XML/1998/namespace"/>
  </ds:schemaRefs>
</ds:datastoreItem>
</file>

<file path=customXml/itemProps2.xml><?xml version="1.0" encoding="utf-8"?>
<ds:datastoreItem xmlns:ds="http://schemas.openxmlformats.org/officeDocument/2006/customXml" ds:itemID="{A4963DE6-7882-491D-8B00-BC8F9DE11CD1}">
  <ds:schemaRefs>
    <ds:schemaRef ds:uri="http://schemas.microsoft.com/sharepoint/v3/contenttype/forms"/>
  </ds:schemaRefs>
</ds:datastoreItem>
</file>

<file path=customXml/itemProps3.xml><?xml version="1.0" encoding="utf-8"?>
<ds:datastoreItem xmlns:ds="http://schemas.openxmlformats.org/officeDocument/2006/customXml" ds:itemID="{AFF1E9F6-ECA5-47CA-9623-4CA94296C346}">
  <ds:schemaRefs>
    <ds:schemaRef ds:uri="http://schemas.microsoft.com/sharepoint/events"/>
  </ds:schemaRefs>
</ds:datastoreItem>
</file>

<file path=customXml/itemProps4.xml><?xml version="1.0" encoding="utf-8"?>
<ds:datastoreItem xmlns:ds="http://schemas.openxmlformats.org/officeDocument/2006/customXml" ds:itemID="{3815AFB3-81CB-4CE7-9C20-D64C6F93DB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4e05da-b9bc-4326-ad73-01ef31b95567"/>
    <ds:schemaRef ds:uri="733efe1c-5bbe-4968-87dc-d400e65c8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ESE PowerPoint Template 2017</Template>
  <TotalTime>1011</TotalTime>
  <Words>1491</Words>
  <Application>Microsoft Office PowerPoint</Application>
  <PresentationFormat>Widescreen</PresentationFormat>
  <Paragraphs>246</Paragraphs>
  <Slides>25</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等线</vt:lpstr>
      <vt:lpstr>Arial</vt:lpstr>
      <vt:lpstr>Courier New</vt:lpstr>
      <vt:lpstr>Segoe</vt:lpstr>
      <vt:lpstr>Segoe SemiBold</vt:lpstr>
      <vt:lpstr>Segoe UI</vt:lpstr>
      <vt:lpstr>Segoe UI Semibold</vt:lpstr>
      <vt:lpstr>Wingdings</vt:lpstr>
      <vt:lpstr>ESE​​</vt:lpstr>
      <vt:lpstr> State as a Partner Webinar: Assessment  Adult and Community Learning Services (ACLS)   UMass Amherst-Center for Educational Assessment (CEA)  </vt:lpstr>
      <vt:lpstr>CONTENTS</vt:lpstr>
      <vt:lpstr>  01  </vt:lpstr>
      <vt:lpstr>Logistics</vt:lpstr>
      <vt:lpstr>Agenda</vt:lpstr>
      <vt:lpstr>Why Testing Matters</vt:lpstr>
      <vt:lpstr>National Reporting System (NRS)</vt:lpstr>
      <vt:lpstr>NRS Assessments in MA</vt:lpstr>
      <vt:lpstr>Nine Assessment Policies: http://www.doe.mass.edu/acls/assessment/ </vt:lpstr>
      <vt:lpstr>Notable Exceptions</vt:lpstr>
      <vt:lpstr>Notable Reminders</vt:lpstr>
      <vt:lpstr>And Finally:</vt:lpstr>
      <vt:lpstr>Q&amp;A Session 1</vt:lpstr>
      <vt:lpstr>Assessment Support</vt:lpstr>
      <vt:lpstr>Assessment Support</vt:lpstr>
      <vt:lpstr>Assessment Support</vt:lpstr>
      <vt:lpstr>Assessment Support</vt:lpstr>
      <vt:lpstr>Assessment Support: MAPT-CCR Score Reports</vt:lpstr>
      <vt:lpstr>Assessment Support: MAPT-CCR Score Reports</vt:lpstr>
      <vt:lpstr>Assessment Support: MAPT-CCR Score Reports</vt:lpstr>
      <vt:lpstr>Assessment Support Recap</vt:lpstr>
      <vt:lpstr>Upcoming Assessment Projects and Events </vt:lpstr>
      <vt:lpstr>Good to Know Assessment Guides: Sneak Peak</vt:lpstr>
      <vt:lpstr>Q&amp;A Session 2</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as a Partner Webinar: Assessment</dc:title>
  <dc:creator>DESE</dc:creator>
  <cp:lastModifiedBy>Zou, Dong (EOE)</cp:lastModifiedBy>
  <cp:revision>91</cp:revision>
  <cp:lastPrinted>2017-08-07T14:46:10Z</cp:lastPrinted>
  <dcterms:created xsi:type="dcterms:W3CDTF">2020-01-07T14:42:44Z</dcterms:created>
  <dcterms:modified xsi:type="dcterms:W3CDTF">2020-04-10T21:04:48Z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Apr 10 2020</vt:lpwstr>
  </property>
</Properties>
</file>