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</p:sldMasterIdLst>
  <p:sldIdLst>
    <p:sldId id="256" r:id="rId5"/>
    <p:sldId id="262" r:id="rId6"/>
    <p:sldId id="264" r:id="rId7"/>
    <p:sldId id="263" r:id="rId8"/>
    <p:sldId id="266" r:id="rId9"/>
    <p:sldId id="276" r:id="rId10"/>
    <p:sldId id="275" r:id="rId11"/>
    <p:sldId id="274" r:id="rId12"/>
  </p:sldIdLst>
  <p:sldSz cx="10058400" cy="77724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0A4104-84E4-0DE4-2596-99CB297FACFE}" name="Varzan-Parker, Dana (DESE)" initials="VPD(" userId="S::Dana.Varzan-Parker@mass.gov::82b03852-8adb-4e19-bd2d-31da4a513998" providerId="AD"/>
  <p188:author id="{5B470364-BDF4-1A10-7071-079D4F3DEF0A}" name="Rodriguez, Kathleen T (DESE)" initials="RKT(" userId="S::KathleenT.Rodriguez@mass.gov::7c1139d0-f72c-4fa9-b890-0fcad11aa42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ncy, Shannon (DESE)" initials="CS(" lastIdx="4" clrIdx="0"/>
  <p:cmAuthor id="2" name="Karla Baeh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348" y="9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acls/edueffectiveness/default.html" TargetMode="External"/><Relationship Id="rId2" Type="http://schemas.openxmlformats.org/officeDocument/2006/relationships/hyperlink" Target="https://view.officeapps.live.com/op/view.aspx?src=https%3A%2F%2Fwww.doe.mass.edu%2Facls%2Faccountability%2Fprogram-quality%2Findicators.docx&amp;wdOrigin=BROWSELINK" TargetMode="External"/><Relationship Id="rId1" Type="http://schemas.openxmlformats.org/officeDocument/2006/relationships/hyperlink" Target="https://view.officeapps.live.com/op/view.aspx?src=https%3A%2F%2Fwww.doe.mass.edu%2Facls%2Fabeprogram%2Fpolicies.docx&amp;wdOrigin=BROWSELINK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acls/edueffectiveness/default.html" TargetMode="External"/><Relationship Id="rId2" Type="http://schemas.openxmlformats.org/officeDocument/2006/relationships/hyperlink" Target="https://view.officeapps.live.com/op/view.aspx?src=https%3A%2F%2Fwww.doe.mass.edu%2Facls%2Faccountability%2Fprogram-quality%2Findicators.docx&amp;wdOrigin=BROWSELINK" TargetMode="External"/><Relationship Id="rId1" Type="http://schemas.openxmlformats.org/officeDocument/2006/relationships/hyperlink" Target="https://view.officeapps.live.com/op/view.aspx?src=https%3A%2F%2Fwww.doe.mass.edu%2Facls%2Fabeprogram%2Fpolicies.docx&amp;wdOrigin=BROWSELIN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D905A-717D-4660-9574-601FE1A6C12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55F38F-EF6A-4403-9E9F-AA831D03127B}">
      <dgm:prSet phldrT="[Text]" custT="1"/>
      <dgm:spPr/>
      <dgm:t>
        <a:bodyPr/>
        <a:lstStyle/>
        <a:p>
          <a:r>
            <a:rPr lang="en-US" sz="700" b="1" dirty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WHAT</a:t>
          </a:r>
        </a:p>
        <a:p>
          <a:r>
            <a:rPr lang="en-US" sz="700" b="1" dirty="0">
              <a:hlinkClick xmlns:r="http://schemas.openxmlformats.org/officeDocument/2006/relationships" r:id="rId1"/>
            </a:rPr>
            <a:t>ACLS Policy</a:t>
          </a:r>
          <a:endParaRPr lang="en-US" sz="700" dirty="0"/>
        </a:p>
      </dgm:t>
    </dgm:pt>
    <dgm:pt modelId="{7F002ECA-8B28-4D7E-A81F-CA419B8A52BB}" type="parTrans" cxnId="{CF3F41A4-7E51-40D3-A185-1CCD0472304B}">
      <dgm:prSet/>
      <dgm:spPr/>
      <dgm:t>
        <a:bodyPr/>
        <a:lstStyle/>
        <a:p>
          <a:endParaRPr lang="en-US"/>
        </a:p>
      </dgm:t>
    </dgm:pt>
    <dgm:pt modelId="{333DABB0-2954-4950-B5EE-FF25879EA40D}" type="sibTrans" cxnId="{CF3F41A4-7E51-40D3-A185-1CCD0472304B}">
      <dgm:prSet/>
      <dgm:spPr/>
      <dgm:t>
        <a:bodyPr/>
        <a:lstStyle/>
        <a:p>
          <a:endParaRPr lang="en-US"/>
        </a:p>
      </dgm:t>
    </dgm:pt>
    <dgm:pt modelId="{07AFF5F3-BDAC-4038-9C08-6816E986BBB0}">
      <dgm:prSet phldrT="[Text]" custT="1"/>
      <dgm:spPr/>
      <dgm:t>
        <a:bodyPr/>
        <a:lstStyle/>
        <a:p>
          <a:r>
            <a:rPr lang="en-US" sz="700" b="1" dirty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WHY</a:t>
          </a:r>
        </a:p>
        <a:p>
          <a:r>
            <a:rPr lang="en-US" sz="700" b="1" dirty="0">
              <a:hlinkClick xmlns:r="http://schemas.openxmlformats.org/officeDocument/2006/relationships" r:id="rId2"/>
            </a:rPr>
            <a:t>ACLS Indicator of Program Quality 9.1</a:t>
          </a:r>
          <a:endParaRPr lang="en-US" sz="700" dirty="0"/>
        </a:p>
      </dgm:t>
    </dgm:pt>
    <dgm:pt modelId="{6639B6E2-9BF9-4463-A73C-EBF9296B26CC}" type="parTrans" cxnId="{8C399E8C-B041-493C-90FB-5F5A0FA242CF}">
      <dgm:prSet/>
      <dgm:spPr/>
      <dgm:t>
        <a:bodyPr/>
        <a:lstStyle/>
        <a:p>
          <a:endParaRPr lang="en-US"/>
        </a:p>
      </dgm:t>
    </dgm:pt>
    <dgm:pt modelId="{0852076E-D923-499A-964E-A9025CC74872}" type="sibTrans" cxnId="{8C399E8C-B041-493C-90FB-5F5A0FA242CF}">
      <dgm:prSet/>
      <dgm:spPr/>
      <dgm:t>
        <a:bodyPr/>
        <a:lstStyle/>
        <a:p>
          <a:endParaRPr lang="en-US"/>
        </a:p>
      </dgm:t>
    </dgm:pt>
    <dgm:pt modelId="{123EEF85-77CF-48E9-9F92-E57DBC6140B4}">
      <dgm:prSet phldrT="[Text]" custT="1"/>
      <dgm:spPr/>
      <dgm:t>
        <a:bodyPr/>
        <a:lstStyle/>
        <a:p>
          <a:r>
            <a:rPr lang="en-US" sz="700" b="1" dirty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HOW</a:t>
          </a:r>
        </a:p>
        <a:p>
          <a:r>
            <a:rPr lang="en-US" sz="700" b="1" dirty="0">
              <a:hlinkClick xmlns:r="http://schemas.openxmlformats.org/officeDocument/2006/relationships" r:id="rId3"/>
            </a:rPr>
            <a:t>ACLS Professional Standards</a:t>
          </a:r>
          <a:endParaRPr lang="en-US" sz="700" dirty="0"/>
        </a:p>
      </dgm:t>
    </dgm:pt>
    <dgm:pt modelId="{1050026A-A811-4D49-B215-1A1DF2A325EF}" type="parTrans" cxnId="{02B31496-14AF-410B-B33E-FCC4880C2FB4}">
      <dgm:prSet/>
      <dgm:spPr/>
      <dgm:t>
        <a:bodyPr/>
        <a:lstStyle/>
        <a:p>
          <a:endParaRPr lang="en-US"/>
        </a:p>
      </dgm:t>
    </dgm:pt>
    <dgm:pt modelId="{E7F31AB6-004F-45AF-BD95-498A17C32B9D}" type="sibTrans" cxnId="{02B31496-14AF-410B-B33E-FCC4880C2FB4}">
      <dgm:prSet/>
      <dgm:spPr/>
      <dgm:t>
        <a:bodyPr/>
        <a:lstStyle/>
        <a:p>
          <a:endParaRPr lang="en-US"/>
        </a:p>
      </dgm:t>
    </dgm:pt>
    <dgm:pt modelId="{FF454848-9B46-4A61-A2D6-D22665F73F8C}" type="pres">
      <dgm:prSet presAssocID="{DDFD905A-717D-4660-9574-601FE1A6C1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8DDDAD5-28A6-4031-8B2C-9D1FDF4C721D}" type="pres">
      <dgm:prSet presAssocID="{D755F38F-EF6A-4403-9E9F-AA831D03127B}" presName="Accent1" presStyleCnt="0"/>
      <dgm:spPr/>
    </dgm:pt>
    <dgm:pt modelId="{D3E5F4FA-AEB6-4B9B-80C2-D6061FA86954}" type="pres">
      <dgm:prSet presAssocID="{D755F38F-EF6A-4403-9E9F-AA831D03127B}" presName="Accent" presStyleLbl="node1" presStyleIdx="0" presStyleCnt="3"/>
      <dgm:spPr/>
    </dgm:pt>
    <dgm:pt modelId="{F0389062-2897-449C-B178-7AC1547EEC45}" type="pres">
      <dgm:prSet presAssocID="{D755F38F-EF6A-4403-9E9F-AA831D03127B}" presName="Parent1" presStyleLbl="revTx" presStyleIdx="0" presStyleCnt="3" custScaleY="158547">
        <dgm:presLayoutVars>
          <dgm:chMax val="1"/>
          <dgm:chPref val="1"/>
          <dgm:bulletEnabled val="1"/>
        </dgm:presLayoutVars>
      </dgm:prSet>
      <dgm:spPr/>
    </dgm:pt>
    <dgm:pt modelId="{D58F819B-CDC0-4F22-88C3-8012B7D21AD6}" type="pres">
      <dgm:prSet presAssocID="{07AFF5F3-BDAC-4038-9C08-6816E986BBB0}" presName="Accent2" presStyleCnt="0"/>
      <dgm:spPr/>
    </dgm:pt>
    <dgm:pt modelId="{A11920B5-0B4D-4C94-BE28-1F216872DEFC}" type="pres">
      <dgm:prSet presAssocID="{07AFF5F3-BDAC-4038-9C08-6816E986BBB0}" presName="Accent" presStyleLbl="node1" presStyleIdx="1" presStyleCnt="3"/>
      <dgm:spPr/>
    </dgm:pt>
    <dgm:pt modelId="{0AED56A6-FFD8-4C22-AA83-058DC35443CF}" type="pres">
      <dgm:prSet presAssocID="{07AFF5F3-BDAC-4038-9C08-6816E986BBB0}" presName="Parent2" presStyleLbl="revTx" presStyleIdx="1" presStyleCnt="3" custScaleY="158456">
        <dgm:presLayoutVars>
          <dgm:chMax val="1"/>
          <dgm:chPref val="1"/>
          <dgm:bulletEnabled val="1"/>
        </dgm:presLayoutVars>
      </dgm:prSet>
      <dgm:spPr/>
    </dgm:pt>
    <dgm:pt modelId="{1D5243D7-E8E2-43FF-A031-9CE2E2F9B7A1}" type="pres">
      <dgm:prSet presAssocID="{123EEF85-77CF-48E9-9F92-E57DBC6140B4}" presName="Accent3" presStyleCnt="0"/>
      <dgm:spPr/>
    </dgm:pt>
    <dgm:pt modelId="{03D85A37-0065-4F90-803B-77BF284C7DE4}" type="pres">
      <dgm:prSet presAssocID="{123EEF85-77CF-48E9-9F92-E57DBC6140B4}" presName="Accent" presStyleLbl="node1" presStyleIdx="2" presStyleCnt="3"/>
      <dgm:spPr/>
    </dgm:pt>
    <dgm:pt modelId="{310F7065-92C7-47DA-83CB-160CE6F0B4A5}" type="pres">
      <dgm:prSet presAssocID="{123EEF85-77CF-48E9-9F92-E57DBC6140B4}" presName="Parent3" presStyleLbl="revTx" presStyleIdx="2" presStyleCnt="3" custScaleY="155185">
        <dgm:presLayoutVars>
          <dgm:chMax val="1"/>
          <dgm:chPref val="1"/>
          <dgm:bulletEnabled val="1"/>
        </dgm:presLayoutVars>
      </dgm:prSet>
      <dgm:spPr/>
    </dgm:pt>
  </dgm:ptLst>
  <dgm:cxnLst>
    <dgm:cxn modelId="{94EAC70B-6D2C-4C0D-A23A-053604228983}" type="presOf" srcId="{123EEF85-77CF-48E9-9F92-E57DBC6140B4}" destId="{310F7065-92C7-47DA-83CB-160CE6F0B4A5}" srcOrd="0" destOrd="0" presId="urn:microsoft.com/office/officeart/2009/layout/CircleArrowProcess"/>
    <dgm:cxn modelId="{CA1AAB69-F8BB-406D-92D4-13E84C1CBDEC}" type="presOf" srcId="{D755F38F-EF6A-4403-9E9F-AA831D03127B}" destId="{F0389062-2897-449C-B178-7AC1547EEC45}" srcOrd="0" destOrd="0" presId="urn:microsoft.com/office/officeart/2009/layout/CircleArrowProcess"/>
    <dgm:cxn modelId="{8C399E8C-B041-493C-90FB-5F5A0FA242CF}" srcId="{DDFD905A-717D-4660-9574-601FE1A6C123}" destId="{07AFF5F3-BDAC-4038-9C08-6816E986BBB0}" srcOrd="1" destOrd="0" parTransId="{6639B6E2-9BF9-4463-A73C-EBF9296B26CC}" sibTransId="{0852076E-D923-499A-964E-A9025CC74872}"/>
    <dgm:cxn modelId="{3010A08E-AF5A-45A4-8FAF-3E0F1723AF6A}" type="presOf" srcId="{DDFD905A-717D-4660-9574-601FE1A6C123}" destId="{FF454848-9B46-4A61-A2D6-D22665F73F8C}" srcOrd="0" destOrd="0" presId="urn:microsoft.com/office/officeart/2009/layout/CircleArrowProcess"/>
    <dgm:cxn modelId="{02B31496-14AF-410B-B33E-FCC4880C2FB4}" srcId="{DDFD905A-717D-4660-9574-601FE1A6C123}" destId="{123EEF85-77CF-48E9-9F92-E57DBC6140B4}" srcOrd="2" destOrd="0" parTransId="{1050026A-A811-4D49-B215-1A1DF2A325EF}" sibTransId="{E7F31AB6-004F-45AF-BD95-498A17C32B9D}"/>
    <dgm:cxn modelId="{CF3F41A4-7E51-40D3-A185-1CCD0472304B}" srcId="{DDFD905A-717D-4660-9574-601FE1A6C123}" destId="{D755F38F-EF6A-4403-9E9F-AA831D03127B}" srcOrd="0" destOrd="0" parTransId="{7F002ECA-8B28-4D7E-A81F-CA419B8A52BB}" sibTransId="{333DABB0-2954-4950-B5EE-FF25879EA40D}"/>
    <dgm:cxn modelId="{7265C3E2-2717-4CAB-8340-D501D3F8BD55}" type="presOf" srcId="{07AFF5F3-BDAC-4038-9C08-6816E986BBB0}" destId="{0AED56A6-FFD8-4C22-AA83-058DC35443CF}" srcOrd="0" destOrd="0" presId="urn:microsoft.com/office/officeart/2009/layout/CircleArrowProcess"/>
    <dgm:cxn modelId="{4A77AC6B-D96B-4D47-A03D-63F26186CE4B}" type="presParOf" srcId="{FF454848-9B46-4A61-A2D6-D22665F73F8C}" destId="{F8DDDAD5-28A6-4031-8B2C-9D1FDF4C721D}" srcOrd="0" destOrd="0" presId="urn:microsoft.com/office/officeart/2009/layout/CircleArrowProcess"/>
    <dgm:cxn modelId="{E16DD163-0291-4E06-A6F7-C5F2058AEB57}" type="presParOf" srcId="{F8DDDAD5-28A6-4031-8B2C-9D1FDF4C721D}" destId="{D3E5F4FA-AEB6-4B9B-80C2-D6061FA86954}" srcOrd="0" destOrd="0" presId="urn:microsoft.com/office/officeart/2009/layout/CircleArrowProcess"/>
    <dgm:cxn modelId="{9276EA3B-6CF1-44DC-B478-06824DDE0D7C}" type="presParOf" srcId="{FF454848-9B46-4A61-A2D6-D22665F73F8C}" destId="{F0389062-2897-449C-B178-7AC1547EEC45}" srcOrd="1" destOrd="0" presId="urn:microsoft.com/office/officeart/2009/layout/CircleArrowProcess"/>
    <dgm:cxn modelId="{78FDF458-A98C-4DE6-9965-1C76F4745CB4}" type="presParOf" srcId="{FF454848-9B46-4A61-A2D6-D22665F73F8C}" destId="{D58F819B-CDC0-4F22-88C3-8012B7D21AD6}" srcOrd="2" destOrd="0" presId="urn:microsoft.com/office/officeart/2009/layout/CircleArrowProcess"/>
    <dgm:cxn modelId="{09C91146-6968-442E-BC70-308B13B66AB8}" type="presParOf" srcId="{D58F819B-CDC0-4F22-88C3-8012B7D21AD6}" destId="{A11920B5-0B4D-4C94-BE28-1F216872DEFC}" srcOrd="0" destOrd="0" presId="urn:microsoft.com/office/officeart/2009/layout/CircleArrowProcess"/>
    <dgm:cxn modelId="{622DB006-1137-4F5E-A24F-3D0D345AE40E}" type="presParOf" srcId="{FF454848-9B46-4A61-A2D6-D22665F73F8C}" destId="{0AED56A6-FFD8-4C22-AA83-058DC35443CF}" srcOrd="3" destOrd="0" presId="urn:microsoft.com/office/officeart/2009/layout/CircleArrowProcess"/>
    <dgm:cxn modelId="{D66F1D57-2F1D-4264-9F83-9431438CAB3C}" type="presParOf" srcId="{FF454848-9B46-4A61-A2D6-D22665F73F8C}" destId="{1D5243D7-E8E2-43FF-A031-9CE2E2F9B7A1}" srcOrd="4" destOrd="0" presId="urn:microsoft.com/office/officeart/2009/layout/CircleArrowProcess"/>
    <dgm:cxn modelId="{43D615ED-F7D8-4D13-AFC6-D78B1F6BAB71}" type="presParOf" srcId="{1D5243D7-E8E2-43FF-A031-9CE2E2F9B7A1}" destId="{03D85A37-0065-4F90-803B-77BF284C7DE4}" srcOrd="0" destOrd="0" presId="urn:microsoft.com/office/officeart/2009/layout/CircleArrowProcess"/>
    <dgm:cxn modelId="{C98ABCEB-CA28-49FE-AA20-803468BA7E3C}" type="presParOf" srcId="{FF454848-9B46-4A61-A2D6-D22665F73F8C}" destId="{310F7065-92C7-47DA-83CB-160CE6F0B4A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5F5DE-9B64-4F5D-B1B2-B36F792F09CC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8585D65F-B936-488F-93FC-267FDEEF1B2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Planning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Standards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718CA0CB-0D4D-4ECF-A562-B70E36E3A1A7}" type="parTrans" cxnId="{81A689D6-D9F8-4177-BA6C-9843136552EF}">
      <dgm:prSet/>
      <dgm:spPr/>
      <dgm:t>
        <a:bodyPr/>
        <a:lstStyle/>
        <a:p>
          <a:endParaRPr lang="en-US"/>
        </a:p>
      </dgm:t>
    </dgm:pt>
    <dgm:pt modelId="{8C1933F4-68C8-40B4-8887-051170F018C6}" type="sibTrans" cxnId="{81A689D6-D9F8-4177-BA6C-9843136552EF}">
      <dgm:prSet/>
      <dgm:spPr/>
      <dgm:t>
        <a:bodyPr/>
        <a:lstStyle/>
        <a:p>
          <a:endParaRPr lang="en-US"/>
        </a:p>
      </dgm:t>
    </dgm:pt>
    <dgm:pt modelId="{057E959B-A447-467C-9D14-41CA5106440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Delivery </a:t>
          </a:r>
        </a:p>
        <a:p>
          <a:r>
            <a:rPr lang="en-US" b="1" dirty="0">
              <a:solidFill>
                <a:schemeClr val="tx1"/>
              </a:solidFill>
            </a:rPr>
            <a:t>Standards</a:t>
          </a:r>
        </a:p>
      </dgm:t>
    </dgm:pt>
    <dgm:pt modelId="{49DA6EF5-4C68-4E7E-BD25-7A437C8D3D0C}" type="parTrans" cxnId="{1B461A51-1898-40CD-AAD6-9B3B218D0F30}">
      <dgm:prSet/>
      <dgm:spPr/>
      <dgm:t>
        <a:bodyPr/>
        <a:lstStyle/>
        <a:p>
          <a:endParaRPr lang="en-US"/>
        </a:p>
      </dgm:t>
    </dgm:pt>
    <dgm:pt modelId="{397EAFA6-EA43-43C7-8ABB-4B1E18E3CD92}" type="sibTrans" cxnId="{1B461A51-1898-40CD-AAD6-9B3B218D0F30}">
      <dgm:prSet/>
      <dgm:spPr/>
      <dgm:t>
        <a:bodyPr/>
        <a:lstStyle/>
        <a:p>
          <a:endParaRPr lang="en-US"/>
        </a:p>
      </dgm:t>
    </dgm:pt>
    <dgm:pt modelId="{3A365036-9A73-4565-9025-4D8B6A31E63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Assessment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Standards</a:t>
          </a:r>
        </a:p>
      </dgm:t>
    </dgm:pt>
    <dgm:pt modelId="{384E18C2-FDF4-41F9-AEBC-CB9B8E7606F3}" type="parTrans" cxnId="{3DEB1F1C-49D3-40B7-B987-4B3994E3AAE1}">
      <dgm:prSet/>
      <dgm:spPr/>
      <dgm:t>
        <a:bodyPr/>
        <a:lstStyle/>
        <a:p>
          <a:endParaRPr lang="en-US"/>
        </a:p>
      </dgm:t>
    </dgm:pt>
    <dgm:pt modelId="{B0D75934-70BA-488E-844F-6505A6DA0467}" type="sibTrans" cxnId="{3DEB1F1C-49D3-40B7-B987-4B3994E3AAE1}">
      <dgm:prSet/>
      <dgm:spPr/>
      <dgm:t>
        <a:bodyPr/>
        <a:lstStyle/>
        <a:p>
          <a:endParaRPr lang="en-US"/>
        </a:p>
      </dgm:t>
    </dgm:pt>
    <dgm:pt modelId="{505F436D-18D5-4919-9BF7-F12C8E458E9E}" type="pres">
      <dgm:prSet presAssocID="{B3F5F5DE-9B64-4F5D-B1B2-B36F792F09CC}" presName="compositeShape" presStyleCnt="0">
        <dgm:presLayoutVars>
          <dgm:chMax val="7"/>
          <dgm:dir/>
          <dgm:resizeHandles val="exact"/>
        </dgm:presLayoutVars>
      </dgm:prSet>
      <dgm:spPr/>
    </dgm:pt>
    <dgm:pt modelId="{6D8B0072-0BD5-49D4-A9CE-0DD390839406}" type="pres">
      <dgm:prSet presAssocID="{B3F5F5DE-9B64-4F5D-B1B2-B36F792F09CC}" presName="wedge1" presStyleLbl="node1" presStyleIdx="0" presStyleCnt="3"/>
      <dgm:spPr/>
    </dgm:pt>
    <dgm:pt modelId="{EC8BBDC5-3C72-4C55-A46C-6A5CF0732044}" type="pres">
      <dgm:prSet presAssocID="{B3F5F5DE-9B64-4F5D-B1B2-B36F792F09CC}" presName="dummy1a" presStyleCnt="0"/>
      <dgm:spPr/>
    </dgm:pt>
    <dgm:pt modelId="{648D8EDE-996F-44AF-9A09-6C4C42ACAC90}" type="pres">
      <dgm:prSet presAssocID="{B3F5F5DE-9B64-4F5D-B1B2-B36F792F09CC}" presName="dummy1b" presStyleCnt="0"/>
      <dgm:spPr/>
    </dgm:pt>
    <dgm:pt modelId="{038DE5D4-F92A-4997-B703-0292CB77A8D0}" type="pres">
      <dgm:prSet presAssocID="{B3F5F5DE-9B64-4F5D-B1B2-B36F792F09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3BD7CDD-C858-48DE-BC13-C50CE560FD5F}" type="pres">
      <dgm:prSet presAssocID="{B3F5F5DE-9B64-4F5D-B1B2-B36F792F09CC}" presName="wedge2" presStyleLbl="node1" presStyleIdx="1" presStyleCnt="3"/>
      <dgm:spPr/>
    </dgm:pt>
    <dgm:pt modelId="{8281754C-1B1D-4401-BAD7-8F6FD755F5B5}" type="pres">
      <dgm:prSet presAssocID="{B3F5F5DE-9B64-4F5D-B1B2-B36F792F09CC}" presName="dummy2a" presStyleCnt="0"/>
      <dgm:spPr/>
    </dgm:pt>
    <dgm:pt modelId="{1FD10BCE-CFC0-4ABE-89AF-639B954F9BBC}" type="pres">
      <dgm:prSet presAssocID="{B3F5F5DE-9B64-4F5D-B1B2-B36F792F09CC}" presName="dummy2b" presStyleCnt="0"/>
      <dgm:spPr/>
    </dgm:pt>
    <dgm:pt modelId="{2E48EE00-1FB4-42C8-96DA-D57321B55C62}" type="pres">
      <dgm:prSet presAssocID="{B3F5F5DE-9B64-4F5D-B1B2-B36F792F09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31E4F0-EFBE-4D9F-9EC2-D08B85A57FF9}" type="pres">
      <dgm:prSet presAssocID="{B3F5F5DE-9B64-4F5D-B1B2-B36F792F09CC}" presName="wedge3" presStyleLbl="node1" presStyleIdx="2" presStyleCnt="3"/>
      <dgm:spPr/>
    </dgm:pt>
    <dgm:pt modelId="{8BAB2FEB-D642-4C73-9F8D-4FCBFEE0CA75}" type="pres">
      <dgm:prSet presAssocID="{B3F5F5DE-9B64-4F5D-B1B2-B36F792F09CC}" presName="dummy3a" presStyleCnt="0"/>
      <dgm:spPr/>
    </dgm:pt>
    <dgm:pt modelId="{127ED688-7F1D-4730-B233-51142FA9007A}" type="pres">
      <dgm:prSet presAssocID="{B3F5F5DE-9B64-4F5D-B1B2-B36F792F09CC}" presName="dummy3b" presStyleCnt="0"/>
      <dgm:spPr/>
    </dgm:pt>
    <dgm:pt modelId="{07664213-FC45-46FA-B527-931E42BD4E56}" type="pres">
      <dgm:prSet presAssocID="{B3F5F5DE-9B64-4F5D-B1B2-B36F792F09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0F435F9-1FA9-48F8-98D5-DFDC5CF1BCB0}" type="pres">
      <dgm:prSet presAssocID="{8C1933F4-68C8-40B4-8887-051170F018C6}" presName="arrowWedge1" presStyleLbl="fgSibTrans2D1" presStyleIdx="0" presStyleCnt="3"/>
      <dgm:spPr/>
    </dgm:pt>
    <dgm:pt modelId="{08AFC5BF-0AA4-4E2D-B70F-683AC248A32E}" type="pres">
      <dgm:prSet presAssocID="{397EAFA6-EA43-43C7-8ABB-4B1E18E3CD92}" presName="arrowWedge2" presStyleLbl="fgSibTrans2D1" presStyleIdx="1" presStyleCnt="3"/>
      <dgm:spPr/>
    </dgm:pt>
    <dgm:pt modelId="{336258A9-5813-4EDA-A7D4-CFB5DE2383DB}" type="pres">
      <dgm:prSet presAssocID="{B0D75934-70BA-488E-844F-6505A6DA0467}" presName="arrowWedge3" presStyleLbl="fgSibTrans2D1" presStyleIdx="2" presStyleCnt="3"/>
      <dgm:spPr/>
    </dgm:pt>
  </dgm:ptLst>
  <dgm:cxnLst>
    <dgm:cxn modelId="{3DEB1F1C-49D3-40B7-B987-4B3994E3AAE1}" srcId="{B3F5F5DE-9B64-4F5D-B1B2-B36F792F09CC}" destId="{3A365036-9A73-4565-9025-4D8B6A31E638}" srcOrd="2" destOrd="0" parTransId="{384E18C2-FDF4-41F9-AEBC-CB9B8E7606F3}" sibTransId="{B0D75934-70BA-488E-844F-6505A6DA0467}"/>
    <dgm:cxn modelId="{63A77C26-8C9C-4395-87A4-9E5B310BB808}" type="presOf" srcId="{8585D65F-B936-488F-93FC-267FDEEF1B26}" destId="{038DE5D4-F92A-4997-B703-0292CB77A8D0}" srcOrd="1" destOrd="0" presId="urn:microsoft.com/office/officeart/2005/8/layout/cycle8"/>
    <dgm:cxn modelId="{D147D831-EE52-41D0-B7AA-A8248E74E4E8}" type="presOf" srcId="{B3F5F5DE-9B64-4F5D-B1B2-B36F792F09CC}" destId="{505F436D-18D5-4919-9BF7-F12C8E458E9E}" srcOrd="0" destOrd="0" presId="urn:microsoft.com/office/officeart/2005/8/layout/cycle8"/>
    <dgm:cxn modelId="{1B461A51-1898-40CD-AAD6-9B3B218D0F30}" srcId="{B3F5F5DE-9B64-4F5D-B1B2-B36F792F09CC}" destId="{057E959B-A447-467C-9D14-41CA51064404}" srcOrd="1" destOrd="0" parTransId="{49DA6EF5-4C68-4E7E-BD25-7A437C8D3D0C}" sibTransId="{397EAFA6-EA43-43C7-8ABB-4B1E18E3CD92}"/>
    <dgm:cxn modelId="{C9E03874-824D-472F-BACB-941CB27C3283}" type="presOf" srcId="{8585D65F-B936-488F-93FC-267FDEEF1B26}" destId="{6D8B0072-0BD5-49D4-A9CE-0DD390839406}" srcOrd="0" destOrd="0" presId="urn:microsoft.com/office/officeart/2005/8/layout/cycle8"/>
    <dgm:cxn modelId="{D638B977-AE63-4AF2-A0B5-F360B199CAC9}" type="presOf" srcId="{3A365036-9A73-4565-9025-4D8B6A31E638}" destId="{07664213-FC45-46FA-B527-931E42BD4E56}" srcOrd="1" destOrd="0" presId="urn:microsoft.com/office/officeart/2005/8/layout/cycle8"/>
    <dgm:cxn modelId="{438C6692-1D13-4593-8EC2-432B048F9A32}" type="presOf" srcId="{057E959B-A447-467C-9D14-41CA51064404}" destId="{A3BD7CDD-C858-48DE-BC13-C50CE560FD5F}" srcOrd="0" destOrd="0" presId="urn:microsoft.com/office/officeart/2005/8/layout/cycle8"/>
    <dgm:cxn modelId="{1B5616B4-34BD-40C3-9D9C-397A5FB5A524}" type="presOf" srcId="{057E959B-A447-467C-9D14-41CA51064404}" destId="{2E48EE00-1FB4-42C8-96DA-D57321B55C62}" srcOrd="1" destOrd="0" presId="urn:microsoft.com/office/officeart/2005/8/layout/cycle8"/>
    <dgm:cxn modelId="{BB67B8B4-C839-402D-87A5-FAE35B61475A}" type="presOf" srcId="{3A365036-9A73-4565-9025-4D8B6A31E638}" destId="{4D31E4F0-EFBE-4D9F-9EC2-D08B85A57FF9}" srcOrd="0" destOrd="0" presId="urn:microsoft.com/office/officeart/2005/8/layout/cycle8"/>
    <dgm:cxn modelId="{81A689D6-D9F8-4177-BA6C-9843136552EF}" srcId="{B3F5F5DE-9B64-4F5D-B1B2-B36F792F09CC}" destId="{8585D65F-B936-488F-93FC-267FDEEF1B26}" srcOrd="0" destOrd="0" parTransId="{718CA0CB-0D4D-4ECF-A562-B70E36E3A1A7}" sibTransId="{8C1933F4-68C8-40B4-8887-051170F018C6}"/>
    <dgm:cxn modelId="{E24DEDAC-5F47-48A2-A809-28BF1744E434}" type="presParOf" srcId="{505F436D-18D5-4919-9BF7-F12C8E458E9E}" destId="{6D8B0072-0BD5-49D4-A9CE-0DD390839406}" srcOrd="0" destOrd="0" presId="urn:microsoft.com/office/officeart/2005/8/layout/cycle8"/>
    <dgm:cxn modelId="{FB6EBA69-4DE0-41F4-BB2E-D9AE799E7BC1}" type="presParOf" srcId="{505F436D-18D5-4919-9BF7-F12C8E458E9E}" destId="{EC8BBDC5-3C72-4C55-A46C-6A5CF0732044}" srcOrd="1" destOrd="0" presId="urn:microsoft.com/office/officeart/2005/8/layout/cycle8"/>
    <dgm:cxn modelId="{0CF5C0CE-2253-4B03-98BC-74151D63189F}" type="presParOf" srcId="{505F436D-18D5-4919-9BF7-F12C8E458E9E}" destId="{648D8EDE-996F-44AF-9A09-6C4C42ACAC90}" srcOrd="2" destOrd="0" presId="urn:microsoft.com/office/officeart/2005/8/layout/cycle8"/>
    <dgm:cxn modelId="{D5D8E270-F871-424D-A339-7FBAAC187F43}" type="presParOf" srcId="{505F436D-18D5-4919-9BF7-F12C8E458E9E}" destId="{038DE5D4-F92A-4997-B703-0292CB77A8D0}" srcOrd="3" destOrd="0" presId="urn:microsoft.com/office/officeart/2005/8/layout/cycle8"/>
    <dgm:cxn modelId="{84F021B6-2435-49A4-AB0A-416EB622B60D}" type="presParOf" srcId="{505F436D-18D5-4919-9BF7-F12C8E458E9E}" destId="{A3BD7CDD-C858-48DE-BC13-C50CE560FD5F}" srcOrd="4" destOrd="0" presId="urn:microsoft.com/office/officeart/2005/8/layout/cycle8"/>
    <dgm:cxn modelId="{24A05883-05D9-4CF7-9440-BE8634BFD66B}" type="presParOf" srcId="{505F436D-18D5-4919-9BF7-F12C8E458E9E}" destId="{8281754C-1B1D-4401-BAD7-8F6FD755F5B5}" srcOrd="5" destOrd="0" presId="urn:microsoft.com/office/officeart/2005/8/layout/cycle8"/>
    <dgm:cxn modelId="{86CCCDA9-A29D-47CF-BCC3-6FD602CE8C7E}" type="presParOf" srcId="{505F436D-18D5-4919-9BF7-F12C8E458E9E}" destId="{1FD10BCE-CFC0-4ABE-89AF-639B954F9BBC}" srcOrd="6" destOrd="0" presId="urn:microsoft.com/office/officeart/2005/8/layout/cycle8"/>
    <dgm:cxn modelId="{BFE293F4-BFBA-417F-BA87-7989405406C5}" type="presParOf" srcId="{505F436D-18D5-4919-9BF7-F12C8E458E9E}" destId="{2E48EE00-1FB4-42C8-96DA-D57321B55C62}" srcOrd="7" destOrd="0" presId="urn:microsoft.com/office/officeart/2005/8/layout/cycle8"/>
    <dgm:cxn modelId="{F0F3FBCA-E5B7-4641-9497-8130414601F5}" type="presParOf" srcId="{505F436D-18D5-4919-9BF7-F12C8E458E9E}" destId="{4D31E4F0-EFBE-4D9F-9EC2-D08B85A57FF9}" srcOrd="8" destOrd="0" presId="urn:microsoft.com/office/officeart/2005/8/layout/cycle8"/>
    <dgm:cxn modelId="{531B1257-584A-4912-8CE6-A911661C141E}" type="presParOf" srcId="{505F436D-18D5-4919-9BF7-F12C8E458E9E}" destId="{8BAB2FEB-D642-4C73-9F8D-4FCBFEE0CA75}" srcOrd="9" destOrd="0" presId="urn:microsoft.com/office/officeart/2005/8/layout/cycle8"/>
    <dgm:cxn modelId="{1339672C-5B2B-4927-9C54-3BB4AA8284A3}" type="presParOf" srcId="{505F436D-18D5-4919-9BF7-F12C8E458E9E}" destId="{127ED688-7F1D-4730-B233-51142FA9007A}" srcOrd="10" destOrd="0" presId="urn:microsoft.com/office/officeart/2005/8/layout/cycle8"/>
    <dgm:cxn modelId="{78501026-72CE-45A7-9A81-3C15367206DF}" type="presParOf" srcId="{505F436D-18D5-4919-9BF7-F12C8E458E9E}" destId="{07664213-FC45-46FA-B527-931E42BD4E56}" srcOrd="11" destOrd="0" presId="urn:microsoft.com/office/officeart/2005/8/layout/cycle8"/>
    <dgm:cxn modelId="{CA3A8764-D787-4C7F-8B82-D9C10ED91E61}" type="presParOf" srcId="{505F436D-18D5-4919-9BF7-F12C8E458E9E}" destId="{A0F435F9-1FA9-48F8-98D5-DFDC5CF1BCB0}" srcOrd="12" destOrd="0" presId="urn:microsoft.com/office/officeart/2005/8/layout/cycle8"/>
    <dgm:cxn modelId="{C1924BD0-A443-46ED-BCB6-35465B3FB49B}" type="presParOf" srcId="{505F436D-18D5-4919-9BF7-F12C8E458E9E}" destId="{08AFC5BF-0AA4-4E2D-B70F-683AC248A32E}" srcOrd="13" destOrd="0" presId="urn:microsoft.com/office/officeart/2005/8/layout/cycle8"/>
    <dgm:cxn modelId="{E14541E7-79B1-44E5-AD21-1E8474EB244E}" type="presParOf" srcId="{505F436D-18D5-4919-9BF7-F12C8E458E9E}" destId="{336258A9-5813-4EDA-A7D4-CFB5DE2383DB}" srcOrd="14" destOrd="0" presId="urn:microsoft.com/office/officeart/2005/8/layout/cycle8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18FE6-66B6-4239-9612-55CB1583CEC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A124F5B-50C0-483F-92CF-6917CC85FC8C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From</a:t>
          </a:r>
          <a:r>
            <a:rPr lang="en-US" sz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Teacher-Centered</a:t>
          </a:r>
          <a:r>
            <a:rPr lang="en-US" sz="1200" dirty="0">
              <a:solidFill>
                <a:schemeClr val="accent2">
                  <a:lumMod val="75000"/>
                </a:schemeClr>
              </a:solidFill>
            </a:rPr>
            <a:t> </a:t>
          </a:r>
        </a:p>
      </dgm:t>
    </dgm:pt>
    <dgm:pt modelId="{D0474D51-AD29-4663-A206-D2596C5A8D27}" type="parTrans" cxnId="{4F6F35B1-F0AC-4E60-8EF9-2C91B34CBBF9}">
      <dgm:prSet/>
      <dgm:spPr/>
      <dgm:t>
        <a:bodyPr/>
        <a:lstStyle/>
        <a:p>
          <a:endParaRPr lang="en-US"/>
        </a:p>
      </dgm:t>
    </dgm:pt>
    <dgm:pt modelId="{96C2031C-FFAE-463F-AA09-D47DCF3B8A83}" type="sibTrans" cxnId="{4F6F35B1-F0AC-4E60-8EF9-2C91B34CBBF9}">
      <dgm:prSet/>
      <dgm:spPr/>
      <dgm:t>
        <a:bodyPr/>
        <a:lstStyle/>
        <a:p>
          <a:endParaRPr lang="en-US"/>
        </a:p>
      </dgm:t>
    </dgm:pt>
    <dgm:pt modelId="{741EE237-4D56-4E15-9679-DEE109AD15D1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To Student-Centered</a:t>
          </a:r>
        </a:p>
      </dgm:t>
    </dgm:pt>
    <dgm:pt modelId="{4C41E508-ABC1-4E9F-9DBE-1D19BAE32516}" type="parTrans" cxnId="{7783CC9B-6909-487E-A2E5-84EE0400A9D4}">
      <dgm:prSet/>
      <dgm:spPr/>
      <dgm:t>
        <a:bodyPr/>
        <a:lstStyle/>
        <a:p>
          <a:endParaRPr lang="en-US"/>
        </a:p>
      </dgm:t>
    </dgm:pt>
    <dgm:pt modelId="{D19D8CD1-B8C5-4326-BC50-11F3FDB205EE}" type="sibTrans" cxnId="{7783CC9B-6909-487E-A2E5-84EE0400A9D4}">
      <dgm:prSet/>
      <dgm:spPr/>
      <dgm:t>
        <a:bodyPr/>
        <a:lstStyle/>
        <a:p>
          <a:endParaRPr lang="en-US"/>
        </a:p>
      </dgm:t>
    </dgm:pt>
    <dgm:pt modelId="{5E175012-3551-4143-B735-421F07366146}" type="pres">
      <dgm:prSet presAssocID="{A0E18FE6-66B6-4239-9612-55CB1583CEC9}" presName="Name0" presStyleCnt="0">
        <dgm:presLayoutVars>
          <dgm:dir/>
          <dgm:resizeHandles val="exact"/>
        </dgm:presLayoutVars>
      </dgm:prSet>
      <dgm:spPr/>
    </dgm:pt>
    <dgm:pt modelId="{2B0D4D36-A99E-43B0-BD1A-EF0A9FAACE6E}" type="pres">
      <dgm:prSet presAssocID="{A0E18FE6-66B6-4239-9612-55CB1583CEC9}" presName="arrow" presStyleLbl="bgShp" presStyleIdx="0" presStyleCnt="1"/>
      <dgm:spPr/>
    </dgm:pt>
    <dgm:pt modelId="{167BC8D4-F13D-4C52-8E3E-38F4D84ECAD8}" type="pres">
      <dgm:prSet presAssocID="{A0E18FE6-66B6-4239-9612-55CB1583CEC9}" presName="points" presStyleCnt="0"/>
      <dgm:spPr/>
    </dgm:pt>
    <dgm:pt modelId="{FEFC4440-D516-4E7B-A629-AFA8D1C0549F}" type="pres">
      <dgm:prSet presAssocID="{7A124F5B-50C0-483F-92CF-6917CC85FC8C}" presName="compositeA" presStyleCnt="0"/>
      <dgm:spPr/>
    </dgm:pt>
    <dgm:pt modelId="{B36AA04A-C11A-4AF3-B2DB-F653663280D6}" type="pres">
      <dgm:prSet presAssocID="{7A124F5B-50C0-483F-92CF-6917CC85FC8C}" presName="textA" presStyleLbl="revTx" presStyleIdx="0" presStyleCnt="2">
        <dgm:presLayoutVars>
          <dgm:bulletEnabled val="1"/>
        </dgm:presLayoutVars>
      </dgm:prSet>
      <dgm:spPr/>
    </dgm:pt>
    <dgm:pt modelId="{0028E7DF-DDD2-4ADE-B8B4-7D1C3CB77F37}" type="pres">
      <dgm:prSet presAssocID="{7A124F5B-50C0-483F-92CF-6917CC85FC8C}" presName="circleA" presStyleLbl="node1" presStyleIdx="0" presStyleCnt="2"/>
      <dgm:spPr/>
    </dgm:pt>
    <dgm:pt modelId="{AC3AEC02-EBD9-4D8A-ADCD-4FD1E074BE07}" type="pres">
      <dgm:prSet presAssocID="{7A124F5B-50C0-483F-92CF-6917CC85FC8C}" presName="spaceA" presStyleCnt="0"/>
      <dgm:spPr/>
    </dgm:pt>
    <dgm:pt modelId="{7B45B813-ABC5-4F9C-8A50-1BCD7FC07401}" type="pres">
      <dgm:prSet presAssocID="{96C2031C-FFAE-463F-AA09-D47DCF3B8A83}" presName="space" presStyleCnt="0"/>
      <dgm:spPr/>
    </dgm:pt>
    <dgm:pt modelId="{DDD5D686-BE8A-472F-B4C3-140F84F7CB7C}" type="pres">
      <dgm:prSet presAssocID="{741EE237-4D56-4E15-9679-DEE109AD15D1}" presName="compositeB" presStyleCnt="0"/>
      <dgm:spPr/>
    </dgm:pt>
    <dgm:pt modelId="{76C9F22C-CA38-49D1-9A19-93D8EE7D1E34}" type="pres">
      <dgm:prSet presAssocID="{741EE237-4D56-4E15-9679-DEE109AD15D1}" presName="textB" presStyleLbl="revTx" presStyleIdx="1" presStyleCnt="2" custLinFactY="-43188" custLinFactNeighborX="9148" custLinFactNeighborY="-100000">
        <dgm:presLayoutVars>
          <dgm:bulletEnabled val="1"/>
        </dgm:presLayoutVars>
      </dgm:prSet>
      <dgm:spPr/>
    </dgm:pt>
    <dgm:pt modelId="{38DFCBBD-6BBA-4D9A-8124-60C25CFE7AC4}" type="pres">
      <dgm:prSet presAssocID="{741EE237-4D56-4E15-9679-DEE109AD15D1}" presName="circleB" presStyleLbl="node1" presStyleIdx="1" presStyleCnt="2"/>
      <dgm:spPr/>
    </dgm:pt>
    <dgm:pt modelId="{A66ED548-F928-4EE8-A4C9-977352E1DBB7}" type="pres">
      <dgm:prSet presAssocID="{741EE237-4D56-4E15-9679-DEE109AD15D1}" presName="spaceB" presStyleCnt="0"/>
      <dgm:spPr/>
    </dgm:pt>
  </dgm:ptLst>
  <dgm:cxnLst>
    <dgm:cxn modelId="{3BA43C6D-BF4D-4BDB-B4F7-9844D113C6C3}" type="presOf" srcId="{741EE237-4D56-4E15-9679-DEE109AD15D1}" destId="{76C9F22C-CA38-49D1-9A19-93D8EE7D1E34}" srcOrd="0" destOrd="0" presId="urn:microsoft.com/office/officeart/2005/8/layout/hProcess11"/>
    <dgm:cxn modelId="{5D5ED56F-0FD9-4EAC-A088-8F098E64CCB4}" type="presOf" srcId="{7A124F5B-50C0-483F-92CF-6917CC85FC8C}" destId="{B36AA04A-C11A-4AF3-B2DB-F653663280D6}" srcOrd="0" destOrd="0" presId="urn:microsoft.com/office/officeart/2005/8/layout/hProcess11"/>
    <dgm:cxn modelId="{82721A84-581D-4E92-9B0D-E0A5D1ABC0B0}" type="presOf" srcId="{A0E18FE6-66B6-4239-9612-55CB1583CEC9}" destId="{5E175012-3551-4143-B735-421F07366146}" srcOrd="0" destOrd="0" presId="urn:microsoft.com/office/officeart/2005/8/layout/hProcess11"/>
    <dgm:cxn modelId="{7783CC9B-6909-487E-A2E5-84EE0400A9D4}" srcId="{A0E18FE6-66B6-4239-9612-55CB1583CEC9}" destId="{741EE237-4D56-4E15-9679-DEE109AD15D1}" srcOrd="1" destOrd="0" parTransId="{4C41E508-ABC1-4E9F-9DBE-1D19BAE32516}" sibTransId="{D19D8CD1-B8C5-4326-BC50-11F3FDB205EE}"/>
    <dgm:cxn modelId="{4F6F35B1-F0AC-4E60-8EF9-2C91B34CBBF9}" srcId="{A0E18FE6-66B6-4239-9612-55CB1583CEC9}" destId="{7A124F5B-50C0-483F-92CF-6917CC85FC8C}" srcOrd="0" destOrd="0" parTransId="{D0474D51-AD29-4663-A206-D2596C5A8D27}" sibTransId="{96C2031C-FFAE-463F-AA09-D47DCF3B8A83}"/>
    <dgm:cxn modelId="{2D467204-F27C-4752-B9FB-3F3D98E68FF0}" type="presParOf" srcId="{5E175012-3551-4143-B735-421F07366146}" destId="{2B0D4D36-A99E-43B0-BD1A-EF0A9FAACE6E}" srcOrd="0" destOrd="0" presId="urn:microsoft.com/office/officeart/2005/8/layout/hProcess11"/>
    <dgm:cxn modelId="{BF1C478C-9138-463C-92DB-4EF3939A7039}" type="presParOf" srcId="{5E175012-3551-4143-B735-421F07366146}" destId="{167BC8D4-F13D-4C52-8E3E-38F4D84ECAD8}" srcOrd="1" destOrd="0" presId="urn:microsoft.com/office/officeart/2005/8/layout/hProcess11"/>
    <dgm:cxn modelId="{F4261D67-350F-4BD7-910F-BD8D58A61F9E}" type="presParOf" srcId="{167BC8D4-F13D-4C52-8E3E-38F4D84ECAD8}" destId="{FEFC4440-D516-4E7B-A629-AFA8D1C0549F}" srcOrd="0" destOrd="0" presId="urn:microsoft.com/office/officeart/2005/8/layout/hProcess11"/>
    <dgm:cxn modelId="{07EACF45-D29D-40BB-84A9-D6A71A9C8E51}" type="presParOf" srcId="{FEFC4440-D516-4E7B-A629-AFA8D1C0549F}" destId="{B36AA04A-C11A-4AF3-B2DB-F653663280D6}" srcOrd="0" destOrd="0" presId="urn:microsoft.com/office/officeart/2005/8/layout/hProcess11"/>
    <dgm:cxn modelId="{84DDCB61-6C28-4CCB-BFAA-717A5C3A8A97}" type="presParOf" srcId="{FEFC4440-D516-4E7B-A629-AFA8D1C0549F}" destId="{0028E7DF-DDD2-4ADE-B8B4-7D1C3CB77F37}" srcOrd="1" destOrd="0" presId="urn:microsoft.com/office/officeart/2005/8/layout/hProcess11"/>
    <dgm:cxn modelId="{135E9EF4-DADC-4DA3-9223-DAAAAB98A0D1}" type="presParOf" srcId="{FEFC4440-D516-4E7B-A629-AFA8D1C0549F}" destId="{AC3AEC02-EBD9-4D8A-ADCD-4FD1E074BE07}" srcOrd="2" destOrd="0" presId="urn:microsoft.com/office/officeart/2005/8/layout/hProcess11"/>
    <dgm:cxn modelId="{78983214-FFC4-4C0C-99A9-80DCD5CE5D95}" type="presParOf" srcId="{167BC8D4-F13D-4C52-8E3E-38F4D84ECAD8}" destId="{7B45B813-ABC5-4F9C-8A50-1BCD7FC07401}" srcOrd="1" destOrd="0" presId="urn:microsoft.com/office/officeart/2005/8/layout/hProcess11"/>
    <dgm:cxn modelId="{E05DD03A-2674-41FE-96FB-4FEABAE82C15}" type="presParOf" srcId="{167BC8D4-F13D-4C52-8E3E-38F4D84ECAD8}" destId="{DDD5D686-BE8A-472F-B4C3-140F84F7CB7C}" srcOrd="2" destOrd="0" presId="urn:microsoft.com/office/officeart/2005/8/layout/hProcess11"/>
    <dgm:cxn modelId="{6759AB56-875A-43DB-A186-85F50365225F}" type="presParOf" srcId="{DDD5D686-BE8A-472F-B4C3-140F84F7CB7C}" destId="{76C9F22C-CA38-49D1-9A19-93D8EE7D1E34}" srcOrd="0" destOrd="0" presId="urn:microsoft.com/office/officeart/2005/8/layout/hProcess11"/>
    <dgm:cxn modelId="{F234F87C-411C-4532-A4E5-92EF0EA38C0D}" type="presParOf" srcId="{DDD5D686-BE8A-472F-B4C3-140F84F7CB7C}" destId="{38DFCBBD-6BBA-4D9A-8124-60C25CFE7AC4}" srcOrd="1" destOrd="0" presId="urn:microsoft.com/office/officeart/2005/8/layout/hProcess11"/>
    <dgm:cxn modelId="{C623CBB2-50B2-4DFC-A25A-BF5B632F1557}" type="presParOf" srcId="{DDD5D686-BE8A-472F-B4C3-140F84F7CB7C}" destId="{A66ED548-F928-4EE8-A4C9-977352E1DBB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C764C-8405-4391-BDA0-7D5616119B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ADE991-DBB0-41EB-A61D-E8EAD7C41E0A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1. Include section 1 notes.</a:t>
          </a:r>
        </a:p>
        <a:p>
          <a:r>
            <a:rPr lang="en-US" sz="1100" dirty="0">
              <a:solidFill>
                <a:schemeClr val="tx1"/>
              </a:solidFill>
            </a:rPr>
            <a:t>2. If post-visit meeting occurs, include section 2 notes as well.</a:t>
          </a:r>
        </a:p>
      </dgm:t>
    </dgm:pt>
    <dgm:pt modelId="{75EE57E9-6A76-42D0-99E6-F2DD86637272}" type="parTrans" cxnId="{3F2A64D6-977D-46FE-A0BF-17CE9CBC70D5}">
      <dgm:prSet/>
      <dgm:spPr/>
      <dgm:t>
        <a:bodyPr/>
        <a:lstStyle/>
        <a:p>
          <a:endParaRPr lang="en-US"/>
        </a:p>
      </dgm:t>
    </dgm:pt>
    <dgm:pt modelId="{FF4CDEFB-F62E-4683-A42F-528BD28163F9}" type="sibTrans" cxnId="{3F2A64D6-977D-46FE-A0BF-17CE9CBC70D5}">
      <dgm:prSet/>
      <dgm:spPr/>
      <dgm:t>
        <a:bodyPr/>
        <a:lstStyle/>
        <a:p>
          <a:endParaRPr lang="en-US"/>
        </a:p>
      </dgm:t>
    </dgm:pt>
    <dgm:pt modelId="{A35C4BD5-6541-4D9F-A05B-CBC121B79DE1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3. Identify 1-2 effective instructional strategies.</a:t>
          </a:r>
        </a:p>
        <a:p>
          <a:r>
            <a:rPr lang="en-US" sz="1100" dirty="0">
              <a:solidFill>
                <a:schemeClr val="tx1"/>
              </a:solidFill>
            </a:rPr>
            <a:t>4. Identify 1-2 areas in need of improvement.</a:t>
          </a:r>
        </a:p>
      </dgm:t>
    </dgm:pt>
    <dgm:pt modelId="{75621E53-3068-43AD-A480-88F428BA7481}" type="parTrans" cxnId="{C5774ACE-CF54-453F-86ED-4B26C1CC5AC2}">
      <dgm:prSet/>
      <dgm:spPr/>
      <dgm:t>
        <a:bodyPr/>
        <a:lstStyle/>
        <a:p>
          <a:endParaRPr lang="en-US"/>
        </a:p>
      </dgm:t>
    </dgm:pt>
    <dgm:pt modelId="{EDA89FBF-ACE3-4C5D-BDED-F40A5F17DA2D}" type="sibTrans" cxnId="{C5774ACE-CF54-453F-86ED-4B26C1CC5AC2}">
      <dgm:prSet/>
      <dgm:spPr/>
      <dgm:t>
        <a:bodyPr/>
        <a:lstStyle/>
        <a:p>
          <a:endParaRPr lang="en-US"/>
        </a:p>
      </dgm:t>
    </dgm:pt>
    <dgm:pt modelId="{C610C5D9-91F5-4B43-A4CC-252806223CCD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5. Recommend 1-2 instructional strategies for the teacher to try.</a:t>
          </a:r>
        </a:p>
        <a:p>
          <a:r>
            <a:rPr lang="en-US" sz="1100" dirty="0">
              <a:solidFill>
                <a:schemeClr val="tx1"/>
              </a:solidFill>
            </a:rPr>
            <a:t>6. Identify 1-2 resources.</a:t>
          </a:r>
        </a:p>
        <a:p>
          <a:r>
            <a:rPr lang="en-US" sz="1100" dirty="0">
              <a:solidFill>
                <a:schemeClr val="tx1"/>
              </a:solidFill>
            </a:rPr>
            <a:t>7. If post-visit meeting doesn’t occur, identify 1-2 open-ended questions to prompt teacher reflection and extend their thinking.</a:t>
          </a:r>
        </a:p>
        <a:p>
          <a:r>
            <a:rPr lang="en-US" sz="1100" dirty="0">
              <a:solidFill>
                <a:schemeClr val="tx1"/>
              </a:solidFill>
            </a:rPr>
            <a:t>8. Provide teacher with the opportunity to reflect on the process.</a:t>
          </a:r>
        </a:p>
      </dgm:t>
    </dgm:pt>
    <dgm:pt modelId="{CD4E1600-9CFE-46BF-80F2-A60FAA16E658}" type="parTrans" cxnId="{DE5F44A0-7B46-4967-80A3-60DF8E642382}">
      <dgm:prSet/>
      <dgm:spPr/>
      <dgm:t>
        <a:bodyPr/>
        <a:lstStyle/>
        <a:p>
          <a:endParaRPr lang="en-US"/>
        </a:p>
      </dgm:t>
    </dgm:pt>
    <dgm:pt modelId="{77C5C50D-E645-4124-A86B-FE47EB40C6E3}" type="sibTrans" cxnId="{DE5F44A0-7B46-4967-80A3-60DF8E642382}">
      <dgm:prSet/>
      <dgm:spPr/>
      <dgm:t>
        <a:bodyPr/>
        <a:lstStyle/>
        <a:p>
          <a:endParaRPr lang="en-US"/>
        </a:p>
      </dgm:t>
    </dgm:pt>
    <dgm:pt modelId="{662BC577-9B01-4DED-A02D-AB52AABD9CCF}" type="pres">
      <dgm:prSet presAssocID="{640C764C-8405-4391-BDA0-7D5616119B27}" presName="linear" presStyleCnt="0">
        <dgm:presLayoutVars>
          <dgm:dir/>
          <dgm:animLvl val="lvl"/>
          <dgm:resizeHandles val="exact"/>
        </dgm:presLayoutVars>
      </dgm:prSet>
      <dgm:spPr/>
    </dgm:pt>
    <dgm:pt modelId="{CF8564EE-F27A-40B3-AA6F-C1CED86CDD39}" type="pres">
      <dgm:prSet presAssocID="{05ADE991-DBB0-41EB-A61D-E8EAD7C41E0A}" presName="parentLin" presStyleCnt="0"/>
      <dgm:spPr/>
    </dgm:pt>
    <dgm:pt modelId="{B18ECC7B-DDFA-4F5C-89F1-2A3477292989}" type="pres">
      <dgm:prSet presAssocID="{05ADE991-DBB0-41EB-A61D-E8EAD7C41E0A}" presName="parentLeftMargin" presStyleLbl="node1" presStyleIdx="0" presStyleCnt="3"/>
      <dgm:spPr/>
    </dgm:pt>
    <dgm:pt modelId="{29CF801A-C195-4172-9134-2AA3D575F1AF}" type="pres">
      <dgm:prSet presAssocID="{05ADE991-DBB0-41EB-A61D-E8EAD7C41E0A}" presName="parentText" presStyleLbl="node1" presStyleIdx="0" presStyleCnt="3" custScaleX="137537" custScaleY="302818">
        <dgm:presLayoutVars>
          <dgm:chMax val="0"/>
          <dgm:bulletEnabled val="1"/>
        </dgm:presLayoutVars>
      </dgm:prSet>
      <dgm:spPr/>
    </dgm:pt>
    <dgm:pt modelId="{BC0B34BE-FCBA-4289-9542-411B256B7A1C}" type="pres">
      <dgm:prSet presAssocID="{05ADE991-DBB0-41EB-A61D-E8EAD7C41E0A}" presName="negativeSpace" presStyleCnt="0"/>
      <dgm:spPr/>
    </dgm:pt>
    <dgm:pt modelId="{C277A263-677E-41DB-B34B-756AFC32A3F4}" type="pres">
      <dgm:prSet presAssocID="{05ADE991-DBB0-41EB-A61D-E8EAD7C41E0A}" presName="childText" presStyleLbl="conFgAcc1" presStyleIdx="0" presStyleCnt="3">
        <dgm:presLayoutVars>
          <dgm:bulletEnabled val="1"/>
        </dgm:presLayoutVars>
      </dgm:prSet>
      <dgm:spPr/>
    </dgm:pt>
    <dgm:pt modelId="{6FBEAF17-11A6-41B9-B088-DDF0AF138099}" type="pres">
      <dgm:prSet presAssocID="{FF4CDEFB-F62E-4683-A42F-528BD28163F9}" presName="spaceBetweenRectangles" presStyleCnt="0"/>
      <dgm:spPr/>
    </dgm:pt>
    <dgm:pt modelId="{53ECFD0D-A7C7-4199-8F1C-C2C5F2FE09AD}" type="pres">
      <dgm:prSet presAssocID="{A35C4BD5-6541-4D9F-A05B-CBC121B79DE1}" presName="parentLin" presStyleCnt="0"/>
      <dgm:spPr/>
    </dgm:pt>
    <dgm:pt modelId="{8B89569A-1F20-4051-BB48-F62270ED16D5}" type="pres">
      <dgm:prSet presAssocID="{A35C4BD5-6541-4D9F-A05B-CBC121B79DE1}" presName="parentLeftMargin" presStyleLbl="node1" presStyleIdx="0" presStyleCnt="3"/>
      <dgm:spPr/>
    </dgm:pt>
    <dgm:pt modelId="{9E970843-5F01-4144-8FB0-27177949B084}" type="pres">
      <dgm:prSet presAssocID="{A35C4BD5-6541-4D9F-A05B-CBC121B79DE1}" presName="parentText" presStyleLbl="node1" presStyleIdx="1" presStyleCnt="3" custScaleX="139777" custScaleY="339839">
        <dgm:presLayoutVars>
          <dgm:chMax val="0"/>
          <dgm:bulletEnabled val="1"/>
        </dgm:presLayoutVars>
      </dgm:prSet>
      <dgm:spPr/>
    </dgm:pt>
    <dgm:pt modelId="{F1C4E35C-60DC-400E-8F48-60AF44995BD5}" type="pres">
      <dgm:prSet presAssocID="{A35C4BD5-6541-4D9F-A05B-CBC121B79DE1}" presName="negativeSpace" presStyleCnt="0"/>
      <dgm:spPr/>
    </dgm:pt>
    <dgm:pt modelId="{EAEF56FC-FFB0-45CC-93B4-59282AAD95CA}" type="pres">
      <dgm:prSet presAssocID="{A35C4BD5-6541-4D9F-A05B-CBC121B79DE1}" presName="childText" presStyleLbl="conFgAcc1" presStyleIdx="1" presStyleCnt="3">
        <dgm:presLayoutVars>
          <dgm:bulletEnabled val="1"/>
        </dgm:presLayoutVars>
      </dgm:prSet>
      <dgm:spPr/>
    </dgm:pt>
    <dgm:pt modelId="{F3CEFB8E-0C3C-46EA-8FA7-9CEC95B90BD6}" type="pres">
      <dgm:prSet presAssocID="{EDA89FBF-ACE3-4C5D-BDED-F40A5F17DA2D}" presName="spaceBetweenRectangles" presStyleCnt="0"/>
      <dgm:spPr/>
    </dgm:pt>
    <dgm:pt modelId="{330CB815-440C-4D7E-B0E0-CFF0D1C2C5D5}" type="pres">
      <dgm:prSet presAssocID="{C610C5D9-91F5-4B43-A4CC-252806223CCD}" presName="parentLin" presStyleCnt="0"/>
      <dgm:spPr/>
    </dgm:pt>
    <dgm:pt modelId="{BCB27D7B-B99F-4444-AB3B-60591E7675B0}" type="pres">
      <dgm:prSet presAssocID="{C610C5D9-91F5-4B43-A4CC-252806223CCD}" presName="parentLeftMargin" presStyleLbl="node1" presStyleIdx="1" presStyleCnt="3"/>
      <dgm:spPr/>
    </dgm:pt>
    <dgm:pt modelId="{2BEDF1E5-162A-4BB3-8A7E-05F0E03C6146}" type="pres">
      <dgm:prSet presAssocID="{C610C5D9-91F5-4B43-A4CC-252806223CCD}" presName="parentText" presStyleLbl="node1" presStyleIdx="2" presStyleCnt="3" custScaleX="142005" custScaleY="458165">
        <dgm:presLayoutVars>
          <dgm:chMax val="0"/>
          <dgm:bulletEnabled val="1"/>
        </dgm:presLayoutVars>
      </dgm:prSet>
      <dgm:spPr/>
    </dgm:pt>
    <dgm:pt modelId="{4DA741C6-ED00-4711-81A2-33F8071BACFB}" type="pres">
      <dgm:prSet presAssocID="{C610C5D9-91F5-4B43-A4CC-252806223CCD}" presName="negativeSpace" presStyleCnt="0"/>
      <dgm:spPr/>
    </dgm:pt>
    <dgm:pt modelId="{019AACEB-2172-42BE-A70C-10D408BC8E80}" type="pres">
      <dgm:prSet presAssocID="{C610C5D9-91F5-4B43-A4CC-252806223C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030F15-52B5-4F59-998A-4BC26FF5D453}" type="presOf" srcId="{A35C4BD5-6541-4D9F-A05B-CBC121B79DE1}" destId="{9E970843-5F01-4144-8FB0-27177949B084}" srcOrd="1" destOrd="0" presId="urn:microsoft.com/office/officeart/2005/8/layout/list1"/>
    <dgm:cxn modelId="{03FDF32F-BD88-495B-971E-A938E4B5D5D0}" type="presOf" srcId="{C610C5D9-91F5-4B43-A4CC-252806223CCD}" destId="{2BEDF1E5-162A-4BB3-8A7E-05F0E03C6146}" srcOrd="1" destOrd="0" presId="urn:microsoft.com/office/officeart/2005/8/layout/list1"/>
    <dgm:cxn modelId="{45485089-2DA5-4478-93D5-92AF7ED65018}" type="presOf" srcId="{C610C5D9-91F5-4B43-A4CC-252806223CCD}" destId="{BCB27D7B-B99F-4444-AB3B-60591E7675B0}" srcOrd="0" destOrd="0" presId="urn:microsoft.com/office/officeart/2005/8/layout/list1"/>
    <dgm:cxn modelId="{E5854294-20CA-4404-8318-3D97C225CC39}" type="presOf" srcId="{05ADE991-DBB0-41EB-A61D-E8EAD7C41E0A}" destId="{29CF801A-C195-4172-9134-2AA3D575F1AF}" srcOrd="1" destOrd="0" presId="urn:microsoft.com/office/officeart/2005/8/layout/list1"/>
    <dgm:cxn modelId="{DE5F44A0-7B46-4967-80A3-60DF8E642382}" srcId="{640C764C-8405-4391-BDA0-7D5616119B27}" destId="{C610C5D9-91F5-4B43-A4CC-252806223CCD}" srcOrd="2" destOrd="0" parTransId="{CD4E1600-9CFE-46BF-80F2-A60FAA16E658}" sibTransId="{77C5C50D-E645-4124-A86B-FE47EB40C6E3}"/>
    <dgm:cxn modelId="{CBC978A7-C771-4CD7-AC48-778071757DF6}" type="presOf" srcId="{05ADE991-DBB0-41EB-A61D-E8EAD7C41E0A}" destId="{B18ECC7B-DDFA-4F5C-89F1-2A3477292989}" srcOrd="0" destOrd="0" presId="urn:microsoft.com/office/officeart/2005/8/layout/list1"/>
    <dgm:cxn modelId="{BB00C3C6-7B86-412E-8F29-E068E833F640}" type="presOf" srcId="{640C764C-8405-4391-BDA0-7D5616119B27}" destId="{662BC577-9B01-4DED-A02D-AB52AABD9CCF}" srcOrd="0" destOrd="0" presId="urn:microsoft.com/office/officeart/2005/8/layout/list1"/>
    <dgm:cxn modelId="{C5774ACE-CF54-453F-86ED-4B26C1CC5AC2}" srcId="{640C764C-8405-4391-BDA0-7D5616119B27}" destId="{A35C4BD5-6541-4D9F-A05B-CBC121B79DE1}" srcOrd="1" destOrd="0" parTransId="{75621E53-3068-43AD-A480-88F428BA7481}" sibTransId="{EDA89FBF-ACE3-4C5D-BDED-F40A5F17DA2D}"/>
    <dgm:cxn modelId="{3F2A64D6-977D-46FE-A0BF-17CE9CBC70D5}" srcId="{640C764C-8405-4391-BDA0-7D5616119B27}" destId="{05ADE991-DBB0-41EB-A61D-E8EAD7C41E0A}" srcOrd="0" destOrd="0" parTransId="{75EE57E9-6A76-42D0-99E6-F2DD86637272}" sibTransId="{FF4CDEFB-F62E-4683-A42F-528BD28163F9}"/>
    <dgm:cxn modelId="{B18780FD-0DF9-4DDE-BB2C-7138AD9D0E38}" type="presOf" srcId="{A35C4BD5-6541-4D9F-A05B-CBC121B79DE1}" destId="{8B89569A-1F20-4051-BB48-F62270ED16D5}" srcOrd="0" destOrd="0" presId="urn:microsoft.com/office/officeart/2005/8/layout/list1"/>
    <dgm:cxn modelId="{68853183-88D7-448D-ABCE-0279ACB6248F}" type="presParOf" srcId="{662BC577-9B01-4DED-A02D-AB52AABD9CCF}" destId="{CF8564EE-F27A-40B3-AA6F-C1CED86CDD39}" srcOrd="0" destOrd="0" presId="urn:microsoft.com/office/officeart/2005/8/layout/list1"/>
    <dgm:cxn modelId="{F44E3523-83FF-4D2C-BE10-AC7F84F50151}" type="presParOf" srcId="{CF8564EE-F27A-40B3-AA6F-C1CED86CDD39}" destId="{B18ECC7B-DDFA-4F5C-89F1-2A3477292989}" srcOrd="0" destOrd="0" presId="urn:microsoft.com/office/officeart/2005/8/layout/list1"/>
    <dgm:cxn modelId="{9A5E82F3-9ECD-47C1-9638-6D3E2F8DBBC4}" type="presParOf" srcId="{CF8564EE-F27A-40B3-AA6F-C1CED86CDD39}" destId="{29CF801A-C195-4172-9134-2AA3D575F1AF}" srcOrd="1" destOrd="0" presId="urn:microsoft.com/office/officeart/2005/8/layout/list1"/>
    <dgm:cxn modelId="{12C78C73-C037-4495-993C-C6732E5A6972}" type="presParOf" srcId="{662BC577-9B01-4DED-A02D-AB52AABD9CCF}" destId="{BC0B34BE-FCBA-4289-9542-411B256B7A1C}" srcOrd="1" destOrd="0" presId="urn:microsoft.com/office/officeart/2005/8/layout/list1"/>
    <dgm:cxn modelId="{5E9BADF4-310B-42EA-905E-FDD01B59CD4A}" type="presParOf" srcId="{662BC577-9B01-4DED-A02D-AB52AABD9CCF}" destId="{C277A263-677E-41DB-B34B-756AFC32A3F4}" srcOrd="2" destOrd="0" presId="urn:microsoft.com/office/officeart/2005/8/layout/list1"/>
    <dgm:cxn modelId="{1E2924F0-DA0A-48E7-8858-4056584AA32A}" type="presParOf" srcId="{662BC577-9B01-4DED-A02D-AB52AABD9CCF}" destId="{6FBEAF17-11A6-41B9-B088-DDF0AF138099}" srcOrd="3" destOrd="0" presId="urn:microsoft.com/office/officeart/2005/8/layout/list1"/>
    <dgm:cxn modelId="{0FC8A3E1-2349-45FD-ABCB-A10E035A1AA4}" type="presParOf" srcId="{662BC577-9B01-4DED-A02D-AB52AABD9CCF}" destId="{53ECFD0D-A7C7-4199-8F1C-C2C5F2FE09AD}" srcOrd="4" destOrd="0" presId="urn:microsoft.com/office/officeart/2005/8/layout/list1"/>
    <dgm:cxn modelId="{D493C05A-A4FC-49FC-B31A-7582F24FFF8B}" type="presParOf" srcId="{53ECFD0D-A7C7-4199-8F1C-C2C5F2FE09AD}" destId="{8B89569A-1F20-4051-BB48-F62270ED16D5}" srcOrd="0" destOrd="0" presId="urn:microsoft.com/office/officeart/2005/8/layout/list1"/>
    <dgm:cxn modelId="{CF2BD7B2-8C5F-4082-997C-8396576C7DA7}" type="presParOf" srcId="{53ECFD0D-A7C7-4199-8F1C-C2C5F2FE09AD}" destId="{9E970843-5F01-4144-8FB0-27177949B084}" srcOrd="1" destOrd="0" presId="urn:microsoft.com/office/officeart/2005/8/layout/list1"/>
    <dgm:cxn modelId="{D71BA879-7443-48EF-B21D-B69F21C1652A}" type="presParOf" srcId="{662BC577-9B01-4DED-A02D-AB52AABD9CCF}" destId="{F1C4E35C-60DC-400E-8F48-60AF44995BD5}" srcOrd="5" destOrd="0" presId="urn:microsoft.com/office/officeart/2005/8/layout/list1"/>
    <dgm:cxn modelId="{E707F7E9-1ACD-444B-B9D9-54D02E8E143E}" type="presParOf" srcId="{662BC577-9B01-4DED-A02D-AB52AABD9CCF}" destId="{EAEF56FC-FFB0-45CC-93B4-59282AAD95CA}" srcOrd="6" destOrd="0" presId="urn:microsoft.com/office/officeart/2005/8/layout/list1"/>
    <dgm:cxn modelId="{257187F6-B19A-4412-A41E-C4412A193FBD}" type="presParOf" srcId="{662BC577-9B01-4DED-A02D-AB52AABD9CCF}" destId="{F3CEFB8E-0C3C-46EA-8FA7-9CEC95B90BD6}" srcOrd="7" destOrd="0" presId="urn:microsoft.com/office/officeart/2005/8/layout/list1"/>
    <dgm:cxn modelId="{E2462405-1FAB-4D1E-90AC-248049AC8814}" type="presParOf" srcId="{662BC577-9B01-4DED-A02D-AB52AABD9CCF}" destId="{330CB815-440C-4D7E-B0E0-CFF0D1C2C5D5}" srcOrd="8" destOrd="0" presId="urn:microsoft.com/office/officeart/2005/8/layout/list1"/>
    <dgm:cxn modelId="{56CCC70E-3D5B-4689-8262-CEC27455FB9C}" type="presParOf" srcId="{330CB815-440C-4D7E-B0E0-CFF0D1C2C5D5}" destId="{BCB27D7B-B99F-4444-AB3B-60591E7675B0}" srcOrd="0" destOrd="0" presId="urn:microsoft.com/office/officeart/2005/8/layout/list1"/>
    <dgm:cxn modelId="{2921AF05-542A-451B-8614-6F5733324902}" type="presParOf" srcId="{330CB815-440C-4D7E-B0E0-CFF0D1C2C5D5}" destId="{2BEDF1E5-162A-4BB3-8A7E-05F0E03C6146}" srcOrd="1" destOrd="0" presId="urn:microsoft.com/office/officeart/2005/8/layout/list1"/>
    <dgm:cxn modelId="{839F78BE-B701-4EE5-ADC3-6AEA16C82FE9}" type="presParOf" srcId="{662BC577-9B01-4DED-A02D-AB52AABD9CCF}" destId="{4DA741C6-ED00-4711-81A2-33F8071BACFB}" srcOrd="9" destOrd="0" presId="urn:microsoft.com/office/officeart/2005/8/layout/list1"/>
    <dgm:cxn modelId="{0EEAB125-C2CC-4D0C-B951-50FDE3A6D5D5}" type="presParOf" srcId="{662BC577-9B01-4DED-A02D-AB52AABD9CCF}" destId="{019AACEB-2172-42BE-A70C-10D408BC8E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F4FA-AEB6-4B9B-80C2-D6061FA86954}">
      <dsp:nvSpPr>
        <dsp:cNvPr id="0" name=""/>
        <dsp:cNvSpPr/>
      </dsp:nvSpPr>
      <dsp:spPr>
        <a:xfrm>
          <a:off x="1038579" y="0"/>
          <a:ext cx="1291433" cy="12916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89062-2897-449C-B178-7AC1547EEC45}">
      <dsp:nvSpPr>
        <dsp:cNvPr id="0" name=""/>
        <dsp:cNvSpPr/>
      </dsp:nvSpPr>
      <dsp:spPr>
        <a:xfrm>
          <a:off x="1324029" y="361305"/>
          <a:ext cx="717624" cy="56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WHAT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hlinkClick xmlns:r="http://schemas.openxmlformats.org/officeDocument/2006/relationships" r:id="rId1"/>
            </a:rPr>
            <a:t>ACLS Policy</a:t>
          </a:r>
          <a:endParaRPr lang="en-US" sz="700" kern="1200" dirty="0"/>
        </a:p>
      </dsp:txBody>
      <dsp:txXfrm>
        <a:off x="1324029" y="361305"/>
        <a:ext cx="717624" cy="568750"/>
      </dsp:txXfrm>
    </dsp:sp>
    <dsp:sp modelId="{A11920B5-0B4D-4C94-BE28-1F216872DEFC}">
      <dsp:nvSpPr>
        <dsp:cNvPr id="0" name=""/>
        <dsp:cNvSpPr/>
      </dsp:nvSpPr>
      <dsp:spPr>
        <a:xfrm>
          <a:off x="679888" y="742137"/>
          <a:ext cx="1291433" cy="129162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D56A6-FFD8-4C22-AA83-058DC35443CF}">
      <dsp:nvSpPr>
        <dsp:cNvPr id="0" name=""/>
        <dsp:cNvSpPr/>
      </dsp:nvSpPr>
      <dsp:spPr>
        <a:xfrm>
          <a:off x="966793" y="1107899"/>
          <a:ext cx="717624" cy="56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hlinkClick xmlns:r="http://schemas.openxmlformats.org/officeDocument/2006/relationships" r:id="rId2"/>
            </a:rPr>
            <a:t>ACLS Indicator of Program Quality 9.1</a:t>
          </a:r>
          <a:endParaRPr lang="en-US" sz="700" kern="1200" dirty="0"/>
        </a:p>
      </dsp:txBody>
      <dsp:txXfrm>
        <a:off x="966793" y="1107899"/>
        <a:ext cx="717624" cy="568423"/>
      </dsp:txXfrm>
    </dsp:sp>
    <dsp:sp modelId="{03D85A37-0065-4F90-803B-77BF284C7DE4}">
      <dsp:nvSpPr>
        <dsp:cNvPr id="0" name=""/>
        <dsp:cNvSpPr/>
      </dsp:nvSpPr>
      <dsp:spPr>
        <a:xfrm>
          <a:off x="1130495" y="1573083"/>
          <a:ext cx="1109541" cy="110998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F7065-92C7-47DA-83CB-160CE6F0B4A5}">
      <dsp:nvSpPr>
        <dsp:cNvPr id="0" name=""/>
        <dsp:cNvSpPr/>
      </dsp:nvSpPr>
      <dsp:spPr>
        <a:xfrm>
          <a:off x="1325726" y="1861269"/>
          <a:ext cx="717624" cy="556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HOW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hlinkClick xmlns:r="http://schemas.openxmlformats.org/officeDocument/2006/relationships" r:id="rId3"/>
            </a:rPr>
            <a:t>ACLS Professional Standards</a:t>
          </a:r>
          <a:endParaRPr lang="en-US" sz="700" kern="1200" dirty="0"/>
        </a:p>
      </dsp:txBody>
      <dsp:txXfrm>
        <a:off x="1325726" y="1861269"/>
        <a:ext cx="717624" cy="556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0072-0BD5-49D4-A9CE-0DD390839406}">
      <dsp:nvSpPr>
        <dsp:cNvPr id="0" name=""/>
        <dsp:cNvSpPr/>
      </dsp:nvSpPr>
      <dsp:spPr>
        <a:xfrm>
          <a:off x="646411" y="119924"/>
          <a:ext cx="1549796" cy="154979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Planning</a:t>
          </a:r>
          <a:r>
            <a:rPr lang="en-US" sz="800" kern="1200" dirty="0">
              <a:solidFill>
                <a:schemeClr val="tx1"/>
              </a:solidFill>
            </a:rPr>
            <a:t> </a:t>
          </a:r>
          <a:r>
            <a:rPr lang="en-US" sz="800" b="1" kern="1200" dirty="0">
              <a:solidFill>
                <a:schemeClr val="tx1"/>
              </a:solidFill>
            </a:rPr>
            <a:t>Standards</a:t>
          </a:r>
          <a:r>
            <a:rPr lang="en-US" sz="800" kern="1200" dirty="0">
              <a:solidFill>
                <a:schemeClr val="tx1"/>
              </a:solidFill>
            </a:rPr>
            <a:t> </a:t>
          </a:r>
        </a:p>
      </dsp:txBody>
      <dsp:txXfrm>
        <a:off x="1463191" y="448334"/>
        <a:ext cx="553498" cy="461249"/>
      </dsp:txXfrm>
    </dsp:sp>
    <dsp:sp modelId="{A3BD7CDD-C858-48DE-BC13-C50CE560FD5F}">
      <dsp:nvSpPr>
        <dsp:cNvPr id="0" name=""/>
        <dsp:cNvSpPr/>
      </dsp:nvSpPr>
      <dsp:spPr>
        <a:xfrm>
          <a:off x="614493" y="175274"/>
          <a:ext cx="1549796" cy="1549796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Delivery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Standards</a:t>
          </a:r>
        </a:p>
      </dsp:txBody>
      <dsp:txXfrm>
        <a:off x="983492" y="1180797"/>
        <a:ext cx="830248" cy="405899"/>
      </dsp:txXfrm>
    </dsp:sp>
    <dsp:sp modelId="{4D31E4F0-EFBE-4D9F-9EC2-D08B85A57FF9}">
      <dsp:nvSpPr>
        <dsp:cNvPr id="0" name=""/>
        <dsp:cNvSpPr/>
      </dsp:nvSpPr>
      <dsp:spPr>
        <a:xfrm>
          <a:off x="582574" y="119924"/>
          <a:ext cx="1549796" cy="154979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Assessment</a:t>
          </a:r>
          <a:r>
            <a:rPr lang="en-US" sz="800" kern="1200" dirty="0">
              <a:solidFill>
                <a:schemeClr val="tx1"/>
              </a:solidFill>
            </a:rPr>
            <a:t> </a:t>
          </a:r>
          <a:r>
            <a:rPr lang="en-US" sz="800" b="1" kern="1200" dirty="0">
              <a:solidFill>
                <a:schemeClr val="tx1"/>
              </a:solidFill>
            </a:rPr>
            <a:t>Standards</a:t>
          </a:r>
        </a:p>
      </dsp:txBody>
      <dsp:txXfrm>
        <a:off x="762092" y="448334"/>
        <a:ext cx="553498" cy="461249"/>
      </dsp:txXfrm>
    </dsp:sp>
    <dsp:sp modelId="{A0F435F9-1FA9-48F8-98D5-DFDC5CF1BCB0}">
      <dsp:nvSpPr>
        <dsp:cNvPr id="0" name=""/>
        <dsp:cNvSpPr/>
      </dsp:nvSpPr>
      <dsp:spPr>
        <a:xfrm>
          <a:off x="550599" y="23984"/>
          <a:ext cx="1741676" cy="174167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FC5BF-0AA4-4E2D-B70F-683AC248A32E}">
      <dsp:nvSpPr>
        <dsp:cNvPr id="0" name=""/>
        <dsp:cNvSpPr/>
      </dsp:nvSpPr>
      <dsp:spPr>
        <a:xfrm>
          <a:off x="518553" y="79236"/>
          <a:ext cx="1741676" cy="174167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258A9-5813-4EDA-A7D4-CFB5DE2383DB}">
      <dsp:nvSpPr>
        <dsp:cNvPr id="0" name=""/>
        <dsp:cNvSpPr/>
      </dsp:nvSpPr>
      <dsp:spPr>
        <a:xfrm>
          <a:off x="486507" y="23984"/>
          <a:ext cx="1741676" cy="174167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D4D36-A99E-43B0-BD1A-EF0A9FAACE6E}">
      <dsp:nvSpPr>
        <dsp:cNvPr id="0" name=""/>
        <dsp:cNvSpPr/>
      </dsp:nvSpPr>
      <dsp:spPr>
        <a:xfrm>
          <a:off x="0" y="269648"/>
          <a:ext cx="7191375" cy="35953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A04A-C11A-4AF3-B2DB-F653663280D6}">
      <dsp:nvSpPr>
        <dsp:cNvPr id="0" name=""/>
        <dsp:cNvSpPr/>
      </dsp:nvSpPr>
      <dsp:spPr>
        <a:xfrm>
          <a:off x="79" y="0"/>
          <a:ext cx="3157111" cy="35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>
                  <a:lumMod val="75000"/>
                </a:schemeClr>
              </a:solidFill>
            </a:rPr>
            <a:t>From</a:t>
          </a:r>
          <a:r>
            <a:rPr lang="en-US" sz="12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200" b="1" kern="1200" dirty="0">
              <a:solidFill>
                <a:schemeClr val="accent2">
                  <a:lumMod val="75000"/>
                </a:schemeClr>
              </a:solidFill>
            </a:rPr>
            <a:t>Teacher-Centered</a:t>
          </a:r>
          <a:r>
            <a:rPr lang="en-US" sz="1200" kern="1200" dirty="0">
              <a:solidFill>
                <a:schemeClr val="accent2">
                  <a:lumMod val="75000"/>
                </a:schemeClr>
              </a:solidFill>
            </a:rPr>
            <a:t> </a:t>
          </a:r>
        </a:p>
      </dsp:txBody>
      <dsp:txXfrm>
        <a:off x="79" y="0"/>
        <a:ext cx="3157111" cy="359531"/>
      </dsp:txXfrm>
    </dsp:sp>
    <dsp:sp modelId="{0028E7DF-DDD2-4ADE-B8B4-7D1C3CB77F37}">
      <dsp:nvSpPr>
        <dsp:cNvPr id="0" name=""/>
        <dsp:cNvSpPr/>
      </dsp:nvSpPr>
      <dsp:spPr>
        <a:xfrm>
          <a:off x="1533693" y="404473"/>
          <a:ext cx="89882" cy="89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9F22C-CA38-49D1-9A19-93D8EE7D1E34}">
      <dsp:nvSpPr>
        <dsp:cNvPr id="0" name=""/>
        <dsp:cNvSpPr/>
      </dsp:nvSpPr>
      <dsp:spPr>
        <a:xfrm>
          <a:off x="3603859" y="24491"/>
          <a:ext cx="3157111" cy="35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>
                  <a:lumMod val="75000"/>
                </a:schemeClr>
              </a:solidFill>
            </a:rPr>
            <a:t>To Student-Centered</a:t>
          </a:r>
        </a:p>
      </dsp:txBody>
      <dsp:txXfrm>
        <a:off x="3603859" y="24491"/>
        <a:ext cx="3157111" cy="359531"/>
      </dsp:txXfrm>
    </dsp:sp>
    <dsp:sp modelId="{38DFCBBD-6BBA-4D9A-8124-60C25CFE7AC4}">
      <dsp:nvSpPr>
        <dsp:cNvPr id="0" name=""/>
        <dsp:cNvSpPr/>
      </dsp:nvSpPr>
      <dsp:spPr>
        <a:xfrm>
          <a:off x="4848661" y="404473"/>
          <a:ext cx="89882" cy="89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7A263-677E-41DB-B34B-756AFC32A3F4}">
      <dsp:nvSpPr>
        <dsp:cNvPr id="0" name=""/>
        <dsp:cNvSpPr/>
      </dsp:nvSpPr>
      <dsp:spPr>
        <a:xfrm>
          <a:off x="0" y="849817"/>
          <a:ext cx="84391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F801A-C195-4172-9134-2AA3D575F1AF}">
      <dsp:nvSpPr>
        <dsp:cNvPr id="0" name=""/>
        <dsp:cNvSpPr/>
      </dsp:nvSpPr>
      <dsp:spPr>
        <a:xfrm>
          <a:off x="416600" y="178131"/>
          <a:ext cx="8021718" cy="8045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286" tIns="0" rIns="223286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1. Include section 1 notes.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2. If post-visit meeting occurs, include section 2 notes as well.</a:t>
          </a:r>
        </a:p>
      </dsp:txBody>
      <dsp:txXfrm>
        <a:off x="455874" y="217405"/>
        <a:ext cx="7943170" cy="725978"/>
      </dsp:txXfrm>
    </dsp:sp>
    <dsp:sp modelId="{EAEF56FC-FFB0-45CC-93B4-59282AAD95CA}">
      <dsp:nvSpPr>
        <dsp:cNvPr id="0" name=""/>
        <dsp:cNvSpPr/>
      </dsp:nvSpPr>
      <dsp:spPr>
        <a:xfrm>
          <a:off x="0" y="1895262"/>
          <a:ext cx="84391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70843-5F01-4144-8FB0-27177949B084}">
      <dsp:nvSpPr>
        <dsp:cNvPr id="0" name=""/>
        <dsp:cNvSpPr/>
      </dsp:nvSpPr>
      <dsp:spPr>
        <a:xfrm>
          <a:off x="410007" y="1125217"/>
          <a:ext cx="8023346" cy="90288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286" tIns="0" rIns="223286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3. Identify 1-2 effective instructional strategies.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4. Identify 1-2 areas in need of improvement.</a:t>
          </a:r>
        </a:p>
      </dsp:txBody>
      <dsp:txXfrm>
        <a:off x="454082" y="1169292"/>
        <a:ext cx="7935196" cy="814734"/>
      </dsp:txXfrm>
    </dsp:sp>
    <dsp:sp modelId="{019AACEB-2172-42BE-A70C-10D408BC8E80}">
      <dsp:nvSpPr>
        <dsp:cNvPr id="0" name=""/>
        <dsp:cNvSpPr/>
      </dsp:nvSpPr>
      <dsp:spPr>
        <a:xfrm>
          <a:off x="0" y="3255074"/>
          <a:ext cx="843914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DF1E5-162A-4BB3-8A7E-05F0E03C6146}">
      <dsp:nvSpPr>
        <dsp:cNvPr id="0" name=""/>
        <dsp:cNvSpPr/>
      </dsp:nvSpPr>
      <dsp:spPr>
        <a:xfrm>
          <a:off x="403826" y="2170662"/>
          <a:ext cx="8028352" cy="121725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286" tIns="0" rIns="223286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5. Recommend 1-2 instructional strategies for the teacher to try.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6. Identify 1-2 resources.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7. If post-visit meeting doesn’t occur, identify 1-2 open-ended questions to prompt teacher reflection and extend their thinking.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8. Provide teacher with the opportunity to reflect on the process.</a:t>
          </a:r>
        </a:p>
      </dsp:txBody>
      <dsp:txXfrm>
        <a:off x="463247" y="2230083"/>
        <a:ext cx="7909510" cy="109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5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3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5FC5-200D-428D-BFB3-C9C33AE0AD6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642E-11DE-48D4-AB35-F4F9874C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acls/abeprogram/default.html" TargetMode="External"/><Relationship Id="rId13" Type="http://schemas.microsoft.com/office/2007/relationships/diagramDrawing" Target="../diagrams/drawing1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11" Type="http://schemas.openxmlformats.org/officeDocument/2006/relationships/diagramQuickStyle" Target="../diagrams/quickStyle1.xml"/><Relationship Id="rId5" Type="http://schemas.openxmlformats.org/officeDocument/2006/relationships/slide" Target="slide3.xml"/><Relationship Id="rId15" Type="http://schemas.openxmlformats.org/officeDocument/2006/relationships/image" Target="../media/image2.png"/><Relationship Id="rId10" Type="http://schemas.openxmlformats.org/officeDocument/2006/relationships/diagramLayout" Target="../diagrams/layout1.xml"/><Relationship Id="rId4" Type="http://schemas.openxmlformats.org/officeDocument/2006/relationships/slide" Target="slide2.xml"/><Relationship Id="rId9" Type="http://schemas.openxmlformats.org/officeDocument/2006/relationships/diagramData" Target="../diagrams/data1.xml"/><Relationship Id="rId1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2.png"/><Relationship Id="rId3" Type="http://schemas.openxmlformats.org/officeDocument/2006/relationships/hyperlink" Target="https://www.doe.mass.edu/acls/edueffectiveness/esol-prof-standards/index.html#/" TargetMode="External"/><Relationship Id="rId7" Type="http://schemas.openxmlformats.org/officeDocument/2006/relationships/hyperlink" Target="https://www.doe.mass.edu/acls/edueffectiveness/math-proficiency-guide.pdf" TargetMode="External"/><Relationship Id="rId12" Type="http://schemas.openxmlformats.org/officeDocument/2006/relationships/slide" Target="slide7.xml"/><Relationship Id="rId17" Type="http://schemas.microsoft.com/office/2007/relationships/diagramDrawing" Target="../diagrams/drawing2.xml"/><Relationship Id="rId2" Type="http://schemas.openxmlformats.org/officeDocument/2006/relationships/hyperlink" Target="https://www.doe.mass.edu/acls/edueffectiveness/prof-standards.pdf" TargetMode="Externa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oe.mass.edu/acls/edueffectiveness/ela-proficiency-guide.pdf" TargetMode="External"/><Relationship Id="rId11" Type="http://schemas.openxmlformats.org/officeDocument/2006/relationships/slide" Target="slide5.xml"/><Relationship Id="rId5" Type="http://schemas.openxmlformats.org/officeDocument/2006/relationships/hyperlink" Target="https://www.doe.mass.edu/acls/frameworks/frameworks.html" TargetMode="External"/><Relationship Id="rId15" Type="http://schemas.openxmlformats.org/officeDocument/2006/relationships/diagramQuickStyle" Target="../diagrams/quickStyle2.xml"/><Relationship Id="rId10" Type="http://schemas.openxmlformats.org/officeDocument/2006/relationships/slide" Target="slide3.xml"/><Relationship Id="rId4" Type="http://schemas.openxmlformats.org/officeDocument/2006/relationships/hyperlink" Target="https://www.doe.mass.edu/acls/edueffectiveness/default.html" TargetMode="External"/><Relationship Id="rId9" Type="http://schemas.openxmlformats.org/officeDocument/2006/relationships/slide" Target="slide2.xml"/><Relationship Id="rId1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slide" Target="slide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microsoft.com/office/2007/relationships/diagramDrawing" Target="../diagrams/drawing3.xml"/><Relationship Id="rId5" Type="http://schemas.openxmlformats.org/officeDocument/2006/relationships/slide" Target="slide5.xml"/><Relationship Id="rId10" Type="http://schemas.openxmlformats.org/officeDocument/2006/relationships/diagramColors" Target="../diagrams/colors3.xml"/><Relationship Id="rId4" Type="http://schemas.openxmlformats.org/officeDocument/2006/relationships/slide" Target="slide3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" Target="slide2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microsoft.com/office/2007/relationships/diagramDrawing" Target="../diagrams/drawing4.xml"/><Relationship Id="rId5" Type="http://schemas.openxmlformats.org/officeDocument/2006/relationships/slide" Target="slide5.xml"/><Relationship Id="rId10" Type="http://schemas.openxmlformats.org/officeDocument/2006/relationships/diagramColors" Target="../diagrams/colors4.xml"/><Relationship Id="rId4" Type="http://schemas.openxmlformats.org/officeDocument/2006/relationships/slide" Target="slid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bes.org/pd-center/program-support" TargetMode="External"/><Relationship Id="rId13" Type="http://schemas.openxmlformats.org/officeDocument/2006/relationships/hyperlink" Target="https://sabes.org/pd-center/math-and-numeracy" TargetMode="External"/><Relationship Id="rId18" Type="http://schemas.openxmlformats.org/officeDocument/2006/relationships/image" Target="../media/image7.png"/><Relationship Id="rId26" Type="http://schemas.openxmlformats.org/officeDocument/2006/relationships/image" Target="../media/image13.png"/><Relationship Id="rId3" Type="http://schemas.openxmlformats.org/officeDocument/2006/relationships/slide" Target="slide1.xml"/><Relationship Id="rId21" Type="http://schemas.openxmlformats.org/officeDocument/2006/relationships/hyperlink" Target="https://sabes.org/content/educator-growth-and-evaluation" TargetMode="External"/><Relationship Id="rId7" Type="http://schemas.openxmlformats.org/officeDocument/2006/relationships/slide" Target="slide7.xml"/><Relationship Id="rId12" Type="http://schemas.openxmlformats.org/officeDocument/2006/relationships/hyperlink" Target="https://sabes.org/pd-center/ela" TargetMode="External"/><Relationship Id="rId17" Type="http://schemas.openxmlformats.org/officeDocument/2006/relationships/image" Target="../media/image6.png"/><Relationship Id="rId25" Type="http://schemas.microsoft.com/office/2007/relationships/hdphoto" Target="../media/hdphoto1.wdp"/><Relationship Id="rId2" Type="http://schemas.openxmlformats.org/officeDocument/2006/relationships/hyperlink" Target="https://www.doe.mass.edu/acls/edueffectiveness/default.html" TargetMode="Externa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hyperlink" Target="https://sabes.org/pd-center/esol" TargetMode="Externa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10" Type="http://schemas.openxmlformats.org/officeDocument/2006/relationships/hyperlink" Target="https://www.doe.mass.edu/acls/edueffectiveness/prof-standards.pdf" TargetMode="External"/><Relationship Id="rId19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hyperlink" Target="https://www.doe.mass.edu/acls/edueffectiveness/esol-prof-standards/index.html#/" TargetMode="External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ecu.edu/projecti4/about/project-i4-overview/" TargetMode="External"/><Relationship Id="rId13" Type="http://schemas.openxmlformats.org/officeDocument/2006/relationships/hyperlink" Target="https://www.leadershipacademy.org/" TargetMode="External"/><Relationship Id="rId18" Type="http://schemas.openxmlformats.org/officeDocument/2006/relationships/hyperlink" Target="https://edtech.worlded.org/remote-instruction-observation-tool/" TargetMode="External"/><Relationship Id="rId3" Type="http://schemas.openxmlformats.org/officeDocument/2006/relationships/slide" Target="slide2.xml"/><Relationship Id="rId7" Type="http://schemas.openxmlformats.org/officeDocument/2006/relationships/hyperlink" Target="https://achievethecore.org/page/1119/instructional-practice-guide" TargetMode="External"/><Relationship Id="rId12" Type="http://schemas.openxmlformats.org/officeDocument/2006/relationships/hyperlink" Target="https://danielsongroup.org/framework/" TargetMode="External"/><Relationship Id="rId17" Type="http://schemas.openxmlformats.org/officeDocument/2006/relationships/hyperlink" Target="https://www.ascd.org/el/articles/making-classroom-observations-matter" TargetMode="External"/><Relationship Id="rId2" Type="http://schemas.openxmlformats.org/officeDocument/2006/relationships/slide" Target="slide1.xml"/><Relationship Id="rId16" Type="http://schemas.openxmlformats.org/officeDocument/2006/relationships/hyperlink" Target="https://www.transcendeducation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hyperlink" Target="https://www.air.org/project/promoting-success-teachers-english-learners-through-structured-observations" TargetMode="External"/><Relationship Id="rId5" Type="http://schemas.openxmlformats.org/officeDocument/2006/relationships/slide" Target="slide5.xml"/><Relationship Id="rId15" Type="http://schemas.openxmlformats.org/officeDocument/2006/relationships/hyperlink" Target="https://www.doe.mass.edu/edeval/default.html" TargetMode="External"/><Relationship Id="rId10" Type="http://schemas.openxmlformats.org/officeDocument/2006/relationships/hyperlink" Target="https://www.state.nj.us/education/AchieveNJ/teacher/iqt/training/feedback.pdf" TargetMode="External"/><Relationship Id="rId19" Type="http://schemas.openxmlformats.org/officeDocument/2006/relationships/image" Target="../media/image2.png"/><Relationship Id="rId4" Type="http://schemas.openxmlformats.org/officeDocument/2006/relationships/slide" Target="slide3.xml"/><Relationship Id="rId9" Type="http://schemas.openxmlformats.org/officeDocument/2006/relationships/hyperlink" Target="https://lincs.ed.gov/state-resources/federal-initiatives/teacher-effectiveness/toolkit" TargetMode="External"/><Relationship Id="rId14" Type="http://schemas.openxmlformats.org/officeDocument/2006/relationships/hyperlink" Target="https://marshallmemo.com/marshall-publications.php#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Five tabs: Introduction, Prepare, Visit, Follow up, Resources. "/>
          <p:cNvGrpSpPr>
            <a:grpSpLocks/>
          </p:cNvGrpSpPr>
          <p:nvPr/>
        </p:nvGrpSpPr>
        <p:grpSpPr bwMode="auto">
          <a:xfrm>
            <a:off x="101600" y="164465"/>
            <a:ext cx="9842498" cy="546736"/>
            <a:chOff x="0" y="0"/>
            <a:chExt cx="7197471" cy="585216"/>
          </a:xfrm>
        </p:grpSpPr>
        <p:sp>
          <p:nvSpPr>
            <p:cNvPr id="5" name="Snip Same Side Corner Rectangle 40" descr="Box with the word Introduction 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0" y="0"/>
              <a:ext cx="1442824" cy="585216"/>
            </a:xfrm>
            <a:custGeom>
              <a:avLst/>
              <a:gdLst>
                <a:gd name="T0" fmla="*/ 97538 w 1442824"/>
                <a:gd name="T1" fmla="*/ 0 h 585216"/>
                <a:gd name="T2" fmla="*/ 1345286 w 1442824"/>
                <a:gd name="T3" fmla="*/ 0 h 585216"/>
                <a:gd name="T4" fmla="*/ 1442824 w 1442824"/>
                <a:gd name="T5" fmla="*/ 97538 h 585216"/>
                <a:gd name="T6" fmla="*/ 1442824 w 1442824"/>
                <a:gd name="T7" fmla="*/ 585216 h 585216"/>
                <a:gd name="T8" fmla="*/ 1442824 w 1442824"/>
                <a:gd name="T9" fmla="*/ 585216 h 585216"/>
                <a:gd name="T10" fmla="*/ 0 w 1442824"/>
                <a:gd name="T11" fmla="*/ 585216 h 585216"/>
                <a:gd name="T12" fmla="*/ 0 w 1442824"/>
                <a:gd name="T13" fmla="*/ 585216 h 585216"/>
                <a:gd name="T14" fmla="*/ 0 w 1442824"/>
                <a:gd name="T15" fmla="*/ 97538 h 585216"/>
                <a:gd name="T16" fmla="*/ 97538 w 1442824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824"/>
                <a:gd name="T28" fmla="*/ 0 h 585216"/>
                <a:gd name="T29" fmla="*/ 1442824 w 1442824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824" h="585216">
                  <a:moveTo>
                    <a:pt x="97538" y="0"/>
                  </a:moveTo>
                  <a:lnTo>
                    <a:pt x="1345286" y="0"/>
                  </a:lnTo>
                  <a:lnTo>
                    <a:pt x="1442824" y="97538"/>
                  </a:lnTo>
                  <a:lnTo>
                    <a:pt x="1442824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Snip Same Side Corner Rectangle 41" descr="Box with the word prepare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1419225" y="0"/>
              <a:ext cx="1442682" cy="584576"/>
            </a:xfrm>
            <a:custGeom>
              <a:avLst/>
              <a:gdLst>
                <a:gd name="T0" fmla="*/ 97431 w 1442682"/>
                <a:gd name="T1" fmla="*/ 0 h 584576"/>
                <a:gd name="T2" fmla="*/ 1345251 w 1442682"/>
                <a:gd name="T3" fmla="*/ 0 h 584576"/>
                <a:gd name="T4" fmla="*/ 1442682 w 1442682"/>
                <a:gd name="T5" fmla="*/ 97431 h 584576"/>
                <a:gd name="T6" fmla="*/ 1442682 w 1442682"/>
                <a:gd name="T7" fmla="*/ 584576 h 584576"/>
                <a:gd name="T8" fmla="*/ 1442682 w 1442682"/>
                <a:gd name="T9" fmla="*/ 584576 h 584576"/>
                <a:gd name="T10" fmla="*/ 0 w 1442682"/>
                <a:gd name="T11" fmla="*/ 584576 h 584576"/>
                <a:gd name="T12" fmla="*/ 0 w 1442682"/>
                <a:gd name="T13" fmla="*/ 584576 h 584576"/>
                <a:gd name="T14" fmla="*/ 0 w 1442682"/>
                <a:gd name="T15" fmla="*/ 97431 h 584576"/>
                <a:gd name="T16" fmla="*/ 97431 w 1442682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682"/>
                <a:gd name="T28" fmla="*/ 0 h 584576"/>
                <a:gd name="T29" fmla="*/ 1442682 w 1442682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682" h="584576">
                  <a:moveTo>
                    <a:pt x="97431" y="0"/>
                  </a:moveTo>
                  <a:lnTo>
                    <a:pt x="1345251" y="0"/>
                  </a:lnTo>
                  <a:lnTo>
                    <a:pt x="1442682" y="97431"/>
                  </a:lnTo>
                  <a:lnTo>
                    <a:pt x="1442682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5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epare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nip Same Side Corner Rectangle 42" descr="Box with the word Visit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2857500" y="0"/>
              <a:ext cx="1503714" cy="584576"/>
            </a:xfrm>
            <a:custGeom>
              <a:avLst/>
              <a:gdLst>
                <a:gd name="T0" fmla="*/ 97431 w 1503714"/>
                <a:gd name="T1" fmla="*/ 0 h 584576"/>
                <a:gd name="T2" fmla="*/ 1406283 w 1503714"/>
                <a:gd name="T3" fmla="*/ 0 h 584576"/>
                <a:gd name="T4" fmla="*/ 1503714 w 1503714"/>
                <a:gd name="T5" fmla="*/ 97431 h 584576"/>
                <a:gd name="T6" fmla="*/ 1503714 w 1503714"/>
                <a:gd name="T7" fmla="*/ 584576 h 584576"/>
                <a:gd name="T8" fmla="*/ 1503714 w 1503714"/>
                <a:gd name="T9" fmla="*/ 584576 h 584576"/>
                <a:gd name="T10" fmla="*/ 0 w 1503714"/>
                <a:gd name="T11" fmla="*/ 584576 h 584576"/>
                <a:gd name="T12" fmla="*/ 0 w 1503714"/>
                <a:gd name="T13" fmla="*/ 584576 h 584576"/>
                <a:gd name="T14" fmla="*/ 0 w 1503714"/>
                <a:gd name="T15" fmla="*/ 97431 h 584576"/>
                <a:gd name="T16" fmla="*/ 97431 w 1503714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714"/>
                <a:gd name="T28" fmla="*/ 0 h 584576"/>
                <a:gd name="T29" fmla="*/ 1503714 w 1503714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714" h="584576">
                  <a:moveTo>
                    <a:pt x="97431" y="0"/>
                  </a:moveTo>
                  <a:lnTo>
                    <a:pt x="1406283" y="0"/>
                  </a:lnTo>
                  <a:lnTo>
                    <a:pt x="1503714" y="97431"/>
                  </a:lnTo>
                  <a:lnTo>
                    <a:pt x="1503714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Snip Same Side Corner Rectangle 43" descr="box with the words follow-up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4352925" y="0"/>
              <a:ext cx="1399032" cy="585216"/>
            </a:xfrm>
            <a:custGeom>
              <a:avLst/>
              <a:gdLst>
                <a:gd name="T0" fmla="*/ 97538 w 1399032"/>
                <a:gd name="T1" fmla="*/ 0 h 585216"/>
                <a:gd name="T2" fmla="*/ 1301494 w 1399032"/>
                <a:gd name="T3" fmla="*/ 0 h 585216"/>
                <a:gd name="T4" fmla="*/ 1399032 w 1399032"/>
                <a:gd name="T5" fmla="*/ 97538 h 585216"/>
                <a:gd name="T6" fmla="*/ 1399032 w 1399032"/>
                <a:gd name="T7" fmla="*/ 585216 h 585216"/>
                <a:gd name="T8" fmla="*/ 1399032 w 1399032"/>
                <a:gd name="T9" fmla="*/ 585216 h 585216"/>
                <a:gd name="T10" fmla="*/ 0 w 1399032"/>
                <a:gd name="T11" fmla="*/ 585216 h 585216"/>
                <a:gd name="T12" fmla="*/ 0 w 1399032"/>
                <a:gd name="T13" fmla="*/ 585216 h 585216"/>
                <a:gd name="T14" fmla="*/ 0 w 1399032"/>
                <a:gd name="T15" fmla="*/ 97538 h 585216"/>
                <a:gd name="T16" fmla="*/ 97538 w 1399032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9032"/>
                <a:gd name="T28" fmla="*/ 0 h 585216"/>
                <a:gd name="T29" fmla="*/ 1399032 w 1399032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9032" h="585216">
                  <a:moveTo>
                    <a:pt x="97538" y="0"/>
                  </a:moveTo>
                  <a:lnTo>
                    <a:pt x="1301494" y="0"/>
                  </a:lnTo>
                  <a:lnTo>
                    <a:pt x="1399032" y="97538"/>
                  </a:lnTo>
                  <a:lnTo>
                    <a:pt x="1399032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4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nip Same Side Corner Rectangle 44" descr="Box wit the word resources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5743575" y="0"/>
              <a:ext cx="1453896" cy="585216"/>
            </a:xfrm>
            <a:custGeom>
              <a:avLst/>
              <a:gdLst>
                <a:gd name="T0" fmla="*/ 97538 w 1453896"/>
                <a:gd name="T1" fmla="*/ 0 h 585216"/>
                <a:gd name="T2" fmla="*/ 1356358 w 1453896"/>
                <a:gd name="T3" fmla="*/ 0 h 585216"/>
                <a:gd name="T4" fmla="*/ 1453896 w 1453896"/>
                <a:gd name="T5" fmla="*/ 97538 h 585216"/>
                <a:gd name="T6" fmla="*/ 1453896 w 1453896"/>
                <a:gd name="T7" fmla="*/ 585216 h 585216"/>
                <a:gd name="T8" fmla="*/ 1453896 w 1453896"/>
                <a:gd name="T9" fmla="*/ 585216 h 585216"/>
                <a:gd name="T10" fmla="*/ 0 w 1453896"/>
                <a:gd name="T11" fmla="*/ 585216 h 585216"/>
                <a:gd name="T12" fmla="*/ 0 w 1453896"/>
                <a:gd name="T13" fmla="*/ 585216 h 585216"/>
                <a:gd name="T14" fmla="*/ 0 w 1453896"/>
                <a:gd name="T15" fmla="*/ 97538 h 585216"/>
                <a:gd name="T16" fmla="*/ 97538 w 1453896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896"/>
                <a:gd name="T28" fmla="*/ 0 h 585216"/>
                <a:gd name="T29" fmla="*/ 1453896 w 1453896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896" h="585216">
                  <a:moveTo>
                    <a:pt x="97538" y="0"/>
                  </a:moveTo>
                  <a:lnTo>
                    <a:pt x="1356358" y="0"/>
                  </a:lnTo>
                  <a:lnTo>
                    <a:pt x="1453896" y="97538"/>
                  </a:lnTo>
                  <a:lnTo>
                    <a:pt x="1453896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2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 descr="navy blue bar"/>
          <p:cNvSpPr>
            <a:spLocks/>
          </p:cNvSpPr>
          <p:nvPr/>
        </p:nvSpPr>
        <p:spPr bwMode="auto">
          <a:xfrm>
            <a:off x="101600" y="710603"/>
            <a:ext cx="9842499" cy="15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2" name="TextBox 11" descr="A box with the words Class Visit Toolkit-A Holistic Approach to Classroom Observations"/>
          <p:cNvSpPr txBox="1"/>
          <p:nvPr/>
        </p:nvSpPr>
        <p:spPr>
          <a:xfrm>
            <a:off x="241299" y="802793"/>
            <a:ext cx="970279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</a:rPr>
              <a:t>                                                                             Classroom Visit Toolkit                                                                </a:t>
            </a:r>
            <a:r>
              <a:rPr lang="en-US" sz="800" b="1" i="1" dirty="0">
                <a:solidFill>
                  <a:schemeClr val="tx2"/>
                </a:solidFill>
              </a:rPr>
              <a:t>                             May 2023</a:t>
            </a:r>
          </a:p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</a:rPr>
              <a:t>A Holistic Approach to Classroom Observations</a:t>
            </a:r>
          </a:p>
        </p:txBody>
      </p:sp>
      <p:sp>
        <p:nvSpPr>
          <p:cNvPr id="13" name="TextBox 12" descr="A box that summarized the key considerations of this toolkit.&#10;Key considerations:&#10;Class visits, when conducted effectively, help improve teaching and learning.&#10;Meaningful, collaborative, and collegial conversations with teachers support teacher growth and student outcomes.&#10;Class observation checklists do not capture the complexity of the classroom experience and may not lead to improvement in instructional practices. &#10;This class visit guide is intended to support adult education leadership and teaching staff by providing tools that can enhance teacher practice and increase student outcomes.&#10;Programs can use this guide as is to develop a class visit process that fits their circumstances or modify the process they are currently using based on guidance from this tool. &#10;This guide can be used for both formal class visits and walk-throughs in both in-person and remote instructional settings.&#10;"/>
          <p:cNvSpPr txBox="1"/>
          <p:nvPr/>
        </p:nvSpPr>
        <p:spPr>
          <a:xfrm>
            <a:off x="410431" y="1423494"/>
            <a:ext cx="767461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Key considerations:</a:t>
            </a:r>
          </a:p>
          <a:p>
            <a:pPr marL="685800" lvl="1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50" dirty="0"/>
              <a:t>Class visits, when conducted effectively, help improve teaching and learning.</a:t>
            </a:r>
          </a:p>
          <a:p>
            <a:pPr marL="685800" lvl="1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50" dirty="0"/>
              <a:t>Meaningful, collaborative, and collegial conversations with teachers support teacher growth and student outcomes.</a:t>
            </a:r>
          </a:p>
          <a:p>
            <a:pPr marL="685800" lvl="1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50" dirty="0"/>
              <a:t>Class observation checklists do not capture the complexity of the classroom experience and may not lead to improvement in instructional practices.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This class visit toolkit is intended to support adult education leadership and teaching staff by providing tools that can enhance teacher practice and increase student outcomes.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Programs can use this toolkit as is </a:t>
            </a:r>
            <a:r>
              <a:rPr lang="en-US" sz="1050"/>
              <a:t>or adapt it:</a:t>
            </a:r>
            <a:endParaRPr lang="en-US" sz="1050" dirty="0"/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to develop a class visit process that fits their circumstances or modify the process they are currently using based on guidance from this toolkit.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to comply with the </a:t>
            </a:r>
            <a:r>
              <a:rPr lang="en-US" sz="1050" dirty="0">
                <a:hlinkClick r:id="rId8"/>
              </a:rPr>
              <a:t>ACLS staff supervision and evaluation policy</a:t>
            </a:r>
            <a:r>
              <a:rPr lang="en-US" sz="1050" dirty="0"/>
              <a:t>.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to conduct both formal and informal (i.e., walk-throughs) class visits in both in-person and remote instructional settings.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Components of the toolkit: guidance on each stage of a class visit, What to Look for Guides, class visit forms, Three R’s Guidance.</a:t>
            </a:r>
            <a:endParaRPr lang="en-US" sz="1100" dirty="0"/>
          </a:p>
          <a:p>
            <a:pPr lvl="1">
              <a:spcAft>
                <a:spcPts val="600"/>
              </a:spcAft>
            </a:pPr>
            <a:endParaRPr lang="en-US" sz="1100" dirty="0"/>
          </a:p>
        </p:txBody>
      </p:sp>
      <p:sp>
        <p:nvSpPr>
          <p:cNvPr id="16" name="Rectangle 15" descr="navy blue bar"/>
          <p:cNvSpPr>
            <a:spLocks/>
          </p:cNvSpPr>
          <p:nvPr/>
        </p:nvSpPr>
        <p:spPr bwMode="auto">
          <a:xfrm>
            <a:off x="101599" y="7617994"/>
            <a:ext cx="9842499" cy="15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dirty="0"/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611513" y="4659291"/>
            <a:ext cx="290578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Prepare</a:t>
            </a:r>
          </a:p>
        </p:txBody>
      </p:sp>
      <p:sp>
        <p:nvSpPr>
          <p:cNvPr id="18" name="Title 17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00140" y="4659292"/>
            <a:ext cx="2828927" cy="307777"/>
          </a:xfrm>
          <a:prstGeom prst="rect">
            <a:avLst/>
          </a:prstGeom>
          <a:solidFill>
            <a:schemeClr val="tx2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</a:t>
            </a: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6317604" y="4659291"/>
            <a:ext cx="32766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Follow up</a:t>
            </a:r>
          </a:p>
        </p:txBody>
      </p:sp>
      <p:sp>
        <p:nvSpPr>
          <p:cNvPr id="20" name="TextBox 19" descr="A box with the following text: &#10;1. Communicate expectations&#10;2. Establish a focus&#10;3. Review relevant documents &#10;&#10;"/>
          <p:cNvSpPr txBox="1"/>
          <p:nvPr/>
        </p:nvSpPr>
        <p:spPr>
          <a:xfrm>
            <a:off x="587044" y="5139092"/>
            <a:ext cx="2635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200" dirty="0"/>
              <a:t>1. Communicate expectations</a:t>
            </a:r>
          </a:p>
          <a:p>
            <a:pPr algn="just">
              <a:spcAft>
                <a:spcPts val="1200"/>
              </a:spcAft>
            </a:pPr>
            <a:r>
              <a:rPr lang="en-US" sz="1200" dirty="0"/>
              <a:t>2. Establish a focus</a:t>
            </a:r>
          </a:p>
          <a:p>
            <a:pPr algn="just">
              <a:spcAft>
                <a:spcPts val="1200"/>
              </a:spcAft>
            </a:pPr>
            <a:r>
              <a:rPr lang="en-US" sz="1200" dirty="0"/>
              <a:t>3. Review relevant documents </a:t>
            </a:r>
          </a:p>
        </p:txBody>
      </p:sp>
      <p:sp>
        <p:nvSpPr>
          <p:cNvPr id="23" name="TextBox 22" descr="A box with the following text: &#10;4. Keep the focus in mind&#10;5. Record what you see and hear"/>
          <p:cNvSpPr txBox="1"/>
          <p:nvPr/>
        </p:nvSpPr>
        <p:spPr>
          <a:xfrm>
            <a:off x="3528260" y="5110693"/>
            <a:ext cx="2828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200" dirty="0"/>
              <a:t>4. Keep the focus in mind</a:t>
            </a:r>
          </a:p>
          <a:p>
            <a:pPr algn="just">
              <a:spcAft>
                <a:spcPts val="1200"/>
              </a:spcAft>
            </a:pPr>
            <a:r>
              <a:rPr lang="en-US" sz="1200" dirty="0"/>
              <a:t>5. Record what you see and hear</a:t>
            </a:r>
          </a:p>
        </p:txBody>
      </p:sp>
      <p:sp>
        <p:nvSpPr>
          <p:cNvPr id="24" name="TextBox 23" descr="A box with the following text:&#10;Share what you saw and heard&#10;Reflect on what you saw and heard&#10;Discuss with the teacher&#10;Provide written feedback&#10;Check for growth"/>
          <p:cNvSpPr txBox="1"/>
          <p:nvPr/>
        </p:nvSpPr>
        <p:spPr>
          <a:xfrm>
            <a:off x="6708047" y="5084095"/>
            <a:ext cx="30875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1200"/>
              </a:spcAft>
              <a:buFontTx/>
              <a:buAutoNum type="arabicPeriod" startAt="6"/>
            </a:pPr>
            <a:r>
              <a:rPr lang="en-US" sz="1200" dirty="0"/>
              <a:t>Share what you saw and heard</a:t>
            </a:r>
          </a:p>
          <a:p>
            <a:pPr marL="228600" indent="-228600" algn="just">
              <a:spcAft>
                <a:spcPts val="1200"/>
              </a:spcAft>
              <a:buAutoNum type="arabicPeriod" startAt="6"/>
            </a:pPr>
            <a:r>
              <a:rPr lang="en-US" sz="1200" dirty="0"/>
              <a:t>Reflect on what you saw and heard</a:t>
            </a:r>
          </a:p>
          <a:p>
            <a:pPr marL="228600" indent="-228600" algn="just">
              <a:spcAft>
                <a:spcPts val="1200"/>
              </a:spcAft>
              <a:buAutoNum type="arabicPeriod" startAt="8"/>
            </a:pPr>
            <a:r>
              <a:rPr lang="en-US" sz="1200" dirty="0"/>
              <a:t>Discuss with the teacher</a:t>
            </a:r>
          </a:p>
          <a:p>
            <a:pPr marL="228600" indent="-228600" algn="just">
              <a:spcAft>
                <a:spcPts val="1200"/>
              </a:spcAft>
              <a:buAutoNum type="arabicPeriod" startAt="8"/>
            </a:pPr>
            <a:r>
              <a:rPr lang="en-US" sz="1200" dirty="0"/>
              <a:t>Provide written feedback</a:t>
            </a:r>
          </a:p>
          <a:p>
            <a:pPr algn="just">
              <a:spcAft>
                <a:spcPts val="1200"/>
              </a:spcAft>
            </a:pPr>
            <a:r>
              <a:rPr lang="en-US" sz="1200" dirty="0"/>
              <a:t>10.  Check for growth</a:t>
            </a:r>
          </a:p>
        </p:txBody>
      </p:sp>
      <p:cxnSp>
        <p:nvCxnSpPr>
          <p:cNvPr id="26" name="Straight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29087" y="5084095"/>
            <a:ext cx="0" cy="174204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25276" y="5122766"/>
            <a:ext cx="0" cy="166402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513" y="4293000"/>
            <a:ext cx="9011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Stages of A Class Visit</a:t>
            </a:r>
          </a:p>
        </p:txBody>
      </p:sp>
      <p:graphicFrame>
        <p:nvGraphicFramePr>
          <p:cNvPr id="31" name="Content Placeholder 10" descr="A box showing a graphic with links to ACLS Policy, ACLS Indicators of Program Quality, ACLS Professional Standards">
            <a:extLst>
              <a:ext uri="{FF2B5EF4-FFF2-40B4-BE49-F238E27FC236}">
                <a16:creationId xmlns:a16="http://schemas.microsoft.com/office/drawing/2014/main" id="{7F6A554D-DC3E-115A-D202-D40F9F914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619829"/>
              </p:ext>
            </p:extLst>
          </p:nvPr>
        </p:nvGraphicFramePr>
        <p:xfrm>
          <a:off x="7505698" y="1564274"/>
          <a:ext cx="3009902" cy="268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5" name="Picture 24" descr="Department of Elementary and Secondary Education Logo">
            <a:extLst>
              <a:ext uri="{FF2B5EF4-FFF2-40B4-BE49-F238E27FC236}">
                <a16:creationId xmlns:a16="http://schemas.microsoft.com/office/drawing/2014/main" id="{3C6FFF08-FAF2-B39B-E27A-F599A35A88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8" y="6870882"/>
            <a:ext cx="1856408" cy="362391"/>
          </a:xfrm>
          <a:prstGeom prst="rect">
            <a:avLst/>
          </a:prstGeom>
        </p:spPr>
      </p:pic>
      <p:pic>
        <p:nvPicPr>
          <p:cNvPr id="28" name="Picture 27" descr="An image with the words Public Adult education of MA, live to learn">
            <a:extLst>
              <a:ext uri="{FF2B5EF4-FFF2-40B4-BE49-F238E27FC236}">
                <a16:creationId xmlns:a16="http://schemas.microsoft.com/office/drawing/2014/main" id="{EBF9E244-2A59-C942-E93D-6288107765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319" y="6729320"/>
            <a:ext cx="1856408" cy="663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76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825" y="5480115"/>
            <a:ext cx="9847098" cy="2491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98" y="1384099"/>
            <a:ext cx="9822645" cy="15422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blue bar"/>
          <p:cNvSpPr>
            <a:spLocks/>
          </p:cNvSpPr>
          <p:nvPr/>
        </p:nvSpPr>
        <p:spPr bwMode="auto">
          <a:xfrm>
            <a:off x="101600" y="710603"/>
            <a:ext cx="9842499" cy="152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2" name="Title 11" descr="A box with the title prepare."/>
          <p:cNvSpPr txBox="1">
            <a:spLocks noGrp="1"/>
          </p:cNvSpPr>
          <p:nvPr>
            <p:ph type="title" idx="4294967295"/>
          </p:nvPr>
        </p:nvSpPr>
        <p:spPr>
          <a:xfrm>
            <a:off x="101598" y="876535"/>
            <a:ext cx="390761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 descr="A box with the main components of the prepare stage: communicate expectations establish a focus, review relevant documents"/>
          <p:cNvSpPr txBox="1"/>
          <p:nvPr/>
        </p:nvSpPr>
        <p:spPr>
          <a:xfrm>
            <a:off x="-33079" y="1384099"/>
            <a:ext cx="9822645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en-US" sz="1200" b="1" dirty="0">
                <a:solidFill>
                  <a:schemeClr val="tx2"/>
                </a:solidFill>
              </a:rPr>
              <a:t>Communicate Expectations </a:t>
            </a:r>
          </a:p>
          <a:p>
            <a:pPr marL="1085850" lvl="2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Have a pre-visit meeting with the teacher.</a:t>
            </a:r>
          </a:p>
          <a:p>
            <a:pPr marL="1085850" lvl="2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Ensure the teacher understands the purpose of the visit.</a:t>
            </a:r>
          </a:p>
          <a:p>
            <a:pPr marL="1085850" lvl="2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Tell the teacher if you want to see the lesson plan and materials and when. </a:t>
            </a:r>
          </a:p>
          <a:p>
            <a:pPr marL="1085850" lvl="2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For informal visits (i.e., walkthroughs), plan to observe for at least 10 to 15 minutes. </a:t>
            </a:r>
          </a:p>
          <a:p>
            <a:pPr marL="1085850" lvl="2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For formal visits, plan to observe for at least 30 minutes.</a:t>
            </a:r>
            <a:endParaRPr lang="en-US" sz="1000" b="1" dirty="0">
              <a:solidFill>
                <a:schemeClr val="tx2"/>
              </a:solidFill>
            </a:endParaRPr>
          </a:p>
          <a:p>
            <a:pPr lvl="1"/>
            <a:endParaRPr lang="en-US" sz="1200" b="1" dirty="0">
              <a:solidFill>
                <a:schemeClr val="tx2"/>
              </a:solidFill>
            </a:endParaRPr>
          </a:p>
          <a:p>
            <a:pPr marL="800100" lvl="1" indent="-342900">
              <a:buAutoNum type="arabicPeriod" startAt="2"/>
            </a:pPr>
            <a:r>
              <a:rPr lang="en-US" sz="1200" b="1" dirty="0">
                <a:solidFill>
                  <a:schemeClr val="tx2"/>
                </a:solidFill>
              </a:rPr>
              <a:t>Establish a Focus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="1" dirty="0"/>
              <a:t>Use the </a:t>
            </a:r>
            <a:r>
              <a:rPr lang="en-US" sz="1100" b="1" dirty="0">
                <a:hlinkClick r:id="rId2"/>
              </a:rPr>
              <a:t>ABE</a:t>
            </a:r>
            <a:r>
              <a:rPr lang="en-US" sz="1100" b="1" dirty="0"/>
              <a:t> or </a:t>
            </a:r>
            <a:r>
              <a:rPr lang="en-US" sz="1100" b="1" dirty="0">
                <a:hlinkClick r:id="rId3"/>
              </a:rPr>
              <a:t>ESOL</a:t>
            </a:r>
            <a:r>
              <a:rPr lang="en-US" sz="1100" b="1" dirty="0"/>
              <a:t> Professional Standards as a guide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1543050" lvl="3" indent="-171450"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chemeClr val="tx1"/>
                </a:solidFill>
              </a:rPr>
              <a:t>The instructional planning, delivery, and assessment standards are good standards to start with. </a:t>
            </a:r>
            <a:endParaRPr lang="en-US" sz="1000" dirty="0"/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/>
              <a:t>Use data to inform your focus</a:t>
            </a:r>
          </a:p>
          <a:p>
            <a:pPr marL="1543050" lvl="3" indent="-1714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chemeClr val="tx1"/>
                </a:solidFill>
              </a:rPr>
              <a:t>Sources of data could include:</a:t>
            </a: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</a:rPr>
              <a:t>input from the teacher</a:t>
            </a: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</a:rPr>
              <a:t>a problem of practice identified by the program’s teachers</a:t>
            </a: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</a:rPr>
              <a:t>the goals in the program’s continuous improvement plan</a:t>
            </a: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</a:rPr>
              <a:t>the goals in the teacher’s professional development plan</a:t>
            </a: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</a:rPr>
              <a:t>one or more elements of a specific professional </a:t>
            </a:r>
            <a:r>
              <a:rPr lang="en-US" sz="1000" dirty="0"/>
              <a:t>s</a:t>
            </a:r>
            <a:r>
              <a:rPr lang="en-US" sz="1000" dirty="0">
                <a:solidFill>
                  <a:schemeClr val="tx1"/>
                </a:solidFill>
              </a:rPr>
              <a:t>tandard</a:t>
            </a: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</a:rPr>
              <a:t>program analytics (e.g., MSG, student attendance/retention)</a:t>
            </a:r>
          </a:p>
          <a:p>
            <a:pPr marL="2000250" lvl="4" indent="-171450" algn="just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/>
                </a:solidFill>
              </a:rPr>
              <a:t>student feedback</a:t>
            </a:r>
            <a:endParaRPr lang="en-US" sz="1000" b="1" dirty="0">
              <a:solidFill>
                <a:schemeClr val="tx2"/>
              </a:solidFill>
            </a:endParaRPr>
          </a:p>
          <a:p>
            <a:pPr marL="685800" lvl="1" indent="-228600">
              <a:spcAft>
                <a:spcPts val="600"/>
              </a:spcAft>
              <a:buAutoNum type="arabicPeriod" startAt="3"/>
            </a:pPr>
            <a:endParaRPr lang="en-US" sz="1200" b="1" dirty="0">
              <a:solidFill>
                <a:schemeClr val="tx2"/>
              </a:solidFill>
            </a:endParaRPr>
          </a:p>
          <a:p>
            <a:pPr marL="685800" lvl="1" indent="-228600">
              <a:spcAft>
                <a:spcPts val="600"/>
              </a:spcAft>
              <a:buAutoNum type="arabicPeriod" startAt="3"/>
            </a:pPr>
            <a:r>
              <a:rPr lang="en-US" sz="1200" b="1" dirty="0">
                <a:solidFill>
                  <a:schemeClr val="tx2"/>
                </a:solidFill>
              </a:rPr>
              <a:t>Review Relevant Documents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Include the teacher in this process whenever possible.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</a:rPr>
              <a:t>Along with the teacher, discuss what to look for from the Professional Standards, Content Standards, or What to Look for Guides</a:t>
            </a:r>
            <a:r>
              <a:rPr lang="en-US" sz="1000" dirty="0">
                <a:effectLst/>
                <a:latin typeface="Segoe UI" panose="020B0502040204020203" pitchFamily="34" charset="0"/>
              </a:rPr>
              <a:t>.</a:t>
            </a:r>
            <a:endParaRPr lang="en-US" sz="1000" dirty="0"/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Examples of relevant documents include:</a:t>
            </a:r>
          </a:p>
          <a:p>
            <a:pPr marL="1543050" lvl="3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the</a:t>
            </a:r>
            <a:r>
              <a:rPr lang="en-US" sz="1000" i="1" dirty="0"/>
              <a:t> </a:t>
            </a:r>
            <a:r>
              <a:rPr lang="en-US" sz="1000" i="1" dirty="0">
                <a:hlinkClick r:id="rId4"/>
              </a:rPr>
              <a:t>What to Look for Guides</a:t>
            </a:r>
            <a:endParaRPr lang="en-US" sz="1000" i="1" dirty="0"/>
          </a:p>
          <a:p>
            <a:pPr marL="1543050" lvl="3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the ESOL and/or ABE </a:t>
            </a:r>
            <a:r>
              <a:rPr lang="en-US" sz="1000" i="1" dirty="0">
                <a:hlinkClick r:id="rId4"/>
              </a:rPr>
              <a:t>Professional Standards</a:t>
            </a:r>
            <a:endParaRPr lang="en-US" sz="1000" i="1" dirty="0"/>
          </a:p>
          <a:p>
            <a:pPr marL="1543050" lvl="3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the</a:t>
            </a:r>
            <a:r>
              <a:rPr lang="en-US" sz="1000" i="1" dirty="0"/>
              <a:t> </a:t>
            </a:r>
            <a:r>
              <a:rPr lang="en-US" sz="1000" dirty="0"/>
              <a:t>ESOL and/or the ABE </a:t>
            </a:r>
            <a:r>
              <a:rPr lang="en-US" sz="1000" i="1" dirty="0">
                <a:hlinkClick r:id="rId5"/>
              </a:rPr>
              <a:t>Content Standards</a:t>
            </a:r>
            <a:endParaRPr lang="en-US" sz="1000" i="1" dirty="0"/>
          </a:p>
          <a:p>
            <a:pPr marL="1543050" lvl="3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dirty="0">
                <a:hlinkClick r:id="rId6"/>
              </a:rPr>
              <a:t>ELA</a:t>
            </a:r>
            <a:r>
              <a:rPr lang="en-US" sz="1000" dirty="0"/>
              <a:t> and/or </a:t>
            </a:r>
            <a:r>
              <a:rPr lang="en-US" sz="1000" dirty="0">
                <a:hlinkClick r:id="rId7"/>
              </a:rPr>
              <a:t>Math</a:t>
            </a:r>
            <a:r>
              <a:rPr lang="en-US" sz="1000" i="1" dirty="0"/>
              <a:t>  </a:t>
            </a:r>
            <a:r>
              <a:rPr lang="en-US" sz="1000" dirty="0"/>
              <a:t>Proficiency Guides</a:t>
            </a:r>
          </a:p>
          <a:p>
            <a:pPr marL="1543050" lvl="3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lesson plans and materials</a:t>
            </a:r>
          </a:p>
          <a:p>
            <a:pPr marL="1543050" lvl="3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student work</a:t>
            </a:r>
          </a:p>
          <a:p>
            <a:pPr lvl="0">
              <a:spcAft>
                <a:spcPts val="600"/>
              </a:spcAft>
            </a:pPr>
            <a:endParaRPr lang="en-US" sz="1100" dirty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lvl="0">
              <a:spcAft>
                <a:spcPts val="600"/>
              </a:spcAft>
            </a:pPr>
            <a:endParaRPr lang="en-US" sz="1100" dirty="0"/>
          </a:p>
        </p:txBody>
      </p:sp>
      <p:grpSp>
        <p:nvGrpSpPr>
          <p:cNvPr id="27" name="Group 26" descr="Five tabs: Introduction, Prepare, Visit, Follow Up, Ressources"/>
          <p:cNvGrpSpPr>
            <a:grpSpLocks/>
          </p:cNvGrpSpPr>
          <p:nvPr/>
        </p:nvGrpSpPr>
        <p:grpSpPr bwMode="auto">
          <a:xfrm>
            <a:off x="101600" y="164465"/>
            <a:ext cx="9842498" cy="546736"/>
            <a:chOff x="0" y="0"/>
            <a:chExt cx="7197471" cy="585216"/>
          </a:xfrm>
        </p:grpSpPr>
        <p:sp>
          <p:nvSpPr>
            <p:cNvPr id="28" name="Snip Same Side Corner Rectangle 40" descr="Introduction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0" y="0"/>
              <a:ext cx="1442824" cy="585216"/>
            </a:xfrm>
            <a:custGeom>
              <a:avLst/>
              <a:gdLst>
                <a:gd name="T0" fmla="*/ 97538 w 1442824"/>
                <a:gd name="T1" fmla="*/ 0 h 585216"/>
                <a:gd name="T2" fmla="*/ 1345286 w 1442824"/>
                <a:gd name="T3" fmla="*/ 0 h 585216"/>
                <a:gd name="T4" fmla="*/ 1442824 w 1442824"/>
                <a:gd name="T5" fmla="*/ 97538 h 585216"/>
                <a:gd name="T6" fmla="*/ 1442824 w 1442824"/>
                <a:gd name="T7" fmla="*/ 585216 h 585216"/>
                <a:gd name="T8" fmla="*/ 1442824 w 1442824"/>
                <a:gd name="T9" fmla="*/ 585216 h 585216"/>
                <a:gd name="T10" fmla="*/ 0 w 1442824"/>
                <a:gd name="T11" fmla="*/ 585216 h 585216"/>
                <a:gd name="T12" fmla="*/ 0 w 1442824"/>
                <a:gd name="T13" fmla="*/ 585216 h 585216"/>
                <a:gd name="T14" fmla="*/ 0 w 1442824"/>
                <a:gd name="T15" fmla="*/ 97538 h 585216"/>
                <a:gd name="T16" fmla="*/ 97538 w 1442824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824"/>
                <a:gd name="T28" fmla="*/ 0 h 585216"/>
                <a:gd name="T29" fmla="*/ 1442824 w 1442824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824" h="585216">
                  <a:moveTo>
                    <a:pt x="97538" y="0"/>
                  </a:moveTo>
                  <a:lnTo>
                    <a:pt x="1345286" y="0"/>
                  </a:lnTo>
                  <a:lnTo>
                    <a:pt x="1442824" y="97538"/>
                  </a:lnTo>
                  <a:lnTo>
                    <a:pt x="1442824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Snip Same Side Corner Rectangle 41" descr="Prepare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1419225" y="0"/>
              <a:ext cx="1442682" cy="584576"/>
            </a:xfrm>
            <a:custGeom>
              <a:avLst/>
              <a:gdLst>
                <a:gd name="T0" fmla="*/ 97431 w 1442682"/>
                <a:gd name="T1" fmla="*/ 0 h 584576"/>
                <a:gd name="T2" fmla="*/ 1345251 w 1442682"/>
                <a:gd name="T3" fmla="*/ 0 h 584576"/>
                <a:gd name="T4" fmla="*/ 1442682 w 1442682"/>
                <a:gd name="T5" fmla="*/ 97431 h 584576"/>
                <a:gd name="T6" fmla="*/ 1442682 w 1442682"/>
                <a:gd name="T7" fmla="*/ 584576 h 584576"/>
                <a:gd name="T8" fmla="*/ 1442682 w 1442682"/>
                <a:gd name="T9" fmla="*/ 584576 h 584576"/>
                <a:gd name="T10" fmla="*/ 0 w 1442682"/>
                <a:gd name="T11" fmla="*/ 584576 h 584576"/>
                <a:gd name="T12" fmla="*/ 0 w 1442682"/>
                <a:gd name="T13" fmla="*/ 584576 h 584576"/>
                <a:gd name="T14" fmla="*/ 0 w 1442682"/>
                <a:gd name="T15" fmla="*/ 97431 h 584576"/>
                <a:gd name="T16" fmla="*/ 97431 w 1442682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682"/>
                <a:gd name="T28" fmla="*/ 0 h 584576"/>
                <a:gd name="T29" fmla="*/ 1442682 w 1442682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682" h="584576">
                  <a:moveTo>
                    <a:pt x="97431" y="0"/>
                  </a:moveTo>
                  <a:lnTo>
                    <a:pt x="1345251" y="0"/>
                  </a:lnTo>
                  <a:lnTo>
                    <a:pt x="1442682" y="97431"/>
                  </a:lnTo>
                  <a:lnTo>
                    <a:pt x="1442682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5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Snip Same Side Corner Rectangle 42" descr="Visit">
              <a:hlinkClick r:id="rId10" action="ppaction://hlinksldjump"/>
            </p:cNvPr>
            <p:cNvSpPr>
              <a:spLocks/>
            </p:cNvSpPr>
            <p:nvPr/>
          </p:nvSpPr>
          <p:spPr bwMode="auto">
            <a:xfrm>
              <a:off x="2857500" y="0"/>
              <a:ext cx="1503714" cy="584576"/>
            </a:xfrm>
            <a:custGeom>
              <a:avLst/>
              <a:gdLst>
                <a:gd name="T0" fmla="*/ 97431 w 1503714"/>
                <a:gd name="T1" fmla="*/ 0 h 584576"/>
                <a:gd name="T2" fmla="*/ 1406283 w 1503714"/>
                <a:gd name="T3" fmla="*/ 0 h 584576"/>
                <a:gd name="T4" fmla="*/ 1503714 w 1503714"/>
                <a:gd name="T5" fmla="*/ 97431 h 584576"/>
                <a:gd name="T6" fmla="*/ 1503714 w 1503714"/>
                <a:gd name="T7" fmla="*/ 584576 h 584576"/>
                <a:gd name="T8" fmla="*/ 1503714 w 1503714"/>
                <a:gd name="T9" fmla="*/ 584576 h 584576"/>
                <a:gd name="T10" fmla="*/ 0 w 1503714"/>
                <a:gd name="T11" fmla="*/ 584576 h 584576"/>
                <a:gd name="T12" fmla="*/ 0 w 1503714"/>
                <a:gd name="T13" fmla="*/ 584576 h 584576"/>
                <a:gd name="T14" fmla="*/ 0 w 1503714"/>
                <a:gd name="T15" fmla="*/ 97431 h 584576"/>
                <a:gd name="T16" fmla="*/ 97431 w 1503714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714"/>
                <a:gd name="T28" fmla="*/ 0 h 584576"/>
                <a:gd name="T29" fmla="*/ 1503714 w 1503714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714" h="584576">
                  <a:moveTo>
                    <a:pt x="97431" y="0"/>
                  </a:moveTo>
                  <a:lnTo>
                    <a:pt x="1406283" y="0"/>
                  </a:lnTo>
                  <a:lnTo>
                    <a:pt x="1503714" y="97431"/>
                  </a:lnTo>
                  <a:lnTo>
                    <a:pt x="1503714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nip Same Side Corner Rectangle 43" descr="Follow Up">
              <a:hlinkClick r:id="rId11" action="ppaction://hlinksldjump"/>
            </p:cNvPr>
            <p:cNvSpPr>
              <a:spLocks/>
            </p:cNvSpPr>
            <p:nvPr/>
          </p:nvSpPr>
          <p:spPr bwMode="auto">
            <a:xfrm>
              <a:off x="4352925" y="0"/>
              <a:ext cx="1399032" cy="585216"/>
            </a:xfrm>
            <a:custGeom>
              <a:avLst/>
              <a:gdLst>
                <a:gd name="T0" fmla="*/ 97538 w 1399032"/>
                <a:gd name="T1" fmla="*/ 0 h 585216"/>
                <a:gd name="T2" fmla="*/ 1301494 w 1399032"/>
                <a:gd name="T3" fmla="*/ 0 h 585216"/>
                <a:gd name="T4" fmla="*/ 1399032 w 1399032"/>
                <a:gd name="T5" fmla="*/ 97538 h 585216"/>
                <a:gd name="T6" fmla="*/ 1399032 w 1399032"/>
                <a:gd name="T7" fmla="*/ 585216 h 585216"/>
                <a:gd name="T8" fmla="*/ 1399032 w 1399032"/>
                <a:gd name="T9" fmla="*/ 585216 h 585216"/>
                <a:gd name="T10" fmla="*/ 0 w 1399032"/>
                <a:gd name="T11" fmla="*/ 585216 h 585216"/>
                <a:gd name="T12" fmla="*/ 0 w 1399032"/>
                <a:gd name="T13" fmla="*/ 585216 h 585216"/>
                <a:gd name="T14" fmla="*/ 0 w 1399032"/>
                <a:gd name="T15" fmla="*/ 97538 h 585216"/>
                <a:gd name="T16" fmla="*/ 97538 w 1399032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9032"/>
                <a:gd name="T28" fmla="*/ 0 h 585216"/>
                <a:gd name="T29" fmla="*/ 1399032 w 1399032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9032" h="585216">
                  <a:moveTo>
                    <a:pt x="97538" y="0"/>
                  </a:moveTo>
                  <a:lnTo>
                    <a:pt x="1301494" y="0"/>
                  </a:lnTo>
                  <a:lnTo>
                    <a:pt x="1399032" y="97538"/>
                  </a:lnTo>
                  <a:lnTo>
                    <a:pt x="1399032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4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Snip Same Side Corner Rectangle 44" descr="resources">
              <a:hlinkClick r:id="rId12" action="ppaction://hlinksldjump"/>
            </p:cNvPr>
            <p:cNvSpPr>
              <a:spLocks/>
            </p:cNvSpPr>
            <p:nvPr/>
          </p:nvSpPr>
          <p:spPr bwMode="auto">
            <a:xfrm>
              <a:off x="5743575" y="0"/>
              <a:ext cx="1453896" cy="585216"/>
            </a:xfrm>
            <a:custGeom>
              <a:avLst/>
              <a:gdLst>
                <a:gd name="T0" fmla="*/ 97538 w 1453896"/>
                <a:gd name="T1" fmla="*/ 0 h 585216"/>
                <a:gd name="T2" fmla="*/ 1356358 w 1453896"/>
                <a:gd name="T3" fmla="*/ 0 h 585216"/>
                <a:gd name="T4" fmla="*/ 1453896 w 1453896"/>
                <a:gd name="T5" fmla="*/ 97538 h 585216"/>
                <a:gd name="T6" fmla="*/ 1453896 w 1453896"/>
                <a:gd name="T7" fmla="*/ 585216 h 585216"/>
                <a:gd name="T8" fmla="*/ 1453896 w 1453896"/>
                <a:gd name="T9" fmla="*/ 585216 h 585216"/>
                <a:gd name="T10" fmla="*/ 0 w 1453896"/>
                <a:gd name="T11" fmla="*/ 585216 h 585216"/>
                <a:gd name="T12" fmla="*/ 0 w 1453896"/>
                <a:gd name="T13" fmla="*/ 585216 h 585216"/>
                <a:gd name="T14" fmla="*/ 0 w 1453896"/>
                <a:gd name="T15" fmla="*/ 97538 h 585216"/>
                <a:gd name="T16" fmla="*/ 97538 w 1453896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896"/>
                <a:gd name="T28" fmla="*/ 0 h 585216"/>
                <a:gd name="T29" fmla="*/ 1453896 w 1453896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896" h="585216">
                  <a:moveTo>
                    <a:pt x="97538" y="0"/>
                  </a:moveTo>
                  <a:lnTo>
                    <a:pt x="1356358" y="0"/>
                  </a:lnTo>
                  <a:lnTo>
                    <a:pt x="1453896" y="97538"/>
                  </a:lnTo>
                  <a:lnTo>
                    <a:pt x="1453896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2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Diagram 5" descr="An image that shows the three most important professional standards to focus on: assessment, planning, instructional delivery.">
            <a:extLst>
              <a:ext uri="{FF2B5EF4-FFF2-40B4-BE49-F238E27FC236}">
                <a16:creationId xmlns:a16="http://schemas.microsoft.com/office/drawing/2014/main" id="{B2072F83-18E4-FD73-93DC-69930728E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595449"/>
              </p:ext>
            </p:extLst>
          </p:nvPr>
        </p:nvGraphicFramePr>
        <p:xfrm>
          <a:off x="7010783" y="3487324"/>
          <a:ext cx="2778783" cy="184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" name="Picture 1" descr="Public Adult Education of MA logo image">
            <a:extLst>
              <a:ext uri="{FF2B5EF4-FFF2-40B4-BE49-F238E27FC236}">
                <a16:creationId xmlns:a16="http://schemas.microsoft.com/office/drawing/2014/main" id="{F6478B87-30F2-2E53-5FA7-BDDC5E8675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110" y="7171809"/>
            <a:ext cx="1465782" cy="5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 descr="A box that shoes the main components of the visit stag: keep the focus in mind, record what you see and hear."/>
          <p:cNvSpPr/>
          <p:nvPr/>
        </p:nvSpPr>
        <p:spPr>
          <a:xfrm>
            <a:off x="290513" y="1379458"/>
            <a:ext cx="9653585" cy="844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green bar"/>
          <p:cNvSpPr>
            <a:spLocks/>
          </p:cNvSpPr>
          <p:nvPr/>
        </p:nvSpPr>
        <p:spPr bwMode="auto">
          <a:xfrm>
            <a:off x="101600" y="710603"/>
            <a:ext cx="9842499" cy="152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2" name="Title 11" descr="A box with the title Visit"/>
          <p:cNvSpPr txBox="1">
            <a:spLocks noGrp="1"/>
          </p:cNvSpPr>
          <p:nvPr>
            <p:ph type="title" idx="4294967295"/>
          </p:nvPr>
        </p:nvSpPr>
        <p:spPr>
          <a:xfrm>
            <a:off x="41964" y="874860"/>
            <a:ext cx="344418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 descr="green bar"/>
          <p:cNvSpPr>
            <a:spLocks/>
          </p:cNvSpPr>
          <p:nvPr/>
        </p:nvSpPr>
        <p:spPr bwMode="auto">
          <a:xfrm>
            <a:off x="101599" y="7378103"/>
            <a:ext cx="9842499" cy="152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0513" y="1432345"/>
            <a:ext cx="9653585" cy="45397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200" b="1" dirty="0">
                <a:solidFill>
                  <a:schemeClr val="tx2"/>
                </a:solidFill>
              </a:rPr>
              <a:t>4. Keep the Focus in Mind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Keeping the focus in mind will help you accomplish the purpose of your visit.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However, if you observe something outside your focus that requires attention, you may want to jot it down for a future conversation. </a:t>
            </a:r>
          </a:p>
          <a:p>
            <a:pPr lvl="0"/>
            <a:endParaRPr lang="en-US" sz="1200" dirty="0"/>
          </a:p>
          <a:p>
            <a:pPr lvl="0">
              <a:spcAft>
                <a:spcPts val="600"/>
              </a:spcAft>
            </a:pPr>
            <a:r>
              <a:rPr lang="en-US" sz="1200" b="1" dirty="0">
                <a:solidFill>
                  <a:schemeClr val="tx2"/>
                </a:solidFill>
              </a:rPr>
              <a:t>5. Record What You See and Hear</a:t>
            </a:r>
            <a:endParaRPr lang="en-US" sz="1000" b="1" dirty="0">
              <a:solidFill>
                <a:schemeClr val="tx2"/>
              </a:solidFill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With the focus in mind, record what the teacher and students are</a:t>
            </a:r>
          </a:p>
          <a:p>
            <a:pPr lvl="1" algn="just"/>
            <a:r>
              <a:rPr lang="en-US" sz="1100" dirty="0"/>
              <a:t>      saying and doing without judgement or conclusions on section 1 of the class visit form. </a:t>
            </a:r>
          </a:p>
          <a:p>
            <a:pPr lvl="1" algn="just"/>
            <a:r>
              <a:rPr lang="en-US" sz="1100" dirty="0"/>
              <a:t>      In some instances, it might be beneficial to capture what the teacher and students are saying verbatim. </a:t>
            </a:r>
          </a:p>
          <a:p>
            <a:pPr lvl="1" algn="just"/>
            <a:endParaRPr lang="en-US" sz="1100" dirty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Weigh the pros and cons of engaging with the students during the visit</a:t>
            </a:r>
          </a:p>
          <a:p>
            <a:pPr lvl="1" algn="just"/>
            <a:r>
              <a:rPr lang="en-US" sz="1100" dirty="0"/>
              <a:t>      (e.g., Will your conversation with students interrupt the lesson?).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0"/>
            <a:endParaRPr lang="en-US" sz="1100" b="1" dirty="0">
              <a:solidFill>
                <a:schemeClr val="tx2"/>
              </a:solidFill>
            </a:endParaRPr>
          </a:p>
          <a:p>
            <a:pPr lvl="0"/>
            <a:endParaRPr lang="en-US" sz="1100" b="1" dirty="0">
              <a:solidFill>
                <a:schemeClr val="tx2"/>
              </a:solidFill>
            </a:endParaRPr>
          </a:p>
          <a:p>
            <a:pPr lvl="0"/>
            <a:endParaRPr lang="en-US" sz="1100" b="1" dirty="0">
              <a:solidFill>
                <a:schemeClr val="tx2"/>
              </a:solidFill>
            </a:endParaRPr>
          </a:p>
          <a:p>
            <a:pPr lvl="0"/>
            <a:endParaRPr lang="en-US" sz="1100" b="1" dirty="0">
              <a:solidFill>
                <a:schemeClr val="tx2"/>
              </a:solidFill>
            </a:endParaRPr>
          </a:p>
        </p:txBody>
      </p:sp>
      <p:grpSp>
        <p:nvGrpSpPr>
          <p:cNvPr id="29" name="Group 28" descr="Five tabs: Introduction, Prepare, Visit, Follow Up, Resources"/>
          <p:cNvGrpSpPr>
            <a:grpSpLocks/>
          </p:cNvGrpSpPr>
          <p:nvPr/>
        </p:nvGrpSpPr>
        <p:grpSpPr bwMode="auto">
          <a:xfrm>
            <a:off x="101600" y="164465"/>
            <a:ext cx="9842498" cy="546736"/>
            <a:chOff x="0" y="0"/>
            <a:chExt cx="7197471" cy="585216"/>
          </a:xfrm>
        </p:grpSpPr>
        <p:sp>
          <p:nvSpPr>
            <p:cNvPr id="30" name="Snip Same Side Corner Rectangle 40" descr="Introduction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0" y="0"/>
              <a:ext cx="1442824" cy="585216"/>
            </a:xfrm>
            <a:custGeom>
              <a:avLst/>
              <a:gdLst>
                <a:gd name="T0" fmla="*/ 97538 w 1442824"/>
                <a:gd name="T1" fmla="*/ 0 h 585216"/>
                <a:gd name="T2" fmla="*/ 1345286 w 1442824"/>
                <a:gd name="T3" fmla="*/ 0 h 585216"/>
                <a:gd name="T4" fmla="*/ 1442824 w 1442824"/>
                <a:gd name="T5" fmla="*/ 97538 h 585216"/>
                <a:gd name="T6" fmla="*/ 1442824 w 1442824"/>
                <a:gd name="T7" fmla="*/ 585216 h 585216"/>
                <a:gd name="T8" fmla="*/ 1442824 w 1442824"/>
                <a:gd name="T9" fmla="*/ 585216 h 585216"/>
                <a:gd name="T10" fmla="*/ 0 w 1442824"/>
                <a:gd name="T11" fmla="*/ 585216 h 585216"/>
                <a:gd name="T12" fmla="*/ 0 w 1442824"/>
                <a:gd name="T13" fmla="*/ 585216 h 585216"/>
                <a:gd name="T14" fmla="*/ 0 w 1442824"/>
                <a:gd name="T15" fmla="*/ 97538 h 585216"/>
                <a:gd name="T16" fmla="*/ 97538 w 1442824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824"/>
                <a:gd name="T28" fmla="*/ 0 h 585216"/>
                <a:gd name="T29" fmla="*/ 1442824 w 1442824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824" h="585216">
                  <a:moveTo>
                    <a:pt x="97538" y="0"/>
                  </a:moveTo>
                  <a:lnTo>
                    <a:pt x="1345286" y="0"/>
                  </a:lnTo>
                  <a:lnTo>
                    <a:pt x="1442824" y="97538"/>
                  </a:lnTo>
                  <a:lnTo>
                    <a:pt x="1442824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nip Same Side Corner Rectangle 41" descr="Prepare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1419225" y="0"/>
              <a:ext cx="1442682" cy="584576"/>
            </a:xfrm>
            <a:custGeom>
              <a:avLst/>
              <a:gdLst>
                <a:gd name="T0" fmla="*/ 97431 w 1442682"/>
                <a:gd name="T1" fmla="*/ 0 h 584576"/>
                <a:gd name="T2" fmla="*/ 1345251 w 1442682"/>
                <a:gd name="T3" fmla="*/ 0 h 584576"/>
                <a:gd name="T4" fmla="*/ 1442682 w 1442682"/>
                <a:gd name="T5" fmla="*/ 97431 h 584576"/>
                <a:gd name="T6" fmla="*/ 1442682 w 1442682"/>
                <a:gd name="T7" fmla="*/ 584576 h 584576"/>
                <a:gd name="T8" fmla="*/ 1442682 w 1442682"/>
                <a:gd name="T9" fmla="*/ 584576 h 584576"/>
                <a:gd name="T10" fmla="*/ 0 w 1442682"/>
                <a:gd name="T11" fmla="*/ 584576 h 584576"/>
                <a:gd name="T12" fmla="*/ 0 w 1442682"/>
                <a:gd name="T13" fmla="*/ 584576 h 584576"/>
                <a:gd name="T14" fmla="*/ 0 w 1442682"/>
                <a:gd name="T15" fmla="*/ 97431 h 584576"/>
                <a:gd name="T16" fmla="*/ 97431 w 1442682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682"/>
                <a:gd name="T28" fmla="*/ 0 h 584576"/>
                <a:gd name="T29" fmla="*/ 1442682 w 1442682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682" h="584576">
                  <a:moveTo>
                    <a:pt x="97431" y="0"/>
                  </a:moveTo>
                  <a:lnTo>
                    <a:pt x="1345251" y="0"/>
                  </a:lnTo>
                  <a:lnTo>
                    <a:pt x="1442682" y="97431"/>
                  </a:lnTo>
                  <a:lnTo>
                    <a:pt x="1442682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5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Snip Same Side Corner Rectangle 42" descr="Visit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2857500" y="0"/>
              <a:ext cx="1503714" cy="584576"/>
            </a:xfrm>
            <a:custGeom>
              <a:avLst/>
              <a:gdLst>
                <a:gd name="T0" fmla="*/ 97431 w 1503714"/>
                <a:gd name="T1" fmla="*/ 0 h 584576"/>
                <a:gd name="T2" fmla="*/ 1406283 w 1503714"/>
                <a:gd name="T3" fmla="*/ 0 h 584576"/>
                <a:gd name="T4" fmla="*/ 1503714 w 1503714"/>
                <a:gd name="T5" fmla="*/ 97431 h 584576"/>
                <a:gd name="T6" fmla="*/ 1503714 w 1503714"/>
                <a:gd name="T7" fmla="*/ 584576 h 584576"/>
                <a:gd name="T8" fmla="*/ 1503714 w 1503714"/>
                <a:gd name="T9" fmla="*/ 584576 h 584576"/>
                <a:gd name="T10" fmla="*/ 0 w 1503714"/>
                <a:gd name="T11" fmla="*/ 584576 h 584576"/>
                <a:gd name="T12" fmla="*/ 0 w 1503714"/>
                <a:gd name="T13" fmla="*/ 584576 h 584576"/>
                <a:gd name="T14" fmla="*/ 0 w 1503714"/>
                <a:gd name="T15" fmla="*/ 97431 h 584576"/>
                <a:gd name="T16" fmla="*/ 97431 w 1503714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714"/>
                <a:gd name="T28" fmla="*/ 0 h 584576"/>
                <a:gd name="T29" fmla="*/ 1503714 w 1503714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714" h="584576">
                  <a:moveTo>
                    <a:pt x="97431" y="0"/>
                  </a:moveTo>
                  <a:lnTo>
                    <a:pt x="1406283" y="0"/>
                  </a:lnTo>
                  <a:lnTo>
                    <a:pt x="1503714" y="97431"/>
                  </a:lnTo>
                  <a:lnTo>
                    <a:pt x="1503714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Snip Same Side Corner Rectangle 43" descr="Follow up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352925" y="0"/>
              <a:ext cx="1399032" cy="585216"/>
            </a:xfrm>
            <a:custGeom>
              <a:avLst/>
              <a:gdLst>
                <a:gd name="T0" fmla="*/ 97538 w 1399032"/>
                <a:gd name="T1" fmla="*/ 0 h 585216"/>
                <a:gd name="T2" fmla="*/ 1301494 w 1399032"/>
                <a:gd name="T3" fmla="*/ 0 h 585216"/>
                <a:gd name="T4" fmla="*/ 1399032 w 1399032"/>
                <a:gd name="T5" fmla="*/ 97538 h 585216"/>
                <a:gd name="T6" fmla="*/ 1399032 w 1399032"/>
                <a:gd name="T7" fmla="*/ 585216 h 585216"/>
                <a:gd name="T8" fmla="*/ 1399032 w 1399032"/>
                <a:gd name="T9" fmla="*/ 585216 h 585216"/>
                <a:gd name="T10" fmla="*/ 0 w 1399032"/>
                <a:gd name="T11" fmla="*/ 585216 h 585216"/>
                <a:gd name="T12" fmla="*/ 0 w 1399032"/>
                <a:gd name="T13" fmla="*/ 585216 h 585216"/>
                <a:gd name="T14" fmla="*/ 0 w 1399032"/>
                <a:gd name="T15" fmla="*/ 97538 h 585216"/>
                <a:gd name="T16" fmla="*/ 97538 w 1399032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9032"/>
                <a:gd name="T28" fmla="*/ 0 h 585216"/>
                <a:gd name="T29" fmla="*/ 1399032 w 1399032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9032" h="585216">
                  <a:moveTo>
                    <a:pt x="97538" y="0"/>
                  </a:moveTo>
                  <a:lnTo>
                    <a:pt x="1301494" y="0"/>
                  </a:lnTo>
                  <a:lnTo>
                    <a:pt x="1399032" y="97538"/>
                  </a:lnTo>
                  <a:lnTo>
                    <a:pt x="1399032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4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</a:t>
              </a: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Up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Snip Same Side Corner Rectangle 44" descr="Resources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5743575" y="0"/>
              <a:ext cx="1453896" cy="585216"/>
            </a:xfrm>
            <a:custGeom>
              <a:avLst/>
              <a:gdLst>
                <a:gd name="T0" fmla="*/ 97538 w 1453896"/>
                <a:gd name="T1" fmla="*/ 0 h 585216"/>
                <a:gd name="T2" fmla="*/ 1356358 w 1453896"/>
                <a:gd name="T3" fmla="*/ 0 h 585216"/>
                <a:gd name="T4" fmla="*/ 1453896 w 1453896"/>
                <a:gd name="T5" fmla="*/ 97538 h 585216"/>
                <a:gd name="T6" fmla="*/ 1453896 w 1453896"/>
                <a:gd name="T7" fmla="*/ 585216 h 585216"/>
                <a:gd name="T8" fmla="*/ 1453896 w 1453896"/>
                <a:gd name="T9" fmla="*/ 585216 h 585216"/>
                <a:gd name="T10" fmla="*/ 0 w 1453896"/>
                <a:gd name="T11" fmla="*/ 585216 h 585216"/>
                <a:gd name="T12" fmla="*/ 0 w 1453896"/>
                <a:gd name="T13" fmla="*/ 585216 h 585216"/>
                <a:gd name="T14" fmla="*/ 0 w 1453896"/>
                <a:gd name="T15" fmla="*/ 97538 h 585216"/>
                <a:gd name="T16" fmla="*/ 97538 w 1453896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896"/>
                <a:gd name="T28" fmla="*/ 0 h 585216"/>
                <a:gd name="T29" fmla="*/ 1453896 w 1453896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896" h="585216">
                  <a:moveTo>
                    <a:pt x="97538" y="0"/>
                  </a:moveTo>
                  <a:lnTo>
                    <a:pt x="1356358" y="0"/>
                  </a:lnTo>
                  <a:lnTo>
                    <a:pt x="1453896" y="97538"/>
                  </a:lnTo>
                  <a:lnTo>
                    <a:pt x="1453896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2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 descr="A box that explains that the three R's are: rigor, relevance, relationship."/>
          <p:cNvSpPr/>
          <p:nvPr/>
        </p:nvSpPr>
        <p:spPr>
          <a:xfrm>
            <a:off x="229170" y="4193355"/>
            <a:ext cx="9653585" cy="24360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tx2"/>
                </a:solidFill>
              </a:rPr>
              <a:t>You may want to filter your observation through the lens of the three R’s. Ask yourself: </a:t>
            </a:r>
          </a:p>
          <a:p>
            <a:pPr lvl="1"/>
            <a:endParaRPr lang="en-US" sz="1000" i="1" dirty="0">
              <a:solidFill>
                <a:schemeClr val="tx2"/>
              </a:solidFill>
            </a:endParaRPr>
          </a:p>
          <a:p>
            <a:pPr marL="1085850" lvl="2" indent="-171450">
              <a:buFont typeface="Courier New" panose="02070309020205020404" pitchFamily="49" charset="0"/>
              <a:buChar char="o"/>
            </a:pPr>
            <a:endParaRPr lang="en-US" sz="1000" i="1" dirty="0">
              <a:solidFill>
                <a:schemeClr val="tx2"/>
              </a:solidFill>
            </a:endParaRPr>
          </a:p>
          <a:p>
            <a:r>
              <a:rPr lang="en-US" sz="1000" b="1" i="1" dirty="0">
                <a:solidFill>
                  <a:schemeClr val="tx2"/>
                </a:solidFill>
              </a:rPr>
              <a:t>             Where do I see/hear rigor?                                                                Where do I see/hear relevance?                                                            Where do I see/hear evidence of relationships?</a:t>
            </a:r>
          </a:p>
          <a:p>
            <a:endParaRPr lang="en-US" sz="1000" i="1" dirty="0">
              <a:solidFill>
                <a:schemeClr val="tx2"/>
              </a:solidFill>
            </a:endParaRPr>
          </a:p>
          <a:p>
            <a:endParaRPr lang="en-US" sz="1000" i="1" dirty="0">
              <a:solidFill>
                <a:schemeClr val="tx2"/>
              </a:solidFill>
            </a:endParaRPr>
          </a:p>
          <a:p>
            <a:endParaRPr lang="en-US" sz="1000" i="1" dirty="0">
              <a:solidFill>
                <a:schemeClr val="tx2"/>
              </a:solidFill>
            </a:endParaRPr>
          </a:p>
          <a:p>
            <a:endParaRPr lang="en-US" sz="1000" i="1" dirty="0">
              <a:solidFill>
                <a:schemeClr val="tx2"/>
              </a:solidFill>
            </a:endParaRPr>
          </a:p>
          <a:p>
            <a:endParaRPr lang="en-US" sz="1000" i="1" dirty="0">
              <a:solidFill>
                <a:schemeClr val="tx2"/>
              </a:solidFill>
            </a:endParaRPr>
          </a:p>
          <a:p>
            <a:pPr lvl="1"/>
            <a:r>
              <a:rPr lang="en-US" sz="1100" i="1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 dirty="0">
              <a:solidFill>
                <a:schemeClr val="tx2"/>
              </a:solidFill>
            </a:endParaRPr>
          </a:p>
          <a:p>
            <a:pPr lvl="1"/>
            <a:r>
              <a:rPr lang="en-US" sz="1100" i="1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tx2"/>
                </a:solidFill>
              </a:rPr>
              <a:t>For more details on the three R’s, see the Three R’s Guidance in the Resources tab of this toolkit.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 dirty="0">
              <a:solidFill>
                <a:schemeClr val="tx2"/>
              </a:solidFill>
            </a:endParaRPr>
          </a:p>
        </p:txBody>
      </p:sp>
      <p:sp>
        <p:nvSpPr>
          <p:cNvPr id="20" name="Rectangle 19" descr="Explanation of rigor:&#10;Are students engaged in higher order thinking and do they struggle productively? &#10;Are students engaged with appropriately challenging activities (at their level but just beyond their comfort zone)?&#10;">
            <a:extLst>
              <a:ext uri="{FF2B5EF4-FFF2-40B4-BE49-F238E27FC236}">
                <a16:creationId xmlns:a16="http://schemas.microsoft.com/office/drawing/2014/main" id="{118793B3-4468-1D02-C446-AD4124A254BF}"/>
              </a:ext>
            </a:extLst>
          </p:cNvPr>
          <p:cNvSpPr/>
          <p:nvPr/>
        </p:nvSpPr>
        <p:spPr>
          <a:xfrm>
            <a:off x="559067" y="5082728"/>
            <a:ext cx="2409980" cy="7979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Are students </a:t>
            </a:r>
            <a:r>
              <a:rPr lang="en-US" sz="900" i="1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engaged in higher order thinking</a:t>
            </a:r>
            <a:r>
              <a:rPr lang="en-US" sz="900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and do they struggle productively?</a:t>
            </a:r>
            <a:r>
              <a:rPr lang="en-US" sz="900" b="1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Are s</a:t>
            </a:r>
            <a:r>
              <a:rPr lang="en-US" sz="900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tudents engaged with appropriately challenging activities (at their level but just beyond their comfort zone)?</a:t>
            </a:r>
            <a:endParaRPr lang="en-US" sz="900" i="1" dirty="0">
              <a:solidFill>
                <a:srgbClr val="002060"/>
              </a:solidFill>
            </a:endParaRPr>
          </a:p>
        </p:txBody>
      </p:sp>
      <p:sp>
        <p:nvSpPr>
          <p:cNvPr id="21" name="Rectangle 20" descr="Explanation of relevance: &#10;Is instruction contextualized to adult learners’ lives?&#10;Does instruction connect with students’ cultural identities, community contexts, interests, and academic goals? &#10;">
            <a:extLst>
              <a:ext uri="{FF2B5EF4-FFF2-40B4-BE49-F238E27FC236}">
                <a16:creationId xmlns:a16="http://schemas.microsoft.com/office/drawing/2014/main" id="{B1C707C1-DAFF-BEA6-E57B-155E78AEE0DC}"/>
              </a:ext>
            </a:extLst>
          </p:cNvPr>
          <p:cNvSpPr/>
          <p:nvPr/>
        </p:nvSpPr>
        <p:spPr>
          <a:xfrm>
            <a:off x="3618463" y="5066369"/>
            <a:ext cx="2573331" cy="797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instruction contextualized to adult learners’ lives?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instruction </a:t>
            </a:r>
            <a:r>
              <a:rPr lang="en-US" sz="900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with students’ cultural identities, community contexts, interests, and academic goals</a:t>
            </a:r>
            <a:r>
              <a:rPr lang="en-US" sz="900" i="1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9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" i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 descr="Explanation of relationship: &#10;Are students known and honored as individuals?&#10;Is the classroom culture welcoming and affirming of all backgrounds and perspectives?&#10;Are students working together and negotiating meaning?&#10;">
            <a:extLst>
              <a:ext uri="{FF2B5EF4-FFF2-40B4-BE49-F238E27FC236}">
                <a16:creationId xmlns:a16="http://schemas.microsoft.com/office/drawing/2014/main" id="{7EF26CF4-A22C-7B7A-FD35-162E6490DF7C}"/>
              </a:ext>
            </a:extLst>
          </p:cNvPr>
          <p:cNvSpPr/>
          <p:nvPr/>
        </p:nvSpPr>
        <p:spPr>
          <a:xfrm>
            <a:off x="7010783" y="5066967"/>
            <a:ext cx="2818447" cy="797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</a:t>
            </a:r>
            <a:r>
              <a:rPr lang="en-US" sz="900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tudents known and honored as i</a:t>
            </a:r>
            <a:r>
              <a:rPr lang="en-US" sz="900" i="1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ndividuals?</a:t>
            </a:r>
            <a:endParaRPr lang="en-US" sz="9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US" sz="900" i="1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classroom culture welcoming and affirming of all backgrounds and perspectives</a:t>
            </a:r>
            <a:r>
              <a:rPr lang="en-US" sz="900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</a:t>
            </a:r>
            <a:r>
              <a:rPr lang="en-US" sz="900" i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tudents working together and negotiating meaning?</a:t>
            </a:r>
            <a:endParaRPr lang="en-US" sz="9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 descr="A box wit the title equity pause and the text: &#10;Are all students being engaged? Who does/doesn’t the teacher call on?&#10;What is the teacher doing and saying to give all students equitable airtime?&#10;How are the students’ voices centered?&#10;">
            <a:extLst>
              <a:ext uri="{FF2B5EF4-FFF2-40B4-BE49-F238E27FC236}">
                <a16:creationId xmlns:a16="http://schemas.microsoft.com/office/drawing/2014/main" id="{107A7009-2B2D-FDE5-63BE-019D91E74612}"/>
              </a:ext>
            </a:extLst>
          </p:cNvPr>
          <p:cNvSpPr/>
          <p:nvPr/>
        </p:nvSpPr>
        <p:spPr>
          <a:xfrm>
            <a:off x="7110310" y="2424993"/>
            <a:ext cx="2619392" cy="1199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cmpd="dbl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Equity Pause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 all students being engaged? Who does/doesn’t the teacher call 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the teacher doing and saying to give all students equitable airtime?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are the students’ voices centered?</a:t>
            </a:r>
          </a:p>
        </p:txBody>
      </p:sp>
      <p:pic>
        <p:nvPicPr>
          <p:cNvPr id="2" name="Picture 1" descr="Logo of Public Adult Education of MA">
            <a:extLst>
              <a:ext uri="{FF2B5EF4-FFF2-40B4-BE49-F238E27FC236}">
                <a16:creationId xmlns:a16="http://schemas.microsoft.com/office/drawing/2014/main" id="{52240991-C299-583A-3CF9-BBB30D0AD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493" y="6769248"/>
            <a:ext cx="1404852" cy="5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blue bar"/>
          <p:cNvSpPr>
            <a:spLocks/>
          </p:cNvSpPr>
          <p:nvPr/>
        </p:nvSpPr>
        <p:spPr bwMode="auto">
          <a:xfrm>
            <a:off x="101600" y="710603"/>
            <a:ext cx="9842499" cy="152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6" name="Rectangle 15" descr="blue bar"/>
          <p:cNvSpPr>
            <a:spLocks/>
          </p:cNvSpPr>
          <p:nvPr/>
        </p:nvSpPr>
        <p:spPr bwMode="auto">
          <a:xfrm>
            <a:off x="101599" y="7378103"/>
            <a:ext cx="9842499" cy="152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9" name="Title 18" descr="Remote Visits"/>
          <p:cNvSpPr txBox="1">
            <a:spLocks noGrp="1"/>
          </p:cNvSpPr>
          <p:nvPr>
            <p:ph type="title" idx="4294967295"/>
          </p:nvPr>
        </p:nvSpPr>
        <p:spPr>
          <a:xfrm>
            <a:off x="101599" y="863600"/>
            <a:ext cx="746029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Visits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 descr="Key points: &#10;Prioritize learning over tools&#10;&#10;-Effective teachers select digital tools designed to support the objectives of the lesson and enhance student learning.&#10;-Students learn academic content and digital literacy skills concurrently.&#10;-Filter your class visit through the lens of student-centered digital literacy &#10;        &#10;"/>
          <p:cNvSpPr/>
          <p:nvPr/>
        </p:nvSpPr>
        <p:spPr>
          <a:xfrm>
            <a:off x="223142" y="1952968"/>
            <a:ext cx="9044683" cy="5304013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100" b="1" dirty="0">
                <a:solidFill>
                  <a:schemeClr val="tx2"/>
                </a:solidFill>
              </a:rPr>
              <a:t>Prioritize learning over tools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100" b="1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Effective teachers select digital tools to support the objectives of the lesson and enhance student learning.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Students learn academic content and digital literacy skills concurrently.</a:t>
            </a:r>
            <a:endParaRPr lang="en-US" sz="1100" b="1" dirty="0">
              <a:solidFill>
                <a:schemeClr val="tx2"/>
              </a:solidFill>
            </a:endParaRPr>
          </a:p>
          <a:p>
            <a:pPr marL="171450" indent="-171450">
              <a:spcBef>
                <a:spcPts val="600"/>
              </a:spcBef>
              <a:buFont typeface="Wingdings" charset="2"/>
              <a:buChar char="Ø"/>
            </a:pPr>
            <a:r>
              <a:rPr lang="en-US" sz="1100" b="1" dirty="0">
                <a:solidFill>
                  <a:schemeClr val="tx2"/>
                </a:solidFill>
              </a:rPr>
              <a:t>Filter your class visit through the lens of student-centered digital literacy. </a:t>
            </a:r>
          </a:p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</a:rPr>
              <a:t>        </a:t>
            </a:r>
          </a:p>
          <a:p>
            <a:pPr algn="ctr">
              <a:spcBef>
                <a:spcPts val="600"/>
              </a:spcBef>
            </a:pPr>
            <a:endParaRPr lang="en-US" sz="1100" b="1" dirty="0">
              <a:solidFill>
                <a:schemeClr val="tx2"/>
              </a:solidFill>
            </a:endParaRPr>
          </a:p>
          <a:p>
            <a:pPr marL="171450" indent="-171450">
              <a:spcBef>
                <a:spcPts val="600"/>
              </a:spcBef>
              <a:buFont typeface="Wingdings" charset="2"/>
              <a:buChar char="Ø"/>
            </a:pPr>
            <a:endParaRPr lang="en-US" sz="1100" b="1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endParaRPr lang="en-US" sz="1100" b="1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endParaRPr lang="en-US" sz="11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en-US" sz="11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en-US" sz="11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en-US" sz="1100" dirty="0">
              <a:solidFill>
                <a:schemeClr val="tx1"/>
              </a:solidFill>
            </a:endParaRP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2"/>
              </a:solidFill>
            </a:endParaRP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8" name="Rectangle 37" descr="Key Considerations"/>
          <p:cNvSpPr/>
          <p:nvPr/>
        </p:nvSpPr>
        <p:spPr>
          <a:xfrm>
            <a:off x="223143" y="1308014"/>
            <a:ext cx="9044682" cy="4919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Key Considerations</a:t>
            </a:r>
          </a:p>
        </p:txBody>
      </p:sp>
      <p:grpSp>
        <p:nvGrpSpPr>
          <p:cNvPr id="22" name="Group 21" descr="Five tabs: Introduction, Prepare, Visit, Follow up, Resources"/>
          <p:cNvGrpSpPr>
            <a:grpSpLocks/>
          </p:cNvGrpSpPr>
          <p:nvPr/>
        </p:nvGrpSpPr>
        <p:grpSpPr bwMode="auto">
          <a:xfrm>
            <a:off x="101600" y="164465"/>
            <a:ext cx="9842498" cy="546736"/>
            <a:chOff x="0" y="0"/>
            <a:chExt cx="7197471" cy="585216"/>
          </a:xfrm>
        </p:grpSpPr>
        <p:sp>
          <p:nvSpPr>
            <p:cNvPr id="23" name="Snip Same Side Corner Rectangle 40" descr="Introduction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0" y="0"/>
              <a:ext cx="1442824" cy="585216"/>
            </a:xfrm>
            <a:custGeom>
              <a:avLst/>
              <a:gdLst>
                <a:gd name="T0" fmla="*/ 97538 w 1442824"/>
                <a:gd name="T1" fmla="*/ 0 h 585216"/>
                <a:gd name="T2" fmla="*/ 1345286 w 1442824"/>
                <a:gd name="T3" fmla="*/ 0 h 585216"/>
                <a:gd name="T4" fmla="*/ 1442824 w 1442824"/>
                <a:gd name="T5" fmla="*/ 97538 h 585216"/>
                <a:gd name="T6" fmla="*/ 1442824 w 1442824"/>
                <a:gd name="T7" fmla="*/ 585216 h 585216"/>
                <a:gd name="T8" fmla="*/ 1442824 w 1442824"/>
                <a:gd name="T9" fmla="*/ 585216 h 585216"/>
                <a:gd name="T10" fmla="*/ 0 w 1442824"/>
                <a:gd name="T11" fmla="*/ 585216 h 585216"/>
                <a:gd name="T12" fmla="*/ 0 w 1442824"/>
                <a:gd name="T13" fmla="*/ 585216 h 585216"/>
                <a:gd name="T14" fmla="*/ 0 w 1442824"/>
                <a:gd name="T15" fmla="*/ 97538 h 585216"/>
                <a:gd name="T16" fmla="*/ 97538 w 1442824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824"/>
                <a:gd name="T28" fmla="*/ 0 h 585216"/>
                <a:gd name="T29" fmla="*/ 1442824 w 1442824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824" h="585216">
                  <a:moveTo>
                    <a:pt x="97538" y="0"/>
                  </a:moveTo>
                  <a:lnTo>
                    <a:pt x="1345286" y="0"/>
                  </a:lnTo>
                  <a:lnTo>
                    <a:pt x="1442824" y="97538"/>
                  </a:lnTo>
                  <a:lnTo>
                    <a:pt x="1442824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Snip Same Side Corner Rectangle 41" descr="Prepare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1419225" y="0"/>
              <a:ext cx="1442682" cy="584576"/>
            </a:xfrm>
            <a:custGeom>
              <a:avLst/>
              <a:gdLst>
                <a:gd name="T0" fmla="*/ 97431 w 1442682"/>
                <a:gd name="T1" fmla="*/ 0 h 584576"/>
                <a:gd name="T2" fmla="*/ 1345251 w 1442682"/>
                <a:gd name="T3" fmla="*/ 0 h 584576"/>
                <a:gd name="T4" fmla="*/ 1442682 w 1442682"/>
                <a:gd name="T5" fmla="*/ 97431 h 584576"/>
                <a:gd name="T6" fmla="*/ 1442682 w 1442682"/>
                <a:gd name="T7" fmla="*/ 584576 h 584576"/>
                <a:gd name="T8" fmla="*/ 1442682 w 1442682"/>
                <a:gd name="T9" fmla="*/ 584576 h 584576"/>
                <a:gd name="T10" fmla="*/ 0 w 1442682"/>
                <a:gd name="T11" fmla="*/ 584576 h 584576"/>
                <a:gd name="T12" fmla="*/ 0 w 1442682"/>
                <a:gd name="T13" fmla="*/ 584576 h 584576"/>
                <a:gd name="T14" fmla="*/ 0 w 1442682"/>
                <a:gd name="T15" fmla="*/ 97431 h 584576"/>
                <a:gd name="T16" fmla="*/ 97431 w 1442682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682"/>
                <a:gd name="T28" fmla="*/ 0 h 584576"/>
                <a:gd name="T29" fmla="*/ 1442682 w 1442682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682" h="584576">
                  <a:moveTo>
                    <a:pt x="97431" y="0"/>
                  </a:moveTo>
                  <a:lnTo>
                    <a:pt x="1345251" y="0"/>
                  </a:lnTo>
                  <a:lnTo>
                    <a:pt x="1442682" y="97431"/>
                  </a:lnTo>
                  <a:lnTo>
                    <a:pt x="1442682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5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Snip Same Side Corner Rectangle 42" descr="Visit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2857500" y="0"/>
              <a:ext cx="1503714" cy="584576"/>
            </a:xfrm>
            <a:custGeom>
              <a:avLst/>
              <a:gdLst>
                <a:gd name="T0" fmla="*/ 97431 w 1503714"/>
                <a:gd name="T1" fmla="*/ 0 h 584576"/>
                <a:gd name="T2" fmla="*/ 1406283 w 1503714"/>
                <a:gd name="T3" fmla="*/ 0 h 584576"/>
                <a:gd name="T4" fmla="*/ 1503714 w 1503714"/>
                <a:gd name="T5" fmla="*/ 97431 h 584576"/>
                <a:gd name="T6" fmla="*/ 1503714 w 1503714"/>
                <a:gd name="T7" fmla="*/ 584576 h 584576"/>
                <a:gd name="T8" fmla="*/ 1503714 w 1503714"/>
                <a:gd name="T9" fmla="*/ 584576 h 584576"/>
                <a:gd name="T10" fmla="*/ 0 w 1503714"/>
                <a:gd name="T11" fmla="*/ 584576 h 584576"/>
                <a:gd name="T12" fmla="*/ 0 w 1503714"/>
                <a:gd name="T13" fmla="*/ 584576 h 584576"/>
                <a:gd name="T14" fmla="*/ 0 w 1503714"/>
                <a:gd name="T15" fmla="*/ 97431 h 584576"/>
                <a:gd name="T16" fmla="*/ 97431 w 1503714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714"/>
                <a:gd name="T28" fmla="*/ 0 h 584576"/>
                <a:gd name="T29" fmla="*/ 1503714 w 1503714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714" h="584576">
                  <a:moveTo>
                    <a:pt x="97431" y="0"/>
                  </a:moveTo>
                  <a:lnTo>
                    <a:pt x="1406283" y="0"/>
                  </a:lnTo>
                  <a:lnTo>
                    <a:pt x="1503714" y="97431"/>
                  </a:lnTo>
                  <a:lnTo>
                    <a:pt x="1503714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Snip Same Side Corner Rectangle 43" descr="Follow Up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352925" y="0"/>
              <a:ext cx="1399032" cy="585216"/>
            </a:xfrm>
            <a:custGeom>
              <a:avLst/>
              <a:gdLst>
                <a:gd name="T0" fmla="*/ 97538 w 1399032"/>
                <a:gd name="T1" fmla="*/ 0 h 585216"/>
                <a:gd name="T2" fmla="*/ 1301494 w 1399032"/>
                <a:gd name="T3" fmla="*/ 0 h 585216"/>
                <a:gd name="T4" fmla="*/ 1399032 w 1399032"/>
                <a:gd name="T5" fmla="*/ 97538 h 585216"/>
                <a:gd name="T6" fmla="*/ 1399032 w 1399032"/>
                <a:gd name="T7" fmla="*/ 585216 h 585216"/>
                <a:gd name="T8" fmla="*/ 1399032 w 1399032"/>
                <a:gd name="T9" fmla="*/ 585216 h 585216"/>
                <a:gd name="T10" fmla="*/ 0 w 1399032"/>
                <a:gd name="T11" fmla="*/ 585216 h 585216"/>
                <a:gd name="T12" fmla="*/ 0 w 1399032"/>
                <a:gd name="T13" fmla="*/ 585216 h 585216"/>
                <a:gd name="T14" fmla="*/ 0 w 1399032"/>
                <a:gd name="T15" fmla="*/ 97538 h 585216"/>
                <a:gd name="T16" fmla="*/ 97538 w 1399032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9032"/>
                <a:gd name="T28" fmla="*/ 0 h 585216"/>
                <a:gd name="T29" fmla="*/ 1399032 w 1399032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9032" h="585216">
                  <a:moveTo>
                    <a:pt x="97538" y="0"/>
                  </a:moveTo>
                  <a:lnTo>
                    <a:pt x="1301494" y="0"/>
                  </a:lnTo>
                  <a:lnTo>
                    <a:pt x="1399032" y="97538"/>
                  </a:lnTo>
                  <a:lnTo>
                    <a:pt x="1399032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4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2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Snip Same Side Corner Rectangle 44" descr="Resources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5743575" y="0"/>
              <a:ext cx="1453896" cy="585216"/>
            </a:xfrm>
            <a:custGeom>
              <a:avLst/>
              <a:gdLst>
                <a:gd name="T0" fmla="*/ 97538 w 1453896"/>
                <a:gd name="T1" fmla="*/ 0 h 585216"/>
                <a:gd name="T2" fmla="*/ 1356358 w 1453896"/>
                <a:gd name="T3" fmla="*/ 0 h 585216"/>
                <a:gd name="T4" fmla="*/ 1453896 w 1453896"/>
                <a:gd name="T5" fmla="*/ 97538 h 585216"/>
                <a:gd name="T6" fmla="*/ 1453896 w 1453896"/>
                <a:gd name="T7" fmla="*/ 585216 h 585216"/>
                <a:gd name="T8" fmla="*/ 1453896 w 1453896"/>
                <a:gd name="T9" fmla="*/ 585216 h 585216"/>
                <a:gd name="T10" fmla="*/ 0 w 1453896"/>
                <a:gd name="T11" fmla="*/ 585216 h 585216"/>
                <a:gd name="T12" fmla="*/ 0 w 1453896"/>
                <a:gd name="T13" fmla="*/ 585216 h 585216"/>
                <a:gd name="T14" fmla="*/ 0 w 1453896"/>
                <a:gd name="T15" fmla="*/ 97538 h 585216"/>
                <a:gd name="T16" fmla="*/ 97538 w 1453896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896"/>
                <a:gd name="T28" fmla="*/ 0 h 585216"/>
                <a:gd name="T29" fmla="*/ 1453896 w 1453896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896" h="585216">
                  <a:moveTo>
                    <a:pt x="97538" y="0"/>
                  </a:moveTo>
                  <a:lnTo>
                    <a:pt x="1356358" y="0"/>
                  </a:lnTo>
                  <a:lnTo>
                    <a:pt x="1453896" y="97538"/>
                  </a:lnTo>
                  <a:lnTo>
                    <a:pt x="1453896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2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Table 1" descr="Main points that shows the progression from teacher -centered to student-centered:&#10;Digital tools are mainly used by the teacher.&#10;Students spend most of the time in the main room and little to no time in breakout rooms.&#10;Most instructional time is spent on learning technology instead of using technology to learn.&#10;Students use multiple digital tools to support their language development and/or knowledge in the main content areas (i.e., math, social studies, ELA).&#10;Students use technology to collaborate on authentic tasks.&#10;There is balance between teacher’s and students’ use of the digital tools.&#10;Students use the digital tools to engage in higher-order thinking. &#10;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94512"/>
              </p:ext>
            </p:extLst>
          </p:nvPr>
        </p:nvGraphicFramePr>
        <p:xfrm>
          <a:off x="1331596" y="4314825"/>
          <a:ext cx="7191375" cy="182091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83304">
                  <a:extLst>
                    <a:ext uri="{9D8B030D-6E8A-4147-A177-3AD203B41FA5}">
                      <a16:colId xmlns:a16="http://schemas.microsoft.com/office/drawing/2014/main" val="1982315224"/>
                    </a:ext>
                  </a:extLst>
                </a:gridCol>
                <a:gridCol w="3608071">
                  <a:extLst>
                    <a:ext uri="{9D8B030D-6E8A-4147-A177-3AD203B41FA5}">
                      <a16:colId xmlns:a16="http://schemas.microsoft.com/office/drawing/2014/main" val="3069124021"/>
                    </a:ext>
                  </a:extLst>
                </a:gridCol>
              </a:tblGrid>
              <a:tr h="182091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n>
                            <a:noFill/>
                          </a:ln>
                        </a:rPr>
                        <a:t>Digital tools are mainly used by the teacher.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n>
                            <a:noFill/>
                          </a:ln>
                        </a:rPr>
                        <a:t>Students spend most of the time in the main room and little to no time in breakout rooms.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n>
                            <a:noFill/>
                          </a:ln>
                        </a:rPr>
                        <a:t>Most instructional time is spent on learning technology instead of using technology to learn.</a:t>
                      </a:r>
                    </a:p>
                    <a:p>
                      <a:pPr algn="l"/>
                      <a:endParaRPr lang="en-US" sz="1100" b="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n>
                            <a:noFill/>
                          </a:ln>
                        </a:rPr>
                        <a:t>Students use multiple digital tools to support their language development and/or knowledge in the main content areas (i.e., math, social studies, ELA).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n>
                            <a:noFill/>
                          </a:ln>
                        </a:rPr>
                        <a:t>Students use technology to collaborate on authentic tasks.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n>
                            <a:noFill/>
                          </a:ln>
                        </a:rPr>
                        <a:t>There is balance between teacher and student use of the digital tools.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n>
                            <a:noFill/>
                          </a:ln>
                        </a:rPr>
                        <a:t>Students use the digital tools to engage in higher-order thinking. </a:t>
                      </a:r>
                    </a:p>
                    <a:p>
                      <a:pPr algn="l"/>
                      <a:endParaRPr lang="en-US" sz="1100" b="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00167"/>
                  </a:ext>
                </a:extLst>
              </a:tr>
            </a:tbl>
          </a:graphicData>
        </a:graphic>
      </p:graphicFrame>
      <p:graphicFrame>
        <p:nvGraphicFramePr>
          <p:cNvPr id="3" name="Diagram 2" descr="From teacher-centered to student-centered">
            <a:extLst>
              <a:ext uri="{FF2B5EF4-FFF2-40B4-BE49-F238E27FC236}">
                <a16:creationId xmlns:a16="http://schemas.microsoft.com/office/drawing/2014/main" id="{87750055-D620-938E-59B1-1C85CB5C5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030585"/>
              </p:ext>
            </p:extLst>
          </p:nvPr>
        </p:nvGraphicFramePr>
        <p:xfrm>
          <a:off x="1331596" y="3510988"/>
          <a:ext cx="7191375" cy="89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 descr="logo for Public Adult education of MA">
            <a:extLst>
              <a:ext uri="{FF2B5EF4-FFF2-40B4-BE49-F238E27FC236}">
                <a16:creationId xmlns:a16="http://schemas.microsoft.com/office/drawing/2014/main" id="{F6AFD378-6675-12BF-B435-535DF7FFC1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1893" y="6612464"/>
            <a:ext cx="1258135" cy="4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2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47" y="2738192"/>
            <a:ext cx="9941315" cy="1807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grey bar"/>
          <p:cNvSpPr>
            <a:spLocks/>
          </p:cNvSpPr>
          <p:nvPr/>
        </p:nvSpPr>
        <p:spPr bwMode="auto">
          <a:xfrm>
            <a:off x="114302" y="710603"/>
            <a:ext cx="9842499" cy="152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2" name="Title 11" descr="Follow Up"/>
          <p:cNvSpPr txBox="1">
            <a:spLocks noGrp="1"/>
          </p:cNvSpPr>
          <p:nvPr>
            <p:ph type="title" idx="4294967295"/>
          </p:nvPr>
        </p:nvSpPr>
        <p:spPr>
          <a:xfrm>
            <a:off x="101598" y="882925"/>
            <a:ext cx="338455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Up</a:t>
            </a:r>
          </a:p>
        </p:txBody>
      </p:sp>
      <p:sp>
        <p:nvSpPr>
          <p:cNvPr id="16" name="Rectangle 15" descr="yellow bar"/>
          <p:cNvSpPr>
            <a:spLocks/>
          </p:cNvSpPr>
          <p:nvPr/>
        </p:nvSpPr>
        <p:spPr bwMode="auto">
          <a:xfrm>
            <a:off x="50411" y="7772400"/>
            <a:ext cx="10007989" cy="152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dirty="0"/>
          </a:p>
        </p:txBody>
      </p:sp>
      <p:sp>
        <p:nvSpPr>
          <p:cNvPr id="3" name="TextBox 2" descr="A box showing the three components pg the follow up stage: share section 1 notes, reflect on section 1 notes, have a follow up meeting wit the teacher."/>
          <p:cNvSpPr txBox="1"/>
          <p:nvPr/>
        </p:nvSpPr>
        <p:spPr>
          <a:xfrm>
            <a:off x="66674" y="1364859"/>
            <a:ext cx="971238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6. Share What You Saw and Heard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Review the completed section 1 for accuracy and clarity before sharing it with </a:t>
            </a:r>
          </a:p>
          <a:p>
            <a:pPr lvl="1"/>
            <a:r>
              <a:rPr lang="en-US" sz="1100" dirty="0"/>
              <a:t>      the teacher.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Share the completed section 1 of the class visit form h the teacher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sz="1200" b="1" dirty="0">
              <a:solidFill>
                <a:schemeClr val="tx2"/>
              </a:solidFill>
            </a:endParaRP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7. Reflect on What You Saw and Heard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Analyze the notes you recorded in section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Before your conversation with the teacher: 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US" sz="1100" dirty="0"/>
              <a:t>Review your notes: What do they tell you?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US" sz="1100" dirty="0"/>
              <a:t>Plan the conversation you will have with the teacher: </a:t>
            </a:r>
          </a:p>
          <a:p>
            <a:pPr marL="1543050" lvl="3" indent="-171450">
              <a:buFont typeface="Wingdings" panose="05000000000000000000" pitchFamily="2" charset="2"/>
              <a:buChar char="§"/>
            </a:pPr>
            <a:r>
              <a:rPr lang="en-US" sz="1100" dirty="0"/>
              <a:t>What will you talk about? </a:t>
            </a:r>
          </a:p>
          <a:p>
            <a:pPr marL="1543050" lvl="3" indent="-171450">
              <a:buFont typeface="Wingdings" panose="05000000000000000000" pitchFamily="2" charset="2"/>
              <a:buChar char="§"/>
            </a:pPr>
            <a:r>
              <a:rPr lang="en-US" sz="1100" dirty="0"/>
              <a:t>What do you want the teacher to think about?</a:t>
            </a:r>
          </a:p>
          <a:p>
            <a:pPr marL="1543050" lvl="3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100" dirty="0"/>
              <a:t>What support can you provide?</a:t>
            </a:r>
            <a:endParaRPr lang="en-US" sz="1100" b="1" dirty="0">
              <a:solidFill>
                <a:schemeClr val="tx2"/>
              </a:solidFill>
            </a:endParaRPr>
          </a:p>
          <a:p>
            <a:pPr marL="1543050" lvl="3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100" b="1" dirty="0">
              <a:solidFill>
                <a:schemeClr val="tx2"/>
              </a:solidFill>
            </a:endParaRPr>
          </a:p>
          <a:p>
            <a:pPr lvl="3">
              <a:spcAft>
                <a:spcPts val="600"/>
              </a:spcAft>
            </a:pPr>
            <a:endParaRPr lang="en-US" sz="1200" b="1" dirty="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AutoNum type="arabicPeriod" startAt="8"/>
            </a:pPr>
            <a:r>
              <a:rPr lang="en-US" sz="1200" b="1" dirty="0">
                <a:solidFill>
                  <a:schemeClr val="tx2"/>
                </a:solidFill>
              </a:rPr>
              <a:t>Discuss with the Teacher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Have a follow-up meeting with the teacher and make this conversation a collegial learning experience with opportunities for reflection and growth.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Use </a:t>
            </a:r>
            <a:r>
              <a:rPr lang="en-US" sz="1100" dirty="0"/>
              <a:t>section 3 </a:t>
            </a:r>
            <a:r>
              <a:rPr lang="en-US" sz="1100" dirty="0">
                <a:solidFill>
                  <a:schemeClr val="tx1"/>
                </a:solidFill>
              </a:rPr>
              <a:t>to drive your conversation:</a:t>
            </a:r>
          </a:p>
          <a:p>
            <a:pPr marL="1143000" lvl="2" indent="-22860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/>
                </a:solidFill>
              </a:rPr>
              <a:t>Acknowledge what the teacher tells you.</a:t>
            </a:r>
          </a:p>
          <a:p>
            <a:pPr marL="1143000" lvl="2" indent="-22860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/>
                </a:solidFill>
              </a:rPr>
              <a:t>Ask probing questions.</a:t>
            </a:r>
          </a:p>
          <a:p>
            <a:pPr marL="1143000" lvl="2" indent="-22860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/>
                </a:solidFill>
              </a:rPr>
              <a:t>Ask what strengths and areas in need of improvement they observe. 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US" sz="1100" dirty="0"/>
              <a:t>  Be ready to provide scaffolded support.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US" sz="1100" dirty="0"/>
              <a:t>  D</a:t>
            </a:r>
            <a:r>
              <a:rPr lang="en-US" sz="1100" dirty="0">
                <a:solidFill>
                  <a:schemeClr val="tx1"/>
                </a:solidFill>
              </a:rPr>
              <a:t>ecide on actionable, meaningful and time-bound next steps together.</a:t>
            </a:r>
            <a:endParaRPr lang="en-US" sz="1100" dirty="0"/>
          </a:p>
          <a:p>
            <a:endParaRPr lang="en-US" sz="1200" b="1" dirty="0">
              <a:solidFill>
                <a:schemeClr val="tx2"/>
              </a:solidFill>
            </a:endParaRPr>
          </a:p>
          <a:p>
            <a:endParaRPr lang="en-US" sz="1200" b="1" dirty="0">
              <a:solidFill>
                <a:schemeClr val="tx2"/>
              </a:solidFill>
            </a:endParaRPr>
          </a:p>
          <a:p>
            <a:endParaRPr lang="en-US" sz="1200" b="1" dirty="0">
              <a:solidFill>
                <a:schemeClr val="tx2"/>
              </a:solidFill>
            </a:endParaRPr>
          </a:p>
          <a:p>
            <a:endParaRPr lang="en-US" sz="1200" b="1" dirty="0">
              <a:solidFill>
                <a:schemeClr val="tx2"/>
              </a:solidFill>
            </a:endParaRPr>
          </a:p>
        </p:txBody>
      </p:sp>
      <p:grpSp>
        <p:nvGrpSpPr>
          <p:cNvPr id="29" name="Group 28" descr="Five tabs: Introduction, Prepare, Visit, Follow Up, Resources"/>
          <p:cNvGrpSpPr>
            <a:grpSpLocks/>
          </p:cNvGrpSpPr>
          <p:nvPr/>
        </p:nvGrpSpPr>
        <p:grpSpPr bwMode="auto">
          <a:xfrm>
            <a:off x="101600" y="164465"/>
            <a:ext cx="9842498" cy="546736"/>
            <a:chOff x="0" y="0"/>
            <a:chExt cx="7197471" cy="585216"/>
          </a:xfrm>
        </p:grpSpPr>
        <p:sp>
          <p:nvSpPr>
            <p:cNvPr id="30" name="Snip Same Side Corner Rectangle 40" descr="Introduction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0" y="0"/>
              <a:ext cx="1442824" cy="585216"/>
            </a:xfrm>
            <a:custGeom>
              <a:avLst/>
              <a:gdLst>
                <a:gd name="T0" fmla="*/ 97538 w 1442824"/>
                <a:gd name="T1" fmla="*/ 0 h 585216"/>
                <a:gd name="T2" fmla="*/ 1345286 w 1442824"/>
                <a:gd name="T3" fmla="*/ 0 h 585216"/>
                <a:gd name="T4" fmla="*/ 1442824 w 1442824"/>
                <a:gd name="T5" fmla="*/ 97538 h 585216"/>
                <a:gd name="T6" fmla="*/ 1442824 w 1442824"/>
                <a:gd name="T7" fmla="*/ 585216 h 585216"/>
                <a:gd name="T8" fmla="*/ 1442824 w 1442824"/>
                <a:gd name="T9" fmla="*/ 585216 h 585216"/>
                <a:gd name="T10" fmla="*/ 0 w 1442824"/>
                <a:gd name="T11" fmla="*/ 585216 h 585216"/>
                <a:gd name="T12" fmla="*/ 0 w 1442824"/>
                <a:gd name="T13" fmla="*/ 585216 h 585216"/>
                <a:gd name="T14" fmla="*/ 0 w 1442824"/>
                <a:gd name="T15" fmla="*/ 97538 h 585216"/>
                <a:gd name="T16" fmla="*/ 97538 w 1442824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824"/>
                <a:gd name="T28" fmla="*/ 0 h 585216"/>
                <a:gd name="T29" fmla="*/ 1442824 w 1442824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824" h="585216">
                  <a:moveTo>
                    <a:pt x="97538" y="0"/>
                  </a:moveTo>
                  <a:lnTo>
                    <a:pt x="1345286" y="0"/>
                  </a:lnTo>
                  <a:lnTo>
                    <a:pt x="1442824" y="97538"/>
                  </a:lnTo>
                  <a:lnTo>
                    <a:pt x="1442824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nip Same Side Corner Rectangle 41" descr="Prepare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1419225" y="0"/>
              <a:ext cx="1442682" cy="584576"/>
            </a:xfrm>
            <a:custGeom>
              <a:avLst/>
              <a:gdLst>
                <a:gd name="T0" fmla="*/ 97431 w 1442682"/>
                <a:gd name="T1" fmla="*/ 0 h 584576"/>
                <a:gd name="T2" fmla="*/ 1345251 w 1442682"/>
                <a:gd name="T3" fmla="*/ 0 h 584576"/>
                <a:gd name="T4" fmla="*/ 1442682 w 1442682"/>
                <a:gd name="T5" fmla="*/ 97431 h 584576"/>
                <a:gd name="T6" fmla="*/ 1442682 w 1442682"/>
                <a:gd name="T7" fmla="*/ 584576 h 584576"/>
                <a:gd name="T8" fmla="*/ 1442682 w 1442682"/>
                <a:gd name="T9" fmla="*/ 584576 h 584576"/>
                <a:gd name="T10" fmla="*/ 0 w 1442682"/>
                <a:gd name="T11" fmla="*/ 584576 h 584576"/>
                <a:gd name="T12" fmla="*/ 0 w 1442682"/>
                <a:gd name="T13" fmla="*/ 584576 h 584576"/>
                <a:gd name="T14" fmla="*/ 0 w 1442682"/>
                <a:gd name="T15" fmla="*/ 97431 h 584576"/>
                <a:gd name="T16" fmla="*/ 97431 w 1442682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682"/>
                <a:gd name="T28" fmla="*/ 0 h 584576"/>
                <a:gd name="T29" fmla="*/ 1442682 w 1442682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682" h="584576">
                  <a:moveTo>
                    <a:pt x="97431" y="0"/>
                  </a:moveTo>
                  <a:lnTo>
                    <a:pt x="1345251" y="0"/>
                  </a:lnTo>
                  <a:lnTo>
                    <a:pt x="1442682" y="97431"/>
                  </a:lnTo>
                  <a:lnTo>
                    <a:pt x="1442682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5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Snip Same Side Corner Rectangle 42" descr="Visit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2857500" y="0"/>
              <a:ext cx="1503714" cy="584576"/>
            </a:xfrm>
            <a:custGeom>
              <a:avLst/>
              <a:gdLst>
                <a:gd name="T0" fmla="*/ 97431 w 1503714"/>
                <a:gd name="T1" fmla="*/ 0 h 584576"/>
                <a:gd name="T2" fmla="*/ 1406283 w 1503714"/>
                <a:gd name="T3" fmla="*/ 0 h 584576"/>
                <a:gd name="T4" fmla="*/ 1503714 w 1503714"/>
                <a:gd name="T5" fmla="*/ 97431 h 584576"/>
                <a:gd name="T6" fmla="*/ 1503714 w 1503714"/>
                <a:gd name="T7" fmla="*/ 584576 h 584576"/>
                <a:gd name="T8" fmla="*/ 1503714 w 1503714"/>
                <a:gd name="T9" fmla="*/ 584576 h 584576"/>
                <a:gd name="T10" fmla="*/ 0 w 1503714"/>
                <a:gd name="T11" fmla="*/ 584576 h 584576"/>
                <a:gd name="T12" fmla="*/ 0 w 1503714"/>
                <a:gd name="T13" fmla="*/ 584576 h 584576"/>
                <a:gd name="T14" fmla="*/ 0 w 1503714"/>
                <a:gd name="T15" fmla="*/ 97431 h 584576"/>
                <a:gd name="T16" fmla="*/ 97431 w 1503714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714"/>
                <a:gd name="T28" fmla="*/ 0 h 584576"/>
                <a:gd name="T29" fmla="*/ 1503714 w 1503714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714" h="584576">
                  <a:moveTo>
                    <a:pt x="97431" y="0"/>
                  </a:moveTo>
                  <a:lnTo>
                    <a:pt x="1406283" y="0"/>
                  </a:lnTo>
                  <a:lnTo>
                    <a:pt x="1503714" y="97431"/>
                  </a:lnTo>
                  <a:lnTo>
                    <a:pt x="1503714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Snip Same Side Corner Rectangle 43" descr="Follow Up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352925" y="0"/>
              <a:ext cx="1399032" cy="585216"/>
            </a:xfrm>
            <a:custGeom>
              <a:avLst/>
              <a:gdLst>
                <a:gd name="T0" fmla="*/ 97538 w 1399032"/>
                <a:gd name="T1" fmla="*/ 0 h 585216"/>
                <a:gd name="T2" fmla="*/ 1301494 w 1399032"/>
                <a:gd name="T3" fmla="*/ 0 h 585216"/>
                <a:gd name="T4" fmla="*/ 1399032 w 1399032"/>
                <a:gd name="T5" fmla="*/ 97538 h 585216"/>
                <a:gd name="T6" fmla="*/ 1399032 w 1399032"/>
                <a:gd name="T7" fmla="*/ 585216 h 585216"/>
                <a:gd name="T8" fmla="*/ 1399032 w 1399032"/>
                <a:gd name="T9" fmla="*/ 585216 h 585216"/>
                <a:gd name="T10" fmla="*/ 0 w 1399032"/>
                <a:gd name="T11" fmla="*/ 585216 h 585216"/>
                <a:gd name="T12" fmla="*/ 0 w 1399032"/>
                <a:gd name="T13" fmla="*/ 585216 h 585216"/>
                <a:gd name="T14" fmla="*/ 0 w 1399032"/>
                <a:gd name="T15" fmla="*/ 97538 h 585216"/>
                <a:gd name="T16" fmla="*/ 97538 w 1399032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9032"/>
                <a:gd name="T28" fmla="*/ 0 h 585216"/>
                <a:gd name="T29" fmla="*/ 1399032 w 1399032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9032" h="585216">
                  <a:moveTo>
                    <a:pt x="97538" y="0"/>
                  </a:moveTo>
                  <a:lnTo>
                    <a:pt x="1301494" y="0"/>
                  </a:lnTo>
                  <a:lnTo>
                    <a:pt x="1399032" y="97538"/>
                  </a:lnTo>
                  <a:lnTo>
                    <a:pt x="1399032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4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Snip Same Side Corner Rectangle 44" descr="Resources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5743575" y="0"/>
              <a:ext cx="1453896" cy="585216"/>
            </a:xfrm>
            <a:custGeom>
              <a:avLst/>
              <a:gdLst>
                <a:gd name="T0" fmla="*/ 97538 w 1453896"/>
                <a:gd name="T1" fmla="*/ 0 h 585216"/>
                <a:gd name="T2" fmla="*/ 1356358 w 1453896"/>
                <a:gd name="T3" fmla="*/ 0 h 585216"/>
                <a:gd name="T4" fmla="*/ 1453896 w 1453896"/>
                <a:gd name="T5" fmla="*/ 97538 h 585216"/>
                <a:gd name="T6" fmla="*/ 1453896 w 1453896"/>
                <a:gd name="T7" fmla="*/ 585216 h 585216"/>
                <a:gd name="T8" fmla="*/ 1453896 w 1453896"/>
                <a:gd name="T9" fmla="*/ 585216 h 585216"/>
                <a:gd name="T10" fmla="*/ 0 w 1453896"/>
                <a:gd name="T11" fmla="*/ 585216 h 585216"/>
                <a:gd name="T12" fmla="*/ 0 w 1453896"/>
                <a:gd name="T13" fmla="*/ 585216 h 585216"/>
                <a:gd name="T14" fmla="*/ 0 w 1453896"/>
                <a:gd name="T15" fmla="*/ 97538 h 585216"/>
                <a:gd name="T16" fmla="*/ 97538 w 1453896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896"/>
                <a:gd name="T28" fmla="*/ 0 h 585216"/>
                <a:gd name="T29" fmla="*/ 1453896 w 1453896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896" h="585216">
                  <a:moveTo>
                    <a:pt x="97538" y="0"/>
                  </a:moveTo>
                  <a:lnTo>
                    <a:pt x="1356358" y="0"/>
                  </a:lnTo>
                  <a:lnTo>
                    <a:pt x="1453896" y="97538"/>
                  </a:lnTo>
                  <a:lnTo>
                    <a:pt x="1453896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2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 descr="A box showing general tips for having a follow up conversation with the teacher:&#10;Avoid starter questions such as: How do you think the lesson went? &#10;Instead start with: &#10;What do you observe in the notes I shared with you?&#10;What do they tell you?&#10;What implication(s) does this have for your practice?&#10;">
            <a:extLst>
              <a:ext uri="{FF2B5EF4-FFF2-40B4-BE49-F238E27FC236}">
                <a16:creationId xmlns:a16="http://schemas.microsoft.com/office/drawing/2014/main" id="{75F32C2C-F258-18CF-18CE-C90240DDF1EA}"/>
              </a:ext>
            </a:extLst>
          </p:cNvPr>
          <p:cNvSpPr/>
          <p:nvPr/>
        </p:nvSpPr>
        <p:spPr>
          <a:xfrm>
            <a:off x="5756335" y="5364424"/>
            <a:ext cx="3908365" cy="875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Avoid starter questions such as: </a:t>
            </a:r>
            <a:r>
              <a:rPr lang="en-US" sz="1000" i="1" dirty="0">
                <a:solidFill>
                  <a:schemeClr val="tx1"/>
                </a:solidFill>
              </a:rPr>
              <a:t>How do you think the lesson went?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Instead start with: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</a:rPr>
              <a:t>What do you observe in the notes I shared with you?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</a:rPr>
              <a:t>What do they tell you?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</a:rPr>
              <a:t>What implication(s) does this have for your practice?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ctangle 16" descr="Equity Pause: &#10;What role did your identity play into what you observed? What did you pay attention to?&#10;What biases/blind spots might you need to be aware of?&#10;">
            <a:extLst>
              <a:ext uri="{FF2B5EF4-FFF2-40B4-BE49-F238E27FC236}">
                <a16:creationId xmlns:a16="http://schemas.microsoft.com/office/drawing/2014/main" id="{6C20FC61-5BD0-D799-9650-A92D3E7AF597}"/>
              </a:ext>
            </a:extLst>
          </p:cNvPr>
          <p:cNvSpPr/>
          <p:nvPr/>
        </p:nvSpPr>
        <p:spPr>
          <a:xfrm>
            <a:off x="5542939" y="2932477"/>
            <a:ext cx="2935687" cy="1005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cmpd="dbl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Equity Pause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role did your identity play into what you observed? What did you pay attention to?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biases/blind spots might you need to be aware of?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4" name="Rectangle 3" descr="Why Share Notes: &#10;Sharing notes with the teacher puts the teacher and the visitor on an equal platform.&#10;Sharing notes with the teacher helps recreate the lesson and spur collegial conversations. &#10;When observer and teacher analyze the notes together, it provides an opportunity for targeted conversations that support professional learning.&#10;">
            <a:extLst>
              <a:ext uri="{FF2B5EF4-FFF2-40B4-BE49-F238E27FC236}">
                <a16:creationId xmlns:a16="http://schemas.microsoft.com/office/drawing/2014/main" id="{0EF59204-7754-3E5B-4B13-9B28F802ADD8}"/>
              </a:ext>
            </a:extLst>
          </p:cNvPr>
          <p:cNvSpPr/>
          <p:nvPr/>
        </p:nvSpPr>
        <p:spPr>
          <a:xfrm>
            <a:off x="5518204" y="1144562"/>
            <a:ext cx="4260850" cy="1266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accent2">
                    <a:lumMod val="75000"/>
                  </a:schemeClr>
                </a:solidFill>
              </a:rPr>
              <a:t>Why Share the Notes?</a:t>
            </a:r>
            <a:endParaRPr lang="en-US" sz="1000" i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i="1" dirty="0">
                <a:solidFill>
                  <a:schemeClr val="tx1"/>
                </a:solidFill>
              </a:rPr>
              <a:t>Sharing notes with the teacher puts the teacher and the visitor on an equal platform.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i="1" dirty="0">
                <a:solidFill>
                  <a:schemeClr val="tx1"/>
                </a:solidFill>
              </a:rPr>
              <a:t>Sharing notes with the teacher helps recreate the lesson and spur collegial conversations.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i="1" dirty="0">
                <a:solidFill>
                  <a:schemeClr val="tx1"/>
                </a:solidFill>
              </a:rPr>
              <a:t>When observer and teacher analyze the notes together, it provides an opportunity for targeted conversations that support professional learning.</a:t>
            </a:r>
          </a:p>
        </p:txBody>
      </p:sp>
      <p:pic>
        <p:nvPicPr>
          <p:cNvPr id="2" name="Picture 1" descr="logo for Public Adult Education of MA">
            <a:extLst>
              <a:ext uri="{FF2B5EF4-FFF2-40B4-BE49-F238E27FC236}">
                <a16:creationId xmlns:a16="http://schemas.microsoft.com/office/drawing/2014/main" id="{0708F346-1591-D762-DA99-4FABDFC99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318" y="7058724"/>
            <a:ext cx="1465782" cy="5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5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Support continued growth&#10;This could include:&#10;Working with the teacher on a professional development plan.&#10;Having short one-on-one check-in meetings.&#10;Doing a follow-up class visit.&#10;Working with a colleague.&#10;Working with a SABES coach."/>
          <p:cNvSpPr/>
          <p:nvPr/>
        </p:nvSpPr>
        <p:spPr>
          <a:xfrm>
            <a:off x="146245" y="5426732"/>
            <a:ext cx="9765910" cy="1612243"/>
          </a:xfrm>
          <a:prstGeom prst="rect">
            <a:avLst/>
          </a:prstGeom>
          <a:solidFill>
            <a:schemeClr val="bg1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100" b="1" dirty="0">
                <a:solidFill>
                  <a:schemeClr val="tx2"/>
                </a:solidFill>
              </a:rPr>
              <a:t>10.  Check for Growth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could include:</a:t>
            </a:r>
          </a:p>
          <a:p>
            <a:pPr marL="1085850" lvl="2" indent="-1714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orking with the teacher on a professional development plan.</a:t>
            </a:r>
          </a:p>
          <a:p>
            <a:pPr marL="1085850" lvl="2" indent="-1714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Having short one-on-one check-in meetings.</a:t>
            </a:r>
          </a:p>
          <a:p>
            <a:pPr marL="1085850" lvl="2" indent="-1714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Doing a follow-up class visit.</a:t>
            </a:r>
          </a:p>
          <a:p>
            <a:pPr marL="1085850" lvl="2" indent="-1714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with a colleague.</a:t>
            </a:r>
          </a:p>
          <a:p>
            <a:pPr marL="1085850" lvl="2" indent="-1714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 with a SABES instructional coach.</a:t>
            </a:r>
          </a:p>
        </p:txBody>
      </p:sp>
      <p:sp>
        <p:nvSpPr>
          <p:cNvPr id="11" name="Rectangle 10" descr="yellow bar"/>
          <p:cNvSpPr>
            <a:spLocks/>
          </p:cNvSpPr>
          <p:nvPr/>
        </p:nvSpPr>
        <p:spPr bwMode="auto">
          <a:xfrm>
            <a:off x="114302" y="710603"/>
            <a:ext cx="9842499" cy="152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2" name="Title 11" descr="Follow Up"/>
          <p:cNvSpPr txBox="1">
            <a:spLocks noGrp="1"/>
          </p:cNvSpPr>
          <p:nvPr>
            <p:ph type="title" idx="4294967295"/>
          </p:nvPr>
        </p:nvSpPr>
        <p:spPr>
          <a:xfrm>
            <a:off x="101598" y="882925"/>
            <a:ext cx="338455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Up</a:t>
            </a:r>
          </a:p>
        </p:txBody>
      </p:sp>
      <p:sp>
        <p:nvSpPr>
          <p:cNvPr id="16" name="Rectangle 15" descr="yellow bar"/>
          <p:cNvSpPr>
            <a:spLocks/>
          </p:cNvSpPr>
          <p:nvPr/>
        </p:nvSpPr>
        <p:spPr bwMode="auto">
          <a:xfrm>
            <a:off x="50411" y="7772400"/>
            <a:ext cx="10007989" cy="152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dirty="0"/>
          </a:p>
        </p:txBody>
      </p:sp>
      <p:grpSp>
        <p:nvGrpSpPr>
          <p:cNvPr id="29" name="Group 28" descr="Five tabs: Introduction, Prepare, Visit, Follow Up, Resources"/>
          <p:cNvGrpSpPr>
            <a:grpSpLocks/>
          </p:cNvGrpSpPr>
          <p:nvPr/>
        </p:nvGrpSpPr>
        <p:grpSpPr bwMode="auto">
          <a:xfrm>
            <a:off x="101600" y="164465"/>
            <a:ext cx="9842498" cy="546736"/>
            <a:chOff x="0" y="0"/>
            <a:chExt cx="7197471" cy="585216"/>
          </a:xfrm>
        </p:grpSpPr>
        <p:sp>
          <p:nvSpPr>
            <p:cNvPr id="30" name="Snip Same Side Corner Rectangle 40" descr="Introduction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0" y="0"/>
              <a:ext cx="1442824" cy="585216"/>
            </a:xfrm>
            <a:custGeom>
              <a:avLst/>
              <a:gdLst>
                <a:gd name="T0" fmla="*/ 97538 w 1442824"/>
                <a:gd name="T1" fmla="*/ 0 h 585216"/>
                <a:gd name="T2" fmla="*/ 1345286 w 1442824"/>
                <a:gd name="T3" fmla="*/ 0 h 585216"/>
                <a:gd name="T4" fmla="*/ 1442824 w 1442824"/>
                <a:gd name="T5" fmla="*/ 97538 h 585216"/>
                <a:gd name="T6" fmla="*/ 1442824 w 1442824"/>
                <a:gd name="T7" fmla="*/ 585216 h 585216"/>
                <a:gd name="T8" fmla="*/ 1442824 w 1442824"/>
                <a:gd name="T9" fmla="*/ 585216 h 585216"/>
                <a:gd name="T10" fmla="*/ 0 w 1442824"/>
                <a:gd name="T11" fmla="*/ 585216 h 585216"/>
                <a:gd name="T12" fmla="*/ 0 w 1442824"/>
                <a:gd name="T13" fmla="*/ 585216 h 585216"/>
                <a:gd name="T14" fmla="*/ 0 w 1442824"/>
                <a:gd name="T15" fmla="*/ 97538 h 585216"/>
                <a:gd name="T16" fmla="*/ 97538 w 1442824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824"/>
                <a:gd name="T28" fmla="*/ 0 h 585216"/>
                <a:gd name="T29" fmla="*/ 1442824 w 1442824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824" h="585216">
                  <a:moveTo>
                    <a:pt x="97538" y="0"/>
                  </a:moveTo>
                  <a:lnTo>
                    <a:pt x="1345286" y="0"/>
                  </a:lnTo>
                  <a:lnTo>
                    <a:pt x="1442824" y="97538"/>
                  </a:lnTo>
                  <a:lnTo>
                    <a:pt x="1442824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nip Same Side Corner Rectangle 41" descr="Prepare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1419225" y="0"/>
              <a:ext cx="1442682" cy="584576"/>
            </a:xfrm>
            <a:custGeom>
              <a:avLst/>
              <a:gdLst>
                <a:gd name="T0" fmla="*/ 97431 w 1442682"/>
                <a:gd name="T1" fmla="*/ 0 h 584576"/>
                <a:gd name="T2" fmla="*/ 1345251 w 1442682"/>
                <a:gd name="T3" fmla="*/ 0 h 584576"/>
                <a:gd name="T4" fmla="*/ 1442682 w 1442682"/>
                <a:gd name="T5" fmla="*/ 97431 h 584576"/>
                <a:gd name="T6" fmla="*/ 1442682 w 1442682"/>
                <a:gd name="T7" fmla="*/ 584576 h 584576"/>
                <a:gd name="T8" fmla="*/ 1442682 w 1442682"/>
                <a:gd name="T9" fmla="*/ 584576 h 584576"/>
                <a:gd name="T10" fmla="*/ 0 w 1442682"/>
                <a:gd name="T11" fmla="*/ 584576 h 584576"/>
                <a:gd name="T12" fmla="*/ 0 w 1442682"/>
                <a:gd name="T13" fmla="*/ 584576 h 584576"/>
                <a:gd name="T14" fmla="*/ 0 w 1442682"/>
                <a:gd name="T15" fmla="*/ 97431 h 584576"/>
                <a:gd name="T16" fmla="*/ 97431 w 1442682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682"/>
                <a:gd name="T28" fmla="*/ 0 h 584576"/>
                <a:gd name="T29" fmla="*/ 1442682 w 1442682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682" h="584576">
                  <a:moveTo>
                    <a:pt x="97431" y="0"/>
                  </a:moveTo>
                  <a:lnTo>
                    <a:pt x="1345251" y="0"/>
                  </a:lnTo>
                  <a:lnTo>
                    <a:pt x="1442682" y="97431"/>
                  </a:lnTo>
                  <a:lnTo>
                    <a:pt x="1442682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5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Snip Same Side Corner Rectangle 42" descr="Visit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2857500" y="0"/>
              <a:ext cx="1503714" cy="584576"/>
            </a:xfrm>
            <a:custGeom>
              <a:avLst/>
              <a:gdLst>
                <a:gd name="T0" fmla="*/ 97431 w 1503714"/>
                <a:gd name="T1" fmla="*/ 0 h 584576"/>
                <a:gd name="T2" fmla="*/ 1406283 w 1503714"/>
                <a:gd name="T3" fmla="*/ 0 h 584576"/>
                <a:gd name="T4" fmla="*/ 1503714 w 1503714"/>
                <a:gd name="T5" fmla="*/ 97431 h 584576"/>
                <a:gd name="T6" fmla="*/ 1503714 w 1503714"/>
                <a:gd name="T7" fmla="*/ 584576 h 584576"/>
                <a:gd name="T8" fmla="*/ 1503714 w 1503714"/>
                <a:gd name="T9" fmla="*/ 584576 h 584576"/>
                <a:gd name="T10" fmla="*/ 0 w 1503714"/>
                <a:gd name="T11" fmla="*/ 584576 h 584576"/>
                <a:gd name="T12" fmla="*/ 0 w 1503714"/>
                <a:gd name="T13" fmla="*/ 584576 h 584576"/>
                <a:gd name="T14" fmla="*/ 0 w 1503714"/>
                <a:gd name="T15" fmla="*/ 97431 h 584576"/>
                <a:gd name="T16" fmla="*/ 97431 w 1503714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714"/>
                <a:gd name="T28" fmla="*/ 0 h 584576"/>
                <a:gd name="T29" fmla="*/ 1503714 w 1503714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714" h="584576">
                  <a:moveTo>
                    <a:pt x="97431" y="0"/>
                  </a:moveTo>
                  <a:lnTo>
                    <a:pt x="1406283" y="0"/>
                  </a:lnTo>
                  <a:lnTo>
                    <a:pt x="1503714" y="97431"/>
                  </a:lnTo>
                  <a:lnTo>
                    <a:pt x="1503714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Snip Same Side Corner Rectangle 43" descr="Follow Up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352925" y="0"/>
              <a:ext cx="1399032" cy="585216"/>
            </a:xfrm>
            <a:custGeom>
              <a:avLst/>
              <a:gdLst>
                <a:gd name="T0" fmla="*/ 97538 w 1399032"/>
                <a:gd name="T1" fmla="*/ 0 h 585216"/>
                <a:gd name="T2" fmla="*/ 1301494 w 1399032"/>
                <a:gd name="T3" fmla="*/ 0 h 585216"/>
                <a:gd name="T4" fmla="*/ 1399032 w 1399032"/>
                <a:gd name="T5" fmla="*/ 97538 h 585216"/>
                <a:gd name="T6" fmla="*/ 1399032 w 1399032"/>
                <a:gd name="T7" fmla="*/ 585216 h 585216"/>
                <a:gd name="T8" fmla="*/ 1399032 w 1399032"/>
                <a:gd name="T9" fmla="*/ 585216 h 585216"/>
                <a:gd name="T10" fmla="*/ 0 w 1399032"/>
                <a:gd name="T11" fmla="*/ 585216 h 585216"/>
                <a:gd name="T12" fmla="*/ 0 w 1399032"/>
                <a:gd name="T13" fmla="*/ 585216 h 585216"/>
                <a:gd name="T14" fmla="*/ 0 w 1399032"/>
                <a:gd name="T15" fmla="*/ 97538 h 585216"/>
                <a:gd name="T16" fmla="*/ 97538 w 1399032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9032"/>
                <a:gd name="T28" fmla="*/ 0 h 585216"/>
                <a:gd name="T29" fmla="*/ 1399032 w 1399032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9032" h="585216">
                  <a:moveTo>
                    <a:pt x="97538" y="0"/>
                  </a:moveTo>
                  <a:lnTo>
                    <a:pt x="1301494" y="0"/>
                  </a:lnTo>
                  <a:lnTo>
                    <a:pt x="1399032" y="97538"/>
                  </a:lnTo>
                  <a:lnTo>
                    <a:pt x="1399032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4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Snip Same Side Corner Rectangle 44" descr="Resources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5743575" y="0"/>
              <a:ext cx="1453896" cy="585216"/>
            </a:xfrm>
            <a:custGeom>
              <a:avLst/>
              <a:gdLst>
                <a:gd name="T0" fmla="*/ 97538 w 1453896"/>
                <a:gd name="T1" fmla="*/ 0 h 585216"/>
                <a:gd name="T2" fmla="*/ 1356358 w 1453896"/>
                <a:gd name="T3" fmla="*/ 0 h 585216"/>
                <a:gd name="T4" fmla="*/ 1453896 w 1453896"/>
                <a:gd name="T5" fmla="*/ 97538 h 585216"/>
                <a:gd name="T6" fmla="*/ 1453896 w 1453896"/>
                <a:gd name="T7" fmla="*/ 585216 h 585216"/>
                <a:gd name="T8" fmla="*/ 1453896 w 1453896"/>
                <a:gd name="T9" fmla="*/ 585216 h 585216"/>
                <a:gd name="T10" fmla="*/ 0 w 1453896"/>
                <a:gd name="T11" fmla="*/ 585216 h 585216"/>
                <a:gd name="T12" fmla="*/ 0 w 1453896"/>
                <a:gd name="T13" fmla="*/ 585216 h 585216"/>
                <a:gd name="T14" fmla="*/ 0 w 1453896"/>
                <a:gd name="T15" fmla="*/ 97538 h 585216"/>
                <a:gd name="T16" fmla="*/ 97538 w 1453896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896"/>
                <a:gd name="T28" fmla="*/ 0 h 585216"/>
                <a:gd name="T29" fmla="*/ 1453896 w 1453896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896" h="585216">
                  <a:moveTo>
                    <a:pt x="97538" y="0"/>
                  </a:moveTo>
                  <a:lnTo>
                    <a:pt x="1356358" y="0"/>
                  </a:lnTo>
                  <a:lnTo>
                    <a:pt x="1453896" y="97538"/>
                  </a:lnTo>
                  <a:lnTo>
                    <a:pt x="1453896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2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 descr="Use the class visit forms to complete the observation">
            <a:extLst>
              <a:ext uri="{FF2B5EF4-FFF2-40B4-BE49-F238E27FC236}">
                <a16:creationId xmlns:a16="http://schemas.microsoft.com/office/drawing/2014/main" id="{3A872F0D-BEF4-EBED-3C45-46A1441D1072}"/>
              </a:ext>
            </a:extLst>
          </p:cNvPr>
          <p:cNvSpPr txBox="1"/>
          <p:nvPr/>
        </p:nvSpPr>
        <p:spPr>
          <a:xfrm>
            <a:off x="154478" y="1203257"/>
            <a:ext cx="94911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 startAt="9"/>
            </a:pPr>
            <a:r>
              <a:rPr lang="en-US" sz="1100" b="1" dirty="0">
                <a:solidFill>
                  <a:schemeClr val="tx2"/>
                </a:solidFill>
              </a:rPr>
              <a:t>Provide Written Feedback </a:t>
            </a:r>
          </a:p>
          <a:p>
            <a:endParaRPr lang="en-US" sz="1100" b="1" dirty="0">
              <a:solidFill>
                <a:schemeClr val="tx2"/>
              </a:solidFill>
            </a:endParaRPr>
          </a:p>
          <a:p>
            <a:r>
              <a:rPr lang="en-US" sz="1100" b="1" dirty="0">
                <a:solidFill>
                  <a:schemeClr val="tx2"/>
                </a:solidFill>
              </a:rPr>
              <a:t>      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the class visit form to complete the observation.</a:t>
            </a:r>
          </a:p>
        </p:txBody>
      </p:sp>
      <p:graphicFrame>
        <p:nvGraphicFramePr>
          <p:cNvPr id="2" name="Diagram 1" descr="A graphic that shows the main components of the follow up stage. ">
            <a:extLst>
              <a:ext uri="{FF2B5EF4-FFF2-40B4-BE49-F238E27FC236}">
                <a16:creationId xmlns:a16="http://schemas.microsoft.com/office/drawing/2014/main" id="{AA1169B8-4951-20CC-A7C2-6B2834982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206816"/>
              </p:ext>
            </p:extLst>
          </p:nvPr>
        </p:nvGraphicFramePr>
        <p:xfrm>
          <a:off x="450851" y="1613729"/>
          <a:ext cx="8439149" cy="3660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 descr="Logo for Public Adult Education of MA">
            <a:extLst>
              <a:ext uri="{FF2B5EF4-FFF2-40B4-BE49-F238E27FC236}">
                <a16:creationId xmlns:a16="http://schemas.microsoft.com/office/drawing/2014/main" id="{AD91AD01-B1F7-2301-B463-397902988A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4219" y="6996919"/>
            <a:ext cx="1465782" cy="5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3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orange bar"/>
          <p:cNvSpPr>
            <a:spLocks/>
          </p:cNvSpPr>
          <p:nvPr/>
        </p:nvSpPr>
        <p:spPr bwMode="auto">
          <a:xfrm>
            <a:off x="101600" y="710603"/>
            <a:ext cx="9842499" cy="152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2" name="Title 11"/>
          <p:cNvSpPr txBox="1">
            <a:spLocks noGrp="1"/>
          </p:cNvSpPr>
          <p:nvPr>
            <p:ph type="title" idx="4294967295"/>
          </p:nvPr>
        </p:nvSpPr>
        <p:spPr>
          <a:xfrm>
            <a:off x="114335" y="878025"/>
            <a:ext cx="473473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 descr="orange bar"/>
          <p:cNvSpPr>
            <a:spLocks/>
          </p:cNvSpPr>
          <p:nvPr/>
        </p:nvSpPr>
        <p:spPr bwMode="auto">
          <a:xfrm>
            <a:off x="129138" y="7578666"/>
            <a:ext cx="9842499" cy="152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22" name="Rectangle 21" descr="What to look for observation guides for math, ELA and ESOL"/>
          <p:cNvSpPr/>
          <p:nvPr/>
        </p:nvSpPr>
        <p:spPr>
          <a:xfrm>
            <a:off x="114335" y="3493067"/>
            <a:ext cx="36385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What to Look For Guides for Math, ELA, and ESOL</a:t>
            </a:r>
            <a:endParaRPr lang="en-US" sz="1000" dirty="0"/>
          </a:p>
        </p:txBody>
      </p:sp>
      <p:grpSp>
        <p:nvGrpSpPr>
          <p:cNvPr id="24" name="Group 23" descr="Five tabs: Introduction, Prepare, Visit, Follow Up, Resources"/>
          <p:cNvGrpSpPr>
            <a:grpSpLocks/>
          </p:cNvGrpSpPr>
          <p:nvPr/>
        </p:nvGrpSpPr>
        <p:grpSpPr bwMode="auto">
          <a:xfrm>
            <a:off x="101600" y="164465"/>
            <a:ext cx="9842498" cy="546736"/>
            <a:chOff x="0" y="0"/>
            <a:chExt cx="7197471" cy="585216"/>
          </a:xfrm>
        </p:grpSpPr>
        <p:sp>
          <p:nvSpPr>
            <p:cNvPr id="29" name="Snip Same Side Corner Rectangle 40" descr="Introduction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0" y="0"/>
              <a:ext cx="1442824" cy="585216"/>
            </a:xfrm>
            <a:custGeom>
              <a:avLst/>
              <a:gdLst>
                <a:gd name="T0" fmla="*/ 97538 w 1442824"/>
                <a:gd name="T1" fmla="*/ 0 h 585216"/>
                <a:gd name="T2" fmla="*/ 1345286 w 1442824"/>
                <a:gd name="T3" fmla="*/ 0 h 585216"/>
                <a:gd name="T4" fmla="*/ 1442824 w 1442824"/>
                <a:gd name="T5" fmla="*/ 97538 h 585216"/>
                <a:gd name="T6" fmla="*/ 1442824 w 1442824"/>
                <a:gd name="T7" fmla="*/ 585216 h 585216"/>
                <a:gd name="T8" fmla="*/ 1442824 w 1442824"/>
                <a:gd name="T9" fmla="*/ 585216 h 585216"/>
                <a:gd name="T10" fmla="*/ 0 w 1442824"/>
                <a:gd name="T11" fmla="*/ 585216 h 585216"/>
                <a:gd name="T12" fmla="*/ 0 w 1442824"/>
                <a:gd name="T13" fmla="*/ 585216 h 585216"/>
                <a:gd name="T14" fmla="*/ 0 w 1442824"/>
                <a:gd name="T15" fmla="*/ 97538 h 585216"/>
                <a:gd name="T16" fmla="*/ 97538 w 1442824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824"/>
                <a:gd name="T28" fmla="*/ 0 h 585216"/>
                <a:gd name="T29" fmla="*/ 1442824 w 1442824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824" h="585216">
                  <a:moveTo>
                    <a:pt x="97538" y="0"/>
                  </a:moveTo>
                  <a:lnTo>
                    <a:pt x="1345286" y="0"/>
                  </a:lnTo>
                  <a:lnTo>
                    <a:pt x="1442824" y="97538"/>
                  </a:lnTo>
                  <a:lnTo>
                    <a:pt x="1442824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Snip Same Side Corner Rectangle 41" descr="Prepare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1419225" y="0"/>
              <a:ext cx="1442682" cy="584576"/>
            </a:xfrm>
            <a:custGeom>
              <a:avLst/>
              <a:gdLst>
                <a:gd name="T0" fmla="*/ 97431 w 1442682"/>
                <a:gd name="T1" fmla="*/ 0 h 584576"/>
                <a:gd name="T2" fmla="*/ 1345251 w 1442682"/>
                <a:gd name="T3" fmla="*/ 0 h 584576"/>
                <a:gd name="T4" fmla="*/ 1442682 w 1442682"/>
                <a:gd name="T5" fmla="*/ 97431 h 584576"/>
                <a:gd name="T6" fmla="*/ 1442682 w 1442682"/>
                <a:gd name="T7" fmla="*/ 584576 h 584576"/>
                <a:gd name="T8" fmla="*/ 1442682 w 1442682"/>
                <a:gd name="T9" fmla="*/ 584576 h 584576"/>
                <a:gd name="T10" fmla="*/ 0 w 1442682"/>
                <a:gd name="T11" fmla="*/ 584576 h 584576"/>
                <a:gd name="T12" fmla="*/ 0 w 1442682"/>
                <a:gd name="T13" fmla="*/ 584576 h 584576"/>
                <a:gd name="T14" fmla="*/ 0 w 1442682"/>
                <a:gd name="T15" fmla="*/ 97431 h 584576"/>
                <a:gd name="T16" fmla="*/ 97431 w 1442682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682"/>
                <a:gd name="T28" fmla="*/ 0 h 584576"/>
                <a:gd name="T29" fmla="*/ 1442682 w 1442682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682" h="584576">
                  <a:moveTo>
                    <a:pt x="97431" y="0"/>
                  </a:moveTo>
                  <a:lnTo>
                    <a:pt x="1345251" y="0"/>
                  </a:lnTo>
                  <a:lnTo>
                    <a:pt x="1442682" y="97431"/>
                  </a:lnTo>
                  <a:lnTo>
                    <a:pt x="1442682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5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nip Same Side Corner Rectangle 42" descr="Visit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2857500" y="0"/>
              <a:ext cx="1503714" cy="584576"/>
            </a:xfrm>
            <a:custGeom>
              <a:avLst/>
              <a:gdLst>
                <a:gd name="T0" fmla="*/ 97431 w 1503714"/>
                <a:gd name="T1" fmla="*/ 0 h 584576"/>
                <a:gd name="T2" fmla="*/ 1406283 w 1503714"/>
                <a:gd name="T3" fmla="*/ 0 h 584576"/>
                <a:gd name="T4" fmla="*/ 1503714 w 1503714"/>
                <a:gd name="T5" fmla="*/ 97431 h 584576"/>
                <a:gd name="T6" fmla="*/ 1503714 w 1503714"/>
                <a:gd name="T7" fmla="*/ 584576 h 584576"/>
                <a:gd name="T8" fmla="*/ 1503714 w 1503714"/>
                <a:gd name="T9" fmla="*/ 584576 h 584576"/>
                <a:gd name="T10" fmla="*/ 0 w 1503714"/>
                <a:gd name="T11" fmla="*/ 584576 h 584576"/>
                <a:gd name="T12" fmla="*/ 0 w 1503714"/>
                <a:gd name="T13" fmla="*/ 584576 h 584576"/>
                <a:gd name="T14" fmla="*/ 0 w 1503714"/>
                <a:gd name="T15" fmla="*/ 97431 h 584576"/>
                <a:gd name="T16" fmla="*/ 97431 w 1503714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714"/>
                <a:gd name="T28" fmla="*/ 0 h 584576"/>
                <a:gd name="T29" fmla="*/ 1503714 w 1503714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714" h="584576">
                  <a:moveTo>
                    <a:pt x="97431" y="0"/>
                  </a:moveTo>
                  <a:lnTo>
                    <a:pt x="1406283" y="0"/>
                  </a:lnTo>
                  <a:lnTo>
                    <a:pt x="1503714" y="97431"/>
                  </a:lnTo>
                  <a:lnTo>
                    <a:pt x="1503714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Snip Same Side Corner Rectangle 43" descr="Follow Up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4352925" y="0"/>
              <a:ext cx="1399032" cy="585216"/>
            </a:xfrm>
            <a:custGeom>
              <a:avLst/>
              <a:gdLst>
                <a:gd name="T0" fmla="*/ 97538 w 1399032"/>
                <a:gd name="T1" fmla="*/ 0 h 585216"/>
                <a:gd name="T2" fmla="*/ 1301494 w 1399032"/>
                <a:gd name="T3" fmla="*/ 0 h 585216"/>
                <a:gd name="T4" fmla="*/ 1399032 w 1399032"/>
                <a:gd name="T5" fmla="*/ 97538 h 585216"/>
                <a:gd name="T6" fmla="*/ 1399032 w 1399032"/>
                <a:gd name="T7" fmla="*/ 585216 h 585216"/>
                <a:gd name="T8" fmla="*/ 1399032 w 1399032"/>
                <a:gd name="T9" fmla="*/ 585216 h 585216"/>
                <a:gd name="T10" fmla="*/ 0 w 1399032"/>
                <a:gd name="T11" fmla="*/ 585216 h 585216"/>
                <a:gd name="T12" fmla="*/ 0 w 1399032"/>
                <a:gd name="T13" fmla="*/ 585216 h 585216"/>
                <a:gd name="T14" fmla="*/ 0 w 1399032"/>
                <a:gd name="T15" fmla="*/ 97538 h 585216"/>
                <a:gd name="T16" fmla="*/ 97538 w 1399032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9032"/>
                <a:gd name="T28" fmla="*/ 0 h 585216"/>
                <a:gd name="T29" fmla="*/ 1399032 w 1399032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9032" h="585216">
                  <a:moveTo>
                    <a:pt x="97538" y="0"/>
                  </a:moveTo>
                  <a:lnTo>
                    <a:pt x="1301494" y="0"/>
                  </a:lnTo>
                  <a:lnTo>
                    <a:pt x="1399032" y="97538"/>
                  </a:lnTo>
                  <a:lnTo>
                    <a:pt x="1399032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4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Snip Same Side Corner Rectangle 44" descr="Resources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5743575" y="0"/>
              <a:ext cx="1453896" cy="585216"/>
            </a:xfrm>
            <a:custGeom>
              <a:avLst/>
              <a:gdLst>
                <a:gd name="T0" fmla="*/ 97538 w 1453896"/>
                <a:gd name="T1" fmla="*/ 0 h 585216"/>
                <a:gd name="T2" fmla="*/ 1356358 w 1453896"/>
                <a:gd name="T3" fmla="*/ 0 h 585216"/>
                <a:gd name="T4" fmla="*/ 1453896 w 1453896"/>
                <a:gd name="T5" fmla="*/ 97538 h 585216"/>
                <a:gd name="T6" fmla="*/ 1453896 w 1453896"/>
                <a:gd name="T7" fmla="*/ 585216 h 585216"/>
                <a:gd name="T8" fmla="*/ 1453896 w 1453896"/>
                <a:gd name="T9" fmla="*/ 585216 h 585216"/>
                <a:gd name="T10" fmla="*/ 0 w 1453896"/>
                <a:gd name="T11" fmla="*/ 585216 h 585216"/>
                <a:gd name="T12" fmla="*/ 0 w 1453896"/>
                <a:gd name="T13" fmla="*/ 585216 h 585216"/>
                <a:gd name="T14" fmla="*/ 0 w 1453896"/>
                <a:gd name="T15" fmla="*/ 97538 h 585216"/>
                <a:gd name="T16" fmla="*/ 97538 w 1453896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896"/>
                <a:gd name="T28" fmla="*/ 0 h 585216"/>
                <a:gd name="T29" fmla="*/ 1453896 w 1453896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896" h="585216">
                  <a:moveTo>
                    <a:pt x="97538" y="0"/>
                  </a:moveTo>
                  <a:lnTo>
                    <a:pt x="1356358" y="0"/>
                  </a:lnTo>
                  <a:lnTo>
                    <a:pt x="1453896" y="97538"/>
                  </a:lnTo>
                  <a:lnTo>
                    <a:pt x="1453896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2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Rectangle 42" descr="link to the EGE-related professional learning from the SABES Program Support Center and related resources"/>
          <p:cNvSpPr/>
          <p:nvPr/>
        </p:nvSpPr>
        <p:spPr>
          <a:xfrm>
            <a:off x="3533151" y="7053937"/>
            <a:ext cx="18086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EGE-related professional learning and resources</a:t>
            </a:r>
            <a:endParaRPr lang="en-US" sz="1000" dirty="0">
              <a:hlinkClick r:id="rId8"/>
            </a:endParaRPr>
          </a:p>
          <a:p>
            <a:pPr algn="ctr"/>
            <a:r>
              <a:rPr lang="en-US" sz="1000" dirty="0">
                <a:hlinkClick r:id="rId8"/>
              </a:rPr>
              <a:t>SABES Program Support Center</a:t>
            </a:r>
            <a:endParaRPr lang="en-US" sz="1000" dirty="0"/>
          </a:p>
        </p:txBody>
      </p:sp>
      <p:sp>
        <p:nvSpPr>
          <p:cNvPr id="47" name="Rectangle 46" descr="link to the ESOL Professional Standards &#10;"/>
          <p:cNvSpPr/>
          <p:nvPr/>
        </p:nvSpPr>
        <p:spPr>
          <a:xfrm>
            <a:off x="324331" y="5926914"/>
            <a:ext cx="2005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9"/>
              </a:rPr>
              <a:t>ESOL Professional Standards </a:t>
            </a:r>
            <a:endParaRPr lang="en-US" sz="1000" dirty="0"/>
          </a:p>
        </p:txBody>
      </p:sp>
      <p:sp>
        <p:nvSpPr>
          <p:cNvPr id="48" name="Rectangle 47" descr="link to the ABE Professional Standards &#10;"/>
          <p:cNvSpPr/>
          <p:nvPr/>
        </p:nvSpPr>
        <p:spPr>
          <a:xfrm>
            <a:off x="2557793" y="5934168"/>
            <a:ext cx="17410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10"/>
              </a:rPr>
              <a:t>ABE Professional Standards </a:t>
            </a:r>
            <a:endParaRPr lang="en-US" sz="1000" dirty="0"/>
          </a:p>
        </p:txBody>
      </p:sp>
      <p:sp>
        <p:nvSpPr>
          <p:cNvPr id="52" name="Rectangle 51" descr="link to the Mathematics and ELA Proficiency Guides&#10;"/>
          <p:cNvSpPr/>
          <p:nvPr/>
        </p:nvSpPr>
        <p:spPr>
          <a:xfrm>
            <a:off x="4111583" y="5863256"/>
            <a:ext cx="43381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Math and ELA Proficiency Guides</a:t>
            </a:r>
            <a:endParaRPr lang="en-US" sz="1000" dirty="0"/>
          </a:p>
        </p:txBody>
      </p:sp>
      <p:sp>
        <p:nvSpPr>
          <p:cNvPr id="53" name="Rectangle 52" descr="link to standards-aligned professional learning and resources from the SABES ESOL, ELA and Math Curriculum and Instruction PD Centers &#10;"/>
          <p:cNvSpPr/>
          <p:nvPr/>
        </p:nvSpPr>
        <p:spPr>
          <a:xfrm>
            <a:off x="6403134" y="7074749"/>
            <a:ext cx="2955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Standards-aligned professional learning</a:t>
            </a:r>
          </a:p>
          <a:p>
            <a:pPr algn="ctr"/>
            <a:r>
              <a:rPr lang="en-US" sz="1000" dirty="0"/>
              <a:t>SABES </a:t>
            </a:r>
            <a:r>
              <a:rPr lang="en-US" sz="1000" dirty="0">
                <a:hlinkClick r:id="rId11"/>
              </a:rPr>
              <a:t>ESOL</a:t>
            </a:r>
            <a:r>
              <a:rPr lang="en-US" sz="1000" dirty="0"/>
              <a:t>, </a:t>
            </a:r>
            <a:r>
              <a:rPr lang="en-US" sz="1000" dirty="0">
                <a:hlinkClick r:id="rId12"/>
              </a:rPr>
              <a:t>ELA</a:t>
            </a:r>
            <a:r>
              <a:rPr lang="en-US" sz="1000" dirty="0"/>
              <a:t> and </a:t>
            </a:r>
            <a:r>
              <a:rPr lang="en-US" sz="1000" dirty="0">
                <a:hlinkClick r:id="rId13"/>
              </a:rPr>
              <a:t>Math</a:t>
            </a:r>
            <a:r>
              <a:rPr lang="en-US" sz="1000" dirty="0"/>
              <a:t> </a:t>
            </a:r>
          </a:p>
          <a:p>
            <a:pPr algn="ctr"/>
            <a:r>
              <a:rPr lang="en-US" sz="1000" dirty="0"/>
              <a:t>Curriculum and Instruction PD Centers </a:t>
            </a:r>
          </a:p>
        </p:txBody>
      </p:sp>
      <p:sp>
        <p:nvSpPr>
          <p:cNvPr id="41" name="Rectangle 40" descr="class visit forms"/>
          <p:cNvSpPr/>
          <p:nvPr/>
        </p:nvSpPr>
        <p:spPr>
          <a:xfrm>
            <a:off x="3880991" y="3518480"/>
            <a:ext cx="16993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Class Visit Forms</a:t>
            </a:r>
            <a:endParaRPr lang="en-US" sz="1000" dirty="0"/>
          </a:p>
        </p:txBody>
      </p:sp>
      <p:sp>
        <p:nvSpPr>
          <p:cNvPr id="45" name="Rectangle 44" descr="three Rs guidance"/>
          <p:cNvSpPr/>
          <p:nvPr/>
        </p:nvSpPr>
        <p:spPr>
          <a:xfrm>
            <a:off x="6759687" y="3492815"/>
            <a:ext cx="1393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Three R’s Guidance </a:t>
            </a:r>
            <a:endParaRPr lang="en-US" sz="1000" dirty="0"/>
          </a:p>
        </p:txBody>
      </p:sp>
      <p:pic>
        <p:nvPicPr>
          <p:cNvPr id="39" name="Picture 38" descr="a screenshot that shows the what to look for guides">
            <a:extLst>
              <a:ext uri="{FF2B5EF4-FFF2-40B4-BE49-F238E27FC236}">
                <a16:creationId xmlns:a16="http://schemas.microsoft.com/office/drawing/2014/main" id="{78C9DC55-D55D-C751-AAC5-574C086D648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7374" t="16712" r="16548" b="6073"/>
          <a:stretch/>
        </p:blipFill>
        <p:spPr bwMode="auto">
          <a:xfrm>
            <a:off x="341511" y="1292455"/>
            <a:ext cx="3086795" cy="202888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a screenshot of the ESOL professional standards">
            <a:extLst>
              <a:ext uri="{FF2B5EF4-FFF2-40B4-BE49-F238E27FC236}">
                <a16:creationId xmlns:a16="http://schemas.microsoft.com/office/drawing/2014/main" id="{373467F2-27DE-E83B-F065-B34FA1421B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0289" t="10256" r="31410" b="3704"/>
          <a:stretch/>
        </p:blipFill>
        <p:spPr bwMode="auto">
          <a:xfrm>
            <a:off x="567243" y="3880146"/>
            <a:ext cx="1519953" cy="1926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screenshot of the ABE professional Standards">
            <a:extLst>
              <a:ext uri="{FF2B5EF4-FFF2-40B4-BE49-F238E27FC236}">
                <a16:creationId xmlns:a16="http://schemas.microsoft.com/office/drawing/2014/main" id="{61E5EB04-1DA9-9D17-33D7-1ABBE61AD1D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0449" t="10257" r="30769" b="4272"/>
          <a:stretch/>
        </p:blipFill>
        <p:spPr bwMode="auto">
          <a:xfrm>
            <a:off x="2668328" y="3897921"/>
            <a:ext cx="1519953" cy="18976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Screenshot of the Math Proficiency Guide">
            <a:extLst>
              <a:ext uri="{FF2B5EF4-FFF2-40B4-BE49-F238E27FC236}">
                <a16:creationId xmlns:a16="http://schemas.microsoft.com/office/drawing/2014/main" id="{AFC66ADB-EDBC-BD8C-B1FA-B798A040E83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7404" t="15100" r="29487" b="4843"/>
          <a:stretch/>
        </p:blipFill>
        <p:spPr bwMode="auto">
          <a:xfrm>
            <a:off x="4871875" y="3879457"/>
            <a:ext cx="1519954" cy="19165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screenshot of the ELA Proficiency guide">
            <a:extLst>
              <a:ext uri="{FF2B5EF4-FFF2-40B4-BE49-F238E27FC236}">
                <a16:creationId xmlns:a16="http://schemas.microsoft.com/office/drawing/2014/main" id="{EF7E6C4E-DB23-6FE7-5374-BDA5E485E51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9006" t="19944" r="30769" b="4273"/>
          <a:stretch/>
        </p:blipFill>
        <p:spPr bwMode="auto">
          <a:xfrm>
            <a:off x="6671466" y="3900949"/>
            <a:ext cx="1481359" cy="1916506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  <a:alpha val="99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a screenshot of the three R's guidance">
            <a:extLst>
              <a:ext uri="{FF2B5EF4-FFF2-40B4-BE49-F238E27FC236}">
                <a16:creationId xmlns:a16="http://schemas.microsoft.com/office/drawing/2014/main" id="{A9F2D9A9-4E4A-A257-5632-2FDEB047A0D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1410" t="17665" r="31250" b="4843"/>
          <a:stretch/>
        </p:blipFill>
        <p:spPr bwMode="auto">
          <a:xfrm>
            <a:off x="6675972" y="1311187"/>
            <a:ext cx="1615664" cy="202863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a screenshot of the class visit forms">
            <a:extLst>
              <a:ext uri="{FF2B5EF4-FFF2-40B4-BE49-F238E27FC236}">
                <a16:creationId xmlns:a16="http://schemas.microsoft.com/office/drawing/2014/main" id="{51A65498-009A-FE32-5510-35BE9C828A75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5760" t="16615" r="15161" b="11052"/>
          <a:stretch/>
        </p:blipFill>
        <p:spPr bwMode="auto">
          <a:xfrm>
            <a:off x="3697642" y="1311187"/>
            <a:ext cx="2705492" cy="202888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57" descr="link to the MA Adult Education Educator Growth and Effectiveness (EGE) System &#10;">
            <a:extLst>
              <a:ext uri="{FF2B5EF4-FFF2-40B4-BE49-F238E27FC236}">
                <a16:creationId xmlns:a16="http://schemas.microsoft.com/office/drawing/2014/main" id="{2D5E8F6F-2C4B-310E-660C-1B1373994692}"/>
              </a:ext>
            </a:extLst>
          </p:cNvPr>
          <p:cNvSpPr/>
          <p:nvPr/>
        </p:nvSpPr>
        <p:spPr>
          <a:xfrm>
            <a:off x="-69197" y="7322970"/>
            <a:ext cx="37142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1"/>
              </a:rPr>
              <a:t>Adult Education Educator Growth and Effectiveness (EGE) Model </a:t>
            </a:r>
            <a:endParaRPr lang="en-US" sz="1000" dirty="0"/>
          </a:p>
        </p:txBody>
      </p:sp>
      <p:pic>
        <p:nvPicPr>
          <p:cNvPr id="59" name="Content Placeholder 4" descr="screenshot of the SABES program support center ">
            <a:hlinkClick r:id="rId8"/>
            <a:extLst>
              <a:ext uri="{FF2B5EF4-FFF2-40B4-BE49-F238E27FC236}">
                <a16:creationId xmlns:a16="http://schemas.microsoft.com/office/drawing/2014/main" id="{55D6A2F0-BDB6-D101-342E-913C88071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5752"/>
          <a:stretch/>
        </p:blipFill>
        <p:spPr bwMode="auto">
          <a:xfrm>
            <a:off x="3316062" y="6218937"/>
            <a:ext cx="2242874" cy="8206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Image showing the six stages of the EGE system">
            <a:extLst>
              <a:ext uri="{FF2B5EF4-FFF2-40B4-BE49-F238E27FC236}">
                <a16:creationId xmlns:a16="http://schemas.microsoft.com/office/drawing/2014/main" id="{A5C4C293-D8A5-C565-E6B9-5097F47869E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12058" b="4178"/>
          <a:stretch/>
        </p:blipFill>
        <p:spPr bwMode="auto">
          <a:xfrm>
            <a:off x="1327220" y="6240394"/>
            <a:ext cx="1007850" cy="9480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n image that shows the domains, standards and indicators of the ABE professional standards.">
            <a:extLst>
              <a:ext uri="{FF2B5EF4-FFF2-40B4-BE49-F238E27FC236}">
                <a16:creationId xmlns:a16="http://schemas.microsoft.com/office/drawing/2014/main" id="{CF54EE99-0E4E-D29F-DE88-D3C08EC6C73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"/>
                    </a14:imgEffect>
                    <a14:imgEffect>
                      <a14:colorTemperature colorTemp="5417"/>
                    </a14:imgEffect>
                  </a14:imgLayer>
                </a14:imgProps>
              </a:ext>
            </a:extLst>
          </a:blip>
          <a:srcRect l="41346" t="45934" r="28643" b="40235"/>
          <a:stretch/>
        </p:blipFill>
        <p:spPr bwMode="auto">
          <a:xfrm>
            <a:off x="6280646" y="6176768"/>
            <a:ext cx="3200951" cy="82987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math and numeracy logo">
            <a:extLst>
              <a:ext uri="{FF2B5EF4-FFF2-40B4-BE49-F238E27FC236}">
                <a16:creationId xmlns:a16="http://schemas.microsoft.com/office/drawing/2014/main" id="{F9697A5E-A7AA-B1F7-DE94-04B8E432FBD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24520" t="60399" r="60416" b="19943"/>
          <a:stretch/>
        </p:blipFill>
        <p:spPr bwMode="auto">
          <a:xfrm>
            <a:off x="8707338" y="1788216"/>
            <a:ext cx="895350" cy="70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English language arts logo">
            <a:extLst>
              <a:ext uri="{FF2B5EF4-FFF2-40B4-BE49-F238E27FC236}">
                <a16:creationId xmlns:a16="http://schemas.microsoft.com/office/drawing/2014/main" id="{9D901C08-AAFE-961C-0DE0-2892546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9423" t="58974" r="45192" b="21369"/>
          <a:stretch/>
        </p:blipFill>
        <p:spPr bwMode="auto">
          <a:xfrm>
            <a:off x="8759601" y="2720012"/>
            <a:ext cx="914400" cy="657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ESOL logo">
            <a:extLst>
              <a:ext uri="{FF2B5EF4-FFF2-40B4-BE49-F238E27FC236}">
                <a16:creationId xmlns:a16="http://schemas.microsoft.com/office/drawing/2014/main" id="{79C5C74C-CF23-BD7A-3F6A-C5F10A758B1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57051" t="56126" r="30289" b="20797"/>
          <a:stretch/>
        </p:blipFill>
        <p:spPr bwMode="auto">
          <a:xfrm>
            <a:off x="8834156" y="3583856"/>
            <a:ext cx="752475" cy="77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 descr="Instructional coaching from the SABES ESOL, ELA and Math Curriculum and Instruction PD Centers &#10;">
            <a:extLst>
              <a:ext uri="{FF2B5EF4-FFF2-40B4-BE49-F238E27FC236}">
                <a16:creationId xmlns:a16="http://schemas.microsoft.com/office/drawing/2014/main" id="{C5D601F1-D01B-607F-14E2-6C2B48F36E90}"/>
              </a:ext>
            </a:extLst>
          </p:cNvPr>
          <p:cNvSpPr/>
          <p:nvPr/>
        </p:nvSpPr>
        <p:spPr>
          <a:xfrm>
            <a:off x="8353133" y="4733325"/>
            <a:ext cx="1503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Instructional coaching    SABES </a:t>
            </a:r>
            <a:r>
              <a:rPr lang="en-US" sz="900" dirty="0">
                <a:hlinkClick r:id="rId11"/>
              </a:rPr>
              <a:t>ESOL</a:t>
            </a:r>
            <a:r>
              <a:rPr lang="en-US" sz="900" dirty="0"/>
              <a:t>, </a:t>
            </a:r>
            <a:r>
              <a:rPr lang="en-US" sz="900" dirty="0">
                <a:hlinkClick r:id="rId12"/>
              </a:rPr>
              <a:t>ELA</a:t>
            </a:r>
            <a:r>
              <a:rPr lang="en-US" sz="900" dirty="0"/>
              <a:t> and </a:t>
            </a:r>
            <a:r>
              <a:rPr lang="en-US" sz="900" dirty="0">
                <a:hlinkClick r:id="rId13"/>
              </a:rPr>
              <a:t>Math</a:t>
            </a:r>
            <a:r>
              <a:rPr lang="en-US" sz="900" dirty="0"/>
              <a:t> Curriculum and Instruction Professional Learning Centers </a:t>
            </a:r>
          </a:p>
        </p:txBody>
      </p:sp>
      <p:sp>
        <p:nvSpPr>
          <p:cNvPr id="15" name="Speech Bubble: Rectangle 14" descr=" box containing an image for each of the three SABES curriculum and instruction centers">
            <a:extLst>
              <a:ext uri="{FF2B5EF4-FFF2-40B4-BE49-F238E27FC236}">
                <a16:creationId xmlns:a16="http://schemas.microsoft.com/office/drawing/2014/main" id="{443019B0-7922-1797-0E61-FDE2402C1BD2}"/>
              </a:ext>
            </a:extLst>
          </p:cNvPr>
          <p:cNvSpPr/>
          <p:nvPr/>
        </p:nvSpPr>
        <p:spPr>
          <a:xfrm>
            <a:off x="8707338" y="1660712"/>
            <a:ext cx="960950" cy="2903317"/>
          </a:xfrm>
          <a:prstGeom prst="wedgeRectCallout">
            <a:avLst>
              <a:gd name="adj1" fmla="val -6757"/>
              <a:gd name="adj2" fmla="val 35545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grey bar"/>
          <p:cNvSpPr>
            <a:spLocks/>
          </p:cNvSpPr>
          <p:nvPr/>
        </p:nvSpPr>
        <p:spPr bwMode="auto">
          <a:xfrm>
            <a:off x="101600" y="710603"/>
            <a:ext cx="9842499" cy="15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6" name="Rectangle 15" descr="navy blue bar"/>
          <p:cNvSpPr>
            <a:spLocks/>
          </p:cNvSpPr>
          <p:nvPr/>
        </p:nvSpPr>
        <p:spPr bwMode="auto">
          <a:xfrm>
            <a:off x="101599" y="7378103"/>
            <a:ext cx="9842499" cy="152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9" name="Title 18" descr="references"/>
          <p:cNvSpPr txBox="1">
            <a:spLocks noGrp="1"/>
          </p:cNvSpPr>
          <p:nvPr>
            <p:ph type="title" idx="4294967295"/>
          </p:nvPr>
        </p:nvSpPr>
        <p:spPr>
          <a:xfrm>
            <a:off x="101599" y="899955"/>
            <a:ext cx="7545425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</p:txBody>
      </p:sp>
      <p:grpSp>
        <p:nvGrpSpPr>
          <p:cNvPr id="23" name="Group 22" descr="Five tabs: introduction, prepare, visit, follow up, resources"/>
          <p:cNvGrpSpPr>
            <a:grpSpLocks/>
          </p:cNvGrpSpPr>
          <p:nvPr/>
        </p:nvGrpSpPr>
        <p:grpSpPr bwMode="auto">
          <a:xfrm>
            <a:off x="101600" y="164465"/>
            <a:ext cx="9842498" cy="546736"/>
            <a:chOff x="0" y="0"/>
            <a:chExt cx="7197471" cy="585216"/>
          </a:xfrm>
        </p:grpSpPr>
        <p:sp>
          <p:nvSpPr>
            <p:cNvPr id="24" name="Snip Same Side Corner Rectangle 40" descr="Introduction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0" y="0"/>
              <a:ext cx="1442824" cy="585216"/>
            </a:xfrm>
            <a:custGeom>
              <a:avLst/>
              <a:gdLst>
                <a:gd name="T0" fmla="*/ 97538 w 1442824"/>
                <a:gd name="T1" fmla="*/ 0 h 585216"/>
                <a:gd name="T2" fmla="*/ 1345286 w 1442824"/>
                <a:gd name="T3" fmla="*/ 0 h 585216"/>
                <a:gd name="T4" fmla="*/ 1442824 w 1442824"/>
                <a:gd name="T5" fmla="*/ 97538 h 585216"/>
                <a:gd name="T6" fmla="*/ 1442824 w 1442824"/>
                <a:gd name="T7" fmla="*/ 585216 h 585216"/>
                <a:gd name="T8" fmla="*/ 1442824 w 1442824"/>
                <a:gd name="T9" fmla="*/ 585216 h 585216"/>
                <a:gd name="T10" fmla="*/ 0 w 1442824"/>
                <a:gd name="T11" fmla="*/ 585216 h 585216"/>
                <a:gd name="T12" fmla="*/ 0 w 1442824"/>
                <a:gd name="T13" fmla="*/ 585216 h 585216"/>
                <a:gd name="T14" fmla="*/ 0 w 1442824"/>
                <a:gd name="T15" fmla="*/ 97538 h 585216"/>
                <a:gd name="T16" fmla="*/ 97538 w 1442824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824"/>
                <a:gd name="T28" fmla="*/ 0 h 585216"/>
                <a:gd name="T29" fmla="*/ 1442824 w 1442824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824" h="585216">
                  <a:moveTo>
                    <a:pt x="97538" y="0"/>
                  </a:moveTo>
                  <a:lnTo>
                    <a:pt x="1345286" y="0"/>
                  </a:lnTo>
                  <a:lnTo>
                    <a:pt x="1442824" y="97538"/>
                  </a:lnTo>
                  <a:lnTo>
                    <a:pt x="1442824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Snip Same Side Corner Rectangle 41" descr="Prepare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1419225" y="0"/>
              <a:ext cx="1442682" cy="584576"/>
            </a:xfrm>
            <a:custGeom>
              <a:avLst/>
              <a:gdLst>
                <a:gd name="T0" fmla="*/ 97431 w 1442682"/>
                <a:gd name="T1" fmla="*/ 0 h 584576"/>
                <a:gd name="T2" fmla="*/ 1345251 w 1442682"/>
                <a:gd name="T3" fmla="*/ 0 h 584576"/>
                <a:gd name="T4" fmla="*/ 1442682 w 1442682"/>
                <a:gd name="T5" fmla="*/ 97431 h 584576"/>
                <a:gd name="T6" fmla="*/ 1442682 w 1442682"/>
                <a:gd name="T7" fmla="*/ 584576 h 584576"/>
                <a:gd name="T8" fmla="*/ 1442682 w 1442682"/>
                <a:gd name="T9" fmla="*/ 584576 h 584576"/>
                <a:gd name="T10" fmla="*/ 0 w 1442682"/>
                <a:gd name="T11" fmla="*/ 584576 h 584576"/>
                <a:gd name="T12" fmla="*/ 0 w 1442682"/>
                <a:gd name="T13" fmla="*/ 584576 h 584576"/>
                <a:gd name="T14" fmla="*/ 0 w 1442682"/>
                <a:gd name="T15" fmla="*/ 97431 h 584576"/>
                <a:gd name="T16" fmla="*/ 97431 w 1442682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2682"/>
                <a:gd name="T28" fmla="*/ 0 h 584576"/>
                <a:gd name="T29" fmla="*/ 1442682 w 1442682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2682" h="584576">
                  <a:moveTo>
                    <a:pt x="97431" y="0"/>
                  </a:moveTo>
                  <a:lnTo>
                    <a:pt x="1345251" y="0"/>
                  </a:lnTo>
                  <a:lnTo>
                    <a:pt x="1442682" y="97431"/>
                  </a:lnTo>
                  <a:lnTo>
                    <a:pt x="1442682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5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Snip Same Side Corner Rectangle 42" descr="Visit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2857500" y="0"/>
              <a:ext cx="1503714" cy="584576"/>
            </a:xfrm>
            <a:custGeom>
              <a:avLst/>
              <a:gdLst>
                <a:gd name="T0" fmla="*/ 97431 w 1503714"/>
                <a:gd name="T1" fmla="*/ 0 h 584576"/>
                <a:gd name="T2" fmla="*/ 1406283 w 1503714"/>
                <a:gd name="T3" fmla="*/ 0 h 584576"/>
                <a:gd name="T4" fmla="*/ 1503714 w 1503714"/>
                <a:gd name="T5" fmla="*/ 97431 h 584576"/>
                <a:gd name="T6" fmla="*/ 1503714 w 1503714"/>
                <a:gd name="T7" fmla="*/ 584576 h 584576"/>
                <a:gd name="T8" fmla="*/ 1503714 w 1503714"/>
                <a:gd name="T9" fmla="*/ 584576 h 584576"/>
                <a:gd name="T10" fmla="*/ 0 w 1503714"/>
                <a:gd name="T11" fmla="*/ 584576 h 584576"/>
                <a:gd name="T12" fmla="*/ 0 w 1503714"/>
                <a:gd name="T13" fmla="*/ 584576 h 584576"/>
                <a:gd name="T14" fmla="*/ 0 w 1503714"/>
                <a:gd name="T15" fmla="*/ 97431 h 584576"/>
                <a:gd name="T16" fmla="*/ 97431 w 1503714"/>
                <a:gd name="T17" fmla="*/ 0 h 584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3714"/>
                <a:gd name="T28" fmla="*/ 0 h 584576"/>
                <a:gd name="T29" fmla="*/ 1503714 w 1503714"/>
                <a:gd name="T30" fmla="*/ 584576 h 584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3714" h="584576">
                  <a:moveTo>
                    <a:pt x="97431" y="0"/>
                  </a:moveTo>
                  <a:lnTo>
                    <a:pt x="1406283" y="0"/>
                  </a:lnTo>
                  <a:lnTo>
                    <a:pt x="1503714" y="97431"/>
                  </a:lnTo>
                  <a:lnTo>
                    <a:pt x="1503714" y="584576"/>
                  </a:lnTo>
                  <a:lnTo>
                    <a:pt x="0" y="584576"/>
                  </a:lnTo>
                  <a:lnTo>
                    <a:pt x="0" y="97431"/>
                  </a:lnTo>
                  <a:lnTo>
                    <a:pt x="97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Snip Same Side Corner Rectangle 43" descr="Follow Up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352925" y="0"/>
              <a:ext cx="1399032" cy="585216"/>
            </a:xfrm>
            <a:custGeom>
              <a:avLst/>
              <a:gdLst>
                <a:gd name="T0" fmla="*/ 97538 w 1399032"/>
                <a:gd name="T1" fmla="*/ 0 h 585216"/>
                <a:gd name="T2" fmla="*/ 1301494 w 1399032"/>
                <a:gd name="T3" fmla="*/ 0 h 585216"/>
                <a:gd name="T4" fmla="*/ 1399032 w 1399032"/>
                <a:gd name="T5" fmla="*/ 97538 h 585216"/>
                <a:gd name="T6" fmla="*/ 1399032 w 1399032"/>
                <a:gd name="T7" fmla="*/ 585216 h 585216"/>
                <a:gd name="T8" fmla="*/ 1399032 w 1399032"/>
                <a:gd name="T9" fmla="*/ 585216 h 585216"/>
                <a:gd name="T10" fmla="*/ 0 w 1399032"/>
                <a:gd name="T11" fmla="*/ 585216 h 585216"/>
                <a:gd name="T12" fmla="*/ 0 w 1399032"/>
                <a:gd name="T13" fmla="*/ 585216 h 585216"/>
                <a:gd name="T14" fmla="*/ 0 w 1399032"/>
                <a:gd name="T15" fmla="*/ 97538 h 585216"/>
                <a:gd name="T16" fmla="*/ 97538 w 1399032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9032"/>
                <a:gd name="T28" fmla="*/ 0 h 585216"/>
                <a:gd name="T29" fmla="*/ 1399032 w 1399032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9032" h="585216">
                  <a:moveTo>
                    <a:pt x="97538" y="0"/>
                  </a:moveTo>
                  <a:lnTo>
                    <a:pt x="1301494" y="0"/>
                  </a:lnTo>
                  <a:lnTo>
                    <a:pt x="1399032" y="97538"/>
                  </a:lnTo>
                  <a:lnTo>
                    <a:pt x="1399032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4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Snip Same Side Corner Rectangle 44" descr="Resources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5743575" y="0"/>
              <a:ext cx="1453896" cy="585216"/>
            </a:xfrm>
            <a:custGeom>
              <a:avLst/>
              <a:gdLst>
                <a:gd name="T0" fmla="*/ 97538 w 1453896"/>
                <a:gd name="T1" fmla="*/ 0 h 585216"/>
                <a:gd name="T2" fmla="*/ 1356358 w 1453896"/>
                <a:gd name="T3" fmla="*/ 0 h 585216"/>
                <a:gd name="T4" fmla="*/ 1453896 w 1453896"/>
                <a:gd name="T5" fmla="*/ 97538 h 585216"/>
                <a:gd name="T6" fmla="*/ 1453896 w 1453896"/>
                <a:gd name="T7" fmla="*/ 585216 h 585216"/>
                <a:gd name="T8" fmla="*/ 1453896 w 1453896"/>
                <a:gd name="T9" fmla="*/ 585216 h 585216"/>
                <a:gd name="T10" fmla="*/ 0 w 1453896"/>
                <a:gd name="T11" fmla="*/ 585216 h 585216"/>
                <a:gd name="T12" fmla="*/ 0 w 1453896"/>
                <a:gd name="T13" fmla="*/ 585216 h 585216"/>
                <a:gd name="T14" fmla="*/ 0 w 1453896"/>
                <a:gd name="T15" fmla="*/ 97538 h 585216"/>
                <a:gd name="T16" fmla="*/ 97538 w 1453896"/>
                <a:gd name="T17" fmla="*/ 0 h 585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896"/>
                <a:gd name="T28" fmla="*/ 0 h 585216"/>
                <a:gd name="T29" fmla="*/ 1453896 w 1453896"/>
                <a:gd name="T30" fmla="*/ 585216 h 585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896" h="585216">
                  <a:moveTo>
                    <a:pt x="97538" y="0"/>
                  </a:moveTo>
                  <a:lnTo>
                    <a:pt x="1356358" y="0"/>
                  </a:lnTo>
                  <a:lnTo>
                    <a:pt x="1453896" y="97538"/>
                  </a:lnTo>
                  <a:lnTo>
                    <a:pt x="1453896" y="585216"/>
                  </a:lnTo>
                  <a:lnTo>
                    <a:pt x="0" y="585216"/>
                  </a:lnTo>
                  <a:lnTo>
                    <a:pt x="0" y="97538"/>
                  </a:lnTo>
                  <a:lnTo>
                    <a:pt x="97538" y="0"/>
                  </a:lnTo>
                  <a:close/>
                </a:path>
              </a:pathLst>
            </a:custGeom>
            <a:solidFill>
              <a:schemeClr val="accent2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 descr="A list of the resources and references used in the creation of this toolkit."/>
          <p:cNvSpPr/>
          <p:nvPr/>
        </p:nvSpPr>
        <p:spPr>
          <a:xfrm>
            <a:off x="295957" y="1256741"/>
            <a:ext cx="9314768" cy="5495444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Achieve the Core. Instructional Practice Guides. Available: </a:t>
            </a:r>
            <a:r>
              <a:rPr lang="en-US" sz="1000" dirty="0">
                <a:solidFill>
                  <a:schemeClr val="tx1"/>
                </a:solidFill>
                <a:hlinkClick r:id="rId7"/>
              </a:rPr>
              <a:t>Achieve the Core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Bader, Justin (2018) </a:t>
            </a:r>
            <a:r>
              <a:rPr lang="en-US" sz="1000" i="1" dirty="0">
                <a:solidFill>
                  <a:schemeClr val="tx1"/>
                </a:solidFill>
              </a:rPr>
              <a:t>Now We’re Talking! 21 Days to High-Performance Instructional Leadership, </a:t>
            </a:r>
            <a:r>
              <a:rPr lang="en-US" sz="1000" dirty="0">
                <a:solidFill>
                  <a:schemeClr val="tx1"/>
                </a:solidFill>
              </a:rPr>
              <a:t>Bloomington, IN: Solution Tree Press</a:t>
            </a:r>
            <a:endParaRPr lang="en-US" sz="1000" i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East Carolina University, College of Education. (2021). Project I4-Observation Tools. Available: </a:t>
            </a:r>
            <a:r>
              <a:rPr lang="en-US" sz="1000" dirty="0">
                <a:hlinkClick r:id="rId8"/>
              </a:rPr>
              <a:t>Project I4 – Overview | College of Education | ECU</a:t>
            </a:r>
            <a:endParaRPr lang="en-US" sz="10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Hall, Pete; </a:t>
            </a:r>
            <a:r>
              <a:rPr lang="en-US" sz="1000" dirty="0" err="1">
                <a:solidFill>
                  <a:schemeClr val="tx1"/>
                </a:solidFill>
              </a:rPr>
              <a:t>Simeral</a:t>
            </a:r>
            <a:r>
              <a:rPr lang="en-US" sz="1000" dirty="0">
                <a:solidFill>
                  <a:schemeClr val="tx1"/>
                </a:solidFill>
              </a:rPr>
              <a:t>, Alissa (2008) </a:t>
            </a:r>
            <a:r>
              <a:rPr lang="en-US" sz="1000" i="1" dirty="0">
                <a:solidFill>
                  <a:schemeClr val="tx1"/>
                </a:solidFill>
              </a:rPr>
              <a:t>Building Teachers’ Capacity for Success, A Collaborative Approach for Coaches and School Leaders. </a:t>
            </a:r>
            <a:r>
              <a:rPr lang="en-US" sz="1000" dirty="0">
                <a:solidFill>
                  <a:schemeClr val="tx1"/>
                </a:solidFill>
              </a:rPr>
              <a:t>Alexandria, VA: ASCD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LINCS.  (2015). Adult Education Teacher Induction Toolkit. Available: </a:t>
            </a:r>
            <a:r>
              <a:rPr lang="en-US" sz="1000" dirty="0">
                <a:hlinkClick r:id="rId9"/>
              </a:rPr>
              <a:t>Adult Education Teacher Induction Toolkit | Adult Education and Literacy | U.S. Department of Education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Marshall, Kim (2013), </a:t>
            </a:r>
            <a:r>
              <a:rPr lang="en-US" sz="1000" i="1" dirty="0">
                <a:solidFill>
                  <a:schemeClr val="tx1"/>
                </a:solidFill>
              </a:rPr>
              <a:t>Rethinking Teacher Supervision and Evaluation: How to Work Smart, Build Collaboration, and Close the Achievement Gap</a:t>
            </a:r>
            <a:r>
              <a:rPr lang="en-US" sz="1000" dirty="0">
                <a:solidFill>
                  <a:schemeClr val="tx1"/>
                </a:solidFill>
              </a:rPr>
              <a:t>. San Francisco: Jossey-Bass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New Jersey Department of Education. Providing High-Quality Observation Feedback. Available: </a:t>
            </a:r>
            <a:r>
              <a:rPr lang="en-US" sz="1000" dirty="0">
                <a:hlinkClick r:id="rId10"/>
              </a:rPr>
              <a:t>Providing High Quality Observation Feedback (state.nj.us)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The Council of Chief State School Officers.(April 2019). </a:t>
            </a:r>
            <a:r>
              <a:rPr lang="en-US" sz="1000" i="1" dirty="0">
                <a:solidFill>
                  <a:schemeClr val="tx1"/>
                </a:solidFill>
              </a:rPr>
              <a:t>Promoting Success for Teachers of English Learners through Structured Observations</a:t>
            </a:r>
            <a:r>
              <a:rPr lang="en-US" sz="1000" dirty="0">
                <a:solidFill>
                  <a:schemeClr val="tx1"/>
                </a:solidFill>
              </a:rPr>
              <a:t>. Available:  </a:t>
            </a:r>
            <a:r>
              <a:rPr lang="en-US" sz="1000" dirty="0">
                <a:hlinkClick r:id="rId11"/>
              </a:rPr>
              <a:t>Promoting Success for Teachers of English Learners Through Structured Observations | American Institutes for Research (air.org)</a:t>
            </a:r>
            <a:endParaRPr lang="en-US" sz="10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The Danielson Group.  The Framework for Teaching. Available: </a:t>
            </a:r>
            <a:r>
              <a:rPr lang="en-US" sz="1000" dirty="0">
                <a:hlinkClick r:id="rId12"/>
              </a:rPr>
              <a:t>The Framework For Teaching - Danielson Group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The Leadership Academy. (2022). </a:t>
            </a:r>
            <a:r>
              <a:rPr lang="en-US" sz="1000" i="1" dirty="0">
                <a:solidFill>
                  <a:schemeClr val="tx1"/>
                </a:solidFill>
              </a:rPr>
              <a:t>Culturally Responsive In-Person Observation Guide</a:t>
            </a:r>
            <a:r>
              <a:rPr lang="en-US" sz="1000" dirty="0">
                <a:solidFill>
                  <a:schemeClr val="tx1"/>
                </a:solidFill>
              </a:rPr>
              <a:t>. Available: </a:t>
            </a:r>
            <a:r>
              <a:rPr lang="en-US" sz="1000" dirty="0">
                <a:hlinkClick r:id="rId13"/>
              </a:rPr>
              <a:t>Ed leadership training for equity | The Leadership Academy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chemeClr val="tx1"/>
                </a:solidFill>
                <a:effectLst/>
              </a:rPr>
              <a:t>The Leadership Academy. (2022)</a:t>
            </a:r>
            <a:r>
              <a:rPr lang="en-US" sz="1000" dirty="0">
                <a:solidFill>
                  <a:schemeClr val="tx1"/>
                </a:solidFill>
              </a:rPr>
              <a:t>. </a:t>
            </a:r>
            <a:r>
              <a:rPr lang="en-US" sz="1000" i="1" dirty="0">
                <a:solidFill>
                  <a:schemeClr val="tx1"/>
                </a:solidFill>
              </a:rPr>
              <a:t>Culturally Responsive Remote Observation Guide. </a:t>
            </a:r>
            <a:r>
              <a:rPr lang="en-US" sz="1000" dirty="0">
                <a:solidFill>
                  <a:schemeClr val="tx1"/>
                </a:solidFill>
              </a:rPr>
              <a:t>Available: </a:t>
            </a:r>
            <a:r>
              <a:rPr lang="en-US" sz="1000" dirty="0">
                <a:hlinkClick r:id="rId13"/>
              </a:rPr>
              <a:t>Ed leadership training for equity | The Leadership Academy</a:t>
            </a:r>
            <a:endParaRPr lang="en-US" sz="10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The Marshall Memo. Teacher Supervision, Coaching and Evaluation. Available: </a:t>
            </a:r>
            <a:r>
              <a:rPr lang="en-US" sz="1000" dirty="0">
                <a:hlinkClick r:id="rId14"/>
              </a:rPr>
              <a:t>The Marshall Memo - Kim's writing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The Massachusetts Department of Elementary and Secondary Education. The Massachusetts Educator Evaluation Framework. Available: </a:t>
            </a:r>
            <a:r>
              <a:rPr lang="en-US" sz="1000" dirty="0">
                <a:hlinkClick r:id="rId15"/>
              </a:rPr>
              <a:t>Educator Evaluation - Educator Effectiveness (mass.edu)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</a:rPr>
              <a:t>Transcend Education</a:t>
            </a:r>
            <a:r>
              <a:rPr lang="en-US" sz="1000" dirty="0">
                <a:solidFill>
                  <a:srgbClr val="000000"/>
                </a:solidFill>
              </a:rPr>
              <a:t>. (October, 2018). </a:t>
            </a:r>
            <a:r>
              <a:rPr lang="en-US" sz="1000" i="1" dirty="0">
                <a:solidFill>
                  <a:srgbClr val="000000"/>
                </a:solidFill>
              </a:rPr>
              <a:t>Instructional Look </a:t>
            </a:r>
            <a:r>
              <a:rPr lang="en-US" sz="1000" i="1" dirty="0" err="1">
                <a:solidFill>
                  <a:srgbClr val="000000"/>
                </a:solidFill>
              </a:rPr>
              <a:t>Fors</a:t>
            </a:r>
            <a:r>
              <a:rPr lang="en-US" sz="1000" i="1" dirty="0">
                <a:solidFill>
                  <a:srgbClr val="000000"/>
                </a:solidFill>
              </a:rPr>
              <a:t>, Resources to Enable Personalized Learning</a:t>
            </a:r>
            <a:r>
              <a:rPr lang="en-US" sz="1000" dirty="0">
                <a:solidFill>
                  <a:srgbClr val="000000"/>
                </a:solidFill>
              </a:rPr>
              <a:t>. Available: </a:t>
            </a:r>
            <a:r>
              <a:rPr lang="en-US" sz="1000" dirty="0">
                <a:hlinkClick r:id="rId16"/>
              </a:rPr>
              <a:t>Transcend (transcendeducation.org)</a:t>
            </a:r>
            <a:endParaRPr lang="en-US" sz="10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Treadway, Lynda; </a:t>
            </a:r>
            <a:r>
              <a:rPr lang="en-US" sz="1000" dirty="0" err="1">
                <a:solidFill>
                  <a:schemeClr val="tx1"/>
                </a:solidFill>
              </a:rPr>
              <a:t>Militello</a:t>
            </a:r>
            <a:r>
              <a:rPr lang="en-US" sz="1000" dirty="0">
                <a:solidFill>
                  <a:schemeClr val="tx1"/>
                </a:solidFill>
              </a:rPr>
              <a:t>, Matt; Simon, Ken (2021). Making Classroom Observations Matter </a:t>
            </a:r>
            <a:r>
              <a:rPr lang="en-US" sz="1000" b="0" i="0" dirty="0">
                <a:solidFill>
                  <a:srgbClr val="000000"/>
                </a:solidFill>
                <a:effectLst/>
              </a:rPr>
              <a:t>[online article]. Available: </a:t>
            </a:r>
            <a:r>
              <a:rPr lang="en-US" sz="1000" dirty="0">
                <a:hlinkClick r:id="rId17"/>
              </a:rPr>
              <a:t>Making Classroom Observations Matter - ASCD</a:t>
            </a:r>
            <a:endParaRPr lang="en-US" sz="1000" b="0" i="0" dirty="0">
              <a:solidFill>
                <a:srgbClr val="000000"/>
              </a:solidFill>
              <a:effectLst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World Education. (June, 2021). </a:t>
            </a:r>
            <a:r>
              <a:rPr lang="en-US" sz="1000" i="1" dirty="0">
                <a:solidFill>
                  <a:srgbClr val="000000"/>
                </a:solidFill>
              </a:rPr>
              <a:t>Remote Instruction Observation Tool</a:t>
            </a:r>
            <a:r>
              <a:rPr lang="en-US" sz="1000" dirty="0">
                <a:solidFill>
                  <a:srgbClr val="000000"/>
                </a:solidFill>
              </a:rPr>
              <a:t>. Available: </a:t>
            </a:r>
            <a:r>
              <a:rPr lang="en-US" sz="1000" dirty="0">
                <a:hlinkClick r:id="rId18"/>
              </a:rPr>
              <a:t>Remote Instruction Observation Tool - EdTech Center @ World Education</a:t>
            </a:r>
            <a:endParaRPr lang="en-US" sz="10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" name="Picture 1" descr="logo for public adult education of MA">
            <a:extLst>
              <a:ext uri="{FF2B5EF4-FFF2-40B4-BE49-F238E27FC236}">
                <a16:creationId xmlns:a16="http://schemas.microsoft.com/office/drawing/2014/main" id="{1DA6C7A7-A4D7-A37F-AA9E-EEF981CE48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57817" y="6837014"/>
            <a:ext cx="1465782" cy="5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2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f0c7bc-a1e9-48e9-a56f-14e827214cd5"/>
    <lcf76f155ced4ddcb4097134ff3c332f xmlns="99e0dfea-43d5-4072-846c-d949cc7e95e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D010610677E4F81E3ED81554AED3A" ma:contentTypeVersion="14" ma:contentTypeDescription="Create a new document." ma:contentTypeScope="" ma:versionID="a3dc2470290c8f96ea1bc8b1e4410253">
  <xsd:schema xmlns:xsd="http://www.w3.org/2001/XMLSchema" xmlns:xs="http://www.w3.org/2001/XMLSchema" xmlns:p="http://schemas.microsoft.com/office/2006/metadata/properties" xmlns:ns2="5ef0c7bc-a1e9-48e9-a56f-14e827214cd5" xmlns:ns3="99e0dfea-43d5-4072-846c-d949cc7e95e9" targetNamespace="http://schemas.microsoft.com/office/2006/metadata/properties" ma:root="true" ma:fieldsID="06468f205e07b7f6f37e5e2fdebb1cbe" ns2:_="" ns3:_="">
    <xsd:import namespace="5ef0c7bc-a1e9-48e9-a56f-14e827214cd5"/>
    <xsd:import namespace="99e0dfea-43d5-4072-846c-d949cc7e95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0c7bc-a1e9-48e9-a56f-14e827214c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4542a5e-8299-4de9-b264-08b69b242981}" ma:internalName="TaxCatchAll" ma:showField="CatchAllData" ma:web="5ef0c7bc-a1e9-48e9-a56f-14e827214c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0dfea-43d5-4072-846c-d949cc7e9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F59E0F-FC25-4740-956A-6A28F09D4025}">
  <ds:schemaRefs>
    <ds:schemaRef ds:uri="99e0dfea-43d5-4072-846c-d949cc7e95e9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ef0c7bc-a1e9-48e9-a56f-14e827214c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5C34C8-0CD1-44AD-9399-56FF236AD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0c7bc-a1e9-48e9-a56f-14e827214cd5"/>
    <ds:schemaRef ds:uri="99e0dfea-43d5-4072-846c-d949cc7e9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9F4311-C704-4A11-BB10-F16106C6C3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29230</TotalTime>
  <Words>2021</Words>
  <Application>Microsoft Office PowerPoint</Application>
  <PresentationFormat>Custom</PresentationFormat>
  <Paragraphs>271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Segoe UI</vt:lpstr>
      <vt:lpstr>Wingdings</vt:lpstr>
      <vt:lpstr>Office Theme</vt:lpstr>
      <vt:lpstr>Visit</vt:lpstr>
      <vt:lpstr>Prepare </vt:lpstr>
      <vt:lpstr>Visit</vt:lpstr>
      <vt:lpstr>Remote Visits</vt:lpstr>
      <vt:lpstr>Follow Up</vt:lpstr>
      <vt:lpstr>Follow Up</vt:lpstr>
      <vt:lpstr>Resources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Visit Toolkit A Holisstic Approach to Classroom Observations</dc:title>
  <dc:creator>DESE</dc:creator>
  <cp:keywords>Classroom Observation, toolkit</cp:keywords>
  <cp:lastModifiedBy>Zou, Dong (EOE)</cp:lastModifiedBy>
  <cp:revision>179</cp:revision>
  <dcterms:created xsi:type="dcterms:W3CDTF">2019-04-03T11:37:22Z</dcterms:created>
  <dcterms:modified xsi:type="dcterms:W3CDTF">2023-05-19T16:04:57Z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19 2023 12:00AM</vt:lpwstr>
  </property>
</Properties>
</file>