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77" r:id="rId5"/>
    <p:sldId id="257" r:id="rId6"/>
    <p:sldId id="311" r:id="rId7"/>
    <p:sldId id="319" r:id="rId8"/>
    <p:sldId id="260" r:id="rId9"/>
    <p:sldId id="313" r:id="rId10"/>
    <p:sldId id="282" r:id="rId11"/>
    <p:sldId id="283" r:id="rId12"/>
    <p:sldId id="302" r:id="rId13"/>
    <p:sldId id="300" r:id="rId14"/>
    <p:sldId id="284" r:id="rId15"/>
    <p:sldId id="285" r:id="rId16"/>
    <p:sldId id="306" r:id="rId17"/>
    <p:sldId id="298" r:id="rId18"/>
    <p:sldId id="303" r:id="rId19"/>
    <p:sldId id="305" r:id="rId20"/>
    <p:sldId id="307" r:id="rId21"/>
    <p:sldId id="320" r:id="rId22"/>
    <p:sldId id="299" r:id="rId23"/>
    <p:sldId id="304" r:id="rId24"/>
    <p:sldId id="287" r:id="rId25"/>
    <p:sldId id="286" r:id="rId26"/>
    <p:sldId id="308" r:id="rId27"/>
    <p:sldId id="315" r:id="rId28"/>
    <p:sldId id="316" r:id="rId29"/>
    <p:sldId id="318" r:id="rId30"/>
    <p:sldId id="314" r:id="rId31"/>
    <p:sldId id="317" r:id="rId32"/>
    <p:sldId id="297" r:id="rId33"/>
    <p:sldId id="310" r:id="rId34"/>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57"/>
            <p14:sldId id="311"/>
            <p14:sldId id="319"/>
            <p14:sldId id="260"/>
            <p14:sldId id="313"/>
            <p14:sldId id="282"/>
            <p14:sldId id="283"/>
            <p14:sldId id="302"/>
            <p14:sldId id="300"/>
            <p14:sldId id="284"/>
            <p14:sldId id="285"/>
            <p14:sldId id="306"/>
            <p14:sldId id="298"/>
            <p14:sldId id="303"/>
            <p14:sldId id="305"/>
            <p14:sldId id="307"/>
            <p14:sldId id="320"/>
            <p14:sldId id="299"/>
            <p14:sldId id="304"/>
            <p14:sldId id="287"/>
            <p14:sldId id="286"/>
            <p14:sldId id="308"/>
            <p14:sldId id="315"/>
            <p14:sldId id="316"/>
            <p14:sldId id="318"/>
            <p14:sldId id="314"/>
            <p14:sldId id="317"/>
            <p14:sldId id="297"/>
            <p14:sldId id="310"/>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EF975-A86A-4BA7-8343-2D037E6E3D70}" v="2" dt="2024-03-04T16:47:05.682"/>
    <p1510:client id="{C57021A1-0AB3-490E-ADF9-966ECCD21FB8}" v="292" dt="2024-02-22T14:24:22.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564"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2024/3/4</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1T16:08:03.713"/>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1T16:08:14.228"/>
    </inkml:context>
    <inkml:brush xml:id="br0">
      <inkml:brushProperty name="width" value="0.05" units="cm"/>
      <inkml:brushProperty name="height" value="0.05" units="cm"/>
      <inkml:brushProperty name="color" value="#E71224"/>
    </inkml:brush>
  </inkml:definitions>
  <inkml:trace contextRef="#ctx0" brushRef="#br0">79 217 24575,'556'0'0,"-589"-2"0,0-2 0,-33-7 0,-20-3 0,-310-9 0,376 20 0,39-2 0,39-3 0,263-3 0,-283 2 0,-43 7 0,-20 6 0,-60 10 0,67-13 0,0 1 0,-1 1 0,1 1 0,0 1 0,1 0 0,-1 1 0,-22 11 0,38-16 0,0 0 0,1-1 0,-1 1 0,1 0 0,0 0 0,-1 0 0,1 0 0,0 0 0,-1 0 0,1 0 0,0 0 0,0 1 0,0-1 0,0 0 0,0 1 0,0-1 0,0 1 0,1-1 0,-1 1 0,0-1 0,1 1 0,-1-1 0,1 1 0,0 0 0,0-1 0,-1 1 0,1 0 0,0-1 0,0 1 0,1 0 0,-1-1 0,0 1 0,0 0 0,1-1 0,-1 1 0,1-1 0,-1 1 0,1 0 0,0-1 0,0 0 0,0 1 0,0-1 0,0 1 0,0-1 0,0 0 0,0 0 0,3 2 0,2 3 0,1 0 0,1 0 0,-1-1 0,1 0 0,0-1 0,0 0 0,14 5 0,4-1 0,0-2 0,1-1 0,0-1 0,0-2 0,43 0 0,-173-22 0,103 20 0,-45-10 0,29 0 0,16 10 0,0-1 0,0 1 0,0-1 0,0 1 0,0 0 0,0-1 0,0 1 0,0-1 0,0 1 0,0 0 0,0-1 0,0 1 0,0-1 0,1 1 0,-1 0 0,0-1 0,0 1 0,0 0 0,1-1 0,-1 1 0,0 0 0,1-1 0,-1 1 0,0 0 0,1 0 0,-1-1 0,0 1 0,1 0 0,-1 0 0,0 0 0,1-1 0,-1 1 0,1 0 0,-1 0 0,0 0 0,1 0 0,-1 0 0,1 0 0,0 0 0,32-10 0,1 1 0,1 1 0,0 3 0,64-4 0,-26 3 0,477-29 0,-415 29 0,-133 6 0,57-6 0,-57 6 0,0 0 0,0 0 0,1 0 0,-1-1 0,0 1 0,0-1 0,0 1 0,0-1 0,0 0 0,0 0 0,0 0 0,0 0 0,0 0 0,0-1 0,0 1 0,-1 0 0,1-1 0,0 1 0,-1-1 0,2-2 0,-3 3 0,0 1 0,0-1 0,0 1 0,0-1 0,-1 1 0,1-1 0,0 1 0,-1-1 0,1 1 0,0 0 0,-1-1 0,1 1 0,0 0 0,-1-1 0,1 1 0,-1 0 0,1 0 0,-1-1 0,1 1 0,0 0 0,-1 0 0,1 0 0,-1-1 0,1 1 0,-1 0 0,1 0 0,-1 0 0,0 0 0,-26-5 0,0 1 0,-1 1 0,1 1 0,-45 3 0,27 0 0,-86 3 0,-159 27 0,259-24 0,31-7 0,0 0 0,1 0 0,-1 0 0,0 0 0,0 0 0,0 0 0,0 0 0,0 0 0,1 0 0,-1 0 0,0 0 0,0 0 0,0 0 0,0 0 0,0 0 0,0 0 0,0 0 0,1 1 0,-1-1 0,0 0 0,0 0 0,0 0 0,0 0 0,0 0 0,0 0 0,0 0 0,0 0 0,0 1 0,0-1 0,0 0 0,0 0 0,0 0 0,1 0 0,-1 0 0,0 1 0,0-1 0,0 0 0,0 0 0,0 0 0,0 0 0,0 0 0,-1 0 0,1 1 0,0-1 0,0 0 0,0 0 0,0 0 0,0 0 0,0 0 0,0 0 0,0 1 0,0-1 0,0 0 0,0 0 0,0 0 0,0 0 0,-1 0 0,1 0 0,0 0 0,0 0 0,0 0 0,0 1 0,0-1 0,0 0 0,-1 0 0,59 10 0,1052 92 0,-1363-92 0,83 0 0,-76-7 0,486-1 0,302-14 0,-514 7 0,-28 5 0,-1 0 0,1 0 0,0 0 0,0 0 0,0 0 0,0 0 0,0 0 0,0 0 0,0 0 0,0 0 0,0 0 0,0 0 0,0 0 0,-1 0 0,1 0 0,0 0 0,0 0 0,0 0 0,0-1 0,0 1 0,0 0 0,0 0 0,0 0 0,0 0 0,0 0 0,0 0 0,0 0 0,0 0 0,0 0 0,0 0 0,0-1 0,0 1 0,0 0 0,0 0 0,0 0 0,0 0 0,0 0 0,0 0 0,0 0 0,0 0 0,0 0 0,0-1 0,-48 0 0,-212 23 0,41-2 0,313-41 0,-24 12 0,-31 5 0,49-12 0,-73 11 0,-14 0 0,-30-2 0,-238 0 0,177 9 0,-99-12 0,175 6 0,17-1 0,30-5 0,-27 8 0,544-111 0,15 42 0,-238 33 0,-385 48 0,-60 20 0,57-14 0,-80 11 0,-162-13 0,6 0 0,254-6 0,31-3 0,15-1 0,24 2 0,462 8 0,-332-15 0,30 1 0,-165 4 0,-46 1 0,-461 11 0,445-16 0,797-1 0,-1967 1 0,1556 1 0,725-13 0,-811-7 0,-222 10 0,-38 9 0,0 0 0,0 0 0,0 0 0,0 0 0,0 0 0,0 1 0,-1-1 0,1 0 0,0 0 0,0 0 0,0 0 0,0 0 0,0 0 0,0-1 0,0 1 0,0 0 0,0 0 0,-1 0 0,1 0 0,0 0 0,0 0 0,0 0 0,0 0 0,0 0 0,0 0 0,0 0 0,0 0 0,0 0 0,0 0 0,0 0 0,-1 0 0,1 0 0,0-1 0,0 1 0,0 0 0,0 0 0,0 0 0,0 0 0,0 0 0,0 0 0,0 0 0,0 0 0,0 0 0,0-1 0,0 1 0,0 0 0,0 0 0,0 0 0,0 0 0,0 0 0,0 0 0,0 0 0,0 0 0,0 0 0,0-1 0,0 1 0,0 0 0,0 0 0,0 0 0,0 0 0,1 0 0,-1 0 0,0 0 0,0 0 0,0 0 0,0 0 0,-23-3 0,-100 2 0,-129 17 0,92-4 0,-176 6 0,309-12 0,59 0 0,666 28 0,-491-29 0,-167-3 0,-89-1 0,-1210-3 0,1676 1 0,500 3 0,-839 4 0,-78-6 0,-1 0 0,1 0 0,0 0 0,-1 0 0,1 1 0,0-1 0,0 0 0,0 0 0,-1 1 0,1-1 0,0 0 0,0 0 0,0 1 0,-1-1 0,1 0 0,0 1 0,0-1 0,0 0 0,0 1 0,0-1 0,0 0 0,0 1 0,0-1 0,0 0 0,0 1 0,0-1 0,0 0 0,0 0 0,0 1 0,0-1 0,0 0 0,0 1 0,0-1 0,0 0 0,0 1 0,0-1 0,1 0 0,-1 1 0,0-1 0,0 0 0,0 0 0,1 1 0,-1-1 0,0 0 0,0 0 0,1 0 0,-1 1 0,0-1 0,0 0 0,1 0 0,-1 0 0,0 0 0,1 1 0,-1-1 0,1 0 0,-27 9 0,0-1 0,-1-1 0,0-1 0,-37 4 0,10-2 0,-1142 134 0,1157-139 0,35-3 0,7-1 0,56-6 0,355-24 0,-377 25 0,-35 3 0,-10 1 0,-65-4 0,-780-16 0,555 16 0,283 6 0,-46-1 0,-96-13 0,135 7 0,21 7 0,1 0 0,0 0 0,0 0 0,0 0 0,0 0 0,0 0 0,0 0 0,-1 0 0,1 0 0,0-1 0,0 1 0,0 0 0,0 0 0,0 0 0,0 0 0,0 0 0,0 0 0,0 0 0,0-1 0,0 1 0,0 0 0,0 0 0,0 0 0,0 0 0,-1 0 0,1 0 0,0-1 0,0 1 0,0 0 0,0 0 0,1 0 0,-1 0 0,0 0 0,0 0 0,0-1 0,0 1 0,0 0 0,0 0 0,0 0 0,0 0 0,0 0 0,0 0 0,0 0 0,0-1 0,0 1 0,0 0 0,1 0 0,-1 0 0,0 0 0,0 0 0,0 0 0,0 0 0,0 0 0,0 0 0,0 0 0,1 0 0,-1-1 0,0 1 0,0 0 0,36-9 0,139-11 0,206 3 0,135-14 0,-478 23 0,-38 8 0,0 0 0,0 0 0,0 0 0,0 0 0,0 0 0,1 0 0,-1 0 0,0 0 0,0 0 0,0 0 0,0 0 0,1 0 0,-1 0 0,0 0 0,0 0 0,0 0 0,0 0 0,0 0 0,1 0 0,-1 0 0,0 0 0,0 0 0,0 0 0,0 0 0,0 0 0,1 0 0,-1-1 0,0 1 0,0 0 0,0 0 0,0 0 0,0 0 0,0 0 0,0 0 0,0-1 0,1 1 0,-1 0 0,0 0 0,0 0 0,0 0 0,0 0 0,0-1 0,0 1 0,0 0 0,0 0 0,0 0 0,0 0 0,0-1 0,0 1 0,0 0 0,0 0 0,0 0 0,0 0 0,0 0 0,0-1 0,0 1 0,0 0 0,0 0 0,-1 0 0,1 0 0,0 0 0,0-1 0,0 1 0,0 0 0,0 0 0,0 0 0,0 0 0,-1 0 0,1-1 0,-57-6 0,-288 7 0,86 2 0,302-4 0,54-10 0,-17 2 0,-56 7 0,-24 3 0,0 0 0,0 0 0,0 0 0,0 0 0,0 0 0,0 0 0,0 0 0,0 0 0,0 0 0,0-1 0,0 1 0,0 0 0,-1 0 0,1 0 0,0 0 0,0 0 0,0 0 0,0 0 0,0 0 0,0 0 0,0 0 0,0 0 0,0 0 0,0 0 0,0 0 0,0-1 0,0 1 0,0 0 0,0 0 0,1 0 0,-1 0 0,0 0 0,0 0 0,0 0 0,-41-2 0,-128 1 0,217-8 0,544-27 0,-574 34 0,-27 1 0,-41 3 0,-948 79 0,862-66 0,-252 16 0,303-22 0,43-4 0,28-5 0,35-7 0,191-34 0,252-16 0,-357 47 0,1202-66-635,-1023 65 725,-244 7 20,-1-2-1,0-1 1,0-3-1,0-1 1,44-18-1,-38 12-221,-16 10 112,1 1 0,-1 1 0,1 2 0,0 1 0,0 1 0,41 5 0,5-1 0,-74-3 0,30 2 0,-24 4 0,-20 6 0,-9 0 0,0-1 0,-1 0 0,0-2 0,-42 14 0,-97 18 0,119-32 0,-100 19 0,78-18 0,-108 34 0,180-41 0,20-4 0,162-28 0,174-21 0,-234 39 0,139-17 0,-232 20 0,-38 4 0,-11 1 0,-17-1 0,-124 6 0,0 6 0,-170 33 0,272-31 0,49-10 0,0 0 0,0 1 0,0-1 0,0 0 0,1 0 0,-1 0 0,0 0 0,0 0 0,0 1 0,0-1 0,0 0 0,0 0 0,0 0 0,0 0 0,0 1 0,1-1 0,-1 0 0,0 0 0,0 0 0,0 1 0,0-1 0,0 0 0,0 0 0,0 0 0,0 0 0,-1 1 0,1-1 0,0 0 0,0 0 0,0 0 0,0 1 0,0-1 0,0 0 0,0 0 0,0 0 0,0 0 0,0 0 0,-1 1 0,1-1 0,0 0 0,0 0 0,0 0 0,0 0 0,0 0 0,-1 1 0,24 2 0,-1-1 0,39 0 0,-13-1 0,67 2 0,717 18 0,-1008-23 0,-246 4 0,356 8 0,66-10 0,-1 0 0,1 0 0,0 0 0,0 0 0,-1 0 0,1 0 0,0 0 0,-1 0 0,1 0 0,0 0 0,0 0 0,-1 0 0,1 0 0,0 0 0,0 0 0,-1 0 0,1 0 0,0 1 0,0-1 0,-1 0 0,1 0 0,0 0 0,0 0 0,-1 0 0,1 1 0,0-1 0,0 0 0,0 0 0,0 0 0,-1 1 0,1-1 0,0 0 0,0 0 0,0 1 0,0-1 0,0 0 0,0 0 0,-1 1 0,1-1 0,0 0 0,0 0 0,0 1 0,0-1 0,0 0 0,0 0 0,0 1 0,0-1 0,0 1 0,35 4 0,394-1 0,-270-5 0,-975 1 0,1890-24 0,-1043 22 0,-65 0 0,-570 13 0,548-3 0,63-5 0,32 0 0,421 0 0,-161-3 0,-736 19 0,415-18 0,-1 1 0,8-2 0,1 1 0,-1 0 0,1 2 0,-23 5 0,35-4 0,13-1 0,79 5 0,0-3 0,115-9 0,-117 1 0,763-39 0,-835 42 0,-16 2 0,-25 4 0,-217 30 0,30-5 0,171-23 0,31-2 0,24-1 0,25-1 0,158-3 0,-203-1 0,-216-3 0,220 3 0,0 0 0,0 0 0,0 0 0,0 0 0,0-1 0,0 1 0,0-1 0,0 1 0,0-1 0,0 0 0,0 0 0,0 1 0,-2-3 0,4 2 0,0 1 0,0 0 0,0-1 0,0 1 0,0-1 0,0 1 0,0-1 0,0 1 0,0-1 0,0 1 0,0-1 0,0 1 0,1-1 0,-1 1 0,0 0 0,0-1 0,0 1 0,1-1 0,-1 1 0,0 0 0,1-1 0,-1 1 0,0 0 0,1-1 0,-1 1 0,0 0 0,1-1 0,-1 1 0,0 0 0,1 0 0,-1 0 0,1-1 0,-1 1 0,1 0 0,10-6 0,0 1 0,0 0 0,19-4 0,698-146 0,-701 152 0,-37 7 0,-45 9 0,-89 12 0,-1-7 0,-242 0 0,348-18 0,-1 2 0,-48 10 0,83-10 0,11 0 0,29 1 0,49 1 0,163-5 0,-897 1 0,650 0 0,0 0 0,0 0 0,0 0 0,0 0 0,0 0 0,0 0 0,0 0 0,0 0 0,0 1 0,0-1 0,1 0 0,-1 0 0,0 0 0,0 0 0,0 0 0,0 0 0,0 0 0,0 0 0,0 0 0,0 0 0,0 0 0,0 0 0,0 0 0,0 0 0,0 0 0,0 0 0,0 0 0,0 0 0,1 1 0,-1-1 0,0 0 0,0 0 0,0 0 0,0 0 0,-14 4 0,-27 5 0,-152 20 0,-1-8 0,-262-6 0,-344-18 0,536 4 0,414 0 0,188-3 0,-334 2 0,1 0 0,1 0 0,-1 0 0,1-1 0,-1 0 0,1 0 0,-1 0 0,10-5 0,-15 6 0,0 0 0,0 0 0,0-1 0,0 1 0,0 0 0,0 0 0,0-1 0,0 1 0,0 0 0,0 0 0,0 0 0,0-1 0,0 1 0,0 0 0,0 0 0,-1-1 0,1 1 0,0 0 0,0 0 0,0 0 0,0-1 0,0 1 0,-1 0 0,1 0 0,0 0 0,0 0 0,0-1 0,-1 1 0,1 0 0,0 0 0,0 0 0,-1 0 0,1 0 0,0 0 0,0 0 0,-1 0 0,1 0 0,0 0 0,0 0 0,0 0 0,-1 0 0,1 0 0,0 0 0,0 0 0,-1 0 0,1 0 0,-1 0 0,-17-4 0,-236-7 0,164 10 0,-136-18 0,190 10 0,36 10 0,0-1 0,-1 0 0,1 0 0,0 0 0,0 0 0,-1 0 0,1 0 0,0 0 0,0 0 0,-1-1 0,1 1 0,0 0 0,0 0 0,0 0 0,-1 0 0,1 0 0,0 0 0,0 0 0,0 0 0,-1-1 0,1 1 0,0 0 0,0 0 0,0 0 0,-1 0 0,1-1 0,0 1 0,0 0 0,0 0 0,0 0 0,0-1 0,0 1 0,0 0 0,-1 0 0,1 0 0,0-1 0,0 1 0,0 0 0,0 0 0,0-1 0,0 1 0,0 0 0,0 0 0,0-1 0,0 1 0,13-5 0,21 0 0,46 2-1365,-45 3-5461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1T16:07:56.399"/>
    </inkml:context>
    <inkml:brush xml:id="br0">
      <inkml:brushProperty name="width" value="0.05" units="cm"/>
      <inkml:brushProperty name="height" value="0.05" units="cm"/>
      <inkml:brushProperty name="color" value="#E71224"/>
    </inkml:brush>
  </inkml:definitions>
  <inkml:trace contextRef="#ctx0" brushRef="#br0">97 216 24575,'25'1'0,"1"2"0,-1 1 0,0 1 0,34 12 0,19 4 0,-40-12 0,0-2 0,0-1 0,56 0 0,126-4 0,176-6 0,-316-5 0,133-32 0,-229 41 0,-1 0 0,1-1 0,0 0 0,0-2 0,-19-4 0,-45-6 0,-45 1 0,-146-5 0,-183 18 0,435 0 0,0 1 0,-36 8 0,35-5 0,-1-2 0,-24 2 0,-181-10 0,341-15 0,1 5 0,149 1 0,-144 16 0,196-4 0,-287 0 0,-1-2 0,0-1 0,41-13 0,-62 12 0,-20 4 0,-26 4 0,-306 32 0,337-34 0,0 1 0,1 0 0,-1 1 0,1 0 0,-1 0 0,-6 3 0,13-5 0,0 0 0,0 0 0,0 0 0,0 0 0,0 0 0,-1 0 0,1 0 0,0 0 0,0 0 0,0 0 0,0 1 0,0-1 0,0 0 0,-1 0 0,1 0 0,0 0 0,0 0 0,0 0 0,0 0 0,0 1 0,0-1 0,0 0 0,0 0 0,0 0 0,0 0 0,0 0 0,0 1 0,0-1 0,0 0 0,0 0 0,0 0 0,0 0 0,0 1 0,0-1 0,0 0 0,0 0 0,0 0 0,0 0 0,0 0 0,0 1 0,0-1 0,0 0 0,0 0 0,0 0 0,0 0 0,0 0 0,0 1 0,1-1 0,-1 0 0,0 0 0,0 0 0,0 0 0,0 0 0,0 0 0,0 0 0,1 0 0,-1 0 0,0 0 0,0 1 0,0-1 0,0 0 0,0 0 0,1 0 0,-1 0 0,0 0 0,0 0 0,0 0 0,1 0 0,32 4 0,125-7 0,217-31 0,-256 20 0,35-3 0,-540 85 0,296-50 0,53-10 0,37-8 0,1 0 0,-1 0 0,0 0 0,0 0 0,0 0 0,0 0 0,0 0 0,0 0 0,0 0 0,0 1 0,0-1 0,0 0 0,0 0 0,0 0 0,0 0 0,0 0 0,0 0 0,0 0 0,0 0 0,0 0 0,0 0 0,0 1 0,0-1 0,0 0 0,0 0 0,-1 0 0,1 0 0,0 0 0,0 0 0,0 0 0,0 0 0,0 0 0,0 0 0,0 0 0,0 0 0,0 0 0,0 0 0,0 0 0,0 1 0,-1-1 0,18 1 0,24-2 0,25-8 0,-39 5 0,-1 0 0,33 1 0,-76 3 0,1 0 0,-1 1 0,-28 6 0,-4 1 0,-45 4 0,-885 91 0,1107-121 0,-37 3 0,-63 12 0,422-66 0,-449 68 0,-5 0 0,-15-1 0,-29-1 0,-388 6 0,1005-35 0,-296 10 0,326-52 0,-404 46 0,-380 69 0,29-29 0,661 9 0,-491-20 0,-3 0 0,-5-1 0,0 0 0,0 0 0,0 1 0,0-1 0,0 1 0,-1 1 0,1-1 0,0 1 0,-1 0 0,1 0 0,7 5 0,-13-7 0,0 0 0,0 1 0,1-1 0,-1 1 0,0-1 0,0 1 0,0-1 0,0 1 0,0-1 0,0 1 0,0-1 0,0 1 0,0-1 0,0 1 0,0-1 0,0 1 0,-1-1 0,1 1 0,0-1 0,0 0 0,0 1 0,-1-1 0,1 1 0,0-1 0,0 1 0,-1-1 0,1 0 0,0 1 0,-1-1 0,1 0 0,-1 1 0,1-1 0,0 0 0,-1 0 0,1 1 0,-1-1 0,1 0 0,-1 0 0,1 0 0,-1 0 0,1 1 0,0-1 0,-2 0 0,-12 6 0,0 1 0,0-2 0,-1 0 0,1-1 0,-25 4 0,-84 6 0,65-9 0,-467 40 0,796-47 0,-116 3 0,-63-3 0,-34 0 0,77 7 0,-188 5 0,-516 44 0,509-51 0,51-5 0,18-2 0,33-6 0,74-8 0,-69 13 0,403-45 0,271-39 0,-671 80 0,-224 43 0,-1-8 0,-327 8 0,475-37 0,36-5 0,41-6 0,136-10 0,-181 23 0,18-2 0,-44 1 0,-466 2 0,62 1 0,333-7 0,76 0 0,16 6 0,0 0 0,0 0 0,0-1 0,0 1 0,0 0 0,0 0 0,0-1 0,0 1 0,0 0 0,0-1 0,0 1 0,0 0 0,0 0 0,0-1 0,0 1 0,0 0 0,0 0 0,0-1 0,1 1 0,-1 0 0,0 0 0,0 0 0,0-1 0,0 1 0,1 0 0,-1 0 0,0 0 0,0-1 0,0 1 0,1 0 0,-1 0 0,0 0 0,0 0 0,0 0 0,1-1 0,-1 1 0,0 0 0,1 0 0,18-8 0,0 0 0,1 1 0,0 2 0,0 0 0,1 0 0,24 0 0,4-3 0,329-47 0,519-8 0,-861 63 0,-28 1 0,-21 0 0,-45 1 0,52 1 0,23 2 0,31 4 0,63 7 0,119 23 0,-193-26 0,-37-13 0,1 0 0,-1 0 0,0 1 0,0-1 0,1 0 0,-1 0 0,0 0 0,0 0 0,0 0 0,1 0 0,-1 0 0,0 1 0,0-1 0,0 0 0,1 0 0,-1 0 0,0 1 0,0-1 0,0 0 0,0 0 0,0 0 0,0 1 0,1-1 0,-1 0 0,0 0 0,0 1 0,0-1 0,0 0 0,0 0 0,0 0 0,0 1 0,0-1 0,0 0 0,0 0 0,0 1 0,0-1 0,0 0 0,0 0 0,0 1 0,-1-1 0,1 0 0,0 0 0,0 1 0,0-1 0,0 0 0,0 0 0,0 0 0,-1 1 0,1-1 0,0 0 0,0 0 0,0 0 0,0 0 0,-1 0 0,1 1 0,0-1 0,0 0 0,0 0 0,-1 0 0,1 0 0,0 0 0,-1 0 0,-16 7 0,0-1 0,-1 0 0,1-1 0,-1-1 0,0-1 0,0-1 0,-19 0 0,-1 2 0,-464 22 0,564-27 0,464 5 0,-447 2 0,-47 3 0,-35-2 0,-16 3 0,-32 6 0,-1-2 0,-80 12 0,-119 2 0,132-17 0,1083-67 0,-1310 58 0,837-18 0,-412 12 0,-39 1 0,-51 1 0,-70 1 0,-993-43 0,988 32 0,66 6 0,26 1 0,39 0 0,716-5 0,-497 13 0,-133 0 0,127-5 0,-245 0 0,1 1 0,-1-2 0,0 0 0,1 0 0,21-10 0,-35 13 0,0 0 0,0 0 0,1 0 0,-1 0 0,0 0 0,0 0 0,1 0 0,-1 0 0,0 0 0,0 0 0,0-1 0,1 1 0,-1 0 0,0 0 0,0 0 0,0 0 0,1 0 0,-1-1 0,0 1 0,0 0 0,0 0 0,0 0 0,1 0 0,-1-1 0,0 1 0,0 0 0,0 0 0,0 0 0,0-1 0,0 1 0,0 0 0,0 0 0,0-1 0,0 1 0,0 0 0,0 0 0,0 0 0,0-1 0,0 1 0,0 0 0,0 0 0,0-1 0,0 1 0,0 0 0,0 0 0,0-1 0,0 1 0,0 0 0,-1 0 0,-14-6 0,-23 3 0,-21 10 0,0 1 0,-62 19 0,87-16 0,34-11 0,0 0 0,0 0 0,1 0 0,-1 0 0,0 0 0,0 0 0,0 0 0,1 0 0,-1 0 0,0 0 0,0 0 0,0 0 0,1 0 0,-1 1 0,0-1 0,0 0 0,0 0 0,1 0 0,-1 0 0,0 0 0,0 0 0,0 0 0,0 1 0,1-1 0,-1 0 0,0 0 0,0 0 0,0 0 0,0 1 0,0-1 0,0 0 0,0 0 0,0 0 0,1 1 0,-1-1 0,0 0 0,0 0 0,0 1 0,0-1 0,0 0 0,0 0 0,0 0 0,0 1 0,0-1 0,0 0 0,0 0 0,-1 0 0,1 1 0,0-1 0,0 0 0,0 0 0,0 0 0,0 1 0,0-1 0,0 0 0,0 0 0,-1 0 0,1 0 0,0 1 0,0-1 0,0 0 0,-1 0 0,25 4 0,311 1 0,-126-6 0,-197 1 0,-2 0 0,-1 0 0,1 0 0,0 1 0,-1 0 0,1 1 0,-1 0 0,15 6 0,-23-8 0,-1 0 0,0 0 0,0 0 0,1 0 0,-1 0 0,0 0 0,0 0 0,1 0 0,-1 0 0,0 0 0,0 0 0,1 0 0,-1 1 0,0-1 0,0 0 0,0 0 0,0 0 0,1 0 0,-1 1 0,0-1 0,0 0 0,0 0 0,0 1 0,1-1 0,-1 0 0,0 0 0,0 0 0,0 1 0,0-1 0,0 0 0,0 0 0,0 1 0,0-1 0,0 0 0,0 0 0,0 1 0,0-1 0,0 0 0,0 0 0,0 1 0,0-1 0,0 0 0,0 0 0,0 1 0,0-1 0,-1 0 0,1 0 0,0 1 0,0-1 0,0 0 0,0 0 0,0 0 0,-1 1 0,-18 8 0,-26 1 0,-259 23 0,428-36 0,247-37 0,-343 35 0,-28 5 0,0 0 0,0 0 0,0 0 0,-1 0 0,1 0 0,0 0 0,0 0 0,0 0 0,0 0 0,0 0 0,0 0 0,0 0 0,-1 0 0,1 0 0,0 0 0,0 0 0,0 0 0,0 0 0,0 0 0,0 0 0,0 0 0,0 0 0,0 0 0,-1 0 0,1 0 0,0 0 0,0 0 0,0-1 0,0 1 0,0 0 0,0 0 0,0 0 0,0 0 0,0 0 0,0 0 0,0 0 0,0 0 0,0-1 0,0 1 0,0 0 0,0 0 0,0 0 0,0 0 0,0 0 0,0 0 0,0 0 0,0 0 0,0-1 0,0 1 0,0 0 0,0 0 0,0 0 0,0 0 0,-44-2 0,-54 3 0,87 0 0,12-1 0,56-1 0,656-22-248,394-7-237,-1072 30 485,-58 4 0,-1399 47 733,1574-53-733,359-8 0,388-7 0,-881 17 0,13 0 0,-61 0 0,-1268 1 0,2720-1 0,-1348 1 0,-48 2 0,-37 2 0,-43 3 0,-379 26 0,568-35 0,1034-43 0,-1122 40 0,-38 2 0,-1 1 0,1 0 0,0 1 0,-1 0 0,1 1 0,0 0 0,16 3 0,-41 2 0,-235 28-682,-298 3-1,530-37-6143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1T16:09:33.834"/>
    </inkml:context>
    <inkml:brush xml:id="br0">
      <inkml:brushProperty name="width" value="0.05" units="cm"/>
      <inkml:brushProperty name="height" value="0.05" units="cm"/>
      <inkml:brushProperty name="color" value="#E71224"/>
    </inkml:brush>
  </inkml:definitions>
  <inkml:trace contextRef="#ctx0" brushRef="#br0">1691 263 24575,'84'3'0,"87"16"0,-16 0 0,370-8 0,-363-12 0,-101-3 0,-1-2 0,1-3 0,71-20 0,-20 4 0,-112 25 0,0 0 0,0-1 0,0 1 0,0 0 0,0 0 0,0 0 0,0 0 0,-1 0 0,1 0 0,1-1 0,-1 1 0,0 0 0,0 0 0,0 0 0,0 0 0,0 0 0,0 0 0,0-1 0,0 1 0,0 0 0,0 0 0,0 0 0,0 0 0,0 0 0,0 0 0,0 0 0,0 0 0,1-1 0,-31 0 0,-43 5 0,-14 9 0,-2-4 0,0-4 0,-148-10 0,216 2 0,21 3 0,0 0 0,0 0 0,-1 0 0,1 0 0,0 0 0,0 0 0,0-1 0,0 1 0,0 0 0,0 0 0,0 0 0,-1 0 0,1 0 0,0 0 0,0 0 0,0 0 0,0 0 0,0 0 0,0 0 0,0 0 0,0 0 0,-1-1 0,1 1 0,0 0 0,0 0 0,0 0 0,0 0 0,0 0 0,0 0 0,0 0 0,0-1 0,0 1 0,0 0 0,0 0 0,0 0 0,0 0 0,0 0 0,0 0 0,0-1 0,0 1 0,0 0 0,0 0 0,0 0 0,0 0 0,0 0 0,0 0 0,0-1 0,0 1 0,0 0 0,0 0 0,1 0 0,-1 0 0,0 0 0,0 0 0,0 0 0,0 0 0,0-1 0,36-10 0,120-13 0,161-3 0,159 17 0,-420 11 0,-37 4 0,-28 5 0,-32 7 0,-12 1 0,-2-3 0,0-3 0,-76 8 0,-168-7 0,622-17 0,-511-7 0,93 3 0,598 28 0,-537-20 0,-10 0 0,41 0 0,6 0 0,24 0 0,588-20 0,-612 19 0,-8 0 0,-21 0 0,-39 2 0,-31 3 0,-142 26 0,228-26 0,16-2 0,28-2 0,218-16 0,370-14 0,-1060 32 0,645-3 0,865 26 0,-1024-19 0,-47-6 0,-1 0 0,1 0 0,0 0 0,0 0 0,-1 0 0,1 0 0,0 0 0,0 0 0,-1 1 0,1-1 0,0 0 0,0 1 0,-1-1 0,1 0 0,0 1 0,-1-1 0,1 1 0,-1-1 0,1 1 0,-1 0 0,1-1 0,-1 1 0,1-1 0,0 2 0,-12 8 0,-29 6 0,38-15 0,-9 5 0,25-3 0,28-4 0,42-7 0,121-25 0,-242 27 0,-31 2 0,-27 6 0,-80-3 0,175-1 0,11-3 0,23-7 0,424-88 0,-387 78 0,-60 12 0,-19 3 0,-12 2 0,0 1 0,0 2 0,-1 0 0,1 1 0,0 1 0,-38 4 0,-3 0 0,-676 41-285,31-1 22,652-42 263,158 17 92,41 0 331,-2 0-406,166 1-1,-304-19-16,-22 2 0,-39 6 0,44-8 0,-516 57 0,472-49 0,50-6 0,38-6 0,604-84 0,-5 1 0,-564 82 0,-60 7 0,-15 4 0,-24 10 0,-1-2 0,0-1 0,-54 15 0,-37 14 0,122-42 0,1-1 0,-1 1 0,1-1 0,-1 1 0,1-1 0,-1 1 0,1 0 0,0 0 0,-1 0 0,1 0 0,0 0 0,0 0 0,-1 0 0,1 0 0,-1 3 0,2-4 0,0 1 0,1-1 0,-1 1 0,1-1 0,-1 1 0,1-1 0,-1 1 0,0-1 0,1 0 0,0 1 0,-1-1 0,1 0 0,-1 1 0,1-1 0,-1 0 0,1 0 0,0 0 0,-1 1 0,1-1 0,-1 0 0,1 0 0,0 0 0,-1 0 0,1 0 0,1 0 0,62 0 0,-56 0 0,0 0 0,52-3 0,-54 2 0,-10 0 0,-39-3 0,-1351-76-1907,217 13 424,843 43 1483,282 14 226,374 7 2669,-176 6-2626,447-1-269,-858 14 0,-784 59-682,197-12 186,820-61 496,-121 14 0,153-14 0,13 1 0,30 2 0,546-3 792,-234-3-406,-1507 26-1110,452-4 383,587-20 341,84-3 0,29 1 0,0 1 0,0 0 0,0 0 0,0 0 0,0 0 0,0 0 0,0 0 0,0 0 0,0 0 0,0-1 0,0 1 0,0 0 0,0 0 0,0 0 0,0 0 0,0 0 0,0 0 0,0 0 0,0 0 0,0 0 0,0-1 0,0 1 0,0 0 0,0 0 0,0 0 0,0 0 0,0 0 0,-1 0 0,1 0 0,0 0 0,0 0 0,0 0 0,0 0 0,0 0 0,0-1 0,0 1 0,0 0 0,0 0 0,0 0 0,-1 0 0,1 0 0,0 0 0,0 0 0,0 0 0,0 0 0,0 0 0,0 0 0,0 0 0,0 0 0,-1 0 0,1 0 0,0 0 0,46-7 0,770-26 0,-642 32 0,63-1 1065,-302 3-1065,-82 1 0,-249-28 0,394 26 0,0-1 0,-1 1 0,1 0 0,0-1 0,-1 1 0,1-1 0,0 1 0,0-1 0,0 0 0,0 0 0,0 0 0,0 0 0,-4-3 0,6 3 0,0 0 0,0 1 0,1-1 0,-1 1 0,0-1 0,0 0 0,0 1 0,1-1 0,-1 1 0,0-1 0,1 1 0,-1-1 0,1 1 0,-1-1 0,0 1 0,1-1 0,-1 1 0,1 0 0,-1-1 0,1 1 0,-1 0 0,1-1 0,0 1 0,-1 0 0,1 0 0,-1-1 0,1 1 0,0 0 0,-1 0 0,2 0 0,70-20 0,-68 19 0,56-10 0,-42 9 0,1-1 0,-1 0 0,0-2 0,0 0 0,20-10 0,-38 15 0,0 0 0,0 0 0,1 0 0,-1 0 0,0 0 0,0 0 0,1 0 0,-1 0 0,0-1 0,0 1 0,1 0 0,-1 0 0,0 0 0,0 0 0,0-1 0,1 1 0,-1 0 0,0 0 0,0 0 0,0-1 0,0 1 0,0 0 0,1 0 0,-1-1 0,0 1 0,0 0 0,0 0 0,0-1 0,0 1 0,0 0 0,0-1 0,0 1 0,0 0 0,0 0 0,0-1 0,0 1 0,0 0 0,0 0 0,0-1 0,0 1 0,-1 0 0,1 0 0,0-1 0,0 1 0,0 0 0,0 0 0,0-1 0,-1 1 0,1 0 0,0 0 0,-1-5 0,18 3 0,40 1 0,-26 1 0,1 0 0,-1-2 0,0-2 0,1 0 0,49-16 0,-80 20 0,0 0 0,0 0 0,-1 0 0,1 0 0,0 0 0,-1-1 0,1 1 0,0 0 0,-1 0 0,1-1 0,0 1 0,-1-1 0,1 1 0,-1 0 0,1-1 0,-1 1 0,1-1 0,-1 1 0,1-1 0,-1 1 0,1-1 0,-1 0 0,1 1 0,-1-1 0,0 0 0,0 1 0,1-1 0,-1 0 0,0 1 0,0-2 0,-1 1 0,0-1 0,0 1 0,0 0 0,-1-1 0,1 1 0,-1 0 0,1 0 0,-1 0 0,1 0 0,-1 0 0,0 1 0,1-1 0,-1 0 0,-3 0 0,-43-12 0,0 1 0,-1 3 0,0 2 0,-56-1 0,12 0 0,-608-45 0,499 40 0,174 12 0,22 1 0,0 0 0,0 0 0,0-1 0,0 1 0,0-1 0,0-1 0,1 1 0,-1-1 0,-6-3 0,40-4 0,52 7 0,1 3 0,133 18 0,-33-1 0,124-6 0,-125-7 0,-130 1 0,-50-6 0,0-1 0,0 1 0,1 0 0,-1 0 0,0 0 0,0 0 0,0 0 0,0 0 0,1 0 0,-1 0 0,0 0 0,0 0 0,0 0 0,1 0 0,-1 0 0,0 1 0,0-1 0,0 0 0,0 0 0,1 0 0,-1 0 0,0 0 0,0 0 0,0 0 0,0 0 0,1 1 0,-1-1 0,0 0 0,0 0 0,0 0 0,0 0 0,0 0 0,0 1 0,0-1 0,0 0 0,1 0 0,-1 0 0,0 0 0,0 1 0,0-1 0,0 0 0,0 0 0,0 0 0,0 1 0,0-1 0,0 0 0,0 0 0,0 0 0,0 0 0,0 1 0,-1-1 0,-22 7 0,-229 50 0,250-57 0,0 0 0,0 0 0,0 0 0,0 0 0,0 1 0,0-1 0,0 1 0,0-1 0,0 1 0,0 0 0,0 0 0,0 0 0,0 0 0,1 0 0,-4 3 0,6-3 0,0 0 0,0-1 0,1 1 0,-1 0 0,0 0 0,0-1 0,1 1 0,-1-1 0,0 1 0,1-1 0,-1 0 0,1 1 0,-1-1 0,0 0 0,3 0 0,74 7 0,-388-8 0,265-3 0,39 1 0,13-1 0,22 0 0,407-7 0,-308 11 0,-230 0 0,1 5 0,1 4 0,-110 24 0,185-25 0,25-8 0,0 0 0,0 0 0,0 0 0,0 0 0,0 0 0,0 1 0,1-1 0,-1 0 0,0 0 0,0 0 0,0 0 0,0 0 0,0 0 0,0 0 0,0 0 0,0 0 0,0 0 0,1 0 0,-1 1 0,0-1 0,0 0 0,0 0 0,0 0 0,0 0 0,0 0 0,0 0 0,0 0 0,0 1 0,0-1 0,0 0 0,0 0 0,0 0 0,0 0 0,0 0 0,0 0 0,0 0 0,0 1 0,0-1 0,0 0 0,0 0 0,0 0 0,0 0 0,0 0 0,0 0 0,0 0 0,-1 1 0,1-1 0,0 0 0,0 0 0,0 0 0,0 0 0,0 0 0,0 0 0,0 0 0,0 0 0,0 0 0,-1 0 0,1 0 0,0 0 0,0 1 0,0-1 0,0 0 0,0 0 0,0 0 0,0 0 0,-1 0 0,1 0 0,0 0 0,55 4 0,270-17 0,-197 6 0,277-14-445,177-5-1501,844-49 1502,-1192 55 412,-228 20 144,-13 2 184,-34 7 608,-59 9 464,77-15-1337,-123 11 125,727-14-156,21-1 0,-568 6 0,-34-5 0,0 0 0,0 0 0,0 0 0,1 0 0,-1 0 0,0 0 0,0 0 0,0 0 0,0 0 0,1 0 0,-1 0 0,0 0 0,0 0 0,0 1 0,0-1 0,0 0 0,1 0 0,-1 0 0,0 0 0,0 0 0,0 0 0,0 1 0,0-1 0,0 0 0,0 0 0,1 0 0,-1 0 0,0 0 0,0 1 0,0-1 0,0 0 0,0 0 0,0 0 0,0 1 0,0-1 0,0 0 0,0 0 0,0 0 0,0 0 0,0 1 0,0-1 0,0 0 0,0 0 0,0 0 0,0 0 0,-1 1 0,1-1 0,0 0 0,0 0 0,0 0 0,0 0 0,0 0 0,0 1 0,0-1 0,0 0 0,-1 0 0,1 0 0,0 0 0,0 0 0,0 0 0,0 0 0,-1 1 0,-5 2 0,-1 0 0,0 0 0,0 0 0,0-1 0,-9 2 0,-90 16 0,-120 6 0,-80 15 0,289-36 0,18-1 0,32-1 0,407-1 0,-10-1 0,-486 13 0,-448 48 0,390-49 0,80-11 0,42-6 0,55-9 0,382-53-1365,-371 58-5461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2024/3/4</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499358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1589395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data collected during the WNA suggests there is a need for instructional services, Phase I grantees can apply for a Phase II implementation grant.  If it does not, it is perfectly acceptable not to apply for a Phase II grant.</a:t>
            </a:r>
          </a:p>
          <a:p>
            <a:endParaRPr lang="en-US"/>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809421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going forward, a Planning and Evaluation team needs to be formed.  The PET is lead by a coordinator from the adult education program. </a:t>
            </a:r>
          </a:p>
          <a:p>
            <a:endParaRPr lang="en-US"/>
          </a:p>
          <a:p>
            <a:r>
              <a:rPr lang="en-US"/>
              <a:t>The PET should guide and advise the program and also find ways to promote the program to the larger workplace.  The PET is the vehicle for decision making, for ensuring input from all stakeholders. In the past, we required students to serve on the PET.  While this is not longer a requirement, it works well in many partnerships and provides an opportunity for leadership skills and helps them practice business discourse and a glimpse of management and facilitations strategies. </a:t>
            </a:r>
          </a:p>
          <a:p>
            <a:endParaRPr lang="en-US"/>
          </a:p>
          <a:p>
            <a:r>
              <a:rPr lang="en-US"/>
              <a:t>The workplace education coordinator role requires strong organization and team facilitation skills to meet and collaborate with a diverse stakeholder groups in order to deliver a high quality educational program</a:t>
            </a:r>
          </a:p>
          <a:p>
            <a:pPr lvl="0">
              <a:defRPr/>
            </a:pPr>
            <a:endParaRPr lang="en-US"/>
          </a:p>
          <a:p>
            <a:pPr lvl="0">
              <a:defRPr/>
            </a:pPr>
            <a:r>
              <a:rPr lang="en-US"/>
              <a:t>A few times, we‘ve had employers mandate employees sign up for the classes. This doesn’t work very well, as they don’t have the buy in, the interest needed from the students and it becomes like a mandated training.  This is highly discouraged and is stated in the guidelines.    </a:t>
            </a:r>
          </a:p>
          <a:p>
            <a:pPr lvl="0">
              <a:defRPr/>
            </a:pPr>
            <a:endParaRPr lang="en-US"/>
          </a:p>
          <a:p>
            <a:pPr lvl="0">
              <a:defRPr/>
            </a:pPr>
            <a:r>
              <a:rPr lang="en-US"/>
              <a:t>What’s the impact on the workplace.  </a:t>
            </a:r>
          </a:p>
          <a:p>
            <a:endParaRPr lang="en-US"/>
          </a:p>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233231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1585365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Implementation, it’s important to review our workplace education policies for guidance on program design, curriculum development, and administering assessments.  </a:t>
            </a:r>
          </a:p>
          <a:p>
            <a:endParaRPr lang="en-US"/>
          </a:p>
          <a:p>
            <a:r>
              <a:rPr lang="en-US"/>
              <a:t>Training on our LACES database would be provided.  LACES is our statewide data management system.  </a:t>
            </a:r>
          </a:p>
          <a:p>
            <a:endParaRPr lang="en-US"/>
          </a:p>
          <a:p>
            <a:r>
              <a:rPr lang="en-US"/>
              <a:t>For Phase 2, not less than 95 percent of funds must be spent on adult education direct services and literacy activities; not more than five percent may be spent on administrative costs (related to planning, administration, (including carrying out performance accountability requirements), professional development, providing adult education and literacy services in alignment with local workforce plans, carrying out MassHire Career Center partner responsibilities, and state approved indirect costs charged to the grant.</a:t>
            </a:r>
          </a:p>
          <a:p>
            <a:r>
              <a:rPr lang="en-US"/>
              <a:t>Programs may negotiate a higher administrative cost percentage by submitting a written request and rationale with application. The state will not grant administrative cost requests that exceed 25% of grant funds.</a:t>
            </a: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2784705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4190025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954539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NOT A GEM$ TRAINING.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3417907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1764041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87425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39227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41668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Department funds WE in two phases.  I will talk about the priorities for Phase 1 funding in a moment.  </a:t>
            </a:r>
          </a:p>
          <a:p>
            <a:endParaRPr lang="en-US"/>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350194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a:t>These are the priorities of Phase One.  We know that each workplace has its own culture, set of expectations, processes and decision-making structure.  In order to design a program that fits the needs of the workers, employer and union, and make sure the stakeholders are clear about the work site’s basic skill issues, an investigatory process to learn about the workplace environment known as the workplace needs analysis is done.  </a:t>
            </a:r>
          </a:p>
          <a:p>
            <a:endParaRPr lang="en-US"/>
          </a:p>
          <a:p>
            <a:r>
              <a:rPr lang="en-US"/>
              <a:t>The adult education provider provides the lead person to spearhead and oversee all phases of the WNA.  Depending on the size of the business and the number of departments and/or shifts to potentially be part of the education program, the WNA team typically includes a teacher, a workplace education coordinator and one or two representatives from both the business and union, where the workforce is unionized. </a:t>
            </a:r>
          </a:p>
          <a:p>
            <a:pPr marL="171450" indent="-171450">
              <a:buFontTx/>
              <a:buChar char="-"/>
            </a:pPr>
            <a:r>
              <a:rPr lang="en-US"/>
              <a:t>Involve different layers of the business including front line workers</a:t>
            </a:r>
          </a:p>
          <a:p>
            <a:pPr marL="171450" indent="-171450">
              <a:buFontTx/>
              <a:buChar char="-"/>
            </a:pPr>
            <a:r>
              <a:rPr lang="en-US"/>
              <a:t>Interviews and focus groups are used to collect information to determine readiness of the business to offer instructional classes</a:t>
            </a:r>
          </a:p>
          <a:p>
            <a:pPr marL="171450" indent="-171450">
              <a:buFontTx/>
              <a:buChar char="-"/>
            </a:pPr>
            <a:r>
              <a:rPr lang="en-US"/>
              <a:t>The results of the WNA help to determine: Common ground, which needs can be addressed by a learning program and to determine scope, content, and level of classes</a:t>
            </a:r>
          </a:p>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129072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looking to see that activities designed will help the incumbent workers will make progress through the NRS EFL levels and that curricula is aligned with the CCRSAE if the programming is for native English speaking students looking to earn a high school credential, or the MELPs if the programming is for English language learners.  </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306074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looking for connection with local workforce partners, primarily workforce boards, and local workforce plans.  In addition, past effectiveness in delivering adult education programming.  </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215602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77944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fund use mirrors the priorities for each Phase.  This is what would be done in the spring.  The adult education convene and lead the WNA team to determine the need for workplace education programming by soliciting input from all the stakeholders. The goal is to produce a plan and what needs to be in the plan is detailed here and on the next slide.</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451468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3/4/2024</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ss.gov/service-details/connect-with-your-local-masshire-workforce-board"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customXml" Target="../ink/ink4.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doe.mass.edu/grants/2024/0494-0495/" TargetMode="External"/><Relationship Id="rId2" Type="http://schemas.openxmlformats.org/officeDocument/2006/relationships/hyperlink" Target="https://www.doe.mass.edu/acls/rfp/ae-rfp.aspx"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doe.mass.edu/acls/" TargetMode="External"/><Relationship Id="rId2" Type="http://schemas.openxmlformats.org/officeDocument/2006/relationships/hyperlink" Target="mailto:wayne.yee@mass.gov"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doe.mass.edu/acls/workplace/guidelines.docx"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lincs.ed.gov/publications/pdf/CCRStandardsAdultEd.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doe.mass.edu/acls/frameworks/framework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200" dirty="0"/>
              <a:t>FY2024: Workplace Education Bidders’ Conference</a:t>
            </a:r>
            <a:endParaRPr lang="en-US" sz="3200" dirty="0"/>
          </a:p>
        </p:txBody>
      </p:sp>
      <p:sp>
        <p:nvSpPr>
          <p:cNvPr id="3" name="Subtitle 2"/>
          <p:cNvSpPr>
            <a:spLocks noGrp="1"/>
          </p:cNvSpPr>
          <p:nvPr>
            <p:ph type="subTitle" idx="1"/>
          </p:nvPr>
        </p:nvSpPr>
        <p:spPr/>
        <p:txBody>
          <a:bodyPr/>
          <a:lstStyle/>
          <a:p>
            <a:r>
              <a:rPr lang="en-US" altLang="zh-CN"/>
              <a:t>February 2024</a:t>
            </a:r>
          </a:p>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Phase 1 Priorities (continued)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solidFill>
                  <a:srgbClr val="333333"/>
                </a:solidFill>
                <a:latin typeface="&amp;quot"/>
              </a:rPr>
              <a:t>Provide evidence of outreach to local </a:t>
            </a:r>
            <a:r>
              <a:rPr lang="en-US" err="1">
                <a:solidFill>
                  <a:srgbClr val="0368D4"/>
                </a:solidFill>
                <a:latin typeface="&amp;quot"/>
                <a:hlinkClick r:id="rId3" tooltip="External Link, Opens in New Window">
                  <a:extLst>
                    <a:ext uri="{A12FA001-AC4F-418D-AE19-62706E023703}">
                      <ahyp:hlinkClr xmlns:ahyp="http://schemas.microsoft.com/office/drawing/2018/hyperlinkcolor" val="tx"/>
                    </a:ext>
                  </a:extLst>
                </a:hlinkClick>
              </a:rPr>
              <a:t>MassHire</a:t>
            </a:r>
            <a:r>
              <a:rPr lang="en-US">
                <a:solidFill>
                  <a:srgbClr val="0368D4"/>
                </a:solidFill>
                <a:latin typeface="&amp;quot"/>
                <a:hlinkClick r:id="rId3" tooltip="External Link, Opens in New Window">
                  <a:extLst>
                    <a:ext uri="{A12FA001-AC4F-418D-AE19-62706E023703}">
                      <ahyp:hlinkClr xmlns:ahyp="http://schemas.microsoft.com/office/drawing/2018/hyperlinkcolor" val="tx"/>
                    </a:ext>
                  </a:extLst>
                </a:hlinkClick>
              </a:rPr>
              <a:t> workforce partners</a:t>
            </a:r>
            <a:r>
              <a:rPr lang="en-US">
                <a:solidFill>
                  <a:srgbClr val="333333"/>
                </a:solidFill>
                <a:latin typeface="&amp;quot"/>
              </a:rPr>
              <a:t> in the local workforce area in which the business partner is located and demonstrate alignment with local </a:t>
            </a:r>
            <a:r>
              <a:rPr lang="en-US">
                <a:solidFill>
                  <a:schemeClr val="tx1">
                    <a:lumMod val="50000"/>
                  </a:schemeClr>
                </a:solidFill>
                <a:latin typeface="&amp;quot"/>
              </a:rPr>
              <a:t>WIOA</a:t>
            </a:r>
            <a:r>
              <a:rPr lang="en-US">
                <a:solidFill>
                  <a:srgbClr val="333333"/>
                </a:solidFill>
                <a:latin typeface="&amp;quot"/>
              </a:rPr>
              <a:t> plans</a:t>
            </a:r>
          </a:p>
          <a:p>
            <a:pPr>
              <a:buFont typeface="Arial" panose="020B0604020202020204" pitchFamily="34" charset="0"/>
              <a:buChar char="•"/>
            </a:pPr>
            <a:r>
              <a:rPr lang="en-US">
                <a:solidFill>
                  <a:srgbClr val="333333"/>
                </a:solidFill>
                <a:latin typeface="&amp;quot"/>
              </a:rPr>
              <a:t>Demonstrate past effectiveness in improving the English communication skills, literacy, and or numeracy of eligible individuals by means of contextualizing curriculum and instruction</a:t>
            </a:r>
          </a:p>
          <a:p>
            <a:pPr marL="0" indent="0">
              <a:buNone/>
            </a:pPr>
            <a:endParaRPr lang="en-US">
              <a:solidFill>
                <a:srgbClr val="333333"/>
              </a:solidFill>
              <a:latin typeface="&amp;quot"/>
            </a:endParaRPr>
          </a:p>
          <a:p>
            <a:pPr marL="0" indent="0">
              <a:buNone/>
            </a:pP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202264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Funding and Project Duration: Phase 1</a:t>
            </a:r>
          </a:p>
        </p:txBody>
      </p:sp>
      <p:sp>
        <p:nvSpPr>
          <p:cNvPr id="3" name="Content Placeholder 2"/>
          <p:cNvSpPr>
            <a:spLocks noGrp="1"/>
          </p:cNvSpPr>
          <p:nvPr>
            <p:ph idx="1"/>
          </p:nvPr>
        </p:nvSpPr>
        <p:spPr/>
        <p:txBody>
          <a:bodyPr/>
          <a:lstStyle/>
          <a:p>
            <a:r>
              <a:rPr lang="en-US"/>
              <a:t>$100,000 is available for up to 15 planning grants:</a:t>
            </a:r>
          </a:p>
          <a:p>
            <a:pPr lvl="1"/>
            <a:r>
              <a:rPr lang="en-US"/>
              <a:t>Applicants may request up to $7,000 to conduct a WNA to determine readiness of the partnership to support a multi-year instructional program. </a:t>
            </a:r>
          </a:p>
          <a:p>
            <a:r>
              <a:rPr lang="en-US"/>
              <a:t>Project duration: upon approval through 6/30/24</a:t>
            </a:r>
          </a:p>
          <a:p>
            <a:r>
              <a:rPr lang="en-US" b="1"/>
              <a:t>Date Due: Friday, March 15</a:t>
            </a:r>
            <a:r>
              <a:rPr lang="en-US" b="1" baseline="30000"/>
              <a:t>th</a:t>
            </a:r>
            <a:r>
              <a:rPr lang="en-US" b="1"/>
              <a:t>, 2024 by 5:00 PM</a:t>
            </a: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57856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Fund Use: Phase 1</a:t>
            </a:r>
          </a:p>
        </p:txBody>
      </p:sp>
      <p:sp>
        <p:nvSpPr>
          <p:cNvPr id="3" name="Content Placeholder 2"/>
          <p:cNvSpPr>
            <a:spLocks noGrp="1"/>
          </p:cNvSpPr>
          <p:nvPr>
            <p:ph idx="1"/>
          </p:nvPr>
        </p:nvSpPr>
        <p:spPr/>
        <p:txBody>
          <a:bodyPr/>
          <a:lstStyle/>
          <a:p>
            <a:r>
              <a:rPr lang="en-US" sz="2800"/>
              <a:t>Funding must be used to conduct a WNA that includes an analysis of the readiness of the partnership to deliver a quality instructional program. The plan must identify:</a:t>
            </a:r>
          </a:p>
          <a:p>
            <a:pPr lvl="1"/>
            <a:r>
              <a:rPr lang="en-US" sz="2600"/>
              <a:t>a lead person to convene and train the WNA team and coordinate WNA team activities</a:t>
            </a:r>
          </a:p>
          <a:p>
            <a:pPr lvl="1"/>
            <a:r>
              <a:rPr lang="en-US" sz="2600"/>
              <a:t>an inclusive process with input from prospective students, supervisors, managers, and unions (where the workforce is unionized) to determine needs and assets</a:t>
            </a:r>
          </a:p>
          <a:p>
            <a:pPr lvl="1"/>
            <a:r>
              <a:rPr lang="en-US" sz="2600"/>
              <a:t>a preliminary assessment of the evidence of incumbent workers lacking the foundation skills of a high school graduate (e.g., reading, writing, and mathematics) and/or ESOL</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130773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Fund Use: Phase 1 (continued)</a:t>
            </a:r>
          </a:p>
        </p:txBody>
      </p:sp>
      <p:sp>
        <p:nvSpPr>
          <p:cNvPr id="3" name="Content Placeholder 2"/>
          <p:cNvSpPr>
            <a:spLocks noGrp="1"/>
          </p:cNvSpPr>
          <p:nvPr>
            <p:ph idx="1"/>
          </p:nvPr>
        </p:nvSpPr>
        <p:spPr/>
        <p:txBody>
          <a:bodyPr/>
          <a:lstStyle/>
          <a:p>
            <a:r>
              <a:rPr lang="en-US" sz="2800"/>
              <a:t>The plan must identify:</a:t>
            </a:r>
          </a:p>
          <a:p>
            <a:pPr lvl="1"/>
            <a:r>
              <a:rPr lang="en-US" sz="2600"/>
              <a:t>a process to identify the current and future job-related basic skill needs e.g., reading, writing, math and/or English communication among the workforce</a:t>
            </a:r>
          </a:p>
          <a:p>
            <a:pPr lvl="1"/>
            <a:r>
              <a:rPr lang="en-US" sz="2600"/>
              <a:t>ways to uncover the supports to worker participation in the program</a:t>
            </a:r>
          </a:p>
          <a:p>
            <a:pPr lvl="1"/>
            <a:r>
              <a:rPr lang="en-US" sz="2600"/>
              <a:t>ways to uncover barriers to worker participation in the program and a plan to address those</a:t>
            </a:r>
          </a:p>
          <a:p>
            <a:pPr lvl="1"/>
            <a:r>
              <a:rPr lang="en-US" sz="2600"/>
              <a:t>a projected timeline to accomplish the activities described above</a:t>
            </a:r>
          </a:p>
          <a:p>
            <a:r>
              <a:rPr lang="en-US" sz="3000"/>
              <a:t>There is no match in Phase 1</a:t>
            </a:r>
          </a:p>
          <a:p>
            <a:r>
              <a:rPr lang="en-US" sz="3000"/>
              <a:t>There is no administrative maximum in Phase 1</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4132211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Purpose: Implementation Grants (Phase 2)</a:t>
            </a:r>
            <a:br>
              <a:rPr lang="en-US"/>
            </a:br>
            <a:endParaRPr lang="en-US"/>
          </a:p>
        </p:txBody>
      </p:sp>
      <p:sp>
        <p:nvSpPr>
          <p:cNvPr id="9" name="Content Placeholder 8"/>
          <p:cNvSpPr>
            <a:spLocks noGrp="1"/>
          </p:cNvSpPr>
          <p:nvPr>
            <p:ph idx="1"/>
          </p:nvPr>
        </p:nvSpPr>
        <p:spPr/>
        <p:txBody>
          <a:bodyPr/>
          <a:lstStyle/>
          <a:p>
            <a:r>
              <a:rPr lang="en-US"/>
              <a:t>Phase 2 grants are competitive increases designed for partnerships among education providers, business partners, and unions (where the workforce is unionized) to implement an instructional program for adult incumbent workers.</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383581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Phase 2 Priorities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t>Priorities are to support applicants that demonstrate:</a:t>
            </a:r>
            <a:endParaRPr lang="en-US" sz="2800"/>
          </a:p>
          <a:p>
            <a:pPr lvl="1">
              <a:buFont typeface="Arial" panose="020B0604020202020204" pitchFamily="34" charset="0"/>
              <a:buChar char="•"/>
            </a:pPr>
            <a:r>
              <a:rPr lang="en-US" sz="2600"/>
              <a:t>a need for ABE and/or ESOL services</a:t>
            </a:r>
          </a:p>
          <a:p>
            <a:pPr lvl="1">
              <a:buFont typeface="Arial" panose="020B0604020202020204" pitchFamily="34" charset="0"/>
              <a:buChar char="•"/>
            </a:pPr>
            <a:r>
              <a:rPr lang="en-US" sz="2600"/>
              <a:t>a commitment from each stakeholder to the partnership</a:t>
            </a:r>
          </a:p>
          <a:p>
            <a:pPr lvl="1">
              <a:buFont typeface="Arial" panose="020B0604020202020204" pitchFamily="34" charset="0"/>
              <a:buChar char="•"/>
            </a:pPr>
            <a:r>
              <a:rPr lang="en-US" sz="2600"/>
              <a:t>the readiness of the partnership to develop, implement and evaluate a multi-year workplace education program through oversight and guidance from a Planning and Evaluation Team (PET)</a:t>
            </a:r>
          </a:p>
          <a:p>
            <a:pPr lvl="1">
              <a:buFont typeface="Arial" panose="020B0604020202020204" pitchFamily="34" charset="0"/>
              <a:buChar char="•"/>
            </a:pPr>
            <a:r>
              <a:rPr lang="en-US" sz="2600"/>
              <a:t>strategies for student class participation and retention, e.g., release time, paid stipends or additional measures; and</a:t>
            </a:r>
          </a:p>
          <a:p>
            <a:pPr lvl="1">
              <a:buFont typeface="Arial" panose="020B0604020202020204" pitchFamily="34" charset="0"/>
              <a:buChar char="•"/>
            </a:pPr>
            <a:r>
              <a:rPr lang="en-US" sz="2600"/>
              <a:t>evidence of alignment with the WIOA plan in the local workforce area(s) in which the business partner is located</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3155994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Funding and Project Duration: Phase 2</a:t>
            </a:r>
          </a:p>
        </p:txBody>
      </p:sp>
      <p:sp>
        <p:nvSpPr>
          <p:cNvPr id="3" name="Content Placeholder 2"/>
          <p:cNvSpPr>
            <a:spLocks noGrp="1"/>
          </p:cNvSpPr>
          <p:nvPr>
            <p:ph idx="1"/>
          </p:nvPr>
        </p:nvSpPr>
        <p:spPr/>
        <p:txBody>
          <a:bodyPr/>
          <a:lstStyle/>
          <a:p>
            <a:r>
              <a:rPr lang="en-US"/>
              <a:t>Phase 2: $500,000 is available for up to 15 implementation grants between $40,000 and $60,000:</a:t>
            </a:r>
          </a:p>
          <a:p>
            <a:pPr lvl="1"/>
            <a:r>
              <a:rPr lang="en-US"/>
              <a:t>Only those partnerships having been approved for Phase 1 are eligible for three-year implementation grants. Applicants may request up to $60,000 to implement an instructional program. </a:t>
            </a:r>
          </a:p>
          <a:p>
            <a:r>
              <a:rPr lang="en-US"/>
              <a:t>Project duration: through 6/30/2025, conditionally renewable for an additional two years.</a:t>
            </a:r>
          </a:p>
          <a:p>
            <a:r>
              <a:rPr lang="en-US" b="1"/>
              <a:t>Date Due: Friday, June 5</a:t>
            </a:r>
            <a:r>
              <a:rPr lang="en-US" b="1" baseline="30000"/>
              <a:t>th</a:t>
            </a:r>
            <a:r>
              <a:rPr lang="en-US" b="1"/>
              <a:t>, 2024 by 5:00 PM</a:t>
            </a: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1410704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Fund Use: Phase 2</a:t>
            </a:r>
          </a:p>
        </p:txBody>
      </p:sp>
      <p:sp>
        <p:nvSpPr>
          <p:cNvPr id="3" name="Content Placeholder 2"/>
          <p:cNvSpPr>
            <a:spLocks noGrp="1"/>
          </p:cNvSpPr>
          <p:nvPr>
            <p:ph idx="1"/>
          </p:nvPr>
        </p:nvSpPr>
        <p:spPr/>
        <p:txBody>
          <a:bodyPr/>
          <a:lstStyle/>
          <a:p>
            <a:r>
              <a:rPr lang="en-US" sz="2800"/>
              <a:t>Funding must be used to::</a:t>
            </a:r>
          </a:p>
          <a:p>
            <a:pPr lvl="1"/>
            <a:r>
              <a:rPr lang="en-US" sz="2600"/>
              <a:t>Deliver classroom-based instruction</a:t>
            </a:r>
          </a:p>
          <a:p>
            <a:pPr lvl="1"/>
            <a:r>
              <a:rPr lang="en-US" sz="2600"/>
              <a:t>Develop and document contextualized curriculum</a:t>
            </a:r>
          </a:p>
          <a:p>
            <a:pPr lvl="1"/>
            <a:r>
              <a:rPr lang="en-US" sz="2600"/>
              <a:t>Convene and maintain an ongoing and active PET that represents each interest group, e.g., management, supervisors, education staff, and union (where the workforce is unionized)</a:t>
            </a:r>
          </a:p>
          <a:p>
            <a:pPr lvl="1"/>
            <a:r>
              <a:rPr lang="en-US" sz="2600"/>
              <a:t>Implement NRS-required assessments</a:t>
            </a:r>
          </a:p>
          <a:p>
            <a:pPr lvl="1"/>
            <a:r>
              <a:rPr lang="en-US" sz="2600"/>
              <a:t>Develop and implement formative assessments</a:t>
            </a:r>
          </a:p>
          <a:p>
            <a:pPr lvl="1"/>
            <a:r>
              <a:rPr lang="en-US" sz="2600"/>
              <a:t>Maintain class attendance retention</a:t>
            </a:r>
          </a:p>
          <a:p>
            <a:pPr lvl="1"/>
            <a:r>
              <a:rPr lang="en-US" sz="2600"/>
              <a:t>Collect and input student data into LACES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12133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96FD-71D6-ED25-0861-2C7866AAEF26}"/>
              </a:ext>
            </a:extLst>
          </p:cNvPr>
          <p:cNvSpPr>
            <a:spLocks noGrp="1"/>
          </p:cNvSpPr>
          <p:nvPr>
            <p:ph type="title"/>
          </p:nvPr>
        </p:nvSpPr>
        <p:spPr/>
        <p:txBody>
          <a:bodyPr/>
          <a:lstStyle/>
          <a:p>
            <a:r>
              <a:rPr lang="en-US"/>
              <a:t>Fund Use: Phase 2 (Continued)	</a:t>
            </a:r>
          </a:p>
        </p:txBody>
      </p:sp>
      <p:sp>
        <p:nvSpPr>
          <p:cNvPr id="3" name="Content Placeholder 2">
            <a:extLst>
              <a:ext uri="{FF2B5EF4-FFF2-40B4-BE49-F238E27FC236}">
                <a16:creationId xmlns:a16="http://schemas.microsoft.com/office/drawing/2014/main" id="{1BC783A1-F4F9-79B8-FE81-31C119722E5D}"/>
              </a:ext>
            </a:extLst>
          </p:cNvPr>
          <p:cNvSpPr>
            <a:spLocks noGrp="1"/>
          </p:cNvSpPr>
          <p:nvPr>
            <p:ph idx="1"/>
          </p:nvPr>
        </p:nvSpPr>
        <p:spPr/>
        <p:txBody>
          <a:bodyPr/>
          <a:lstStyle/>
          <a:p>
            <a:r>
              <a:rPr lang="en-US"/>
              <a:t>Unlike in Phase 1, match and administrative costs are part of Phase 2</a:t>
            </a:r>
          </a:p>
        </p:txBody>
      </p:sp>
      <p:sp>
        <p:nvSpPr>
          <p:cNvPr id="4" name="Slide Number Placeholder 3">
            <a:extLst>
              <a:ext uri="{FF2B5EF4-FFF2-40B4-BE49-F238E27FC236}">
                <a16:creationId xmlns:a16="http://schemas.microsoft.com/office/drawing/2014/main" id="{CBAB1868-4022-2806-3441-198D5B373051}"/>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365480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C4A5-B1A9-4CF0-BC41-0FB2C31BC66E}"/>
              </a:ext>
            </a:extLst>
          </p:cNvPr>
          <p:cNvSpPr>
            <a:spLocks noGrp="1"/>
          </p:cNvSpPr>
          <p:nvPr>
            <p:ph type="title"/>
          </p:nvPr>
        </p:nvSpPr>
        <p:spPr/>
        <p:txBody>
          <a:bodyPr/>
          <a:lstStyle/>
          <a:p>
            <a:r>
              <a:rPr lang="en-US"/>
              <a:t>Eligible incumbent workers</a:t>
            </a:r>
          </a:p>
        </p:txBody>
      </p:sp>
      <p:sp>
        <p:nvSpPr>
          <p:cNvPr id="3" name="Content Placeholder 2">
            <a:extLst>
              <a:ext uri="{FF2B5EF4-FFF2-40B4-BE49-F238E27FC236}">
                <a16:creationId xmlns:a16="http://schemas.microsoft.com/office/drawing/2014/main" id="{7B2D7DEC-03E9-4953-AEE7-739562FEEB52}"/>
              </a:ext>
            </a:extLst>
          </p:cNvPr>
          <p:cNvSpPr>
            <a:spLocks noGrp="1"/>
          </p:cNvSpPr>
          <p:nvPr>
            <p:ph idx="1"/>
          </p:nvPr>
        </p:nvSpPr>
        <p:spPr/>
        <p:txBody>
          <a:bodyPr/>
          <a:lstStyle/>
          <a:p>
            <a:r>
              <a:rPr lang="en-US" sz="2400"/>
              <a:t>Must be at least 16 years of age; and</a:t>
            </a:r>
          </a:p>
          <a:p>
            <a:r>
              <a:rPr lang="en-US" sz="2400"/>
              <a:t>Are not enrolled or required to be enrolled in secondary school under state law, and: </a:t>
            </a:r>
          </a:p>
          <a:p>
            <a:pPr lvl="1"/>
            <a:r>
              <a:rPr lang="en-US" sz="2400"/>
              <a:t>Do not have a secondary school diploma or its recognized equivalent, and have not achieved an equivalent level of education as shown on an assessment; or</a:t>
            </a:r>
          </a:p>
          <a:p>
            <a:pPr lvl="1"/>
            <a:r>
              <a:rPr lang="en-US" sz="2400"/>
              <a:t>Are basic skills deficient if they have a high school diploma or its recognized equivalent. Students who possess a high school credential must assess at or below 12.9 GLE in reading, writing, or math and seek to maintain work certification and/or pursue postsecondary education or training in order to be eligible (Note: Priority of services must be given to adults without a high school credential); or</a:t>
            </a:r>
          </a:p>
          <a:p>
            <a:pPr lvl="1"/>
            <a:r>
              <a:rPr lang="en-US" sz="2400"/>
              <a:t>Are English language learners between SPL 0-6.</a:t>
            </a:r>
          </a:p>
          <a:p>
            <a:endParaRPr lang="en-US"/>
          </a:p>
        </p:txBody>
      </p:sp>
      <p:sp>
        <p:nvSpPr>
          <p:cNvPr id="4" name="Slide Number Placeholder 3">
            <a:extLst>
              <a:ext uri="{FF2B5EF4-FFF2-40B4-BE49-F238E27FC236}">
                <a16:creationId xmlns:a16="http://schemas.microsoft.com/office/drawing/2014/main" id="{AF0F48A9-CD64-43B7-8CB7-D1640DD84996}"/>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93764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p:nvPr/>
        </p:nvSpPr>
        <p:spPr>
          <a:xfrm>
            <a:off x="1" y="3190714"/>
            <a:ext cx="2769078" cy="584775"/>
          </a:xfrm>
          <a:prstGeom prst="rect">
            <a:avLst/>
          </a:prstGeom>
          <a:noFill/>
        </p:spPr>
        <p:txBody>
          <a:bodyPr wrap="square" rtlCol="0">
            <a:spAutoFit/>
          </a:bodyPr>
          <a:lstStyle/>
          <a:p>
            <a:pPr algn="ctr"/>
            <a:r>
              <a:rPr lang="en-US" altLang="zh-CN" sz="320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CONTENTS</a:t>
            </a:r>
            <a:endParaRPr lang="zh-CN" altLang="en-US" sz="3200">
              <a:solidFill>
                <a:schemeClr val="bg1"/>
              </a:solidFill>
              <a:latin typeface="Segoe SemiBold" panose="020B0703040204020203" pitchFamily="34" charset="0"/>
              <a:cs typeface="Segoe SemiBold" panose="020B0703040204020203" pitchFamily="34" charset="0"/>
            </a:endParaRPr>
          </a:p>
        </p:txBody>
      </p:sp>
      <p:grpSp>
        <p:nvGrpSpPr>
          <p:cNvPr id="18" name="Group 17"/>
          <p:cNvGrpSpPr/>
          <p:nvPr/>
        </p:nvGrpSpPr>
        <p:grpSpPr>
          <a:xfrm>
            <a:off x="3061064" y="652816"/>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01</a:t>
              </a:r>
              <a:endParaRPr lang="zh-CN" altLang="en-US" sz="3200">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a:solidFill>
                    <a:schemeClr val="accent1">
                      <a:lumMod val="50000"/>
                    </a:schemeClr>
                  </a:solidFill>
                </a:rPr>
                <a:t>Purpose and Priorities</a:t>
              </a:r>
              <a:endParaRPr lang="zh-CN" altLang="en-US" sz="3600">
                <a:solidFill>
                  <a:schemeClr val="accent1">
                    <a:lumMod val="50000"/>
                  </a:schemeClr>
                </a:solidFill>
              </a:endParaRPr>
            </a:p>
          </p:txBody>
        </p:sp>
      </p:grpSp>
      <p:grpSp>
        <p:nvGrpSpPr>
          <p:cNvPr id="21" name="Group 20"/>
          <p:cNvGrpSpPr/>
          <p:nvPr/>
        </p:nvGrpSpPr>
        <p:grpSpPr>
          <a:xfrm>
            <a:off x="3061063" y="1873080"/>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02</a:t>
              </a:r>
              <a:endParaRPr lang="zh-CN" altLang="en-US" sz="3200">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a:solidFill>
                    <a:schemeClr val="accent1">
                      <a:lumMod val="50000"/>
                    </a:schemeClr>
                  </a:solidFill>
                </a:rPr>
                <a:t>GEM$ Directions</a:t>
              </a:r>
              <a:endParaRPr lang="zh-CN" altLang="en-US" sz="3600">
                <a:solidFill>
                  <a:schemeClr val="accent1">
                    <a:lumMod val="50000"/>
                  </a:schemeClr>
                </a:solidFill>
              </a:endParaRPr>
            </a:p>
          </p:txBody>
        </p:sp>
      </p:grpSp>
      <p:grpSp>
        <p:nvGrpSpPr>
          <p:cNvPr id="22" name="Group 21"/>
          <p:cNvGrpSpPr/>
          <p:nvPr/>
        </p:nvGrpSpPr>
        <p:grpSpPr>
          <a:xfrm>
            <a:off x="3061062" y="3110799"/>
            <a:ext cx="8839201" cy="809459"/>
            <a:chOff x="3061062" y="3110799"/>
            <a:chExt cx="8839201" cy="809459"/>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03</a:t>
              </a:r>
              <a:endParaRPr lang="zh-CN" altLang="en-US" sz="3200">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a:solidFill>
                    <a:schemeClr val="accent1">
                      <a:lumMod val="50000"/>
                    </a:schemeClr>
                  </a:solidFill>
                </a:rPr>
                <a:t>Questions and Answers</a:t>
              </a:r>
              <a:endParaRPr lang="zh-CN" altLang="en-US" sz="3600">
                <a:solidFill>
                  <a:schemeClr val="accent1">
                    <a:lumMod val="50000"/>
                  </a:schemeClr>
                </a:solidFill>
              </a:endParaRPr>
            </a:p>
          </p:txBody>
        </p:sp>
      </p:grpSp>
    </p:spTree>
    <p:extLst>
      <p:ext uri="{BB962C8B-B14F-4D97-AF65-F5344CB8AC3E}">
        <p14:creationId xmlns:p14="http://schemas.microsoft.com/office/powerpoint/2010/main" val="3218815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FD4AA-9D52-43AC-A2A9-3E9002B3A038}"/>
              </a:ext>
            </a:extLst>
          </p:cNvPr>
          <p:cNvSpPr>
            <a:spLocks noGrp="1"/>
          </p:cNvSpPr>
          <p:nvPr>
            <p:ph type="title"/>
          </p:nvPr>
        </p:nvSpPr>
        <p:spPr/>
        <p:txBody>
          <a:bodyPr/>
          <a:lstStyle/>
          <a:p>
            <a:r>
              <a:rPr lang="en-US"/>
              <a:t>Eligibility</a:t>
            </a:r>
          </a:p>
        </p:txBody>
      </p:sp>
      <p:sp>
        <p:nvSpPr>
          <p:cNvPr id="3" name="Content Placeholder 2">
            <a:extLst>
              <a:ext uri="{FF2B5EF4-FFF2-40B4-BE49-F238E27FC236}">
                <a16:creationId xmlns:a16="http://schemas.microsoft.com/office/drawing/2014/main" id="{6F14B3C9-3F2E-44C5-B9A2-D81270C1F099}"/>
              </a:ext>
            </a:extLst>
          </p:cNvPr>
          <p:cNvSpPr>
            <a:spLocks noGrp="1"/>
          </p:cNvSpPr>
          <p:nvPr>
            <p:ph idx="1"/>
          </p:nvPr>
        </p:nvSpPr>
        <p:spPr/>
        <p:txBody>
          <a:bodyPr/>
          <a:lstStyle/>
          <a:p>
            <a:r>
              <a:rPr lang="en-US" sz="2400"/>
              <a:t>Phase 1: include, but are not limited to: (a) A local educational agency; (b) A community-based organization or faith-based organization; (c) A volunteer literacy organization; (d) An institution of higher education; (e) A public or private nonprofit agency; (f) A library; (g) A public housing authority; (h) A nonprofit institution that has the ability to provide adult education and literacy activities to eligible individuals; (</a:t>
            </a:r>
            <a:r>
              <a:rPr lang="en-US" sz="2400" err="1"/>
              <a:t>i</a:t>
            </a:r>
            <a:r>
              <a:rPr lang="en-US" sz="2400"/>
              <a:t>) A consortium or coalition of the agencies, organizations, institutions, libraries, or authorities described in any of elements (a) through (h) of this section; and (j) A partnership between an employer and an entity described in (a) through (</a:t>
            </a:r>
            <a:r>
              <a:rPr lang="en-US" sz="2400" err="1"/>
              <a:t>i</a:t>
            </a:r>
            <a:r>
              <a:rPr lang="en-US" sz="2400"/>
              <a:t>) of this section</a:t>
            </a:r>
          </a:p>
          <a:p>
            <a:r>
              <a:rPr lang="en-US" sz="2400"/>
              <a:t>Phase 2: Eligible applicants are those that were awarded a Phase 1 grant.</a:t>
            </a:r>
            <a:endParaRPr lang="en-US" sz="1800"/>
          </a:p>
        </p:txBody>
      </p:sp>
      <p:sp>
        <p:nvSpPr>
          <p:cNvPr id="4" name="Slide Number Placeholder 3">
            <a:extLst>
              <a:ext uri="{FF2B5EF4-FFF2-40B4-BE49-F238E27FC236}">
                <a16:creationId xmlns:a16="http://schemas.microsoft.com/office/drawing/2014/main" id="{49A50934-CBAB-4CBE-A133-ABD2B6438C6A}"/>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3091945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02</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17933"/>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a:solidFill>
                  <a:schemeClr val="accent1">
                    <a:lumMod val="50000"/>
                  </a:schemeClr>
                </a:solidFill>
              </a:rPr>
              <a:t>GEM$ Submission</a:t>
            </a:r>
            <a:endParaRPr lang="zh-CN" altLang="en-US" sz="4000">
              <a:solidFill>
                <a:schemeClr val="accent1">
                  <a:lumMod val="50000"/>
                </a:schemeClr>
              </a:solidFill>
            </a:endParaRPr>
          </a:p>
        </p:txBody>
      </p:sp>
    </p:spTree>
    <p:extLst>
      <p:ext uri="{BB962C8B-B14F-4D97-AF65-F5344CB8AC3E}">
        <p14:creationId xmlns:p14="http://schemas.microsoft.com/office/powerpoint/2010/main" val="3397893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GEM$ Directions</a:t>
            </a:r>
          </a:p>
        </p:txBody>
      </p:sp>
      <p:sp>
        <p:nvSpPr>
          <p:cNvPr id="3" name="Content Placeholder 2"/>
          <p:cNvSpPr>
            <a:spLocks noGrp="1"/>
          </p:cNvSpPr>
          <p:nvPr>
            <p:ph idx="1"/>
          </p:nvPr>
        </p:nvSpPr>
        <p:spPr/>
        <p:txBody>
          <a:bodyPr/>
          <a:lstStyle/>
          <a:p>
            <a:r>
              <a:rPr lang="en-US"/>
              <a:t>The FY24/25 FC494/495 Workplace Education Planning and Implementation Requests for Proposals will be submitted in our new GEM$ system. </a:t>
            </a:r>
          </a:p>
          <a:p>
            <a:r>
              <a:rPr lang="en-US"/>
              <a:t>Grants for Education Management System (GEM$) Competitive grant applications are considered submitted when the Superintendent / Chief Executive approves the grant application in GEM$.</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4133251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GEM$ Directions (Where is the funding application?)</a:t>
            </a:r>
          </a:p>
        </p:txBody>
      </p:sp>
      <p:pic>
        <p:nvPicPr>
          <p:cNvPr id="6" name="Content Placeholder 5">
            <a:extLst>
              <a:ext uri="{FF2B5EF4-FFF2-40B4-BE49-F238E27FC236}">
                <a16:creationId xmlns:a16="http://schemas.microsoft.com/office/drawing/2014/main" id="{B317F837-337C-4AD4-BAFF-70C2BE331EA9}"/>
              </a:ext>
            </a:extLst>
          </p:cNvPr>
          <p:cNvPicPr>
            <a:picLocks noGrp="1" noChangeAspect="1"/>
          </p:cNvPicPr>
          <p:nvPr>
            <p:ph idx="1"/>
          </p:nvPr>
        </p:nvPicPr>
        <p:blipFill>
          <a:blip r:embed="rId3"/>
          <a:stretch>
            <a:fillRect/>
          </a:stretch>
        </p:blipFill>
        <p:spPr>
          <a:xfrm>
            <a:off x="1764418" y="1230313"/>
            <a:ext cx="8977488" cy="5049837"/>
          </a:xfrm>
        </p:spPr>
      </p:pic>
      <p:sp>
        <p:nvSpPr>
          <p:cNvPr id="4" name="Slide Number Placeholder 3"/>
          <p:cNvSpPr>
            <a:spLocks noGrp="1"/>
          </p:cNvSpPr>
          <p:nvPr>
            <p:ph type="sldNum" sz="quarter" idx="12"/>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1101616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00AB-9356-CBD2-5600-DC6E8B712F18}"/>
              </a:ext>
            </a:extLst>
          </p:cNvPr>
          <p:cNvSpPr>
            <a:spLocks noGrp="1"/>
          </p:cNvSpPr>
          <p:nvPr>
            <p:ph type="title"/>
          </p:nvPr>
        </p:nvSpPr>
        <p:spPr/>
        <p:txBody>
          <a:bodyPr/>
          <a:lstStyle/>
          <a:p>
            <a:r>
              <a:rPr lang="en-US"/>
              <a:t>GEM$ Directions (Sections Page)</a:t>
            </a:r>
          </a:p>
        </p:txBody>
      </p:sp>
      <p:pic>
        <p:nvPicPr>
          <p:cNvPr id="6" name="Content Placeholder 5">
            <a:extLst>
              <a:ext uri="{FF2B5EF4-FFF2-40B4-BE49-F238E27FC236}">
                <a16:creationId xmlns:a16="http://schemas.microsoft.com/office/drawing/2014/main" id="{1DCC5A30-7B89-F477-EB90-CB16AAF67672}"/>
              </a:ext>
            </a:extLst>
          </p:cNvPr>
          <p:cNvPicPr>
            <a:picLocks noGrp="1" noChangeAspect="1"/>
          </p:cNvPicPr>
          <p:nvPr>
            <p:ph idx="1"/>
          </p:nvPr>
        </p:nvPicPr>
        <p:blipFill>
          <a:blip r:embed="rId2"/>
          <a:stretch>
            <a:fillRect/>
          </a:stretch>
        </p:blipFill>
        <p:spPr>
          <a:xfrm>
            <a:off x="1764418" y="1230313"/>
            <a:ext cx="8977488" cy="5049837"/>
          </a:xfrm>
        </p:spPr>
      </p:pic>
      <p:sp>
        <p:nvSpPr>
          <p:cNvPr id="4" name="Slide Number Placeholder 3">
            <a:extLst>
              <a:ext uri="{FF2B5EF4-FFF2-40B4-BE49-F238E27FC236}">
                <a16:creationId xmlns:a16="http://schemas.microsoft.com/office/drawing/2014/main" id="{F7EECBAE-5969-BF07-4A93-C4E43A9D51A9}"/>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5FBA8D14-B9CD-CB7A-F378-C28C7C8C64C6}"/>
                  </a:ext>
                </a:extLst>
              </p14:cNvPr>
              <p14:cNvContentPartPr/>
              <p14:nvPr/>
            </p14:nvContentPartPr>
            <p14:xfrm>
              <a:off x="2808850" y="1875515"/>
              <a:ext cx="360" cy="360"/>
            </p14:xfrm>
          </p:contentPart>
        </mc:Choice>
        <mc:Fallback xmlns="">
          <p:pic>
            <p:nvPicPr>
              <p:cNvPr id="7" name="Ink 6">
                <a:extLst>
                  <a:ext uri="{FF2B5EF4-FFF2-40B4-BE49-F238E27FC236}">
                    <a16:creationId xmlns:a16="http://schemas.microsoft.com/office/drawing/2014/main" id="{5FBA8D14-B9CD-CB7A-F378-C28C7C8C64C6}"/>
                  </a:ext>
                </a:extLst>
              </p:cNvPr>
              <p:cNvPicPr/>
              <p:nvPr/>
            </p:nvPicPr>
            <p:blipFill>
              <a:blip r:embed="rId4"/>
              <a:stretch>
                <a:fillRect/>
              </a:stretch>
            </p:blipFill>
            <p:spPr>
              <a:xfrm>
                <a:off x="2799850" y="18665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F34DAD2B-D559-D2BC-FC00-1CC9885472B2}"/>
                  </a:ext>
                </a:extLst>
              </p14:cNvPr>
              <p14:cNvContentPartPr/>
              <p14:nvPr/>
            </p14:nvContentPartPr>
            <p14:xfrm>
              <a:off x="2742970" y="1769675"/>
              <a:ext cx="2035440" cy="164520"/>
            </p14:xfrm>
          </p:contentPart>
        </mc:Choice>
        <mc:Fallback xmlns="">
          <p:pic>
            <p:nvPicPr>
              <p:cNvPr id="8" name="Ink 7">
                <a:extLst>
                  <a:ext uri="{FF2B5EF4-FFF2-40B4-BE49-F238E27FC236}">
                    <a16:creationId xmlns:a16="http://schemas.microsoft.com/office/drawing/2014/main" id="{F34DAD2B-D559-D2BC-FC00-1CC9885472B2}"/>
                  </a:ext>
                </a:extLst>
              </p:cNvPr>
              <p:cNvPicPr/>
              <p:nvPr/>
            </p:nvPicPr>
            <p:blipFill>
              <a:blip r:embed="rId6"/>
              <a:stretch>
                <a:fillRect/>
              </a:stretch>
            </p:blipFill>
            <p:spPr>
              <a:xfrm>
                <a:off x="2733970" y="1760675"/>
                <a:ext cx="2053080" cy="182160"/>
              </a:xfrm>
              <a:prstGeom prst="rect">
                <a:avLst/>
              </a:prstGeom>
            </p:spPr>
          </p:pic>
        </mc:Fallback>
      </mc:AlternateContent>
    </p:spTree>
    <p:extLst>
      <p:ext uri="{BB962C8B-B14F-4D97-AF65-F5344CB8AC3E}">
        <p14:creationId xmlns:p14="http://schemas.microsoft.com/office/powerpoint/2010/main" val="2079141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8D76F-4063-8752-1451-D641C7FF585D}"/>
              </a:ext>
            </a:extLst>
          </p:cNvPr>
          <p:cNvSpPr>
            <a:spLocks noGrp="1"/>
          </p:cNvSpPr>
          <p:nvPr>
            <p:ph type="title"/>
          </p:nvPr>
        </p:nvSpPr>
        <p:spPr/>
        <p:txBody>
          <a:bodyPr/>
          <a:lstStyle/>
          <a:p>
            <a:r>
              <a:rPr lang="en-US"/>
              <a:t>GEM$ Directions (Narrative)</a:t>
            </a:r>
          </a:p>
        </p:txBody>
      </p:sp>
      <p:pic>
        <p:nvPicPr>
          <p:cNvPr id="6" name="Content Placeholder 5">
            <a:extLst>
              <a:ext uri="{FF2B5EF4-FFF2-40B4-BE49-F238E27FC236}">
                <a16:creationId xmlns:a16="http://schemas.microsoft.com/office/drawing/2014/main" id="{5A9BC7FF-0099-60C2-54EC-386F0EB21267}"/>
              </a:ext>
            </a:extLst>
          </p:cNvPr>
          <p:cNvPicPr>
            <a:picLocks noGrp="1" noChangeAspect="1"/>
          </p:cNvPicPr>
          <p:nvPr>
            <p:ph idx="1"/>
          </p:nvPr>
        </p:nvPicPr>
        <p:blipFill>
          <a:blip r:embed="rId2"/>
          <a:stretch>
            <a:fillRect/>
          </a:stretch>
        </p:blipFill>
        <p:spPr>
          <a:xfrm>
            <a:off x="1764418" y="1230313"/>
            <a:ext cx="8977488" cy="5049837"/>
          </a:xfrm>
        </p:spPr>
      </p:pic>
      <p:sp>
        <p:nvSpPr>
          <p:cNvPr id="4" name="Slide Number Placeholder 3">
            <a:extLst>
              <a:ext uri="{FF2B5EF4-FFF2-40B4-BE49-F238E27FC236}">
                <a16:creationId xmlns:a16="http://schemas.microsoft.com/office/drawing/2014/main" id="{0802B797-D157-DFD3-5BEB-8CE2098B2A26}"/>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0BB6C2A3-4FAC-4C93-541F-8E58DB2D3352}"/>
                  </a:ext>
                </a:extLst>
              </p14:cNvPr>
              <p14:cNvContentPartPr/>
              <p14:nvPr/>
            </p14:nvContentPartPr>
            <p14:xfrm>
              <a:off x="2755210" y="1779395"/>
              <a:ext cx="2679120" cy="120960"/>
            </p14:xfrm>
          </p:contentPart>
        </mc:Choice>
        <mc:Fallback xmlns="">
          <p:pic>
            <p:nvPicPr>
              <p:cNvPr id="7" name="Ink 6">
                <a:extLst>
                  <a:ext uri="{FF2B5EF4-FFF2-40B4-BE49-F238E27FC236}">
                    <a16:creationId xmlns:a16="http://schemas.microsoft.com/office/drawing/2014/main" id="{0BB6C2A3-4FAC-4C93-541F-8E58DB2D3352}"/>
                  </a:ext>
                </a:extLst>
              </p:cNvPr>
              <p:cNvPicPr/>
              <p:nvPr/>
            </p:nvPicPr>
            <p:blipFill>
              <a:blip r:embed="rId4"/>
              <a:stretch>
                <a:fillRect/>
              </a:stretch>
            </p:blipFill>
            <p:spPr>
              <a:xfrm>
                <a:off x="2746210" y="1770422"/>
                <a:ext cx="2696760" cy="13854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DDBF5C5F-3A7D-5A4E-9363-BB14849AB089}"/>
                  </a:ext>
                </a:extLst>
              </p14:cNvPr>
              <p14:cNvContentPartPr/>
              <p14:nvPr/>
            </p14:nvContentPartPr>
            <p14:xfrm>
              <a:off x="3265690" y="1753115"/>
              <a:ext cx="2154600" cy="139680"/>
            </p14:xfrm>
          </p:contentPart>
        </mc:Choice>
        <mc:Fallback xmlns="">
          <p:pic>
            <p:nvPicPr>
              <p:cNvPr id="8" name="Ink 7">
                <a:extLst>
                  <a:ext uri="{FF2B5EF4-FFF2-40B4-BE49-F238E27FC236}">
                    <a16:creationId xmlns:a16="http://schemas.microsoft.com/office/drawing/2014/main" id="{DDBF5C5F-3A7D-5A4E-9363-BB14849AB089}"/>
                  </a:ext>
                </a:extLst>
              </p:cNvPr>
              <p:cNvPicPr/>
              <p:nvPr/>
            </p:nvPicPr>
            <p:blipFill>
              <a:blip r:embed="rId6"/>
              <a:stretch>
                <a:fillRect/>
              </a:stretch>
            </p:blipFill>
            <p:spPr>
              <a:xfrm>
                <a:off x="3256690" y="1744115"/>
                <a:ext cx="2172240" cy="157320"/>
              </a:xfrm>
              <a:prstGeom prst="rect">
                <a:avLst/>
              </a:prstGeom>
            </p:spPr>
          </p:pic>
        </mc:Fallback>
      </mc:AlternateContent>
    </p:spTree>
    <p:extLst>
      <p:ext uri="{BB962C8B-B14F-4D97-AF65-F5344CB8AC3E}">
        <p14:creationId xmlns:p14="http://schemas.microsoft.com/office/powerpoint/2010/main" val="2271698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A9BF-7F3A-1475-C12C-F2FA8F23873C}"/>
              </a:ext>
            </a:extLst>
          </p:cNvPr>
          <p:cNvSpPr>
            <a:spLocks noGrp="1"/>
          </p:cNvSpPr>
          <p:nvPr>
            <p:ph type="title"/>
          </p:nvPr>
        </p:nvSpPr>
        <p:spPr/>
        <p:txBody>
          <a:bodyPr/>
          <a:lstStyle/>
          <a:p>
            <a:r>
              <a:rPr lang="en-US"/>
              <a:t>GEM$ Directions (MOA)</a:t>
            </a:r>
          </a:p>
        </p:txBody>
      </p:sp>
      <p:pic>
        <p:nvPicPr>
          <p:cNvPr id="6" name="Content Placeholder 5">
            <a:extLst>
              <a:ext uri="{FF2B5EF4-FFF2-40B4-BE49-F238E27FC236}">
                <a16:creationId xmlns:a16="http://schemas.microsoft.com/office/drawing/2014/main" id="{FBB885F2-06A9-F28B-C2F3-31EC1251D2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850" y="3588544"/>
            <a:ext cx="8810625" cy="333375"/>
          </a:xfrm>
        </p:spPr>
      </p:pic>
      <p:sp>
        <p:nvSpPr>
          <p:cNvPr id="4" name="Slide Number Placeholder 3">
            <a:extLst>
              <a:ext uri="{FF2B5EF4-FFF2-40B4-BE49-F238E27FC236}">
                <a16:creationId xmlns:a16="http://schemas.microsoft.com/office/drawing/2014/main" id="{DFA72A6F-6FBA-D390-50A1-7013087A4663}"/>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pic>
        <p:nvPicPr>
          <p:cNvPr id="8" name="Picture 7">
            <a:extLst>
              <a:ext uri="{FF2B5EF4-FFF2-40B4-BE49-F238E27FC236}">
                <a16:creationId xmlns:a16="http://schemas.microsoft.com/office/drawing/2014/main" id="{36B32604-F162-2F25-937B-25DCDBAE8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8943"/>
            <a:ext cx="12192000" cy="951214"/>
          </a:xfrm>
          <a:prstGeom prst="rect">
            <a:avLst/>
          </a:prstGeom>
        </p:spPr>
      </p:pic>
    </p:spTree>
    <p:extLst>
      <p:ext uri="{BB962C8B-B14F-4D97-AF65-F5344CB8AC3E}">
        <p14:creationId xmlns:p14="http://schemas.microsoft.com/office/powerpoint/2010/main" val="3164842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0A2FF-C713-EC04-27B2-5CEF63A9D07B}"/>
              </a:ext>
            </a:extLst>
          </p:cNvPr>
          <p:cNvSpPr>
            <a:spLocks noGrp="1"/>
          </p:cNvSpPr>
          <p:nvPr>
            <p:ph type="title"/>
          </p:nvPr>
        </p:nvSpPr>
        <p:spPr/>
        <p:txBody>
          <a:bodyPr/>
          <a:lstStyle/>
          <a:p>
            <a:r>
              <a:rPr lang="en-US"/>
              <a:t>GEM$ Directions</a:t>
            </a:r>
          </a:p>
        </p:txBody>
      </p:sp>
      <p:sp>
        <p:nvSpPr>
          <p:cNvPr id="3" name="Content Placeholder 2">
            <a:extLst>
              <a:ext uri="{FF2B5EF4-FFF2-40B4-BE49-F238E27FC236}">
                <a16:creationId xmlns:a16="http://schemas.microsoft.com/office/drawing/2014/main" id="{20414D3F-EC16-7B2D-AEFB-65E808221466}"/>
              </a:ext>
            </a:extLst>
          </p:cNvPr>
          <p:cNvSpPr>
            <a:spLocks noGrp="1"/>
          </p:cNvSpPr>
          <p:nvPr>
            <p:ph idx="1"/>
          </p:nvPr>
        </p:nvSpPr>
        <p:spPr/>
        <p:txBody>
          <a:bodyPr/>
          <a:lstStyle/>
          <a:p>
            <a:r>
              <a:rPr lang="en-US"/>
              <a:t>Grants for Education Management System (GEM$) Competitive grant applications are considered submitted when the Superintendent / Chief Executive approves the grant application in GEM$. </a:t>
            </a:r>
            <a:br>
              <a:rPr lang="en-US"/>
            </a:br>
            <a:endParaRPr lang="en-US"/>
          </a:p>
          <a:p>
            <a:r>
              <a:rPr lang="en-US"/>
              <a:t>In order to be considered for competitive funding, applicants must submit a grant application by </a:t>
            </a:r>
            <a:r>
              <a:rPr lang="en-US" b="1"/>
              <a:t>March 15, 2024.</a:t>
            </a:r>
          </a:p>
          <a:p>
            <a:endParaRPr lang="en-US"/>
          </a:p>
        </p:txBody>
      </p:sp>
      <p:sp>
        <p:nvSpPr>
          <p:cNvPr id="4" name="Slide Number Placeholder 3">
            <a:extLst>
              <a:ext uri="{FF2B5EF4-FFF2-40B4-BE49-F238E27FC236}">
                <a16:creationId xmlns:a16="http://schemas.microsoft.com/office/drawing/2014/main" id="{CA584066-3301-9CA7-C1CD-8D380886451D}"/>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Tree>
    <p:extLst>
      <p:ext uri="{BB962C8B-B14F-4D97-AF65-F5344CB8AC3E}">
        <p14:creationId xmlns:p14="http://schemas.microsoft.com/office/powerpoint/2010/main" val="2904526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EA423-1B37-E24C-8BE3-5D0C56416D89}"/>
              </a:ext>
            </a:extLst>
          </p:cNvPr>
          <p:cNvSpPr>
            <a:spLocks noGrp="1"/>
          </p:cNvSpPr>
          <p:nvPr>
            <p:ph type="title"/>
          </p:nvPr>
        </p:nvSpPr>
        <p:spPr/>
        <p:txBody>
          <a:bodyPr/>
          <a:lstStyle/>
          <a:p>
            <a:r>
              <a:rPr lang="en-US"/>
              <a:t>GEM$ Steps for Competitive Grants</a:t>
            </a:r>
          </a:p>
        </p:txBody>
      </p:sp>
      <p:sp>
        <p:nvSpPr>
          <p:cNvPr id="3" name="Content Placeholder 2">
            <a:extLst>
              <a:ext uri="{FF2B5EF4-FFF2-40B4-BE49-F238E27FC236}">
                <a16:creationId xmlns:a16="http://schemas.microsoft.com/office/drawing/2014/main" id="{33A8DC14-C2A0-466D-6A09-BAF13C9DE3AF}"/>
              </a:ext>
            </a:extLst>
          </p:cNvPr>
          <p:cNvSpPr>
            <a:spLocks noGrp="1"/>
          </p:cNvSpPr>
          <p:nvPr>
            <p:ph idx="1"/>
          </p:nvPr>
        </p:nvSpPr>
        <p:spPr/>
        <p:txBody>
          <a:bodyPr/>
          <a:lstStyle/>
          <a:p>
            <a:pPr marL="514350" indent="-514350">
              <a:buFont typeface="+mj-lt"/>
              <a:buAutoNum type="arabicPeriod"/>
            </a:pPr>
            <a:r>
              <a:rPr lang="en-US"/>
              <a:t>Start your application</a:t>
            </a:r>
          </a:p>
          <a:p>
            <a:pPr marL="514350" indent="-514350">
              <a:buFont typeface="+mj-lt"/>
              <a:buAutoNum type="arabicPeriod"/>
            </a:pPr>
            <a:r>
              <a:rPr lang="en-US"/>
              <a:t>LEA </a:t>
            </a:r>
            <a:r>
              <a:rPr lang="en-US" err="1"/>
              <a:t>Grantwriter</a:t>
            </a:r>
            <a:r>
              <a:rPr lang="en-US"/>
              <a:t> </a:t>
            </a:r>
          </a:p>
          <a:p>
            <a:pPr marL="514350" indent="-514350">
              <a:buFont typeface="+mj-lt"/>
              <a:buAutoNum type="arabicPeriod"/>
            </a:pPr>
            <a:r>
              <a:rPr lang="en-US">
                <a:highlight>
                  <a:srgbClr val="FF0000"/>
                </a:highlight>
              </a:rPr>
              <a:t>LEA Fiscal Representative</a:t>
            </a:r>
          </a:p>
          <a:p>
            <a:pPr marL="514350" indent="-514350">
              <a:buFont typeface="+mj-lt"/>
              <a:buAutoNum type="arabicPeriod"/>
            </a:pPr>
            <a:r>
              <a:rPr lang="en-US">
                <a:highlight>
                  <a:srgbClr val="FF0000"/>
                </a:highlight>
              </a:rPr>
              <a:t>LEA Superintendent/CEO</a:t>
            </a:r>
          </a:p>
          <a:p>
            <a:pPr marL="514350" indent="-514350">
              <a:buFont typeface="+mj-lt"/>
              <a:buAutoNum type="arabicPeriod"/>
            </a:pPr>
            <a:r>
              <a:rPr lang="en-US"/>
              <a:t>Then, ACLS will start the program review</a:t>
            </a:r>
          </a:p>
          <a:p>
            <a:endParaRPr lang="en-US"/>
          </a:p>
        </p:txBody>
      </p:sp>
      <p:sp>
        <p:nvSpPr>
          <p:cNvPr id="4" name="Slide Number Placeholder 3">
            <a:extLst>
              <a:ext uri="{FF2B5EF4-FFF2-40B4-BE49-F238E27FC236}">
                <a16:creationId xmlns:a16="http://schemas.microsoft.com/office/drawing/2014/main" id="{298EE9FC-7DB8-060B-42BA-18786F09E7E2}"/>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pic>
        <p:nvPicPr>
          <p:cNvPr id="6" name="Picture 5" descr="Graphical user interface, text, application, email">
            <a:extLst>
              <a:ext uri="{FF2B5EF4-FFF2-40B4-BE49-F238E27FC236}">
                <a16:creationId xmlns:a16="http://schemas.microsoft.com/office/drawing/2014/main" id="{BBD8DD87-946A-DAEF-6D4F-29E2016D1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29" y="2585939"/>
            <a:ext cx="5242118" cy="990698"/>
          </a:xfrm>
          <a:prstGeom prst="rect">
            <a:avLst/>
          </a:prstGeom>
        </p:spPr>
      </p:pic>
    </p:spTree>
    <p:extLst>
      <p:ext uri="{BB962C8B-B14F-4D97-AF65-F5344CB8AC3E}">
        <p14:creationId xmlns:p14="http://schemas.microsoft.com/office/powerpoint/2010/main" val="1659417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a:solidFill>
                  <a:schemeClr val="accent1">
                    <a:lumMod val="50000"/>
                  </a:schemeClr>
                </a:solidFill>
              </a:rPr>
              <a:t>Questions and Answers</a:t>
            </a:r>
            <a:endParaRPr lang="zh-CN" altLang="en-US" sz="4000">
              <a:solidFill>
                <a:schemeClr val="accent1">
                  <a:lumMod val="50000"/>
                </a:schemeClr>
              </a:solidFill>
            </a:endParaRPr>
          </a:p>
        </p:txBody>
      </p:sp>
    </p:spTree>
    <p:extLst>
      <p:ext uri="{BB962C8B-B14F-4D97-AF65-F5344CB8AC3E}">
        <p14:creationId xmlns:p14="http://schemas.microsoft.com/office/powerpoint/2010/main" val="1056381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3EF1-D84F-86D9-0EC1-F95BEA21000F}"/>
              </a:ext>
            </a:extLst>
          </p:cNvPr>
          <p:cNvSpPr>
            <a:spLocks noGrp="1"/>
          </p:cNvSpPr>
          <p:nvPr>
            <p:ph type="title"/>
          </p:nvPr>
        </p:nvSpPr>
        <p:spPr/>
        <p:txBody>
          <a:bodyPr/>
          <a:lstStyle/>
          <a:p>
            <a:r>
              <a:rPr lang="en-US"/>
              <a:t>Notes</a:t>
            </a:r>
          </a:p>
        </p:txBody>
      </p:sp>
      <p:sp>
        <p:nvSpPr>
          <p:cNvPr id="3" name="Content Placeholder 2">
            <a:extLst>
              <a:ext uri="{FF2B5EF4-FFF2-40B4-BE49-F238E27FC236}">
                <a16:creationId xmlns:a16="http://schemas.microsoft.com/office/drawing/2014/main" id="{31B2F1D2-8897-7753-35F5-A279FFC5F3B0}"/>
              </a:ext>
            </a:extLst>
          </p:cNvPr>
          <p:cNvSpPr>
            <a:spLocks noGrp="1"/>
          </p:cNvSpPr>
          <p:nvPr>
            <p:ph idx="1"/>
          </p:nvPr>
        </p:nvSpPr>
        <p:spPr/>
        <p:txBody>
          <a:bodyPr/>
          <a:lstStyle/>
          <a:p>
            <a:r>
              <a:rPr lang="en-US"/>
              <a:t>Questions from this meeting will also be posted in the Q&amp;A document.</a:t>
            </a:r>
          </a:p>
          <a:p>
            <a:endParaRPr lang="en-US"/>
          </a:p>
          <a:p>
            <a:r>
              <a:rPr lang="en-US"/>
              <a:t>Important links:</a:t>
            </a:r>
          </a:p>
          <a:p>
            <a:pPr lvl="1"/>
            <a:r>
              <a:rPr lang="en-US"/>
              <a:t>Adult Education Funding Opportunities: </a:t>
            </a:r>
            <a:r>
              <a:rPr lang="en-US">
                <a:hlinkClick r:id="rId2"/>
              </a:rPr>
              <a:t>https://www.doe.mass.edu/acls/rfp/ae-rfp.aspx</a:t>
            </a:r>
            <a:endParaRPr lang="en-US"/>
          </a:p>
          <a:p>
            <a:pPr lvl="1"/>
            <a:endParaRPr lang="en-US"/>
          </a:p>
          <a:p>
            <a:pPr lvl="1"/>
            <a:r>
              <a:rPr lang="en-US"/>
              <a:t>The Grant Page: </a:t>
            </a:r>
            <a:r>
              <a:rPr lang="en-US">
                <a:hlinkClick r:id="rId3"/>
              </a:rPr>
              <a:t>https://www.doe.mass.edu/grants/2024/0494-0495/</a:t>
            </a:r>
            <a:r>
              <a:rPr lang="en-US"/>
              <a:t> </a:t>
            </a:r>
          </a:p>
          <a:p>
            <a:pPr marL="0" indent="0">
              <a:buNone/>
            </a:pPr>
            <a:endParaRPr lang="en-US"/>
          </a:p>
        </p:txBody>
      </p:sp>
    </p:spTree>
    <p:extLst>
      <p:ext uri="{BB962C8B-B14F-4D97-AF65-F5344CB8AC3E}">
        <p14:creationId xmlns:p14="http://schemas.microsoft.com/office/powerpoint/2010/main" val="744054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E9D55-5203-40D4-AFE1-D6ECF2EDED8F}"/>
              </a:ext>
            </a:extLst>
          </p:cNvPr>
          <p:cNvSpPr>
            <a:spLocks noGrp="1"/>
          </p:cNvSpPr>
          <p:nvPr>
            <p:ph type="title"/>
          </p:nvPr>
        </p:nvSpPr>
        <p:spPr/>
        <p:txBody>
          <a:bodyPr/>
          <a:lstStyle/>
          <a:p>
            <a:r>
              <a:rPr lang="en-US"/>
              <a:t>Inquiries</a:t>
            </a:r>
          </a:p>
        </p:txBody>
      </p:sp>
      <p:sp>
        <p:nvSpPr>
          <p:cNvPr id="3" name="Content Placeholder 2">
            <a:extLst>
              <a:ext uri="{FF2B5EF4-FFF2-40B4-BE49-F238E27FC236}">
                <a16:creationId xmlns:a16="http://schemas.microsoft.com/office/drawing/2014/main" id="{B925E6AE-427F-4EEF-8E0B-BBE1AB58DA70}"/>
              </a:ext>
            </a:extLst>
          </p:cNvPr>
          <p:cNvSpPr>
            <a:spLocks noGrp="1"/>
          </p:cNvSpPr>
          <p:nvPr>
            <p:ph idx="1"/>
          </p:nvPr>
        </p:nvSpPr>
        <p:spPr/>
        <p:txBody>
          <a:bodyPr/>
          <a:lstStyle/>
          <a:p>
            <a:r>
              <a:rPr lang="en-US"/>
              <a:t>All inquiries for Phase 1 must be submitted in writing to </a:t>
            </a:r>
            <a:r>
              <a:rPr lang="en-US">
                <a:hlinkClick r:id="rId2"/>
              </a:rPr>
              <a:t>wayne.yee@mass.gov</a:t>
            </a:r>
            <a:r>
              <a:rPr lang="en-US"/>
              <a:t> by </a:t>
            </a:r>
            <a:r>
              <a:rPr lang="en-US" b="1"/>
              <a:t>Monday, March 4, 2024.</a:t>
            </a:r>
          </a:p>
          <a:p>
            <a:r>
              <a:rPr lang="en-US"/>
              <a:t>All inquiries for Phase 2 must be submitted in writing to </a:t>
            </a:r>
            <a:r>
              <a:rPr lang="en-US">
                <a:hlinkClick r:id="rId2"/>
              </a:rPr>
              <a:t>wayne.yee@mass.gov</a:t>
            </a:r>
            <a:r>
              <a:rPr lang="en-US"/>
              <a:t> by </a:t>
            </a:r>
            <a:r>
              <a:rPr lang="en-US" b="1"/>
              <a:t>Monday, May 27, 2024. </a:t>
            </a:r>
            <a:endParaRPr lang="en-US"/>
          </a:p>
          <a:p>
            <a:r>
              <a:rPr lang="en-US"/>
              <a:t>Questions and Answers will be posted on the </a:t>
            </a:r>
            <a:r>
              <a:rPr lang="en-US">
                <a:hlinkClick r:id="rId3"/>
              </a:rPr>
              <a:t>ACLS homepage</a:t>
            </a:r>
            <a:r>
              <a:rPr lang="en-US"/>
              <a:t>.  </a:t>
            </a:r>
          </a:p>
        </p:txBody>
      </p:sp>
      <p:sp>
        <p:nvSpPr>
          <p:cNvPr id="4" name="Slide Number Placeholder 3">
            <a:extLst>
              <a:ext uri="{FF2B5EF4-FFF2-40B4-BE49-F238E27FC236}">
                <a16:creationId xmlns:a16="http://schemas.microsoft.com/office/drawing/2014/main" id="{A2ACA790-DE68-45B6-8FC0-6ED57D5A42F7}"/>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a:p>
        </p:txBody>
      </p:sp>
    </p:spTree>
    <p:extLst>
      <p:ext uri="{BB962C8B-B14F-4D97-AF65-F5344CB8AC3E}">
        <p14:creationId xmlns:p14="http://schemas.microsoft.com/office/powerpoint/2010/main" val="136584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A6F29-19C8-0111-E94E-9352607F3BAF}"/>
              </a:ext>
            </a:extLst>
          </p:cNvPr>
          <p:cNvSpPr>
            <a:spLocks noGrp="1"/>
          </p:cNvSpPr>
          <p:nvPr>
            <p:ph type="title"/>
          </p:nvPr>
        </p:nvSpPr>
        <p:spPr/>
        <p:txBody>
          <a:bodyPr/>
          <a:lstStyle/>
          <a:p>
            <a:r>
              <a:rPr lang="en-US"/>
              <a:t>Notes</a:t>
            </a:r>
          </a:p>
        </p:txBody>
      </p:sp>
      <p:sp>
        <p:nvSpPr>
          <p:cNvPr id="3" name="Content Placeholder 2">
            <a:extLst>
              <a:ext uri="{FF2B5EF4-FFF2-40B4-BE49-F238E27FC236}">
                <a16:creationId xmlns:a16="http://schemas.microsoft.com/office/drawing/2014/main" id="{2056B659-52D1-7B8D-AFCF-907CE4AA8745}"/>
              </a:ext>
            </a:extLst>
          </p:cNvPr>
          <p:cNvSpPr>
            <a:spLocks noGrp="1"/>
          </p:cNvSpPr>
          <p:nvPr>
            <p:ph idx="1"/>
          </p:nvPr>
        </p:nvSpPr>
        <p:spPr/>
        <p:txBody>
          <a:bodyPr/>
          <a:lstStyle/>
          <a:p>
            <a:r>
              <a:rPr lang="en-US"/>
              <a:t>Workplace Education policy link: </a:t>
            </a:r>
            <a:r>
              <a:rPr lang="en-US">
                <a:hlinkClick r:id="rId2"/>
              </a:rPr>
              <a:t>https://www.doe.mass.edu/acls/workplace/guidelines.docx</a:t>
            </a:r>
            <a:r>
              <a:rPr lang="en-US"/>
              <a:t> </a:t>
            </a:r>
          </a:p>
        </p:txBody>
      </p:sp>
      <p:sp>
        <p:nvSpPr>
          <p:cNvPr id="4" name="Slide Number Placeholder 3">
            <a:extLst>
              <a:ext uri="{FF2B5EF4-FFF2-40B4-BE49-F238E27FC236}">
                <a16:creationId xmlns:a16="http://schemas.microsoft.com/office/drawing/2014/main" id="{7368B8A5-3785-5F1A-544F-9713B8B059B0}"/>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175058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a:solidFill>
                  <a:schemeClr val="accent1">
                    <a:lumMod val="50000"/>
                  </a:schemeClr>
                </a:solidFill>
              </a:rPr>
              <a:t>Purpose and Priorities</a:t>
            </a:r>
            <a:endParaRPr lang="zh-CN" altLang="en-US" sz="4000">
              <a:solidFill>
                <a:schemeClr val="accent1">
                  <a:lumMod val="50000"/>
                </a:schemeClr>
              </a:solidFill>
            </a:endParaRPr>
          </a:p>
        </p:txBody>
      </p:sp>
    </p:spTree>
    <p:extLst>
      <p:ext uri="{BB962C8B-B14F-4D97-AF65-F5344CB8AC3E}">
        <p14:creationId xmlns:p14="http://schemas.microsoft.com/office/powerpoint/2010/main" val="135033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C5D94-2282-A41F-389F-77D14747CED3}"/>
              </a:ext>
            </a:extLst>
          </p:cNvPr>
          <p:cNvSpPr>
            <a:spLocks noGrp="1"/>
          </p:cNvSpPr>
          <p:nvPr>
            <p:ph type="title"/>
          </p:nvPr>
        </p:nvSpPr>
        <p:spPr/>
        <p:txBody>
          <a:bodyPr/>
          <a:lstStyle/>
          <a:p>
            <a:r>
              <a:rPr lang="en-US"/>
              <a:t>Timeline</a:t>
            </a:r>
          </a:p>
        </p:txBody>
      </p:sp>
      <p:sp>
        <p:nvSpPr>
          <p:cNvPr id="3" name="Content Placeholder 2">
            <a:extLst>
              <a:ext uri="{FF2B5EF4-FFF2-40B4-BE49-F238E27FC236}">
                <a16:creationId xmlns:a16="http://schemas.microsoft.com/office/drawing/2014/main" id="{A4A81A7D-C3BE-31CC-14FF-174210CE3FA8}"/>
              </a:ext>
            </a:extLst>
          </p:cNvPr>
          <p:cNvSpPr>
            <a:spLocks noGrp="1"/>
          </p:cNvSpPr>
          <p:nvPr>
            <p:ph idx="1"/>
          </p:nvPr>
        </p:nvSpPr>
        <p:spPr/>
        <p:txBody>
          <a:bodyPr/>
          <a:lstStyle/>
          <a:p>
            <a:r>
              <a:rPr lang="en-US"/>
              <a:t>Phase 1: 494 Planning Grants (March-June 2024)</a:t>
            </a:r>
          </a:p>
          <a:p>
            <a:endParaRPr lang="en-US"/>
          </a:p>
          <a:p>
            <a:endParaRPr lang="en-US"/>
          </a:p>
          <a:p>
            <a:r>
              <a:rPr lang="en-US"/>
              <a:t>Phase 2: 495 Implementation Grants (July 2024-June 2025), with up to two conditional renewals</a:t>
            </a:r>
          </a:p>
        </p:txBody>
      </p:sp>
      <p:sp>
        <p:nvSpPr>
          <p:cNvPr id="4" name="Slide Number Placeholder 3">
            <a:extLst>
              <a:ext uri="{FF2B5EF4-FFF2-40B4-BE49-F238E27FC236}">
                <a16:creationId xmlns:a16="http://schemas.microsoft.com/office/drawing/2014/main" id="{26D59BF4-E061-D906-76A6-4C1E672CC10C}"/>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2140263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Purpose: Planning Grants</a:t>
            </a:r>
          </a:p>
        </p:txBody>
      </p:sp>
      <p:sp>
        <p:nvSpPr>
          <p:cNvPr id="9" name="Content Placeholder 8"/>
          <p:cNvSpPr>
            <a:spLocks noGrp="1"/>
          </p:cNvSpPr>
          <p:nvPr>
            <p:ph idx="1"/>
          </p:nvPr>
        </p:nvSpPr>
        <p:spPr>
          <a:xfrm>
            <a:off x="567743" y="1230403"/>
            <a:ext cx="11370972" cy="5049746"/>
          </a:xfrm>
        </p:spPr>
        <p:txBody>
          <a:bodyPr/>
          <a:lstStyle/>
          <a:p>
            <a:r>
              <a:rPr lang="en-US"/>
              <a:t>Phase 1 grants are competitive ones designed for partnerships among education providers, business partners, and unions (where the workforce is unionized) to identify needs for instructional services for adult incumbent workers.</a:t>
            </a:r>
          </a:p>
          <a:p>
            <a:pPr lvl="1"/>
            <a:r>
              <a:rPr lang="en-US"/>
              <a:t>In Phase 1, the partnership assesses the readiness of the business to support an educational program that meets the basic skill needs of its incumbent workers. </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395864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Phase 1 Priorities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t>Priorities are to support applicants that propose to:</a:t>
            </a:r>
          </a:p>
          <a:p>
            <a:pPr lvl="1">
              <a:buFont typeface="Arial" panose="020B0604020202020204" pitchFamily="34" charset="0"/>
              <a:buChar char="•"/>
            </a:pPr>
            <a:r>
              <a:rPr lang="en-US"/>
              <a:t>Provide evidence of an employer and education provider partnership</a:t>
            </a:r>
          </a:p>
          <a:p>
            <a:pPr lvl="1">
              <a:buFont typeface="Arial" panose="020B0604020202020204" pitchFamily="34" charset="0"/>
              <a:buChar char="•"/>
            </a:pPr>
            <a:r>
              <a:rPr lang="en-US"/>
              <a:t>Develop a plan and timeline to conduct a Workplace Needs Analysis (WNA)</a:t>
            </a:r>
          </a:p>
          <a:p>
            <a:pPr lvl="1">
              <a:buFont typeface="Arial" panose="020B0604020202020204" pitchFamily="34" charset="0"/>
              <a:buChar char="•"/>
            </a:pPr>
            <a:r>
              <a:rPr lang="en-US"/>
              <a:t>Identify a lead person to orient the direct work of the WNA</a:t>
            </a:r>
          </a:p>
          <a:p>
            <a:pPr lvl="1">
              <a:buFont typeface="Arial" panose="020B0604020202020204" pitchFamily="34" charset="0"/>
              <a:buChar char="•"/>
            </a:pPr>
            <a:r>
              <a:rPr lang="en-US"/>
              <a:t>Include a variety of perspectives through participation in the WNA</a:t>
            </a:r>
          </a:p>
          <a:p>
            <a:pPr lvl="1">
              <a:buFont typeface="Arial" panose="020B0604020202020204" pitchFamily="34" charset="0"/>
              <a:buChar char="•"/>
            </a:pPr>
            <a:r>
              <a:rPr lang="en-US"/>
              <a:t>Integrate Adult Basic Education (ABE)/English for Speakers of Other Languages (ESOL) with industry skills training/work readiness to develop increased economic self-sufficiency and a more productive workforce</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409920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Phase 1 Priorities (continued)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a:t>Ensure that participants progress through NRS EFLs by offering educational activities of sufficient intensity and quality, which (a) use curriculum aligned to the Anchor Standards and level-specific standards of the </a:t>
            </a:r>
            <a:r>
              <a:rPr lang="en-US" sz="2800" i="1">
                <a:hlinkClick r:id="rId3" tooltip="External Link, Opens in New Window"/>
              </a:rPr>
              <a:t>College and Career Readiness Standards for Adult Education (CCRSAE)</a:t>
            </a:r>
            <a:r>
              <a:rPr lang="en-US" sz="2800"/>
              <a:t> or the standards and benchmarks of the </a:t>
            </a:r>
            <a:r>
              <a:rPr lang="en-US" sz="2800" i="1">
                <a:hlinkClick r:id="rId4"/>
              </a:rPr>
              <a:t>Massachusetts English Language Proficiency Standards for Adult Education (MA MELPS)</a:t>
            </a:r>
            <a:r>
              <a:rPr lang="en-US" sz="2800"/>
              <a:t>, (b) are based on rigorous research, (c) include the essential components of reading, and (d) may include math instruction for English language learners, and, where possible, effectively use technology so that participants develop their digital literacy skills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494747895"/>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28a8b47-e9c9-4277-a924-5216709587a8">
      <UserInfo>
        <DisplayName>Patrick, Lisa  V. (DESE)</DisplayName>
        <AccountId>47</AccountId>
        <AccountType/>
      </UserInfo>
      <UserInfo>
        <DisplayName>Yee, Wayne (DESE)</DisplayName>
        <AccountId>21</AccountId>
        <AccountType/>
      </UserInfo>
    </SharedWithUsers>
    <_activity xmlns="b14f9300-05dc-4cf3-baf3-88ffca0ffe9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165C85EABB07468302612C3BF32090" ma:contentTypeVersion="16" ma:contentTypeDescription="Create a new document." ma:contentTypeScope="" ma:versionID="14c3724f2367aa012ded049589f58d24">
  <xsd:schema xmlns:xsd="http://www.w3.org/2001/XMLSchema" xmlns:xs="http://www.w3.org/2001/XMLSchema" xmlns:p="http://schemas.microsoft.com/office/2006/metadata/properties" xmlns:ns3="328a8b47-e9c9-4277-a924-5216709587a8" xmlns:ns4="b14f9300-05dc-4cf3-baf3-88ffca0ffe94" targetNamespace="http://schemas.microsoft.com/office/2006/metadata/properties" ma:root="true" ma:fieldsID="ee80d6c633c5bb22f2402dcffc1c4329" ns3:_="" ns4:_="">
    <xsd:import namespace="328a8b47-e9c9-4277-a924-5216709587a8"/>
    <xsd:import namespace="b14f9300-05dc-4cf3-baf3-88ffca0ffe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8a8b47-e9c9-4277-a924-5216709587a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4f9300-05dc-4cf3-baf3-88ffca0ffe9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C3A818-94C0-4811-9A65-937F089F177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b14f9300-05dc-4cf3-baf3-88ffca0ffe94"/>
    <ds:schemaRef ds:uri="328a8b47-e9c9-4277-a924-5216709587a8"/>
    <ds:schemaRef ds:uri="http://www.w3.org/XML/1998/namespace"/>
  </ds:schemaRefs>
</ds:datastoreItem>
</file>

<file path=customXml/itemProps2.xml><?xml version="1.0" encoding="utf-8"?>
<ds:datastoreItem xmlns:ds="http://schemas.openxmlformats.org/officeDocument/2006/customXml" ds:itemID="{0D63775A-A39F-4923-829A-3E4482E11C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8a8b47-e9c9-4277-a924-5216709587a8"/>
    <ds:schemaRef ds:uri="b14f9300-05dc-4cf3-baf3-88ffca0ff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D0C547-B893-4947-B297-B97C5D3678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0</TotalTime>
  <Words>2444</Words>
  <Application>Microsoft Office PowerPoint</Application>
  <PresentationFormat>Widescreen</PresentationFormat>
  <Paragraphs>186</Paragraphs>
  <Slides>30</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&amp;quot</vt:lpstr>
      <vt:lpstr>等线</vt:lpstr>
      <vt:lpstr>Segoe</vt:lpstr>
      <vt:lpstr>Segoe SemiBold</vt:lpstr>
      <vt:lpstr>Arial</vt:lpstr>
      <vt:lpstr>Courier New</vt:lpstr>
      <vt:lpstr>Segoe UI</vt:lpstr>
      <vt:lpstr>Segoe UI Semibold</vt:lpstr>
      <vt:lpstr>Wingdings</vt:lpstr>
      <vt:lpstr>ESE​​</vt:lpstr>
      <vt:lpstr>FY2024: Workplace Education Bidders’ Conference</vt:lpstr>
      <vt:lpstr>PowerPoint Presentation</vt:lpstr>
      <vt:lpstr>Notes</vt:lpstr>
      <vt:lpstr>Notes</vt:lpstr>
      <vt:lpstr>PowerPoint Presentation</vt:lpstr>
      <vt:lpstr>Timeline</vt:lpstr>
      <vt:lpstr>Purpose: Planning Grants</vt:lpstr>
      <vt:lpstr>Phase 1 Priorities</vt:lpstr>
      <vt:lpstr>Phase 1 Priorities (continued)</vt:lpstr>
      <vt:lpstr>Phase 1 Priorities (continued)</vt:lpstr>
      <vt:lpstr>Funding and Project Duration: Phase 1</vt:lpstr>
      <vt:lpstr>Fund Use: Phase 1</vt:lpstr>
      <vt:lpstr>Fund Use: Phase 1 (continued)</vt:lpstr>
      <vt:lpstr>Purpose: Implementation Grants (Phase 2) </vt:lpstr>
      <vt:lpstr>Phase 2 Priorities</vt:lpstr>
      <vt:lpstr>Funding and Project Duration: Phase 2</vt:lpstr>
      <vt:lpstr>Fund Use: Phase 2</vt:lpstr>
      <vt:lpstr>Fund Use: Phase 2 (Continued) </vt:lpstr>
      <vt:lpstr>Eligible incumbent workers</vt:lpstr>
      <vt:lpstr>Eligibility</vt:lpstr>
      <vt:lpstr>PowerPoint Presentation</vt:lpstr>
      <vt:lpstr>GEM$ Directions</vt:lpstr>
      <vt:lpstr>GEM$ Directions (Where is the funding application?)</vt:lpstr>
      <vt:lpstr>GEM$ Directions (Sections Page)</vt:lpstr>
      <vt:lpstr>GEM$ Directions (Narrative)</vt:lpstr>
      <vt:lpstr>GEM$ Directions (MOA)</vt:lpstr>
      <vt:lpstr>GEM$ Directions</vt:lpstr>
      <vt:lpstr>GEM$ Steps for Competitive Grants</vt:lpstr>
      <vt:lpstr>PowerPoint Presentation</vt:lpstr>
      <vt:lpstr>Inquiries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FY2024: Workplace Education Bidders' Conference</dc:title>
  <dc:creator>DESE</dc:creator>
  <cp:lastModifiedBy>Zou, Dong (EOE)</cp:lastModifiedBy>
  <cp:revision>3</cp:revision>
  <cp:lastPrinted>2017-08-07T14:46:10Z</cp:lastPrinted>
  <dcterms:created xsi:type="dcterms:W3CDTF">2020-01-13T15:38:08Z</dcterms:created>
  <dcterms:modified xsi:type="dcterms:W3CDTF">2024-03-04T17:29:18Z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4 2024 12:00AM</vt:lpwstr>
  </property>
</Properties>
</file>