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8"/>
  </p:notesMasterIdLst>
  <p:sldIdLst>
    <p:sldId id="263" r:id="rId5"/>
    <p:sldId id="256" r:id="rId6"/>
    <p:sldId id="275" r:id="rId7"/>
    <p:sldId id="281" r:id="rId8"/>
    <p:sldId id="268" r:id="rId9"/>
    <p:sldId id="276" r:id="rId10"/>
    <p:sldId id="282" r:id="rId11"/>
    <p:sldId id="280" r:id="rId12"/>
    <p:sldId id="260" r:id="rId13"/>
    <p:sldId id="277" r:id="rId14"/>
    <p:sldId id="278" r:id="rId15"/>
    <p:sldId id="279" r:id="rId16"/>
    <p:sldId id="26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39125A4-36C7-8ED9-60ED-B281E4C89141}" name="Troppe, Marie L. (DESE)" initials="T(" userId="S::marie.l.troppe@mass.gov::f8bf9b2e-2c09-4e11-87a3-1e2cf3b18888" providerId="AD"/>
  <p188:author id="{FE482ADD-F5D5-4AA8-BB81-7C61E1C32522}" name="Rodriguez, Kathleen T (DESE)" initials="R(" userId="S::kathleent.rodriguez@mass.gov::7c1139d0-f72c-4fa9-b890-0fcad11aa42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4782"/>
    <a:srgbClr val="DEE4EC"/>
    <a:srgbClr val="49CC00"/>
    <a:srgbClr val="213B6A"/>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EC0FB5-55A6-4A88-97D3-E8E4A05DC532}" v="21" dt="2026-05-04T19:24:53.257"/>
    <p1510:client id="{6C52B718-F295-4981-9BC0-806FA0E8F33A}" v="12" dt="2026-05-04T19:19:39.7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102" y="8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9B4AC1-35B1-BA4D-B7A2-76C00F0B2116}" type="datetimeFigureOut">
              <a:rPr lang="en-US" smtClean="0"/>
              <a:t>5/8/2026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A89DAF-4DCD-F24F-A21D-5CEB636E1BAF}" type="slidenum">
              <a:rPr lang="en-US" smtClean="0"/>
              <a:t>‹#›</a:t>
            </a:fld>
            <a:endParaRPr lang="en-US"/>
          </a:p>
        </p:txBody>
      </p:sp>
    </p:spTree>
    <p:extLst>
      <p:ext uri="{BB962C8B-B14F-4D97-AF65-F5344CB8AC3E}">
        <p14:creationId xmlns:p14="http://schemas.microsoft.com/office/powerpoint/2010/main" val="1052157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Introductions: Marie, Kathy, Yvonne</a:t>
            </a:r>
          </a:p>
        </p:txBody>
      </p:sp>
      <p:sp>
        <p:nvSpPr>
          <p:cNvPr id="4" name="Slide Number Placeholder 3"/>
          <p:cNvSpPr>
            <a:spLocks noGrp="1"/>
          </p:cNvSpPr>
          <p:nvPr>
            <p:ph type="sldNum" sz="quarter" idx="5"/>
          </p:nvPr>
        </p:nvSpPr>
        <p:spPr/>
        <p:txBody>
          <a:bodyPr/>
          <a:lstStyle/>
          <a:p>
            <a:fld id="{30A89DAF-4DCD-F24F-A21D-5CEB636E1BAF}" type="slidenum">
              <a:rPr lang="en-US" smtClean="0"/>
              <a:t>1</a:t>
            </a:fld>
            <a:endParaRPr lang="en-US"/>
          </a:p>
        </p:txBody>
      </p:sp>
    </p:spTree>
    <p:extLst>
      <p:ext uri="{BB962C8B-B14F-4D97-AF65-F5344CB8AC3E}">
        <p14:creationId xmlns:p14="http://schemas.microsoft.com/office/powerpoint/2010/main" val="27522701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0A89DAF-4DCD-F24F-A21D-5CEB636E1BAF}" type="slidenum">
              <a:rPr lang="en-US" smtClean="0"/>
              <a:t>13</a:t>
            </a:fld>
            <a:endParaRPr lang="en-US"/>
          </a:p>
        </p:txBody>
      </p:sp>
    </p:spTree>
    <p:extLst>
      <p:ext uri="{BB962C8B-B14F-4D97-AF65-F5344CB8AC3E}">
        <p14:creationId xmlns:p14="http://schemas.microsoft.com/office/powerpoint/2010/main" val="1870331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590439-BED8-84B9-F02C-7C01F1B384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C43CC7-3BFF-BE50-711B-A3FDCDB7F0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96B9DC-F0D0-800E-834C-33E3B8860A5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E70AF2F-68AE-7160-7CCD-1C944A9D242A}"/>
              </a:ext>
            </a:extLst>
          </p:cNvPr>
          <p:cNvSpPr>
            <a:spLocks noGrp="1"/>
          </p:cNvSpPr>
          <p:nvPr>
            <p:ph type="sldNum" sz="quarter" idx="5"/>
          </p:nvPr>
        </p:nvSpPr>
        <p:spPr/>
        <p:txBody>
          <a:bodyPr/>
          <a:lstStyle/>
          <a:p>
            <a:fld id="{30A89DAF-4DCD-F24F-A21D-5CEB636E1BAF}" type="slidenum">
              <a:rPr lang="en-US" smtClean="0"/>
              <a:t>3</a:t>
            </a:fld>
            <a:endParaRPr lang="en-US"/>
          </a:p>
        </p:txBody>
      </p:sp>
    </p:spTree>
    <p:extLst>
      <p:ext uri="{BB962C8B-B14F-4D97-AF65-F5344CB8AC3E}">
        <p14:creationId xmlns:p14="http://schemas.microsoft.com/office/powerpoint/2010/main" val="21225486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C2AE2D-51FC-69E6-645F-A355DBEDFA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E1D549-A0CD-0FA4-C98D-7CB72CF10B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3F9A28-F75B-9559-C942-55D7B12694D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D7C45FA-00A0-1726-C9FC-810230E4286F}"/>
              </a:ext>
            </a:extLst>
          </p:cNvPr>
          <p:cNvSpPr>
            <a:spLocks noGrp="1"/>
          </p:cNvSpPr>
          <p:nvPr>
            <p:ph type="sldNum" sz="quarter" idx="5"/>
          </p:nvPr>
        </p:nvSpPr>
        <p:spPr/>
        <p:txBody>
          <a:bodyPr/>
          <a:lstStyle/>
          <a:p>
            <a:fld id="{30A89DAF-4DCD-F24F-A21D-5CEB636E1BAF}" type="slidenum">
              <a:rPr lang="en-US" smtClean="0"/>
              <a:t>4</a:t>
            </a:fld>
            <a:endParaRPr lang="en-US"/>
          </a:p>
        </p:txBody>
      </p:sp>
    </p:spTree>
    <p:extLst>
      <p:ext uri="{BB962C8B-B14F-4D97-AF65-F5344CB8AC3E}">
        <p14:creationId xmlns:p14="http://schemas.microsoft.com/office/powerpoint/2010/main" val="39114282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641E15-7B82-3988-53C4-1936463D1A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9CF3E8-FD95-4821-0636-FA7F1AF160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082020-1935-E86C-A0D1-3DCCC0BE414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B11BFCB-65B4-C695-4935-450C401240CE}"/>
              </a:ext>
            </a:extLst>
          </p:cNvPr>
          <p:cNvSpPr>
            <a:spLocks noGrp="1"/>
          </p:cNvSpPr>
          <p:nvPr>
            <p:ph type="sldNum" sz="quarter" idx="5"/>
          </p:nvPr>
        </p:nvSpPr>
        <p:spPr/>
        <p:txBody>
          <a:bodyPr/>
          <a:lstStyle/>
          <a:p>
            <a:fld id="{30A89DAF-4DCD-F24F-A21D-5CEB636E1BAF}" type="slidenum">
              <a:rPr lang="en-US" smtClean="0"/>
              <a:t>6</a:t>
            </a:fld>
            <a:endParaRPr lang="en-US"/>
          </a:p>
        </p:txBody>
      </p:sp>
    </p:spTree>
    <p:extLst>
      <p:ext uri="{BB962C8B-B14F-4D97-AF65-F5344CB8AC3E}">
        <p14:creationId xmlns:p14="http://schemas.microsoft.com/office/powerpoint/2010/main" val="42234920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9E277D-006D-DD14-6E71-75D68CD391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4ED0F9-8BA6-8678-78F8-458D179698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F767F5-0E51-4E99-859B-70BD2489CF6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758FF43-3187-D03E-9AF2-44B99009F3A8}"/>
              </a:ext>
            </a:extLst>
          </p:cNvPr>
          <p:cNvSpPr>
            <a:spLocks noGrp="1"/>
          </p:cNvSpPr>
          <p:nvPr>
            <p:ph type="sldNum" sz="quarter" idx="5"/>
          </p:nvPr>
        </p:nvSpPr>
        <p:spPr/>
        <p:txBody>
          <a:bodyPr/>
          <a:lstStyle/>
          <a:p>
            <a:fld id="{30A89DAF-4DCD-F24F-A21D-5CEB636E1BAF}" type="slidenum">
              <a:rPr lang="en-US" smtClean="0"/>
              <a:t>8</a:t>
            </a:fld>
            <a:endParaRPr lang="en-US"/>
          </a:p>
        </p:txBody>
      </p:sp>
    </p:spTree>
    <p:extLst>
      <p:ext uri="{BB962C8B-B14F-4D97-AF65-F5344CB8AC3E}">
        <p14:creationId xmlns:p14="http://schemas.microsoft.com/office/powerpoint/2010/main" val="30765163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0A89DAF-4DCD-F24F-A21D-5CEB636E1BAF}" type="slidenum">
              <a:rPr lang="en-US" smtClean="0"/>
              <a:t>9</a:t>
            </a:fld>
            <a:endParaRPr lang="en-US"/>
          </a:p>
        </p:txBody>
      </p:sp>
    </p:spTree>
    <p:extLst>
      <p:ext uri="{BB962C8B-B14F-4D97-AF65-F5344CB8AC3E}">
        <p14:creationId xmlns:p14="http://schemas.microsoft.com/office/powerpoint/2010/main" val="40838899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21CD5-F7F4-6425-370C-FD43EB9113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6CCD5E-CEFA-DDDB-7E46-E7AC6D0FF8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7D55D7-D73A-5CA0-3F29-DD5D0F15B91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AA5987D-997E-8637-AD59-24B6D220D986}"/>
              </a:ext>
            </a:extLst>
          </p:cNvPr>
          <p:cNvSpPr>
            <a:spLocks noGrp="1"/>
          </p:cNvSpPr>
          <p:nvPr>
            <p:ph type="sldNum" sz="quarter" idx="5"/>
          </p:nvPr>
        </p:nvSpPr>
        <p:spPr/>
        <p:txBody>
          <a:bodyPr/>
          <a:lstStyle/>
          <a:p>
            <a:fld id="{30A89DAF-4DCD-F24F-A21D-5CEB636E1BAF}" type="slidenum">
              <a:rPr lang="en-US" smtClean="0"/>
              <a:t>10</a:t>
            </a:fld>
            <a:endParaRPr lang="en-US"/>
          </a:p>
        </p:txBody>
      </p:sp>
    </p:spTree>
    <p:extLst>
      <p:ext uri="{BB962C8B-B14F-4D97-AF65-F5344CB8AC3E}">
        <p14:creationId xmlns:p14="http://schemas.microsoft.com/office/powerpoint/2010/main" val="4163885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27DE46-A258-F185-3F76-8A84963BC6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E45867-F8EF-4F52-1E77-58182AA870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9CE2FD-FAFD-51EE-9644-327133BA2C3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A54C8CC-43D5-7094-F963-B2ADF48C3749}"/>
              </a:ext>
            </a:extLst>
          </p:cNvPr>
          <p:cNvSpPr>
            <a:spLocks noGrp="1"/>
          </p:cNvSpPr>
          <p:nvPr>
            <p:ph type="sldNum" sz="quarter" idx="5"/>
          </p:nvPr>
        </p:nvSpPr>
        <p:spPr/>
        <p:txBody>
          <a:bodyPr/>
          <a:lstStyle/>
          <a:p>
            <a:fld id="{30A89DAF-4DCD-F24F-A21D-5CEB636E1BAF}" type="slidenum">
              <a:rPr lang="en-US" smtClean="0"/>
              <a:t>11</a:t>
            </a:fld>
            <a:endParaRPr lang="en-US"/>
          </a:p>
        </p:txBody>
      </p:sp>
    </p:spTree>
    <p:extLst>
      <p:ext uri="{BB962C8B-B14F-4D97-AF65-F5344CB8AC3E}">
        <p14:creationId xmlns:p14="http://schemas.microsoft.com/office/powerpoint/2010/main" val="40181913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82C03-BA64-2F45-443B-E7B8D5D81D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EAF81B-E776-769B-A36E-96EBEF6E29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84411F-C118-566D-F61C-89578B5A781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652B5B8-BF74-EF52-4D7F-9886BC9BD0EB}"/>
              </a:ext>
            </a:extLst>
          </p:cNvPr>
          <p:cNvSpPr>
            <a:spLocks noGrp="1"/>
          </p:cNvSpPr>
          <p:nvPr>
            <p:ph type="sldNum" sz="quarter" idx="5"/>
          </p:nvPr>
        </p:nvSpPr>
        <p:spPr/>
        <p:txBody>
          <a:bodyPr/>
          <a:lstStyle/>
          <a:p>
            <a:fld id="{30A89DAF-4DCD-F24F-A21D-5CEB636E1BAF}" type="slidenum">
              <a:rPr lang="en-US" smtClean="0"/>
              <a:t>12</a:t>
            </a:fld>
            <a:endParaRPr lang="en-US"/>
          </a:p>
        </p:txBody>
      </p:sp>
    </p:spTree>
    <p:extLst>
      <p:ext uri="{BB962C8B-B14F-4D97-AF65-F5344CB8AC3E}">
        <p14:creationId xmlns:p14="http://schemas.microsoft.com/office/powerpoint/2010/main" val="2365919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5912F-0FC6-4173-E195-34DB5C181C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40AAA21-03F2-3B15-4980-B9B85B42F1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3E592FB-51DC-686A-D069-8679F4D797B6}"/>
              </a:ext>
            </a:extLst>
          </p:cNvPr>
          <p:cNvSpPr>
            <a:spLocks noGrp="1"/>
          </p:cNvSpPr>
          <p:nvPr>
            <p:ph type="dt" sz="half" idx="10"/>
          </p:nvPr>
        </p:nvSpPr>
        <p:spPr/>
        <p:txBody>
          <a:bodyPr/>
          <a:lstStyle/>
          <a:p>
            <a:fld id="{EF18DA6A-F96B-AD40-9844-30DCC91DF590}" type="datetime1">
              <a:rPr lang="en-US" smtClean="0"/>
              <a:t>5/8/2026</a:t>
            </a:fld>
            <a:endParaRPr lang="en-US"/>
          </a:p>
        </p:txBody>
      </p:sp>
      <p:sp>
        <p:nvSpPr>
          <p:cNvPr id="5" name="Footer Placeholder 4">
            <a:extLst>
              <a:ext uri="{FF2B5EF4-FFF2-40B4-BE49-F238E27FC236}">
                <a16:creationId xmlns:a16="http://schemas.microsoft.com/office/drawing/2014/main" id="{2F89AC24-C3FE-1969-6C17-3C3F2C4DAF45}"/>
              </a:ext>
            </a:extLst>
          </p:cNvPr>
          <p:cNvSpPr>
            <a:spLocks noGrp="1"/>
          </p:cNvSpPr>
          <p:nvPr>
            <p:ph type="ftr" sz="quarter" idx="11"/>
          </p:nvPr>
        </p:nvSpPr>
        <p:spPr/>
        <p:txBody>
          <a:bodyPr/>
          <a:lstStyle/>
          <a:p>
            <a:r>
              <a:rPr lang="en-US"/>
              <a:t>Public Adult Education of MA</a:t>
            </a:r>
          </a:p>
        </p:txBody>
      </p:sp>
      <p:sp>
        <p:nvSpPr>
          <p:cNvPr id="6" name="Slide Number Placeholder 5">
            <a:extLst>
              <a:ext uri="{FF2B5EF4-FFF2-40B4-BE49-F238E27FC236}">
                <a16:creationId xmlns:a16="http://schemas.microsoft.com/office/drawing/2014/main" id="{D291512F-40B3-064A-657E-CCA48734C9E6}"/>
              </a:ext>
            </a:extLst>
          </p:cNvPr>
          <p:cNvSpPr>
            <a:spLocks noGrp="1"/>
          </p:cNvSpPr>
          <p:nvPr>
            <p:ph type="sldNum" sz="quarter" idx="12"/>
          </p:nvPr>
        </p:nvSpPr>
        <p:spPr/>
        <p:txBody>
          <a:bodyPr/>
          <a:lstStyle/>
          <a:p>
            <a:fld id="{CF5B1659-A58B-BF47-B4B7-51F5DCEDC550}" type="slidenum">
              <a:rPr lang="en-US" smtClean="0"/>
              <a:t>‹#›</a:t>
            </a:fld>
            <a:endParaRPr lang="en-US"/>
          </a:p>
        </p:txBody>
      </p:sp>
    </p:spTree>
    <p:extLst>
      <p:ext uri="{BB962C8B-B14F-4D97-AF65-F5344CB8AC3E}">
        <p14:creationId xmlns:p14="http://schemas.microsoft.com/office/powerpoint/2010/main" val="353677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75C266-47D2-11A1-2F69-7772571894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8EEA3F6-52C5-4A7A-0E3F-BC0234AE9BC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74EF70-C18C-170A-570C-6466A9519872}"/>
              </a:ext>
            </a:extLst>
          </p:cNvPr>
          <p:cNvSpPr>
            <a:spLocks noGrp="1"/>
          </p:cNvSpPr>
          <p:nvPr>
            <p:ph type="dt" sz="half" idx="10"/>
          </p:nvPr>
        </p:nvSpPr>
        <p:spPr/>
        <p:txBody>
          <a:bodyPr/>
          <a:lstStyle/>
          <a:p>
            <a:fld id="{385B4389-2100-FB4D-9D2E-956C7EC4CBDF}" type="datetime1">
              <a:rPr lang="en-US" smtClean="0"/>
              <a:t>5/8/2026</a:t>
            </a:fld>
            <a:endParaRPr lang="en-US"/>
          </a:p>
        </p:txBody>
      </p:sp>
      <p:sp>
        <p:nvSpPr>
          <p:cNvPr id="5" name="Footer Placeholder 4">
            <a:extLst>
              <a:ext uri="{FF2B5EF4-FFF2-40B4-BE49-F238E27FC236}">
                <a16:creationId xmlns:a16="http://schemas.microsoft.com/office/drawing/2014/main" id="{B36A3CAE-D597-7801-C1BB-82733D6B9C5F}"/>
              </a:ext>
            </a:extLst>
          </p:cNvPr>
          <p:cNvSpPr>
            <a:spLocks noGrp="1"/>
          </p:cNvSpPr>
          <p:nvPr>
            <p:ph type="ftr" sz="quarter" idx="11"/>
          </p:nvPr>
        </p:nvSpPr>
        <p:spPr/>
        <p:txBody>
          <a:bodyPr/>
          <a:lstStyle/>
          <a:p>
            <a:r>
              <a:rPr lang="en-US"/>
              <a:t>Public Adult Education of MA</a:t>
            </a:r>
          </a:p>
        </p:txBody>
      </p:sp>
      <p:sp>
        <p:nvSpPr>
          <p:cNvPr id="6" name="Slide Number Placeholder 5">
            <a:extLst>
              <a:ext uri="{FF2B5EF4-FFF2-40B4-BE49-F238E27FC236}">
                <a16:creationId xmlns:a16="http://schemas.microsoft.com/office/drawing/2014/main" id="{5C80C9B4-7372-6664-E14C-13C498BB2723}"/>
              </a:ext>
            </a:extLst>
          </p:cNvPr>
          <p:cNvSpPr>
            <a:spLocks noGrp="1"/>
          </p:cNvSpPr>
          <p:nvPr>
            <p:ph type="sldNum" sz="quarter" idx="12"/>
          </p:nvPr>
        </p:nvSpPr>
        <p:spPr/>
        <p:txBody>
          <a:bodyPr/>
          <a:lstStyle/>
          <a:p>
            <a:fld id="{CF5B1659-A58B-BF47-B4B7-51F5DCEDC550}" type="slidenum">
              <a:rPr lang="en-US" smtClean="0"/>
              <a:t>‹#›</a:t>
            </a:fld>
            <a:endParaRPr lang="en-US"/>
          </a:p>
        </p:txBody>
      </p:sp>
    </p:spTree>
    <p:extLst>
      <p:ext uri="{BB962C8B-B14F-4D97-AF65-F5344CB8AC3E}">
        <p14:creationId xmlns:p14="http://schemas.microsoft.com/office/powerpoint/2010/main" val="1829524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ED6D8B-3BAA-F248-E7BD-8803F970412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04630F1-E513-F21F-9CEE-578A79F1427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4174FD-AFC9-3D9A-9A3A-401CAC1214E7}"/>
              </a:ext>
            </a:extLst>
          </p:cNvPr>
          <p:cNvSpPr>
            <a:spLocks noGrp="1"/>
          </p:cNvSpPr>
          <p:nvPr>
            <p:ph type="dt" sz="half" idx="10"/>
          </p:nvPr>
        </p:nvSpPr>
        <p:spPr/>
        <p:txBody>
          <a:bodyPr/>
          <a:lstStyle/>
          <a:p>
            <a:fld id="{0579974A-3EBF-054A-ACA3-48A5FB38B1B0}" type="datetime1">
              <a:rPr lang="en-US" smtClean="0"/>
              <a:t>5/8/2026</a:t>
            </a:fld>
            <a:endParaRPr lang="en-US"/>
          </a:p>
        </p:txBody>
      </p:sp>
      <p:sp>
        <p:nvSpPr>
          <p:cNvPr id="5" name="Footer Placeholder 4">
            <a:extLst>
              <a:ext uri="{FF2B5EF4-FFF2-40B4-BE49-F238E27FC236}">
                <a16:creationId xmlns:a16="http://schemas.microsoft.com/office/drawing/2014/main" id="{F00DEEE1-B117-B6AC-41F4-CCBD7F83BB77}"/>
              </a:ext>
            </a:extLst>
          </p:cNvPr>
          <p:cNvSpPr>
            <a:spLocks noGrp="1"/>
          </p:cNvSpPr>
          <p:nvPr>
            <p:ph type="ftr" sz="quarter" idx="11"/>
          </p:nvPr>
        </p:nvSpPr>
        <p:spPr/>
        <p:txBody>
          <a:bodyPr/>
          <a:lstStyle/>
          <a:p>
            <a:r>
              <a:rPr lang="en-US"/>
              <a:t>Public Adult Education of MA</a:t>
            </a:r>
          </a:p>
        </p:txBody>
      </p:sp>
      <p:sp>
        <p:nvSpPr>
          <p:cNvPr id="6" name="Slide Number Placeholder 5">
            <a:extLst>
              <a:ext uri="{FF2B5EF4-FFF2-40B4-BE49-F238E27FC236}">
                <a16:creationId xmlns:a16="http://schemas.microsoft.com/office/drawing/2014/main" id="{11FAF2C4-947B-8782-B1AB-E66CF756A5D0}"/>
              </a:ext>
            </a:extLst>
          </p:cNvPr>
          <p:cNvSpPr>
            <a:spLocks noGrp="1"/>
          </p:cNvSpPr>
          <p:nvPr>
            <p:ph type="sldNum" sz="quarter" idx="12"/>
          </p:nvPr>
        </p:nvSpPr>
        <p:spPr/>
        <p:txBody>
          <a:bodyPr/>
          <a:lstStyle/>
          <a:p>
            <a:fld id="{CF5B1659-A58B-BF47-B4B7-51F5DCEDC550}" type="slidenum">
              <a:rPr lang="en-US" smtClean="0"/>
              <a:t>‹#›</a:t>
            </a:fld>
            <a:endParaRPr lang="en-US"/>
          </a:p>
        </p:txBody>
      </p:sp>
    </p:spTree>
    <p:extLst>
      <p:ext uri="{BB962C8B-B14F-4D97-AF65-F5344CB8AC3E}">
        <p14:creationId xmlns:p14="http://schemas.microsoft.com/office/powerpoint/2010/main" val="1136984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43E0D-CFCD-DDD8-789B-FD5531B61E1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83570D-C59B-293C-0770-0361CD9F96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C4555-D59A-FB49-6266-AD9E1839C7C0}"/>
              </a:ext>
            </a:extLst>
          </p:cNvPr>
          <p:cNvSpPr>
            <a:spLocks noGrp="1"/>
          </p:cNvSpPr>
          <p:nvPr>
            <p:ph type="dt" sz="half" idx="10"/>
          </p:nvPr>
        </p:nvSpPr>
        <p:spPr/>
        <p:txBody>
          <a:bodyPr/>
          <a:lstStyle/>
          <a:p>
            <a:fld id="{27225D30-7D86-A541-ADDE-02026D28A7A2}" type="datetime1">
              <a:rPr lang="en-US" smtClean="0"/>
              <a:t>5/8/2026</a:t>
            </a:fld>
            <a:endParaRPr lang="en-US"/>
          </a:p>
        </p:txBody>
      </p:sp>
      <p:sp>
        <p:nvSpPr>
          <p:cNvPr id="5" name="Footer Placeholder 4">
            <a:extLst>
              <a:ext uri="{FF2B5EF4-FFF2-40B4-BE49-F238E27FC236}">
                <a16:creationId xmlns:a16="http://schemas.microsoft.com/office/drawing/2014/main" id="{093EDD49-B96D-869A-9E75-6EAA3ED0A328}"/>
              </a:ext>
            </a:extLst>
          </p:cNvPr>
          <p:cNvSpPr>
            <a:spLocks noGrp="1"/>
          </p:cNvSpPr>
          <p:nvPr>
            <p:ph type="ftr" sz="quarter" idx="11"/>
          </p:nvPr>
        </p:nvSpPr>
        <p:spPr/>
        <p:txBody>
          <a:bodyPr/>
          <a:lstStyle/>
          <a:p>
            <a:r>
              <a:rPr lang="en-US"/>
              <a:t>Public Adult Education of MA</a:t>
            </a:r>
          </a:p>
        </p:txBody>
      </p:sp>
      <p:sp>
        <p:nvSpPr>
          <p:cNvPr id="6" name="Slide Number Placeholder 5">
            <a:extLst>
              <a:ext uri="{FF2B5EF4-FFF2-40B4-BE49-F238E27FC236}">
                <a16:creationId xmlns:a16="http://schemas.microsoft.com/office/drawing/2014/main" id="{CA09E5E5-2654-401F-2D8F-54A4AC55A215}"/>
              </a:ext>
            </a:extLst>
          </p:cNvPr>
          <p:cNvSpPr>
            <a:spLocks noGrp="1"/>
          </p:cNvSpPr>
          <p:nvPr>
            <p:ph type="sldNum" sz="quarter" idx="12"/>
          </p:nvPr>
        </p:nvSpPr>
        <p:spPr/>
        <p:txBody>
          <a:bodyPr/>
          <a:lstStyle/>
          <a:p>
            <a:fld id="{CF5B1659-A58B-BF47-B4B7-51F5DCEDC550}" type="slidenum">
              <a:rPr lang="en-US" smtClean="0"/>
              <a:t>‹#›</a:t>
            </a:fld>
            <a:endParaRPr lang="en-US"/>
          </a:p>
        </p:txBody>
      </p:sp>
    </p:spTree>
    <p:extLst>
      <p:ext uri="{BB962C8B-B14F-4D97-AF65-F5344CB8AC3E}">
        <p14:creationId xmlns:p14="http://schemas.microsoft.com/office/powerpoint/2010/main" val="988775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1D140-BE20-3430-F0C6-02215523D5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877954A-9C50-B9DA-47C3-248A41792F1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AC90F2B-AB12-BB88-8E55-DA3A0E674F03}"/>
              </a:ext>
            </a:extLst>
          </p:cNvPr>
          <p:cNvSpPr>
            <a:spLocks noGrp="1"/>
          </p:cNvSpPr>
          <p:nvPr>
            <p:ph type="dt" sz="half" idx="10"/>
          </p:nvPr>
        </p:nvSpPr>
        <p:spPr/>
        <p:txBody>
          <a:bodyPr/>
          <a:lstStyle/>
          <a:p>
            <a:fld id="{AD1E60A1-1F2C-0B4A-97C9-21B7AD76DD2A}" type="datetime1">
              <a:rPr lang="en-US" smtClean="0"/>
              <a:t>5/8/2026</a:t>
            </a:fld>
            <a:endParaRPr lang="en-US"/>
          </a:p>
        </p:txBody>
      </p:sp>
      <p:sp>
        <p:nvSpPr>
          <p:cNvPr id="5" name="Footer Placeholder 4">
            <a:extLst>
              <a:ext uri="{FF2B5EF4-FFF2-40B4-BE49-F238E27FC236}">
                <a16:creationId xmlns:a16="http://schemas.microsoft.com/office/drawing/2014/main" id="{FD72FE32-BB76-8533-9610-96B912C72011}"/>
              </a:ext>
            </a:extLst>
          </p:cNvPr>
          <p:cNvSpPr>
            <a:spLocks noGrp="1"/>
          </p:cNvSpPr>
          <p:nvPr>
            <p:ph type="ftr" sz="quarter" idx="11"/>
          </p:nvPr>
        </p:nvSpPr>
        <p:spPr/>
        <p:txBody>
          <a:bodyPr/>
          <a:lstStyle/>
          <a:p>
            <a:r>
              <a:rPr lang="en-US"/>
              <a:t>Public Adult Education of MA</a:t>
            </a:r>
          </a:p>
        </p:txBody>
      </p:sp>
      <p:sp>
        <p:nvSpPr>
          <p:cNvPr id="6" name="Slide Number Placeholder 5">
            <a:extLst>
              <a:ext uri="{FF2B5EF4-FFF2-40B4-BE49-F238E27FC236}">
                <a16:creationId xmlns:a16="http://schemas.microsoft.com/office/drawing/2014/main" id="{30C1AF90-221C-6129-E6B8-AA8DDE66262D}"/>
              </a:ext>
            </a:extLst>
          </p:cNvPr>
          <p:cNvSpPr>
            <a:spLocks noGrp="1"/>
          </p:cNvSpPr>
          <p:nvPr>
            <p:ph type="sldNum" sz="quarter" idx="12"/>
          </p:nvPr>
        </p:nvSpPr>
        <p:spPr/>
        <p:txBody>
          <a:bodyPr/>
          <a:lstStyle/>
          <a:p>
            <a:fld id="{CF5B1659-A58B-BF47-B4B7-51F5DCEDC550}" type="slidenum">
              <a:rPr lang="en-US" smtClean="0"/>
              <a:t>‹#›</a:t>
            </a:fld>
            <a:endParaRPr lang="en-US"/>
          </a:p>
        </p:txBody>
      </p:sp>
    </p:spTree>
    <p:extLst>
      <p:ext uri="{BB962C8B-B14F-4D97-AF65-F5344CB8AC3E}">
        <p14:creationId xmlns:p14="http://schemas.microsoft.com/office/powerpoint/2010/main" val="3103269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14C09-0DEE-8F36-6DEC-E8568ADEAB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A013186-D93E-A317-8EBA-D309084C565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8B7D6BD-672C-DE08-4B2A-073A19FB3F9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2B13332-3DB3-7352-8FAA-D692929710FF}"/>
              </a:ext>
            </a:extLst>
          </p:cNvPr>
          <p:cNvSpPr>
            <a:spLocks noGrp="1"/>
          </p:cNvSpPr>
          <p:nvPr>
            <p:ph type="dt" sz="half" idx="10"/>
          </p:nvPr>
        </p:nvSpPr>
        <p:spPr/>
        <p:txBody>
          <a:bodyPr/>
          <a:lstStyle/>
          <a:p>
            <a:fld id="{1FB3D789-BA7D-424A-9751-F671ECEE61BF}" type="datetime1">
              <a:rPr lang="en-US" smtClean="0"/>
              <a:t>5/8/2026</a:t>
            </a:fld>
            <a:endParaRPr lang="en-US"/>
          </a:p>
        </p:txBody>
      </p:sp>
      <p:sp>
        <p:nvSpPr>
          <p:cNvPr id="6" name="Footer Placeholder 5">
            <a:extLst>
              <a:ext uri="{FF2B5EF4-FFF2-40B4-BE49-F238E27FC236}">
                <a16:creationId xmlns:a16="http://schemas.microsoft.com/office/drawing/2014/main" id="{6B6B35B8-4509-A5C6-8BE5-C1A76A6709A4}"/>
              </a:ext>
            </a:extLst>
          </p:cNvPr>
          <p:cNvSpPr>
            <a:spLocks noGrp="1"/>
          </p:cNvSpPr>
          <p:nvPr>
            <p:ph type="ftr" sz="quarter" idx="11"/>
          </p:nvPr>
        </p:nvSpPr>
        <p:spPr/>
        <p:txBody>
          <a:bodyPr/>
          <a:lstStyle/>
          <a:p>
            <a:r>
              <a:rPr lang="en-US"/>
              <a:t>Public Adult Education of MA</a:t>
            </a:r>
          </a:p>
        </p:txBody>
      </p:sp>
      <p:sp>
        <p:nvSpPr>
          <p:cNvPr id="7" name="Slide Number Placeholder 6">
            <a:extLst>
              <a:ext uri="{FF2B5EF4-FFF2-40B4-BE49-F238E27FC236}">
                <a16:creationId xmlns:a16="http://schemas.microsoft.com/office/drawing/2014/main" id="{B8A8796C-921D-18C1-CFBA-90CBD5199DBF}"/>
              </a:ext>
            </a:extLst>
          </p:cNvPr>
          <p:cNvSpPr>
            <a:spLocks noGrp="1"/>
          </p:cNvSpPr>
          <p:nvPr>
            <p:ph type="sldNum" sz="quarter" idx="12"/>
          </p:nvPr>
        </p:nvSpPr>
        <p:spPr/>
        <p:txBody>
          <a:bodyPr/>
          <a:lstStyle/>
          <a:p>
            <a:fld id="{CF5B1659-A58B-BF47-B4B7-51F5DCEDC550}" type="slidenum">
              <a:rPr lang="en-US" smtClean="0"/>
              <a:t>‹#›</a:t>
            </a:fld>
            <a:endParaRPr lang="en-US"/>
          </a:p>
        </p:txBody>
      </p:sp>
    </p:spTree>
    <p:extLst>
      <p:ext uri="{BB962C8B-B14F-4D97-AF65-F5344CB8AC3E}">
        <p14:creationId xmlns:p14="http://schemas.microsoft.com/office/powerpoint/2010/main" val="4205986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82C95-3735-5122-81EE-FF3A6AF8D27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EF5159-5EED-0F2E-B1D5-E574F31ECA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09C80B6-F53A-137E-A2DA-B67D728781A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913E673-725D-A87E-C0E1-121B6C9226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4C37A02-4FF5-480A-DDFF-A0C3F0D95E6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B06D7D-86E8-F082-CB7B-D8D286046086}"/>
              </a:ext>
            </a:extLst>
          </p:cNvPr>
          <p:cNvSpPr>
            <a:spLocks noGrp="1"/>
          </p:cNvSpPr>
          <p:nvPr>
            <p:ph type="dt" sz="half" idx="10"/>
          </p:nvPr>
        </p:nvSpPr>
        <p:spPr/>
        <p:txBody>
          <a:bodyPr/>
          <a:lstStyle/>
          <a:p>
            <a:fld id="{EA1FFC56-E971-DB4C-9B44-EEB60B260099}" type="datetime1">
              <a:rPr lang="en-US" smtClean="0"/>
              <a:t>5/8/2026</a:t>
            </a:fld>
            <a:endParaRPr lang="en-US"/>
          </a:p>
        </p:txBody>
      </p:sp>
      <p:sp>
        <p:nvSpPr>
          <p:cNvPr id="8" name="Footer Placeholder 7">
            <a:extLst>
              <a:ext uri="{FF2B5EF4-FFF2-40B4-BE49-F238E27FC236}">
                <a16:creationId xmlns:a16="http://schemas.microsoft.com/office/drawing/2014/main" id="{1B07105C-D93F-E2DD-3A73-E08F282DB4E9}"/>
              </a:ext>
            </a:extLst>
          </p:cNvPr>
          <p:cNvSpPr>
            <a:spLocks noGrp="1"/>
          </p:cNvSpPr>
          <p:nvPr>
            <p:ph type="ftr" sz="quarter" idx="11"/>
          </p:nvPr>
        </p:nvSpPr>
        <p:spPr/>
        <p:txBody>
          <a:bodyPr/>
          <a:lstStyle/>
          <a:p>
            <a:r>
              <a:rPr lang="en-US"/>
              <a:t>Public Adult Education of MA</a:t>
            </a:r>
          </a:p>
        </p:txBody>
      </p:sp>
      <p:sp>
        <p:nvSpPr>
          <p:cNvPr id="9" name="Slide Number Placeholder 8">
            <a:extLst>
              <a:ext uri="{FF2B5EF4-FFF2-40B4-BE49-F238E27FC236}">
                <a16:creationId xmlns:a16="http://schemas.microsoft.com/office/drawing/2014/main" id="{AD6D8365-4CC1-5939-A53D-1E0B19808780}"/>
              </a:ext>
            </a:extLst>
          </p:cNvPr>
          <p:cNvSpPr>
            <a:spLocks noGrp="1"/>
          </p:cNvSpPr>
          <p:nvPr>
            <p:ph type="sldNum" sz="quarter" idx="12"/>
          </p:nvPr>
        </p:nvSpPr>
        <p:spPr/>
        <p:txBody>
          <a:bodyPr/>
          <a:lstStyle/>
          <a:p>
            <a:fld id="{CF5B1659-A58B-BF47-B4B7-51F5DCEDC550}" type="slidenum">
              <a:rPr lang="en-US" smtClean="0"/>
              <a:t>‹#›</a:t>
            </a:fld>
            <a:endParaRPr lang="en-US"/>
          </a:p>
        </p:txBody>
      </p:sp>
    </p:spTree>
    <p:extLst>
      <p:ext uri="{BB962C8B-B14F-4D97-AF65-F5344CB8AC3E}">
        <p14:creationId xmlns:p14="http://schemas.microsoft.com/office/powerpoint/2010/main" val="1762871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8DB99-E813-033F-6A26-E952F6AB5CB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016C3DF-7191-9FA1-C56D-F86F0BBBE760}"/>
              </a:ext>
            </a:extLst>
          </p:cNvPr>
          <p:cNvSpPr>
            <a:spLocks noGrp="1"/>
          </p:cNvSpPr>
          <p:nvPr>
            <p:ph type="dt" sz="half" idx="10"/>
          </p:nvPr>
        </p:nvSpPr>
        <p:spPr/>
        <p:txBody>
          <a:bodyPr/>
          <a:lstStyle/>
          <a:p>
            <a:fld id="{4B11E019-F8DE-884F-93E4-6CDCBBA4DAB8}" type="datetime1">
              <a:rPr lang="en-US" smtClean="0"/>
              <a:t>5/8/2026</a:t>
            </a:fld>
            <a:endParaRPr lang="en-US"/>
          </a:p>
        </p:txBody>
      </p:sp>
      <p:sp>
        <p:nvSpPr>
          <p:cNvPr id="4" name="Footer Placeholder 3">
            <a:extLst>
              <a:ext uri="{FF2B5EF4-FFF2-40B4-BE49-F238E27FC236}">
                <a16:creationId xmlns:a16="http://schemas.microsoft.com/office/drawing/2014/main" id="{B2782C24-DF2E-2AD2-F71C-9FC3C3F2046D}"/>
              </a:ext>
            </a:extLst>
          </p:cNvPr>
          <p:cNvSpPr>
            <a:spLocks noGrp="1"/>
          </p:cNvSpPr>
          <p:nvPr>
            <p:ph type="ftr" sz="quarter" idx="11"/>
          </p:nvPr>
        </p:nvSpPr>
        <p:spPr/>
        <p:txBody>
          <a:bodyPr/>
          <a:lstStyle/>
          <a:p>
            <a:r>
              <a:rPr lang="en-US"/>
              <a:t>Public Adult Education of MA</a:t>
            </a:r>
          </a:p>
        </p:txBody>
      </p:sp>
      <p:sp>
        <p:nvSpPr>
          <p:cNvPr id="5" name="Slide Number Placeholder 4">
            <a:extLst>
              <a:ext uri="{FF2B5EF4-FFF2-40B4-BE49-F238E27FC236}">
                <a16:creationId xmlns:a16="http://schemas.microsoft.com/office/drawing/2014/main" id="{AF125583-5174-F63F-04A4-2CF4466B7264}"/>
              </a:ext>
            </a:extLst>
          </p:cNvPr>
          <p:cNvSpPr>
            <a:spLocks noGrp="1"/>
          </p:cNvSpPr>
          <p:nvPr>
            <p:ph type="sldNum" sz="quarter" idx="12"/>
          </p:nvPr>
        </p:nvSpPr>
        <p:spPr/>
        <p:txBody>
          <a:bodyPr/>
          <a:lstStyle/>
          <a:p>
            <a:fld id="{CF5B1659-A58B-BF47-B4B7-51F5DCEDC550}" type="slidenum">
              <a:rPr lang="en-US" smtClean="0"/>
              <a:t>‹#›</a:t>
            </a:fld>
            <a:endParaRPr lang="en-US"/>
          </a:p>
        </p:txBody>
      </p:sp>
    </p:spTree>
    <p:extLst>
      <p:ext uri="{BB962C8B-B14F-4D97-AF65-F5344CB8AC3E}">
        <p14:creationId xmlns:p14="http://schemas.microsoft.com/office/powerpoint/2010/main" val="3803849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C8E710-611B-0427-0FFA-DDE3D7556BB1}"/>
              </a:ext>
            </a:extLst>
          </p:cNvPr>
          <p:cNvSpPr>
            <a:spLocks noGrp="1"/>
          </p:cNvSpPr>
          <p:nvPr>
            <p:ph type="dt" sz="half" idx="10"/>
          </p:nvPr>
        </p:nvSpPr>
        <p:spPr/>
        <p:txBody>
          <a:bodyPr/>
          <a:lstStyle/>
          <a:p>
            <a:fld id="{B0357659-0EC0-2E46-9C05-DBCE8E39033B}" type="datetime1">
              <a:rPr lang="en-US" smtClean="0"/>
              <a:t>5/8/2026</a:t>
            </a:fld>
            <a:endParaRPr lang="en-US"/>
          </a:p>
        </p:txBody>
      </p:sp>
      <p:sp>
        <p:nvSpPr>
          <p:cNvPr id="3" name="Footer Placeholder 2">
            <a:extLst>
              <a:ext uri="{FF2B5EF4-FFF2-40B4-BE49-F238E27FC236}">
                <a16:creationId xmlns:a16="http://schemas.microsoft.com/office/drawing/2014/main" id="{FDFD8741-08CD-29EC-0C66-B62DE69E1453}"/>
              </a:ext>
            </a:extLst>
          </p:cNvPr>
          <p:cNvSpPr>
            <a:spLocks noGrp="1"/>
          </p:cNvSpPr>
          <p:nvPr>
            <p:ph type="ftr" sz="quarter" idx="11"/>
          </p:nvPr>
        </p:nvSpPr>
        <p:spPr/>
        <p:txBody>
          <a:bodyPr/>
          <a:lstStyle/>
          <a:p>
            <a:r>
              <a:rPr lang="en-US"/>
              <a:t>Public Adult Education of MA</a:t>
            </a:r>
          </a:p>
        </p:txBody>
      </p:sp>
      <p:sp>
        <p:nvSpPr>
          <p:cNvPr id="4" name="Slide Number Placeholder 3">
            <a:extLst>
              <a:ext uri="{FF2B5EF4-FFF2-40B4-BE49-F238E27FC236}">
                <a16:creationId xmlns:a16="http://schemas.microsoft.com/office/drawing/2014/main" id="{F779460F-D0A6-09FD-0D0B-EFD0CEEF8767}"/>
              </a:ext>
            </a:extLst>
          </p:cNvPr>
          <p:cNvSpPr>
            <a:spLocks noGrp="1"/>
          </p:cNvSpPr>
          <p:nvPr>
            <p:ph type="sldNum" sz="quarter" idx="12"/>
          </p:nvPr>
        </p:nvSpPr>
        <p:spPr/>
        <p:txBody>
          <a:bodyPr/>
          <a:lstStyle/>
          <a:p>
            <a:fld id="{CF5B1659-A58B-BF47-B4B7-51F5DCEDC550}" type="slidenum">
              <a:rPr lang="en-US" smtClean="0"/>
              <a:t>‹#›</a:t>
            </a:fld>
            <a:endParaRPr lang="en-US"/>
          </a:p>
        </p:txBody>
      </p:sp>
    </p:spTree>
    <p:extLst>
      <p:ext uri="{BB962C8B-B14F-4D97-AF65-F5344CB8AC3E}">
        <p14:creationId xmlns:p14="http://schemas.microsoft.com/office/powerpoint/2010/main" val="3970415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23737-8F3A-9335-969C-206D547307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53D2148-4A71-A978-E211-3812140B2E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38B997-CECC-1F46-EA2B-192B27D75D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29DF78-D5ED-9071-DB3F-E3529EA64F39}"/>
              </a:ext>
            </a:extLst>
          </p:cNvPr>
          <p:cNvSpPr>
            <a:spLocks noGrp="1"/>
          </p:cNvSpPr>
          <p:nvPr>
            <p:ph type="dt" sz="half" idx="10"/>
          </p:nvPr>
        </p:nvSpPr>
        <p:spPr/>
        <p:txBody>
          <a:bodyPr/>
          <a:lstStyle/>
          <a:p>
            <a:fld id="{A305AE23-ABE0-A74F-A6C3-D9EC4012F897}" type="datetime1">
              <a:rPr lang="en-US" smtClean="0"/>
              <a:t>5/8/2026</a:t>
            </a:fld>
            <a:endParaRPr lang="en-US"/>
          </a:p>
        </p:txBody>
      </p:sp>
      <p:sp>
        <p:nvSpPr>
          <p:cNvPr id="6" name="Footer Placeholder 5">
            <a:extLst>
              <a:ext uri="{FF2B5EF4-FFF2-40B4-BE49-F238E27FC236}">
                <a16:creationId xmlns:a16="http://schemas.microsoft.com/office/drawing/2014/main" id="{1B6A51A8-22CE-EB35-4279-F66EAEFB7B89}"/>
              </a:ext>
            </a:extLst>
          </p:cNvPr>
          <p:cNvSpPr>
            <a:spLocks noGrp="1"/>
          </p:cNvSpPr>
          <p:nvPr>
            <p:ph type="ftr" sz="quarter" idx="11"/>
          </p:nvPr>
        </p:nvSpPr>
        <p:spPr/>
        <p:txBody>
          <a:bodyPr/>
          <a:lstStyle/>
          <a:p>
            <a:r>
              <a:rPr lang="en-US"/>
              <a:t>Public Adult Education of MA</a:t>
            </a:r>
          </a:p>
        </p:txBody>
      </p:sp>
      <p:sp>
        <p:nvSpPr>
          <p:cNvPr id="7" name="Slide Number Placeholder 6">
            <a:extLst>
              <a:ext uri="{FF2B5EF4-FFF2-40B4-BE49-F238E27FC236}">
                <a16:creationId xmlns:a16="http://schemas.microsoft.com/office/drawing/2014/main" id="{24F40CDC-2E6A-600E-D6A4-382A8C489521}"/>
              </a:ext>
            </a:extLst>
          </p:cNvPr>
          <p:cNvSpPr>
            <a:spLocks noGrp="1"/>
          </p:cNvSpPr>
          <p:nvPr>
            <p:ph type="sldNum" sz="quarter" idx="12"/>
          </p:nvPr>
        </p:nvSpPr>
        <p:spPr/>
        <p:txBody>
          <a:bodyPr/>
          <a:lstStyle/>
          <a:p>
            <a:fld id="{CF5B1659-A58B-BF47-B4B7-51F5DCEDC550}" type="slidenum">
              <a:rPr lang="en-US" smtClean="0"/>
              <a:t>‹#›</a:t>
            </a:fld>
            <a:endParaRPr lang="en-US"/>
          </a:p>
        </p:txBody>
      </p:sp>
    </p:spTree>
    <p:extLst>
      <p:ext uri="{BB962C8B-B14F-4D97-AF65-F5344CB8AC3E}">
        <p14:creationId xmlns:p14="http://schemas.microsoft.com/office/powerpoint/2010/main" val="3823136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3669A-6730-CD0B-18E9-C6411424A3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82C298-7567-A9E4-8CD7-8A0484FFAB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EABD25B-149B-9300-6A42-2F2F402D80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B8A3AB-5F14-303B-0345-3DE7FE118992}"/>
              </a:ext>
            </a:extLst>
          </p:cNvPr>
          <p:cNvSpPr>
            <a:spLocks noGrp="1"/>
          </p:cNvSpPr>
          <p:nvPr>
            <p:ph type="dt" sz="half" idx="10"/>
          </p:nvPr>
        </p:nvSpPr>
        <p:spPr/>
        <p:txBody>
          <a:bodyPr/>
          <a:lstStyle/>
          <a:p>
            <a:fld id="{7F36D7EF-67A0-F847-9284-E4077319CB22}" type="datetime1">
              <a:rPr lang="en-US" smtClean="0"/>
              <a:t>5/8/2026</a:t>
            </a:fld>
            <a:endParaRPr lang="en-US"/>
          </a:p>
        </p:txBody>
      </p:sp>
      <p:sp>
        <p:nvSpPr>
          <p:cNvPr id="6" name="Footer Placeholder 5">
            <a:extLst>
              <a:ext uri="{FF2B5EF4-FFF2-40B4-BE49-F238E27FC236}">
                <a16:creationId xmlns:a16="http://schemas.microsoft.com/office/drawing/2014/main" id="{E5FD4916-AA7E-5771-7DEB-5D06C617A152}"/>
              </a:ext>
            </a:extLst>
          </p:cNvPr>
          <p:cNvSpPr>
            <a:spLocks noGrp="1"/>
          </p:cNvSpPr>
          <p:nvPr>
            <p:ph type="ftr" sz="quarter" idx="11"/>
          </p:nvPr>
        </p:nvSpPr>
        <p:spPr/>
        <p:txBody>
          <a:bodyPr/>
          <a:lstStyle/>
          <a:p>
            <a:r>
              <a:rPr lang="en-US"/>
              <a:t>Public Adult Education of MA</a:t>
            </a:r>
          </a:p>
        </p:txBody>
      </p:sp>
      <p:sp>
        <p:nvSpPr>
          <p:cNvPr id="7" name="Slide Number Placeholder 6">
            <a:extLst>
              <a:ext uri="{FF2B5EF4-FFF2-40B4-BE49-F238E27FC236}">
                <a16:creationId xmlns:a16="http://schemas.microsoft.com/office/drawing/2014/main" id="{D37E0F09-D368-0E66-28C4-7BB4B8A69CF0}"/>
              </a:ext>
            </a:extLst>
          </p:cNvPr>
          <p:cNvSpPr>
            <a:spLocks noGrp="1"/>
          </p:cNvSpPr>
          <p:nvPr>
            <p:ph type="sldNum" sz="quarter" idx="12"/>
          </p:nvPr>
        </p:nvSpPr>
        <p:spPr/>
        <p:txBody>
          <a:bodyPr/>
          <a:lstStyle/>
          <a:p>
            <a:fld id="{CF5B1659-A58B-BF47-B4B7-51F5DCEDC550}" type="slidenum">
              <a:rPr lang="en-US" smtClean="0"/>
              <a:t>‹#›</a:t>
            </a:fld>
            <a:endParaRPr lang="en-US"/>
          </a:p>
        </p:txBody>
      </p:sp>
    </p:spTree>
    <p:extLst>
      <p:ext uri="{BB962C8B-B14F-4D97-AF65-F5344CB8AC3E}">
        <p14:creationId xmlns:p14="http://schemas.microsoft.com/office/powerpoint/2010/main" val="502806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A323B6-1919-4FFA-6FF0-AF9A1CFA69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900FA3-340B-C1F0-106A-BCE59F5B7F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CCA54C-089E-89FB-8B1B-2E6595F84F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A0C70-4B95-8045-9788-E9F629005881}" type="datetime1">
              <a:rPr lang="en-US" smtClean="0"/>
              <a:t>5/8/2026</a:t>
            </a:fld>
            <a:endParaRPr lang="en-US"/>
          </a:p>
        </p:txBody>
      </p:sp>
      <p:sp>
        <p:nvSpPr>
          <p:cNvPr id="5" name="Footer Placeholder 4">
            <a:extLst>
              <a:ext uri="{FF2B5EF4-FFF2-40B4-BE49-F238E27FC236}">
                <a16:creationId xmlns:a16="http://schemas.microsoft.com/office/drawing/2014/main" id="{B732D5EB-54CC-3038-CBA6-A92E37CBEF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Adult Education of MA</a:t>
            </a:r>
          </a:p>
        </p:txBody>
      </p:sp>
      <p:sp>
        <p:nvSpPr>
          <p:cNvPr id="6" name="Slide Number Placeholder 5">
            <a:extLst>
              <a:ext uri="{FF2B5EF4-FFF2-40B4-BE49-F238E27FC236}">
                <a16:creationId xmlns:a16="http://schemas.microsoft.com/office/drawing/2014/main" id="{BB75FBED-D5E4-3639-A2CF-6ED2D92D58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5B1659-A58B-BF47-B4B7-51F5DCEDC550}" type="slidenum">
              <a:rPr lang="en-US" smtClean="0"/>
              <a:t>‹#›</a:t>
            </a:fld>
            <a:endParaRPr lang="en-US"/>
          </a:p>
        </p:txBody>
      </p:sp>
    </p:spTree>
    <p:extLst>
      <p:ext uri="{BB962C8B-B14F-4D97-AF65-F5344CB8AC3E}">
        <p14:creationId xmlns:p14="http://schemas.microsoft.com/office/powerpoint/2010/main" val="5757141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hyperlink" Target="https://view.officeapps.live.com/op/view.aspx?src=https%3A%2F%2Fwww.doe.mass.edu%2Fgrants%2Ftemp-user-access-form.docx&amp;wdOrigin=BROWSELINK"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doe.mass.edu/grants/2027/0287/piv-policies.docx"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068EECD-0487-8C2C-7648-6222DEFA4617}"/>
              </a:ext>
              <a:ext uri="{C183D7F6-B498-43B3-948B-1728B52AA6E4}">
                <adec:decorative xmlns:adec="http://schemas.microsoft.com/office/drawing/2017/decorative" val="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4619172" y="0"/>
            <a:ext cx="7572828" cy="6858000"/>
          </a:xfrm>
          <a:prstGeom prst="rect">
            <a:avLst/>
          </a:prstGeom>
        </p:spPr>
      </p:pic>
      <p:pic>
        <p:nvPicPr>
          <p:cNvPr id="6" name="Picture 5">
            <a:extLst>
              <a:ext uri="{FF2B5EF4-FFF2-40B4-BE49-F238E27FC236}">
                <a16:creationId xmlns:a16="http://schemas.microsoft.com/office/drawing/2014/main" id="{F73DF982-6E32-31E1-7FB4-F62122B7AC50}"/>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0" y="-12031"/>
            <a:ext cx="12192000" cy="6870031"/>
          </a:xfrm>
          <a:prstGeom prst="rect">
            <a:avLst/>
          </a:prstGeom>
        </p:spPr>
      </p:pic>
      <p:sp>
        <p:nvSpPr>
          <p:cNvPr id="12" name="Title 1">
            <a:extLst>
              <a:ext uri="{FF2B5EF4-FFF2-40B4-BE49-F238E27FC236}">
                <a16:creationId xmlns:a16="http://schemas.microsoft.com/office/drawing/2014/main" id="{2D8F49CA-2016-86F1-EA3B-D597941851CD}"/>
              </a:ext>
              <a:ext uri="{C183D7F6-B498-43B3-948B-1728B52AA6E4}">
                <adec:decorative xmlns:adec="http://schemas.microsoft.com/office/drawing/2017/decorative" val="0"/>
              </a:ext>
            </a:extLst>
          </p:cNvPr>
          <p:cNvSpPr>
            <a:spLocks noGrp="1"/>
          </p:cNvSpPr>
          <p:nvPr>
            <p:ph type="ctrTitle"/>
          </p:nvPr>
        </p:nvSpPr>
        <p:spPr>
          <a:xfrm>
            <a:off x="839379" y="2139044"/>
            <a:ext cx="5202622" cy="2312640"/>
          </a:xfrm>
        </p:spPr>
        <p:txBody>
          <a:bodyPr anchor="t">
            <a:noAutofit/>
          </a:bodyPr>
          <a:lstStyle/>
          <a:p>
            <a:pPr algn="l">
              <a:lnSpc>
                <a:spcPct val="100000"/>
              </a:lnSpc>
            </a:pPr>
            <a:r>
              <a:rPr lang="en-US" sz="3200" b="1">
                <a:solidFill>
                  <a:srgbClr val="49CC00"/>
                </a:solidFill>
                <a:latin typeface="Century Gothic" panose="020B0502020202020204" pitchFamily="34" charset="0"/>
                <a:cs typeface="Arial" panose="020B0604020202020204" pitchFamily="34" charset="0"/>
              </a:rPr>
              <a:t>FY27 Bidder’s Conference for Primary Instruction by Volunteers</a:t>
            </a:r>
          </a:p>
        </p:txBody>
      </p:sp>
      <p:sp>
        <p:nvSpPr>
          <p:cNvPr id="18" name="Title 1">
            <a:extLst>
              <a:ext uri="{FF2B5EF4-FFF2-40B4-BE49-F238E27FC236}">
                <a16:creationId xmlns:a16="http://schemas.microsoft.com/office/drawing/2014/main" id="{8754073D-68AC-720F-0275-47AFA2CF10C8}"/>
              </a:ext>
            </a:extLst>
          </p:cNvPr>
          <p:cNvSpPr txBox="1">
            <a:spLocks/>
          </p:cNvSpPr>
          <p:nvPr/>
        </p:nvSpPr>
        <p:spPr>
          <a:xfrm>
            <a:off x="893378" y="4705815"/>
            <a:ext cx="5202622" cy="1118513"/>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1800" b="1">
                <a:solidFill>
                  <a:schemeClr val="bg1"/>
                </a:solidFill>
                <a:latin typeface="+mn-lt"/>
                <a:cs typeface="Arial" panose="020B0604020202020204" pitchFamily="34" charset="0"/>
              </a:rPr>
              <a:t>May 4, 2026</a:t>
            </a:r>
          </a:p>
        </p:txBody>
      </p:sp>
      <p:grpSp>
        <p:nvGrpSpPr>
          <p:cNvPr id="7" name="Group 6" descr="Logo for the Department of Elementary and Secondary Education. Capital letters D E S E in navy blue with three yellow bursts over the final E. Full agency name is spelled out (to the right of or below) the D E S E. To the right is the logo for Public Adult Education of MA in navy blue with the words LIVE TO LEARN below the words Public Adult Education of MA. To the Right is the green icon logo.">
            <a:extLst>
              <a:ext uri="{FF2B5EF4-FFF2-40B4-BE49-F238E27FC236}">
                <a16:creationId xmlns:a16="http://schemas.microsoft.com/office/drawing/2014/main" id="{FC3832C8-9020-61A1-9236-8B9618A921EB}"/>
              </a:ext>
            </a:extLst>
          </p:cNvPr>
          <p:cNvGrpSpPr/>
          <p:nvPr/>
        </p:nvGrpSpPr>
        <p:grpSpPr>
          <a:xfrm>
            <a:off x="1023339" y="513346"/>
            <a:ext cx="3821519" cy="774591"/>
            <a:chOff x="1023339" y="513346"/>
            <a:chExt cx="3821519" cy="774591"/>
          </a:xfrm>
        </p:grpSpPr>
        <p:grpSp>
          <p:nvGrpSpPr>
            <p:cNvPr id="3" name="Group 2">
              <a:extLst>
                <a:ext uri="{FF2B5EF4-FFF2-40B4-BE49-F238E27FC236}">
                  <a16:creationId xmlns:a16="http://schemas.microsoft.com/office/drawing/2014/main" id="{C8796D21-365E-B5A6-E5EB-214AF9D052E6}"/>
                </a:ext>
              </a:extLst>
            </p:cNvPr>
            <p:cNvGrpSpPr/>
            <p:nvPr/>
          </p:nvGrpSpPr>
          <p:grpSpPr>
            <a:xfrm>
              <a:off x="1023339" y="513346"/>
              <a:ext cx="3821519" cy="774591"/>
              <a:chOff x="1023339" y="513346"/>
              <a:chExt cx="3821519" cy="774591"/>
            </a:xfrm>
          </p:grpSpPr>
          <p:pic>
            <p:nvPicPr>
              <p:cNvPr id="4" name="Picture 3">
                <a:extLst>
                  <a:ext uri="{FF2B5EF4-FFF2-40B4-BE49-F238E27FC236}">
                    <a16:creationId xmlns:a16="http://schemas.microsoft.com/office/drawing/2014/main" id="{B7D332A9-A770-D8E9-9E9C-29E6BB17012E}"/>
                  </a:ext>
                </a:extLst>
              </p:cNvPr>
              <p:cNvPicPr>
                <a:picLocks noChangeAspect="1"/>
              </p:cNvPicPr>
              <p:nvPr/>
            </p:nvPicPr>
            <p:blipFill>
              <a:blip r:embed="rId5" cstate="screen">
                <a:extLst>
                  <a:ext uri="{28A0092B-C50C-407E-A947-70E740481C1C}">
                    <a14:useLocalDpi xmlns:a14="http://schemas.microsoft.com/office/drawing/2010/main"/>
                  </a:ext>
                </a:extLst>
              </a:blip>
              <a:srcRect/>
              <a:stretch>
                <a:fillRect/>
              </a:stretch>
            </p:blipFill>
            <p:spPr>
              <a:xfrm>
                <a:off x="1023339" y="546079"/>
                <a:ext cx="1549760" cy="487593"/>
              </a:xfrm>
              <a:prstGeom prst="rect">
                <a:avLst/>
              </a:prstGeom>
            </p:spPr>
          </p:pic>
          <p:pic>
            <p:nvPicPr>
              <p:cNvPr id="2" name="Picture 1">
                <a:extLst>
                  <a:ext uri="{FF2B5EF4-FFF2-40B4-BE49-F238E27FC236}">
                    <a16:creationId xmlns:a16="http://schemas.microsoft.com/office/drawing/2014/main" id="{E9C7E498-433A-8DAC-4966-69421059ABFE}"/>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692208" y="513346"/>
                <a:ext cx="2152650" cy="774591"/>
              </a:xfrm>
              <a:prstGeom prst="rect">
                <a:avLst/>
              </a:prstGeom>
            </p:spPr>
          </p:pic>
        </p:grpSp>
        <p:pic>
          <p:nvPicPr>
            <p:cNvPr id="8" name="Picture 7">
              <a:extLst>
                <a:ext uri="{FF2B5EF4-FFF2-40B4-BE49-F238E27FC236}">
                  <a16:creationId xmlns:a16="http://schemas.microsoft.com/office/drawing/2014/main" id="{C32144DE-702B-B0AF-4DF5-8AB5E6AF097C}"/>
                </a:ext>
              </a:extLst>
            </p:cNvPr>
            <p:cNvPicPr>
              <a:picLocks noChangeAspect="1"/>
            </p:cNvPicPr>
            <p:nvPr/>
          </p:nvPicPr>
          <p:blipFill>
            <a:blip r:embed="rId7" cstate="screen">
              <a:extLst>
                <a:ext uri="{28A0092B-C50C-407E-A947-70E740481C1C}">
                  <a14:useLocalDpi xmlns:a14="http://schemas.microsoft.com/office/drawing/2010/main"/>
                </a:ext>
              </a:extLst>
            </a:blip>
            <a:srcRect/>
            <a:stretch>
              <a:fillRect/>
            </a:stretch>
          </p:blipFill>
          <p:spPr>
            <a:xfrm>
              <a:off x="2594745" y="546080"/>
              <a:ext cx="129962" cy="716958"/>
            </a:xfrm>
            <a:prstGeom prst="rect">
              <a:avLst/>
            </a:prstGeom>
          </p:spPr>
        </p:pic>
      </p:grpSp>
      <p:sp>
        <p:nvSpPr>
          <p:cNvPr id="5" name="Rectangle 4">
            <a:extLst>
              <a:ext uri="{FF2B5EF4-FFF2-40B4-BE49-F238E27FC236}">
                <a16:creationId xmlns:a16="http://schemas.microsoft.com/office/drawing/2014/main" id="{B2410C96-4CAD-75E2-B481-740CECE0E698}"/>
              </a:ext>
              <a:ext uri="{C183D7F6-B498-43B3-948B-1728B52AA6E4}">
                <adec:decorative xmlns:adec="http://schemas.microsoft.com/office/drawing/2017/decorative" val="1"/>
              </a:ext>
            </a:extLst>
          </p:cNvPr>
          <p:cNvSpPr/>
          <p:nvPr/>
        </p:nvSpPr>
        <p:spPr>
          <a:xfrm>
            <a:off x="5751095" y="0"/>
            <a:ext cx="6440905" cy="6858000"/>
          </a:xfrm>
          <a:prstGeom prst="rect">
            <a:avLst/>
          </a:prstGeom>
          <a:solidFill>
            <a:srgbClr val="214782"/>
          </a:solidFill>
          <a:effectLst>
            <a:softEdge rad="127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Isosceles Triangle 8">
            <a:extLst>
              <a:ext uri="{FF2B5EF4-FFF2-40B4-BE49-F238E27FC236}">
                <a16:creationId xmlns:a16="http://schemas.microsoft.com/office/drawing/2014/main" id="{0EF01D24-C982-ECD4-EA11-F89CF3E9E377}"/>
              </a:ext>
              <a:ext uri="{C183D7F6-B498-43B3-948B-1728B52AA6E4}">
                <adec:decorative xmlns:adec="http://schemas.microsoft.com/office/drawing/2017/decorative" val="1"/>
              </a:ext>
            </a:extLst>
          </p:cNvPr>
          <p:cNvSpPr/>
          <p:nvPr/>
        </p:nvSpPr>
        <p:spPr>
          <a:xfrm>
            <a:off x="4619172" y="4059145"/>
            <a:ext cx="1769596" cy="2798855"/>
          </a:xfrm>
          <a:prstGeom prst="triangle">
            <a:avLst/>
          </a:prstGeom>
          <a:solidFill>
            <a:srgbClr val="214782"/>
          </a:solidFill>
          <a:effectLst>
            <a:softEdge rad="127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58487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5B7A6-F0AA-21E9-AB86-1D7592F680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DAD0B4-A5D8-F602-A203-475D155CEFBE}"/>
              </a:ext>
            </a:extLst>
          </p:cNvPr>
          <p:cNvSpPr>
            <a:spLocks noGrp="1"/>
          </p:cNvSpPr>
          <p:nvPr>
            <p:ph type="ctrTitle"/>
          </p:nvPr>
        </p:nvSpPr>
        <p:spPr>
          <a:xfrm>
            <a:off x="761138" y="767014"/>
            <a:ext cx="10523895" cy="706186"/>
          </a:xfrm>
        </p:spPr>
        <p:txBody>
          <a:bodyPr anchor="t">
            <a:normAutofit fontScale="90000"/>
          </a:bodyPr>
          <a:lstStyle/>
          <a:p>
            <a:pPr algn="l"/>
            <a:r>
              <a:rPr lang="en-US" sz="4000" b="1">
                <a:solidFill>
                  <a:srgbClr val="214782"/>
                </a:solidFill>
                <a:latin typeface="Century Gothic" panose="020B0502020202020204" pitchFamily="34" charset="0"/>
                <a:cs typeface="Arial" panose="020B0604020202020204" pitchFamily="34" charset="0"/>
              </a:rPr>
              <a:t>Grant section: Required program information</a:t>
            </a:r>
          </a:p>
        </p:txBody>
      </p:sp>
      <p:sp>
        <p:nvSpPr>
          <p:cNvPr id="4" name="TextBox 3">
            <a:extLst>
              <a:ext uri="{FF2B5EF4-FFF2-40B4-BE49-F238E27FC236}">
                <a16:creationId xmlns:a16="http://schemas.microsoft.com/office/drawing/2014/main" id="{4354FECF-B733-443D-578B-CD7B804E1149}"/>
              </a:ext>
              <a:ext uri="{C183D7F6-B498-43B3-948B-1728B52AA6E4}">
                <adec:decorative xmlns:adec="http://schemas.microsoft.com/office/drawing/2017/decorative" val="1"/>
              </a:ext>
            </a:extLst>
          </p:cNvPr>
          <p:cNvSpPr txBox="1"/>
          <p:nvPr/>
        </p:nvSpPr>
        <p:spPr>
          <a:xfrm>
            <a:off x="909535" y="6241866"/>
            <a:ext cx="6096000" cy="261610"/>
          </a:xfrm>
          <a:prstGeom prst="rect">
            <a:avLst/>
          </a:prstGeom>
          <a:noFill/>
        </p:spPr>
        <p:txBody>
          <a:bodyPr wrap="square">
            <a:spAutoFit/>
          </a:bodyPr>
          <a:lstStyle/>
          <a:p>
            <a:r>
              <a:rPr lang="en-US" sz="1050">
                <a:solidFill>
                  <a:srgbClr val="213B6A"/>
                </a:solidFill>
              </a:rPr>
              <a:t>[#]   </a:t>
            </a:r>
            <a:r>
              <a:rPr lang="en-US" sz="1050" b="1">
                <a:solidFill>
                  <a:srgbClr val="49CC00"/>
                </a:solidFill>
              </a:rPr>
              <a:t>|</a:t>
            </a:r>
            <a:r>
              <a:rPr lang="en-US" sz="1050">
                <a:solidFill>
                  <a:srgbClr val="49CC00"/>
                </a:solidFill>
              </a:rPr>
              <a:t> </a:t>
            </a:r>
            <a:r>
              <a:rPr lang="en-US" sz="1050">
                <a:solidFill>
                  <a:srgbClr val="213B6A"/>
                </a:solidFill>
              </a:rPr>
              <a:t>  </a:t>
            </a:r>
            <a:r>
              <a:rPr lang="en-US" sz="1050" b="0">
                <a:solidFill>
                  <a:srgbClr val="213B6A"/>
                </a:solidFill>
                <a:latin typeface="+mn-lt"/>
              </a:rPr>
              <a:t>[INSERT PRESENTATION TITLE]</a:t>
            </a:r>
          </a:p>
        </p:txBody>
      </p:sp>
      <p:pic>
        <p:nvPicPr>
          <p:cNvPr id="5" name="Picture 4">
            <a:extLst>
              <a:ext uri="{FF2B5EF4-FFF2-40B4-BE49-F238E27FC236}">
                <a16:creationId xmlns:a16="http://schemas.microsoft.com/office/drawing/2014/main" id="{DE1B2B21-40A3-98BD-C89D-5C9835EABA65}"/>
              </a:ext>
              <a:ext uri="{C183D7F6-B498-43B3-948B-1728B52AA6E4}">
                <adec:decorative xmlns:adec="http://schemas.microsoft.com/office/drawing/2017/decorative" val="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19455" b="-1"/>
          <a:stretch/>
        </p:blipFill>
        <p:spPr>
          <a:xfrm>
            <a:off x="11439259" y="6146392"/>
            <a:ext cx="378337" cy="502077"/>
          </a:xfrm>
          <a:prstGeom prst="rect">
            <a:avLst/>
          </a:prstGeom>
        </p:spPr>
      </p:pic>
      <p:sp>
        <p:nvSpPr>
          <p:cNvPr id="3" name="TextBox 2">
            <a:extLst>
              <a:ext uri="{FF2B5EF4-FFF2-40B4-BE49-F238E27FC236}">
                <a16:creationId xmlns:a16="http://schemas.microsoft.com/office/drawing/2014/main" id="{BC000270-46C6-D9F5-B8E5-CEBBE24E0E21}"/>
              </a:ext>
            </a:extLst>
          </p:cNvPr>
          <p:cNvSpPr txBox="1"/>
          <p:nvPr/>
        </p:nvSpPr>
        <p:spPr>
          <a:xfrm>
            <a:off x="761138" y="2351314"/>
            <a:ext cx="2226991" cy="2031325"/>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a:solidFill>
                  <a:srgbClr val="214782"/>
                </a:solidFill>
              </a:rPr>
              <a:t>Character limit: 3,000 characters for each response</a:t>
            </a:r>
          </a:p>
          <a:p>
            <a:pPr marL="285750" indent="-285750">
              <a:lnSpc>
                <a:spcPct val="150000"/>
              </a:lnSpc>
              <a:buFont typeface="Arial" panose="020B0604020202020204" pitchFamily="34" charset="0"/>
              <a:buChar char="•"/>
            </a:pPr>
            <a:r>
              <a:rPr lang="en-US">
                <a:solidFill>
                  <a:srgbClr val="214782"/>
                </a:solidFill>
              </a:rPr>
              <a:t>Font size: Arial 12</a:t>
            </a:r>
          </a:p>
          <a:p>
            <a:endParaRPr lang="en-US"/>
          </a:p>
        </p:txBody>
      </p:sp>
      <p:pic>
        <p:nvPicPr>
          <p:cNvPr id="7" name="Picture 6" descr="This image is a screenshot of the Required program information (narrative questions) in GEM$. ">
            <a:extLst>
              <a:ext uri="{FF2B5EF4-FFF2-40B4-BE49-F238E27FC236}">
                <a16:creationId xmlns:a16="http://schemas.microsoft.com/office/drawing/2014/main" id="{EB1DEE79-FF94-095A-ECC3-353C94F0E226}"/>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458099" y="1473200"/>
            <a:ext cx="7943735" cy="4546620"/>
          </a:xfrm>
          <a:prstGeom prst="rect">
            <a:avLst/>
          </a:prstGeom>
        </p:spPr>
      </p:pic>
    </p:spTree>
    <p:extLst>
      <p:ext uri="{BB962C8B-B14F-4D97-AF65-F5344CB8AC3E}">
        <p14:creationId xmlns:p14="http://schemas.microsoft.com/office/powerpoint/2010/main" val="2377047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4F42E8-8E5F-F9D9-0EDF-A0336777AF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980FB5-B1FD-9D31-D495-9BD1D86C120F}"/>
              </a:ext>
            </a:extLst>
          </p:cNvPr>
          <p:cNvSpPr>
            <a:spLocks noGrp="1"/>
          </p:cNvSpPr>
          <p:nvPr>
            <p:ph type="ctrTitle"/>
          </p:nvPr>
        </p:nvSpPr>
        <p:spPr>
          <a:xfrm>
            <a:off x="761139" y="767014"/>
            <a:ext cx="9144000" cy="706186"/>
          </a:xfrm>
        </p:spPr>
        <p:txBody>
          <a:bodyPr anchor="t">
            <a:normAutofit/>
          </a:bodyPr>
          <a:lstStyle/>
          <a:p>
            <a:pPr algn="l"/>
            <a:r>
              <a:rPr lang="en-US" sz="4000" b="1">
                <a:solidFill>
                  <a:srgbClr val="214782"/>
                </a:solidFill>
                <a:latin typeface="Century Gothic" panose="020B0502020202020204" pitchFamily="34" charset="0"/>
                <a:cs typeface="Arial" panose="020B0604020202020204" pitchFamily="34" charset="0"/>
              </a:rPr>
              <a:t>GEM$ submission instructions</a:t>
            </a:r>
          </a:p>
        </p:txBody>
      </p:sp>
      <p:sp>
        <p:nvSpPr>
          <p:cNvPr id="4" name="TextBox 3">
            <a:extLst>
              <a:ext uri="{FF2B5EF4-FFF2-40B4-BE49-F238E27FC236}">
                <a16:creationId xmlns:a16="http://schemas.microsoft.com/office/drawing/2014/main" id="{FA0025C0-2771-6EF1-3D4A-85EF1FC72D13}"/>
              </a:ext>
              <a:ext uri="{C183D7F6-B498-43B3-948B-1728B52AA6E4}">
                <adec:decorative xmlns:adec="http://schemas.microsoft.com/office/drawing/2017/decorative" val="1"/>
              </a:ext>
            </a:extLst>
          </p:cNvPr>
          <p:cNvSpPr txBox="1"/>
          <p:nvPr/>
        </p:nvSpPr>
        <p:spPr>
          <a:xfrm>
            <a:off x="909535" y="6241866"/>
            <a:ext cx="6096000" cy="261610"/>
          </a:xfrm>
          <a:prstGeom prst="rect">
            <a:avLst/>
          </a:prstGeom>
          <a:noFill/>
        </p:spPr>
        <p:txBody>
          <a:bodyPr wrap="square">
            <a:spAutoFit/>
          </a:bodyPr>
          <a:lstStyle/>
          <a:p>
            <a:r>
              <a:rPr lang="en-US" sz="1050">
                <a:solidFill>
                  <a:srgbClr val="213B6A"/>
                </a:solidFill>
              </a:rPr>
              <a:t>[#]   </a:t>
            </a:r>
            <a:r>
              <a:rPr lang="en-US" sz="1050" b="1">
                <a:solidFill>
                  <a:srgbClr val="49CC00"/>
                </a:solidFill>
              </a:rPr>
              <a:t>|</a:t>
            </a:r>
            <a:r>
              <a:rPr lang="en-US" sz="1050">
                <a:solidFill>
                  <a:srgbClr val="49CC00"/>
                </a:solidFill>
              </a:rPr>
              <a:t> </a:t>
            </a:r>
            <a:r>
              <a:rPr lang="en-US" sz="1050">
                <a:solidFill>
                  <a:srgbClr val="213B6A"/>
                </a:solidFill>
              </a:rPr>
              <a:t>  </a:t>
            </a:r>
            <a:r>
              <a:rPr lang="en-US" sz="1050" b="0">
                <a:solidFill>
                  <a:srgbClr val="213B6A"/>
                </a:solidFill>
                <a:latin typeface="+mn-lt"/>
              </a:rPr>
              <a:t>[INSERT PRESENTATION TITLE]</a:t>
            </a:r>
          </a:p>
        </p:txBody>
      </p:sp>
      <p:pic>
        <p:nvPicPr>
          <p:cNvPr id="5" name="Picture 4">
            <a:extLst>
              <a:ext uri="{FF2B5EF4-FFF2-40B4-BE49-F238E27FC236}">
                <a16:creationId xmlns:a16="http://schemas.microsoft.com/office/drawing/2014/main" id="{4B03DE4B-3D52-8D7F-8760-9A46903A26B4}"/>
              </a:ext>
              <a:ext uri="{C183D7F6-B498-43B3-948B-1728B52AA6E4}">
                <adec:decorative xmlns:adec="http://schemas.microsoft.com/office/drawing/2017/decorative" val="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19455" b="-1"/>
          <a:stretch/>
        </p:blipFill>
        <p:spPr>
          <a:xfrm>
            <a:off x="11439259" y="6146392"/>
            <a:ext cx="378337" cy="502077"/>
          </a:xfrm>
          <a:prstGeom prst="rect">
            <a:avLst/>
          </a:prstGeom>
        </p:spPr>
      </p:pic>
      <p:sp>
        <p:nvSpPr>
          <p:cNvPr id="3" name="TextBox 2">
            <a:extLst>
              <a:ext uri="{FF2B5EF4-FFF2-40B4-BE49-F238E27FC236}">
                <a16:creationId xmlns:a16="http://schemas.microsoft.com/office/drawing/2014/main" id="{A84BCE50-65E8-3FD0-6BE2-A8CC12D171AC}"/>
              </a:ext>
            </a:extLst>
          </p:cNvPr>
          <p:cNvSpPr txBox="1"/>
          <p:nvPr/>
        </p:nvSpPr>
        <p:spPr>
          <a:xfrm>
            <a:off x="761139" y="1473200"/>
            <a:ext cx="10897461" cy="4801314"/>
          </a:xfrm>
          <a:prstGeom prst="rect">
            <a:avLst/>
          </a:prstGeom>
          <a:noFill/>
        </p:spPr>
        <p:txBody>
          <a:bodyPr wrap="square" rtlCol="0">
            <a:spAutoFit/>
          </a:bodyPr>
          <a:lstStyle/>
          <a:p>
            <a:pPr fontAlgn="base"/>
            <a:r>
              <a:rPr lang="en-US" b="1">
                <a:solidFill>
                  <a:srgbClr val="214782"/>
                </a:solidFill>
                <a:latin typeface="Century Gothic" panose="020B0502020202020204" pitchFamily="34" charset="0"/>
              </a:rPr>
              <a:t>New applicants </a:t>
            </a:r>
            <a:r>
              <a:rPr lang="en-US" b="1" i="1">
                <a:solidFill>
                  <a:schemeClr val="accent1">
                    <a:lumMod val="75000"/>
                  </a:schemeClr>
                </a:solidFill>
                <a:latin typeface="Century Gothic" panose="020B0502020202020204" pitchFamily="34" charset="0"/>
              </a:rPr>
              <a:t>that do not have an established LEA with DESE skip to Step 3. </a:t>
            </a:r>
            <a:r>
              <a:rPr lang="en-US">
                <a:solidFill>
                  <a:schemeClr val="accent1">
                    <a:lumMod val="75000"/>
                  </a:schemeClr>
                </a:solidFill>
                <a:latin typeface="Century Gothic" panose="020B0502020202020204" pitchFamily="34" charset="0"/>
              </a:rPr>
              <a:t> </a:t>
            </a:r>
            <a:endParaRPr lang="en-US" b="1">
              <a:solidFill>
                <a:schemeClr val="accent1">
                  <a:lumMod val="75000"/>
                </a:schemeClr>
              </a:solidFill>
              <a:latin typeface="Century Gothic" panose="020B0502020202020204" pitchFamily="34" charset="0"/>
            </a:endParaRPr>
          </a:p>
          <a:p>
            <a:pPr fontAlgn="base"/>
            <a:endParaRPr lang="en-US" b="1">
              <a:solidFill>
                <a:srgbClr val="214782"/>
              </a:solidFill>
              <a:latin typeface="Century Gothic" panose="020B0502020202020204" pitchFamily="34" charset="0"/>
            </a:endParaRPr>
          </a:p>
          <a:p>
            <a:pPr fontAlgn="base"/>
            <a:r>
              <a:rPr lang="en-US" b="1">
                <a:solidFill>
                  <a:srgbClr val="214782"/>
                </a:solidFill>
                <a:latin typeface="Century Gothic" panose="020B0502020202020204" pitchFamily="34" charset="0"/>
              </a:rPr>
              <a:t>Step 1: Establish and assign proper roles before the grant due date/time </a:t>
            </a:r>
            <a:r>
              <a:rPr lang="en-US" b="1">
                <a:solidFill>
                  <a:srgbClr val="214782"/>
                </a:solidFill>
              </a:rPr>
              <a:t>(Thurs</a:t>
            </a:r>
            <a:r>
              <a:rPr lang="en-US">
                <a:solidFill>
                  <a:srgbClr val="214782"/>
                </a:solidFill>
              </a:rPr>
              <a:t>day, May 28, 2026 by 3pm)</a:t>
            </a:r>
            <a:r>
              <a:rPr lang="en-US" b="1">
                <a:solidFill>
                  <a:srgbClr val="214782"/>
                </a:solidFill>
              </a:rPr>
              <a:t>. </a:t>
            </a:r>
            <a:r>
              <a:rPr lang="en-US">
                <a:solidFill>
                  <a:srgbClr val="214782"/>
                </a:solidFill>
              </a:rPr>
              <a:t>​</a:t>
            </a:r>
          </a:p>
          <a:p>
            <a:pPr marL="285750" indent="-285750" fontAlgn="base">
              <a:buFont typeface="Arial" panose="020B0604020202020204" pitchFamily="34" charset="0"/>
              <a:buChar char="•"/>
            </a:pPr>
            <a:r>
              <a:rPr lang="en-US">
                <a:solidFill>
                  <a:srgbClr val="214782"/>
                </a:solidFill>
              </a:rPr>
              <a:t>Grant Submission at the LEA level requires roles to be established for Grant Writer for the specific fund code, LEA Fiscal Representative for financial review/approval, &amp; LEA Superintendent/Chief Executive sign off.​</a:t>
            </a:r>
          </a:p>
          <a:p>
            <a:pPr fontAlgn="base"/>
            <a:endParaRPr lang="en-US">
              <a:solidFill>
                <a:srgbClr val="214782"/>
              </a:solidFill>
            </a:endParaRPr>
          </a:p>
          <a:p>
            <a:pPr fontAlgn="base"/>
            <a:r>
              <a:rPr lang="en-US" b="1">
                <a:solidFill>
                  <a:srgbClr val="214782"/>
                </a:solidFill>
                <a:latin typeface="Century Gothic" panose="020B0502020202020204" pitchFamily="34" charset="0"/>
              </a:rPr>
              <a:t>Step 2: Submit the grant through all LEA steps in GEM$.</a:t>
            </a:r>
            <a:r>
              <a:rPr lang="en-US">
                <a:solidFill>
                  <a:srgbClr val="214782"/>
                </a:solidFill>
              </a:rPr>
              <a:t>​</a:t>
            </a:r>
          </a:p>
          <a:p>
            <a:pPr marL="285750" indent="-285750" fontAlgn="base">
              <a:buFont typeface="Arial" panose="020B0604020202020204" pitchFamily="34" charset="0"/>
              <a:buChar char="•"/>
            </a:pPr>
            <a:r>
              <a:rPr lang="en-US">
                <a:solidFill>
                  <a:srgbClr val="214782"/>
                </a:solidFill>
              </a:rPr>
              <a:t>Competitive grant applications are considered submitted once the grant application is submitted by the Superintendent or their designee through the “LEA Superintendent / Chief Executive Approved” step in GEM$.​</a:t>
            </a:r>
          </a:p>
          <a:p>
            <a:pPr fontAlgn="base"/>
            <a:endParaRPr lang="en-US">
              <a:solidFill>
                <a:srgbClr val="214782"/>
              </a:solidFill>
            </a:endParaRPr>
          </a:p>
          <a:p>
            <a:pPr fontAlgn="base"/>
            <a:r>
              <a:rPr lang="en-US" b="1">
                <a:solidFill>
                  <a:srgbClr val="214782"/>
                </a:solidFill>
                <a:latin typeface="Century Gothic" panose="020B0502020202020204" pitchFamily="34" charset="0"/>
              </a:rPr>
              <a:t>Step 3: (If applicable) New applicants (organizations that have not been DESE-funded before) must request temporary organization access at </a:t>
            </a:r>
            <a:r>
              <a:rPr lang="en-US" u="sng">
                <a:solidFill>
                  <a:schemeClr val="lt1"/>
                </a:solidFill>
                <a:hlinkClick r:id="rId4"/>
              </a:rPr>
              <a:t>GEM$ Temp Organization Access Request</a:t>
            </a:r>
            <a:r>
              <a:rPr lang="en-US" u="sng">
                <a:solidFill>
                  <a:schemeClr val="lt1"/>
                </a:solidFill>
              </a:rPr>
              <a:t> </a:t>
            </a:r>
            <a:r>
              <a:rPr lang="en-US" b="1">
                <a:solidFill>
                  <a:schemeClr val="accent1">
                    <a:lumMod val="75000"/>
                  </a:schemeClr>
                </a:solidFill>
                <a:latin typeface="Century Gothic" panose="020B0502020202020204" pitchFamily="34" charset="0"/>
              </a:rPr>
              <a:t>at a minimum 5 business days prior to the grant due date</a:t>
            </a:r>
            <a:r>
              <a:rPr lang="en-US">
                <a:solidFill>
                  <a:schemeClr val="accent1">
                    <a:lumMod val="75000"/>
                  </a:schemeClr>
                </a:solidFill>
                <a:latin typeface="Century Gothic" panose="020B0502020202020204" pitchFamily="34" charset="0"/>
              </a:rPr>
              <a:t>. </a:t>
            </a:r>
            <a:r>
              <a:rPr lang="en-US">
                <a:solidFill>
                  <a:schemeClr val="accent1">
                    <a:lumMod val="75000"/>
                  </a:schemeClr>
                </a:solidFill>
              </a:rPr>
              <a:t>Request access for program unit </a:t>
            </a:r>
            <a:r>
              <a:rPr lang="en-US">
                <a:solidFill>
                  <a:srgbClr val="214782"/>
                </a:solidFill>
              </a:rPr>
              <a:t>Adult and Community Learning Services (ACLS). Send the form to the RFP contact on the grant, Marie Troppe at Marie.L.Troppe@mass.gov. </a:t>
            </a:r>
            <a:endParaRPr lang="en-US" b="1">
              <a:solidFill>
                <a:srgbClr val="214782"/>
              </a:solidFill>
            </a:endParaRPr>
          </a:p>
          <a:p>
            <a:endParaRPr lang="en-US"/>
          </a:p>
        </p:txBody>
      </p:sp>
    </p:spTree>
    <p:extLst>
      <p:ext uri="{BB962C8B-B14F-4D97-AF65-F5344CB8AC3E}">
        <p14:creationId xmlns:p14="http://schemas.microsoft.com/office/powerpoint/2010/main" val="32341706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93BD4-04A0-3012-764F-78EA2A8CF8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F44477-AD1F-D0EC-4841-BD45098425E1}"/>
              </a:ext>
            </a:extLst>
          </p:cNvPr>
          <p:cNvSpPr>
            <a:spLocks noGrp="1"/>
          </p:cNvSpPr>
          <p:nvPr>
            <p:ph type="ctrTitle"/>
          </p:nvPr>
        </p:nvSpPr>
        <p:spPr>
          <a:xfrm>
            <a:off x="761139" y="767014"/>
            <a:ext cx="9144000" cy="706186"/>
          </a:xfrm>
        </p:spPr>
        <p:txBody>
          <a:bodyPr anchor="t">
            <a:normAutofit/>
          </a:bodyPr>
          <a:lstStyle/>
          <a:p>
            <a:pPr algn="l"/>
            <a:r>
              <a:rPr lang="en-US" sz="4000" b="1">
                <a:solidFill>
                  <a:srgbClr val="214782"/>
                </a:solidFill>
                <a:latin typeface="Century Gothic" panose="020B0502020202020204" pitchFamily="34" charset="0"/>
                <a:cs typeface="Arial" panose="020B0604020202020204" pitchFamily="34" charset="0"/>
              </a:rPr>
              <a:t>Any clarifying questions?</a:t>
            </a:r>
          </a:p>
        </p:txBody>
      </p:sp>
      <p:sp>
        <p:nvSpPr>
          <p:cNvPr id="4" name="TextBox 3">
            <a:extLst>
              <a:ext uri="{FF2B5EF4-FFF2-40B4-BE49-F238E27FC236}">
                <a16:creationId xmlns:a16="http://schemas.microsoft.com/office/drawing/2014/main" id="{81320E05-D77D-785C-619A-79DBC29D2EE7}"/>
              </a:ext>
              <a:ext uri="{C183D7F6-B498-43B3-948B-1728B52AA6E4}">
                <adec:decorative xmlns:adec="http://schemas.microsoft.com/office/drawing/2017/decorative" val="1"/>
              </a:ext>
            </a:extLst>
          </p:cNvPr>
          <p:cNvSpPr txBox="1"/>
          <p:nvPr/>
        </p:nvSpPr>
        <p:spPr>
          <a:xfrm>
            <a:off x="909535" y="6241866"/>
            <a:ext cx="6096000" cy="261610"/>
          </a:xfrm>
          <a:prstGeom prst="rect">
            <a:avLst/>
          </a:prstGeom>
          <a:noFill/>
        </p:spPr>
        <p:txBody>
          <a:bodyPr wrap="square">
            <a:spAutoFit/>
          </a:bodyPr>
          <a:lstStyle/>
          <a:p>
            <a:r>
              <a:rPr lang="en-US" sz="1050">
                <a:solidFill>
                  <a:srgbClr val="213B6A"/>
                </a:solidFill>
              </a:rPr>
              <a:t>[#]   </a:t>
            </a:r>
            <a:r>
              <a:rPr lang="en-US" sz="1050" b="1">
                <a:solidFill>
                  <a:srgbClr val="49CC00"/>
                </a:solidFill>
              </a:rPr>
              <a:t>|</a:t>
            </a:r>
            <a:r>
              <a:rPr lang="en-US" sz="1050">
                <a:solidFill>
                  <a:srgbClr val="49CC00"/>
                </a:solidFill>
              </a:rPr>
              <a:t> </a:t>
            </a:r>
            <a:r>
              <a:rPr lang="en-US" sz="1050">
                <a:solidFill>
                  <a:srgbClr val="213B6A"/>
                </a:solidFill>
              </a:rPr>
              <a:t>  </a:t>
            </a:r>
            <a:r>
              <a:rPr lang="en-US" sz="1050" b="0">
                <a:solidFill>
                  <a:srgbClr val="213B6A"/>
                </a:solidFill>
                <a:latin typeface="+mn-lt"/>
              </a:rPr>
              <a:t>[INSERT PRESENTATION TITLE]</a:t>
            </a:r>
          </a:p>
        </p:txBody>
      </p:sp>
      <p:pic>
        <p:nvPicPr>
          <p:cNvPr id="5" name="Picture 4">
            <a:extLst>
              <a:ext uri="{FF2B5EF4-FFF2-40B4-BE49-F238E27FC236}">
                <a16:creationId xmlns:a16="http://schemas.microsoft.com/office/drawing/2014/main" id="{E1EE8DC0-45AA-87F9-EE02-813FEC9FCD9A}"/>
              </a:ext>
              <a:ext uri="{C183D7F6-B498-43B3-948B-1728B52AA6E4}">
                <adec:decorative xmlns:adec="http://schemas.microsoft.com/office/drawing/2017/decorative" val="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19455" b="-1"/>
          <a:stretch/>
        </p:blipFill>
        <p:spPr>
          <a:xfrm>
            <a:off x="11439259" y="6146392"/>
            <a:ext cx="378337" cy="502077"/>
          </a:xfrm>
          <a:prstGeom prst="rect">
            <a:avLst/>
          </a:prstGeom>
        </p:spPr>
      </p:pic>
    </p:spTree>
    <p:extLst>
      <p:ext uri="{BB962C8B-B14F-4D97-AF65-F5344CB8AC3E}">
        <p14:creationId xmlns:p14="http://schemas.microsoft.com/office/powerpoint/2010/main" val="32046492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214782"/>
        </a:solidFill>
        <a:effectLst/>
      </p:bgPr>
    </p:bg>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2D8F49CA-2016-86F1-EA3B-D597941851CD}"/>
              </a:ext>
            </a:extLst>
          </p:cNvPr>
          <p:cNvSpPr>
            <a:spLocks noGrp="1"/>
          </p:cNvSpPr>
          <p:nvPr>
            <p:ph type="ctrTitle"/>
          </p:nvPr>
        </p:nvSpPr>
        <p:spPr>
          <a:xfrm>
            <a:off x="3338284" y="2568968"/>
            <a:ext cx="5168530" cy="1467004"/>
          </a:xfrm>
        </p:spPr>
        <p:txBody>
          <a:bodyPr anchor="t">
            <a:normAutofit/>
          </a:bodyPr>
          <a:lstStyle/>
          <a:p>
            <a:pPr>
              <a:lnSpc>
                <a:spcPct val="100000"/>
              </a:lnSpc>
            </a:pPr>
            <a:r>
              <a:rPr lang="en-US" b="1">
                <a:solidFill>
                  <a:srgbClr val="49CC00"/>
                </a:solidFill>
                <a:latin typeface="Century Gothic" panose="020B0502020202020204" pitchFamily="34" charset="0"/>
                <a:cs typeface="Arial" panose="020B0604020202020204" pitchFamily="34" charset="0"/>
              </a:rPr>
              <a:t>Thank you! </a:t>
            </a:r>
          </a:p>
        </p:txBody>
      </p:sp>
      <p:grpSp>
        <p:nvGrpSpPr>
          <p:cNvPr id="6" name="Group 5" descr="DESE and Public Adult Education of MA logos">
            <a:extLst>
              <a:ext uri="{FF2B5EF4-FFF2-40B4-BE49-F238E27FC236}">
                <a16:creationId xmlns:a16="http://schemas.microsoft.com/office/drawing/2014/main" id="{D0DDC816-3AE7-42AA-425E-4B18252CEAA1}"/>
              </a:ext>
            </a:extLst>
          </p:cNvPr>
          <p:cNvGrpSpPr/>
          <p:nvPr/>
        </p:nvGrpSpPr>
        <p:grpSpPr>
          <a:xfrm>
            <a:off x="4185240" y="5506451"/>
            <a:ext cx="3821519" cy="774591"/>
            <a:chOff x="1023339" y="513346"/>
            <a:chExt cx="3821519" cy="774591"/>
          </a:xfrm>
        </p:grpSpPr>
        <p:grpSp>
          <p:nvGrpSpPr>
            <p:cNvPr id="7" name="Group 6">
              <a:extLst>
                <a:ext uri="{FF2B5EF4-FFF2-40B4-BE49-F238E27FC236}">
                  <a16:creationId xmlns:a16="http://schemas.microsoft.com/office/drawing/2014/main" id="{9E9A6585-5140-E524-0080-D93DDD0666E6}"/>
                </a:ext>
              </a:extLst>
            </p:cNvPr>
            <p:cNvGrpSpPr/>
            <p:nvPr/>
          </p:nvGrpSpPr>
          <p:grpSpPr>
            <a:xfrm>
              <a:off x="1023339" y="513346"/>
              <a:ext cx="3821519" cy="774591"/>
              <a:chOff x="1023339" y="513346"/>
              <a:chExt cx="3821519" cy="774591"/>
            </a:xfrm>
          </p:grpSpPr>
          <p:pic>
            <p:nvPicPr>
              <p:cNvPr id="9" name="Picture 8">
                <a:extLst>
                  <a:ext uri="{FF2B5EF4-FFF2-40B4-BE49-F238E27FC236}">
                    <a16:creationId xmlns:a16="http://schemas.microsoft.com/office/drawing/2014/main" id="{EFBFE31A-7AB3-0C21-B526-8AB60E612867}"/>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1023339" y="546079"/>
                <a:ext cx="1549760" cy="487593"/>
              </a:xfrm>
              <a:prstGeom prst="rect">
                <a:avLst/>
              </a:prstGeom>
            </p:spPr>
          </p:pic>
          <p:pic>
            <p:nvPicPr>
              <p:cNvPr id="10" name="Picture 9">
                <a:extLst>
                  <a:ext uri="{FF2B5EF4-FFF2-40B4-BE49-F238E27FC236}">
                    <a16:creationId xmlns:a16="http://schemas.microsoft.com/office/drawing/2014/main" id="{412FAEE8-0B00-34A2-C5CA-D50379F2AFC8}"/>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692208" y="513346"/>
                <a:ext cx="2152650" cy="774591"/>
              </a:xfrm>
              <a:prstGeom prst="rect">
                <a:avLst/>
              </a:prstGeom>
            </p:spPr>
          </p:pic>
        </p:grpSp>
        <p:pic>
          <p:nvPicPr>
            <p:cNvPr id="8" name="Picture 7">
              <a:extLst>
                <a:ext uri="{FF2B5EF4-FFF2-40B4-BE49-F238E27FC236}">
                  <a16:creationId xmlns:a16="http://schemas.microsoft.com/office/drawing/2014/main" id="{0844216A-4C38-0CFA-97CB-AD50D4E4F309}"/>
                </a:ext>
              </a:extLst>
            </p:cNvPr>
            <p:cNvPicPr>
              <a:picLocks noChangeAspect="1"/>
            </p:cNvPicPr>
            <p:nvPr/>
          </p:nvPicPr>
          <p:blipFill>
            <a:blip r:embed="rId5" cstate="screen">
              <a:extLst>
                <a:ext uri="{28A0092B-C50C-407E-A947-70E740481C1C}">
                  <a14:useLocalDpi xmlns:a14="http://schemas.microsoft.com/office/drawing/2010/main"/>
                </a:ext>
              </a:extLst>
            </a:blip>
            <a:srcRect/>
            <a:stretch>
              <a:fillRect/>
            </a:stretch>
          </p:blipFill>
          <p:spPr>
            <a:xfrm>
              <a:off x="2594745" y="546080"/>
              <a:ext cx="129962" cy="716958"/>
            </a:xfrm>
            <a:prstGeom prst="rect">
              <a:avLst/>
            </a:prstGeom>
          </p:spPr>
        </p:pic>
      </p:grpSp>
    </p:spTree>
    <p:extLst>
      <p:ext uri="{BB962C8B-B14F-4D97-AF65-F5344CB8AC3E}">
        <p14:creationId xmlns:p14="http://schemas.microsoft.com/office/powerpoint/2010/main" val="611969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alpha val="40132"/>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9CC8B-1C48-88CD-A39D-27D30018EB47}"/>
              </a:ext>
            </a:extLst>
          </p:cNvPr>
          <p:cNvSpPr>
            <a:spLocks noGrp="1"/>
          </p:cNvSpPr>
          <p:nvPr>
            <p:ph type="ctrTitle"/>
          </p:nvPr>
        </p:nvSpPr>
        <p:spPr>
          <a:xfrm>
            <a:off x="909535" y="897640"/>
            <a:ext cx="9144000" cy="706186"/>
          </a:xfrm>
        </p:spPr>
        <p:txBody>
          <a:bodyPr anchor="t">
            <a:normAutofit/>
          </a:bodyPr>
          <a:lstStyle/>
          <a:p>
            <a:pPr algn="l"/>
            <a:r>
              <a:rPr lang="en-US" sz="4000" b="1">
                <a:solidFill>
                  <a:srgbClr val="214782"/>
                </a:solidFill>
                <a:latin typeface="Century Gothic" panose="020B0502020202020204" pitchFamily="34" charset="0"/>
                <a:cs typeface="Arial" panose="020B0604020202020204" pitchFamily="34" charset="0"/>
              </a:rPr>
              <a:t>Agenda</a:t>
            </a:r>
          </a:p>
        </p:txBody>
      </p:sp>
      <p:sp>
        <p:nvSpPr>
          <p:cNvPr id="6" name="TextBox 5">
            <a:extLst>
              <a:ext uri="{FF2B5EF4-FFF2-40B4-BE49-F238E27FC236}">
                <a16:creationId xmlns:a16="http://schemas.microsoft.com/office/drawing/2014/main" id="{89C0E141-D50E-A545-3315-CAB9953B6BD3}"/>
              </a:ext>
            </a:extLst>
          </p:cNvPr>
          <p:cNvSpPr txBox="1"/>
          <p:nvPr/>
        </p:nvSpPr>
        <p:spPr>
          <a:xfrm>
            <a:off x="3004580" y="2162032"/>
            <a:ext cx="2476955" cy="1384995"/>
          </a:xfrm>
          <a:prstGeom prst="rect">
            <a:avLst/>
          </a:prstGeom>
          <a:noFill/>
        </p:spPr>
        <p:txBody>
          <a:bodyPr wrap="square">
            <a:spAutoFit/>
          </a:bodyPr>
          <a:lstStyle/>
          <a:p>
            <a:r>
              <a:rPr lang="en-US" sz="3600" b="1">
                <a:solidFill>
                  <a:srgbClr val="214782"/>
                </a:solidFill>
                <a:latin typeface="Century Gothic" panose="020B0502020202020204" pitchFamily="34" charset="0"/>
              </a:rPr>
              <a:t>01</a:t>
            </a:r>
          </a:p>
          <a:p>
            <a:r>
              <a:rPr lang="en-US" sz="2400" b="0">
                <a:solidFill>
                  <a:srgbClr val="213B6A"/>
                </a:solidFill>
                <a:latin typeface="+mn-lt"/>
              </a:rPr>
              <a:t>Grant priorities and fund use</a:t>
            </a:r>
          </a:p>
        </p:txBody>
      </p:sp>
      <p:sp>
        <p:nvSpPr>
          <p:cNvPr id="7" name="TextBox 6">
            <a:extLst>
              <a:ext uri="{FF2B5EF4-FFF2-40B4-BE49-F238E27FC236}">
                <a16:creationId xmlns:a16="http://schemas.microsoft.com/office/drawing/2014/main" id="{17FB61C0-DCC9-E43D-73EE-01DFBB625ABC}"/>
              </a:ext>
            </a:extLst>
          </p:cNvPr>
          <p:cNvSpPr txBox="1"/>
          <p:nvPr/>
        </p:nvSpPr>
        <p:spPr>
          <a:xfrm>
            <a:off x="5969006" y="2162034"/>
            <a:ext cx="2476955" cy="1384995"/>
          </a:xfrm>
          <a:prstGeom prst="rect">
            <a:avLst/>
          </a:prstGeom>
          <a:noFill/>
        </p:spPr>
        <p:txBody>
          <a:bodyPr wrap="square">
            <a:spAutoFit/>
          </a:bodyPr>
          <a:lstStyle/>
          <a:p>
            <a:r>
              <a:rPr lang="en-US" sz="3600" b="1">
                <a:solidFill>
                  <a:srgbClr val="214782"/>
                </a:solidFill>
                <a:latin typeface="Century Gothic" panose="020B0502020202020204" pitchFamily="34" charset="0"/>
              </a:rPr>
              <a:t>02</a:t>
            </a:r>
          </a:p>
          <a:p>
            <a:r>
              <a:rPr lang="en-US" sz="2400" b="0">
                <a:solidFill>
                  <a:srgbClr val="213B6A"/>
                </a:solidFill>
                <a:latin typeface="+mn-lt"/>
              </a:rPr>
              <a:t>Grant funding and dates</a:t>
            </a:r>
          </a:p>
        </p:txBody>
      </p:sp>
      <p:sp>
        <p:nvSpPr>
          <p:cNvPr id="8" name="TextBox 7">
            <a:extLst>
              <a:ext uri="{FF2B5EF4-FFF2-40B4-BE49-F238E27FC236}">
                <a16:creationId xmlns:a16="http://schemas.microsoft.com/office/drawing/2014/main" id="{DA05B2BE-074B-21EE-1659-F10276DAE85B}"/>
              </a:ext>
            </a:extLst>
          </p:cNvPr>
          <p:cNvSpPr txBox="1"/>
          <p:nvPr/>
        </p:nvSpPr>
        <p:spPr>
          <a:xfrm>
            <a:off x="9151472" y="2162033"/>
            <a:ext cx="2476955" cy="1384995"/>
          </a:xfrm>
          <a:prstGeom prst="rect">
            <a:avLst/>
          </a:prstGeom>
          <a:noFill/>
        </p:spPr>
        <p:txBody>
          <a:bodyPr wrap="square">
            <a:spAutoFit/>
          </a:bodyPr>
          <a:lstStyle/>
          <a:p>
            <a:r>
              <a:rPr lang="en-US" sz="3600" b="1">
                <a:solidFill>
                  <a:srgbClr val="214782"/>
                </a:solidFill>
                <a:latin typeface="Century Gothic" panose="020B0502020202020204" pitchFamily="34" charset="0"/>
              </a:rPr>
              <a:t>03</a:t>
            </a:r>
          </a:p>
          <a:p>
            <a:r>
              <a:rPr lang="en-US" sz="2400">
                <a:solidFill>
                  <a:srgbClr val="213B6A"/>
                </a:solidFill>
              </a:rPr>
              <a:t>Application in GEM$</a:t>
            </a:r>
            <a:endParaRPr lang="en-US" sz="2400" b="0">
              <a:solidFill>
                <a:srgbClr val="213B6A"/>
              </a:solidFill>
              <a:latin typeface="+mn-lt"/>
            </a:endParaRPr>
          </a:p>
        </p:txBody>
      </p:sp>
      <p:sp>
        <p:nvSpPr>
          <p:cNvPr id="9" name="TextBox 8">
            <a:extLst>
              <a:ext uri="{FF2B5EF4-FFF2-40B4-BE49-F238E27FC236}">
                <a16:creationId xmlns:a16="http://schemas.microsoft.com/office/drawing/2014/main" id="{9F72D02C-66E0-744A-76D4-8B1C839ECF1C}"/>
              </a:ext>
            </a:extLst>
          </p:cNvPr>
          <p:cNvSpPr txBox="1"/>
          <p:nvPr/>
        </p:nvSpPr>
        <p:spPr>
          <a:xfrm>
            <a:off x="3004580" y="3917090"/>
            <a:ext cx="2476955" cy="1754326"/>
          </a:xfrm>
          <a:prstGeom prst="rect">
            <a:avLst/>
          </a:prstGeom>
          <a:noFill/>
        </p:spPr>
        <p:txBody>
          <a:bodyPr wrap="square">
            <a:spAutoFit/>
          </a:bodyPr>
          <a:lstStyle/>
          <a:p>
            <a:r>
              <a:rPr lang="en-US" sz="3600" b="1">
                <a:solidFill>
                  <a:srgbClr val="214782"/>
                </a:solidFill>
                <a:latin typeface="Century Gothic" panose="020B0502020202020204" pitchFamily="34" charset="0"/>
              </a:rPr>
              <a:t>04</a:t>
            </a:r>
          </a:p>
          <a:p>
            <a:r>
              <a:rPr lang="en-US" sz="2400">
                <a:solidFill>
                  <a:srgbClr val="213B6A"/>
                </a:solidFill>
              </a:rPr>
              <a:t>Grant section: Required documents</a:t>
            </a:r>
            <a:endParaRPr lang="en-US" sz="2400" b="0">
              <a:solidFill>
                <a:srgbClr val="213B6A"/>
              </a:solidFill>
              <a:latin typeface="+mn-lt"/>
            </a:endParaRPr>
          </a:p>
        </p:txBody>
      </p:sp>
      <p:sp>
        <p:nvSpPr>
          <p:cNvPr id="10" name="TextBox 9">
            <a:extLst>
              <a:ext uri="{FF2B5EF4-FFF2-40B4-BE49-F238E27FC236}">
                <a16:creationId xmlns:a16="http://schemas.microsoft.com/office/drawing/2014/main" id="{29F1CF9A-F31B-C68C-7110-20B9F5FF52BD}"/>
              </a:ext>
            </a:extLst>
          </p:cNvPr>
          <p:cNvSpPr txBox="1"/>
          <p:nvPr/>
        </p:nvSpPr>
        <p:spPr>
          <a:xfrm>
            <a:off x="5969006" y="3917092"/>
            <a:ext cx="2476955" cy="1754326"/>
          </a:xfrm>
          <a:prstGeom prst="rect">
            <a:avLst/>
          </a:prstGeom>
          <a:noFill/>
        </p:spPr>
        <p:txBody>
          <a:bodyPr wrap="square">
            <a:spAutoFit/>
          </a:bodyPr>
          <a:lstStyle/>
          <a:p>
            <a:r>
              <a:rPr lang="en-US" sz="3600" b="1">
                <a:solidFill>
                  <a:srgbClr val="214782"/>
                </a:solidFill>
                <a:latin typeface="Century Gothic" panose="020B0502020202020204" pitchFamily="34" charset="0"/>
              </a:rPr>
              <a:t>05</a:t>
            </a:r>
          </a:p>
          <a:p>
            <a:r>
              <a:rPr lang="en-US" sz="2400">
                <a:solidFill>
                  <a:srgbClr val="213B6A"/>
                </a:solidFill>
              </a:rPr>
              <a:t>Grant section: Required program information</a:t>
            </a:r>
            <a:endParaRPr lang="en-US" sz="2400" b="0">
              <a:solidFill>
                <a:srgbClr val="213B6A"/>
              </a:solidFill>
              <a:latin typeface="+mn-lt"/>
            </a:endParaRPr>
          </a:p>
        </p:txBody>
      </p:sp>
      <p:sp>
        <p:nvSpPr>
          <p:cNvPr id="11" name="TextBox 10">
            <a:extLst>
              <a:ext uri="{FF2B5EF4-FFF2-40B4-BE49-F238E27FC236}">
                <a16:creationId xmlns:a16="http://schemas.microsoft.com/office/drawing/2014/main" id="{88A339B2-FD46-CDF3-7E30-3A08E0978673}"/>
              </a:ext>
            </a:extLst>
          </p:cNvPr>
          <p:cNvSpPr txBox="1"/>
          <p:nvPr/>
        </p:nvSpPr>
        <p:spPr>
          <a:xfrm>
            <a:off x="9151472" y="3917091"/>
            <a:ext cx="2476955" cy="1754326"/>
          </a:xfrm>
          <a:prstGeom prst="rect">
            <a:avLst/>
          </a:prstGeom>
          <a:noFill/>
        </p:spPr>
        <p:txBody>
          <a:bodyPr wrap="square">
            <a:spAutoFit/>
          </a:bodyPr>
          <a:lstStyle/>
          <a:p>
            <a:r>
              <a:rPr lang="en-US" sz="3600" b="1">
                <a:solidFill>
                  <a:srgbClr val="214782"/>
                </a:solidFill>
                <a:latin typeface="Century Gothic" panose="020B0502020202020204" pitchFamily="34" charset="0"/>
              </a:rPr>
              <a:t>06</a:t>
            </a:r>
          </a:p>
          <a:p>
            <a:r>
              <a:rPr lang="en-US" sz="2400" b="0">
                <a:solidFill>
                  <a:srgbClr val="213B6A"/>
                </a:solidFill>
                <a:latin typeface="+mn-lt"/>
              </a:rPr>
              <a:t>GEM$ submission </a:t>
            </a:r>
            <a:r>
              <a:rPr lang="en-US" sz="2400">
                <a:solidFill>
                  <a:srgbClr val="213B6A"/>
                </a:solidFill>
              </a:rPr>
              <a:t>i</a:t>
            </a:r>
            <a:r>
              <a:rPr lang="en-US" sz="2400" b="0">
                <a:solidFill>
                  <a:srgbClr val="213B6A"/>
                </a:solidFill>
                <a:latin typeface="+mn-lt"/>
              </a:rPr>
              <a:t>nstructions; questions</a:t>
            </a:r>
          </a:p>
        </p:txBody>
      </p:sp>
      <p:sp>
        <p:nvSpPr>
          <p:cNvPr id="4" name="TextBox 3">
            <a:extLst>
              <a:ext uri="{FF2B5EF4-FFF2-40B4-BE49-F238E27FC236}">
                <a16:creationId xmlns:a16="http://schemas.microsoft.com/office/drawing/2014/main" id="{2F7B29D6-FC55-8500-1835-04572891CE2D}"/>
              </a:ext>
              <a:ext uri="{C183D7F6-B498-43B3-948B-1728B52AA6E4}">
                <adec:decorative xmlns:adec="http://schemas.microsoft.com/office/drawing/2017/decorative" val="1"/>
              </a:ext>
            </a:extLst>
          </p:cNvPr>
          <p:cNvSpPr txBox="1"/>
          <p:nvPr/>
        </p:nvSpPr>
        <p:spPr>
          <a:xfrm>
            <a:off x="909535" y="6241866"/>
            <a:ext cx="6096000" cy="261610"/>
          </a:xfrm>
          <a:prstGeom prst="rect">
            <a:avLst/>
          </a:prstGeom>
          <a:noFill/>
        </p:spPr>
        <p:txBody>
          <a:bodyPr wrap="square">
            <a:spAutoFit/>
          </a:bodyPr>
          <a:lstStyle/>
          <a:p>
            <a:r>
              <a:rPr lang="en-US" sz="1050">
                <a:solidFill>
                  <a:srgbClr val="213B6A"/>
                </a:solidFill>
              </a:rPr>
              <a:t>[#]   </a:t>
            </a:r>
            <a:r>
              <a:rPr lang="en-US" sz="1050" b="1">
                <a:solidFill>
                  <a:srgbClr val="49CC00"/>
                </a:solidFill>
              </a:rPr>
              <a:t>|</a:t>
            </a:r>
            <a:r>
              <a:rPr lang="en-US" sz="1050">
                <a:solidFill>
                  <a:srgbClr val="49CC00"/>
                </a:solidFill>
              </a:rPr>
              <a:t> </a:t>
            </a:r>
            <a:r>
              <a:rPr lang="en-US" sz="1050">
                <a:solidFill>
                  <a:srgbClr val="213B6A"/>
                </a:solidFill>
              </a:rPr>
              <a:t>  </a:t>
            </a:r>
            <a:r>
              <a:rPr lang="en-US" sz="1050" b="0">
                <a:solidFill>
                  <a:srgbClr val="213B6A"/>
                </a:solidFill>
                <a:latin typeface="+mn-lt"/>
              </a:rPr>
              <a:t>[INSERT PRESENTATION TITLE]</a:t>
            </a:r>
          </a:p>
        </p:txBody>
      </p:sp>
      <p:pic>
        <p:nvPicPr>
          <p:cNvPr id="3" name="Picture 2">
            <a:extLst>
              <a:ext uri="{FF2B5EF4-FFF2-40B4-BE49-F238E27FC236}">
                <a16:creationId xmlns:a16="http://schemas.microsoft.com/office/drawing/2014/main" id="{2084FE57-0D2A-D49B-CD70-904DD01F7FDA}"/>
              </a:ext>
              <a:ext uri="{C183D7F6-B498-43B3-948B-1728B52AA6E4}">
                <adec:decorative xmlns:adec="http://schemas.microsoft.com/office/drawing/2017/decorative" val="1"/>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t="-19455" b="-1"/>
          <a:stretch/>
        </p:blipFill>
        <p:spPr>
          <a:xfrm>
            <a:off x="11439259" y="6146392"/>
            <a:ext cx="378337" cy="502077"/>
          </a:xfrm>
          <a:prstGeom prst="rect">
            <a:avLst/>
          </a:prstGeom>
        </p:spPr>
      </p:pic>
    </p:spTree>
    <p:extLst>
      <p:ext uri="{BB962C8B-B14F-4D97-AF65-F5344CB8AC3E}">
        <p14:creationId xmlns:p14="http://schemas.microsoft.com/office/powerpoint/2010/main" val="2252153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CC3DB5-4DE2-967B-C313-6E54110255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C1B3C5-D3FB-0970-0730-ED8D3C6478DB}"/>
              </a:ext>
            </a:extLst>
          </p:cNvPr>
          <p:cNvSpPr>
            <a:spLocks noGrp="1"/>
          </p:cNvSpPr>
          <p:nvPr>
            <p:ph type="ctrTitle"/>
          </p:nvPr>
        </p:nvSpPr>
        <p:spPr>
          <a:xfrm>
            <a:off x="761139" y="767014"/>
            <a:ext cx="9144000" cy="706186"/>
          </a:xfrm>
        </p:spPr>
        <p:txBody>
          <a:bodyPr anchor="t">
            <a:normAutofit/>
          </a:bodyPr>
          <a:lstStyle/>
          <a:p>
            <a:pPr algn="l"/>
            <a:r>
              <a:rPr lang="en-US" sz="4000" b="1">
                <a:solidFill>
                  <a:srgbClr val="214782"/>
                </a:solidFill>
                <a:latin typeface="Century Gothic" panose="020B0502020202020204" pitchFamily="34" charset="0"/>
                <a:cs typeface="Arial" panose="020B0604020202020204" pitchFamily="34" charset="0"/>
              </a:rPr>
              <a:t>Grant priorities</a:t>
            </a:r>
          </a:p>
        </p:txBody>
      </p:sp>
      <p:sp>
        <p:nvSpPr>
          <p:cNvPr id="3" name="TextBox 2">
            <a:extLst>
              <a:ext uri="{FF2B5EF4-FFF2-40B4-BE49-F238E27FC236}">
                <a16:creationId xmlns:a16="http://schemas.microsoft.com/office/drawing/2014/main" id="{7DEBE35B-9679-E28C-D12A-32C749294AA9}"/>
              </a:ext>
            </a:extLst>
          </p:cNvPr>
          <p:cNvSpPr txBox="1"/>
          <p:nvPr/>
        </p:nvSpPr>
        <p:spPr>
          <a:xfrm>
            <a:off x="764811" y="2115239"/>
            <a:ext cx="6444868" cy="2031325"/>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a:solidFill>
                  <a:srgbClr val="214782"/>
                </a:solidFill>
              </a:rPr>
              <a:t>One statewide standalone program  </a:t>
            </a:r>
          </a:p>
          <a:p>
            <a:pPr marL="285750" indent="-285750">
              <a:lnSpc>
                <a:spcPct val="150000"/>
              </a:lnSpc>
              <a:buFont typeface="Arial" panose="020B0604020202020204" pitchFamily="34" charset="0"/>
              <a:buChar char="•"/>
            </a:pPr>
            <a:r>
              <a:rPr lang="en-US">
                <a:solidFill>
                  <a:srgbClr val="214782"/>
                </a:solidFill>
              </a:rPr>
              <a:t>Offers volunteer tutoring services  </a:t>
            </a:r>
          </a:p>
          <a:p>
            <a:pPr marL="285750" indent="-285750">
              <a:lnSpc>
                <a:spcPct val="150000"/>
              </a:lnSpc>
              <a:buFont typeface="Arial" panose="020B0604020202020204" pitchFamily="34" charset="0"/>
              <a:buChar char="•"/>
            </a:pPr>
            <a:r>
              <a:rPr lang="en-US">
                <a:solidFill>
                  <a:srgbClr val="214782"/>
                </a:solidFill>
              </a:rPr>
              <a:t>Serves approximately 600-800 eligible adults annually in MA cities and towns (including Gateway cities)</a:t>
            </a:r>
            <a:r>
              <a:rPr lang="en-US">
                <a:solidFill>
                  <a:srgbClr val="214782"/>
                </a:solidFill>
                <a:highlight>
                  <a:srgbClr val="FFFF00"/>
                </a:highlight>
              </a:rPr>
              <a:t> </a:t>
            </a:r>
            <a:endParaRPr lang="en-US" b="1">
              <a:solidFill>
                <a:srgbClr val="214782"/>
              </a:solidFill>
              <a:highlight>
                <a:srgbClr val="FFFF00"/>
              </a:highlight>
            </a:endParaRPr>
          </a:p>
          <a:p>
            <a:endParaRPr lang="en-US"/>
          </a:p>
        </p:txBody>
      </p:sp>
      <p:pic>
        <p:nvPicPr>
          <p:cNvPr id="5" name="Picture 4">
            <a:extLst>
              <a:ext uri="{FF2B5EF4-FFF2-40B4-BE49-F238E27FC236}">
                <a16:creationId xmlns:a16="http://schemas.microsoft.com/office/drawing/2014/main" id="{135BB998-BCE7-A558-AFE1-74A0502A3E36}"/>
              </a:ext>
              <a:ext uri="{C183D7F6-B498-43B3-948B-1728B52AA6E4}">
                <adec:decorative xmlns:adec="http://schemas.microsoft.com/office/drawing/2017/decorative" val="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19455" b="-1"/>
          <a:stretch/>
        </p:blipFill>
        <p:spPr>
          <a:xfrm>
            <a:off x="11439259" y="6146392"/>
            <a:ext cx="378337" cy="502077"/>
          </a:xfrm>
          <a:prstGeom prst="rect">
            <a:avLst/>
          </a:prstGeom>
        </p:spPr>
      </p:pic>
    </p:spTree>
    <p:extLst>
      <p:ext uri="{BB962C8B-B14F-4D97-AF65-F5344CB8AC3E}">
        <p14:creationId xmlns:p14="http://schemas.microsoft.com/office/powerpoint/2010/main" val="3827100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6D8349-F594-66A8-FDB1-78A5FC5ADC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C4EF20-E975-D939-30CD-9F53E5F4D6CF}"/>
              </a:ext>
            </a:extLst>
          </p:cNvPr>
          <p:cNvSpPr>
            <a:spLocks noGrp="1"/>
          </p:cNvSpPr>
          <p:nvPr>
            <p:ph type="ctrTitle"/>
          </p:nvPr>
        </p:nvSpPr>
        <p:spPr>
          <a:xfrm>
            <a:off x="761139" y="767014"/>
            <a:ext cx="9144000" cy="706186"/>
          </a:xfrm>
        </p:spPr>
        <p:txBody>
          <a:bodyPr anchor="t">
            <a:normAutofit/>
          </a:bodyPr>
          <a:lstStyle/>
          <a:p>
            <a:pPr algn="l"/>
            <a:r>
              <a:rPr lang="en-US" sz="4000" b="1">
                <a:solidFill>
                  <a:srgbClr val="214782"/>
                </a:solidFill>
                <a:latin typeface="Century Gothic" panose="020B0502020202020204" pitchFamily="34" charset="0"/>
                <a:cs typeface="Arial" panose="020B0604020202020204" pitchFamily="34" charset="0"/>
              </a:rPr>
              <a:t>Fund use</a:t>
            </a:r>
          </a:p>
        </p:txBody>
      </p:sp>
      <p:sp>
        <p:nvSpPr>
          <p:cNvPr id="4" name="TextBox 3">
            <a:extLst>
              <a:ext uri="{FF2B5EF4-FFF2-40B4-BE49-F238E27FC236}">
                <a16:creationId xmlns:a16="http://schemas.microsoft.com/office/drawing/2014/main" id="{84630903-ADD6-E9AC-09CC-43BF4520970D}"/>
              </a:ext>
            </a:extLst>
          </p:cNvPr>
          <p:cNvSpPr txBox="1"/>
          <p:nvPr/>
        </p:nvSpPr>
        <p:spPr>
          <a:xfrm>
            <a:off x="761139" y="1950069"/>
            <a:ext cx="8380575" cy="2957861"/>
          </a:xfrm>
          <a:prstGeom prst="rect">
            <a:avLst/>
          </a:prstGeom>
          <a:noFill/>
        </p:spPr>
        <p:txBody>
          <a:bodyPr wrap="square">
            <a:spAutoFit/>
          </a:bodyPr>
          <a:lstStyle/>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800" b="0" i="0" kern="1200">
                <a:solidFill>
                  <a:srgbClr val="214782"/>
                </a:solidFill>
                <a:effectLst/>
                <a:latin typeface="+mn-lt"/>
                <a:ea typeface="+mn-ea"/>
                <a:cs typeface="+mn-cs"/>
              </a:rPr>
              <a:t>Provide adult education instructional services </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800" b="0" i="0" kern="1200">
                <a:solidFill>
                  <a:srgbClr val="214782"/>
                </a:solidFill>
                <a:effectLst/>
                <a:latin typeface="+mn-lt"/>
                <a:ea typeface="+mn-ea"/>
                <a:cs typeface="+mn-cs"/>
              </a:rPr>
              <a:t>Includes basic skills, pre-adult secondary education, adult secondary education, and/or English for Speakers of Other Languages (ESOL)</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800" b="0" i="0" kern="1200">
                <a:solidFill>
                  <a:srgbClr val="214782"/>
                </a:solidFill>
                <a:effectLst/>
                <a:latin typeface="+mn-lt"/>
                <a:ea typeface="+mn-ea"/>
                <a:cs typeface="+mn-cs"/>
              </a:rPr>
              <a:t>Delivered by well-trained volunteers</a:t>
            </a:r>
          </a:p>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endParaRPr lang="en-US" sz="1800" b="0" i="0" kern="1200">
              <a:solidFill>
                <a:srgbClr val="214782"/>
              </a:solidFill>
              <a:effectLst/>
              <a:latin typeface="+mn-lt"/>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US" sz="1800" b="0" i="0" kern="1200">
                <a:solidFill>
                  <a:srgbClr val="214782"/>
                </a:solidFill>
                <a:effectLst/>
                <a:latin typeface="+mn-lt"/>
                <a:ea typeface="+mn-ea"/>
                <a:cs typeface="+mn-cs"/>
              </a:rPr>
              <a:t>See </a:t>
            </a:r>
            <a:r>
              <a:rPr lang="en-US" sz="1800" b="0" i="0" u="none" strike="noStrike" kern="1200">
                <a:solidFill>
                  <a:schemeClr val="lt1"/>
                </a:solidFill>
                <a:effectLst/>
                <a:latin typeface="+mn-lt"/>
                <a:ea typeface="+mn-ea"/>
                <a:cs typeface="+mn-cs"/>
                <a:hlinkClick r:id="rId3"/>
              </a:rPr>
              <a:t>FY27-30 Massachusetts Policies for Effective Adult Education in Primary Instruction by Volunteers Programs </a:t>
            </a:r>
            <a:r>
              <a:rPr lang="en-US" sz="1800" b="0" i="0" kern="1200">
                <a:solidFill>
                  <a:srgbClr val="214782"/>
                </a:solidFill>
                <a:effectLst/>
                <a:latin typeface="+mn-lt"/>
                <a:ea typeface="+mn-ea"/>
                <a:cs typeface="+mn-cs"/>
              </a:rPr>
              <a:t>for guidance.</a:t>
            </a:r>
            <a:endParaRPr lang="en-US" sz="1800" b="0" i="0">
              <a:solidFill>
                <a:srgbClr val="214782"/>
              </a:solidFill>
              <a:latin typeface="+mn-lt"/>
            </a:endParaRPr>
          </a:p>
        </p:txBody>
      </p:sp>
      <p:pic>
        <p:nvPicPr>
          <p:cNvPr id="5" name="Picture 4">
            <a:extLst>
              <a:ext uri="{FF2B5EF4-FFF2-40B4-BE49-F238E27FC236}">
                <a16:creationId xmlns:a16="http://schemas.microsoft.com/office/drawing/2014/main" id="{2C61F6DF-FB23-AA40-3D6E-D188588BFAD5}"/>
              </a:ext>
              <a:ext uri="{C183D7F6-B498-43B3-948B-1728B52AA6E4}">
                <adec:decorative xmlns:adec="http://schemas.microsoft.com/office/drawing/2017/decorative" val="1"/>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t="-19455" b="-1"/>
          <a:stretch/>
        </p:blipFill>
        <p:spPr>
          <a:xfrm>
            <a:off x="11439259" y="6146392"/>
            <a:ext cx="378337" cy="502077"/>
          </a:xfrm>
          <a:prstGeom prst="rect">
            <a:avLst/>
          </a:prstGeom>
        </p:spPr>
      </p:pic>
    </p:spTree>
    <p:extLst>
      <p:ext uri="{BB962C8B-B14F-4D97-AF65-F5344CB8AC3E}">
        <p14:creationId xmlns:p14="http://schemas.microsoft.com/office/powerpoint/2010/main" val="516545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9CC8B-1C48-88CD-A39D-27D30018EB47}"/>
              </a:ext>
            </a:extLst>
          </p:cNvPr>
          <p:cNvSpPr>
            <a:spLocks noGrp="1"/>
          </p:cNvSpPr>
          <p:nvPr>
            <p:ph type="ctrTitle"/>
          </p:nvPr>
        </p:nvSpPr>
        <p:spPr>
          <a:xfrm>
            <a:off x="761139" y="767014"/>
            <a:ext cx="9144000" cy="706186"/>
          </a:xfrm>
        </p:spPr>
        <p:txBody>
          <a:bodyPr anchor="t">
            <a:normAutofit/>
          </a:bodyPr>
          <a:lstStyle/>
          <a:p>
            <a:pPr algn="l"/>
            <a:r>
              <a:rPr lang="en-US" sz="4000" b="1">
                <a:solidFill>
                  <a:srgbClr val="214782"/>
                </a:solidFill>
                <a:latin typeface="Century Gothic" panose="020B0502020202020204" pitchFamily="34" charset="0"/>
                <a:cs typeface="Arial" panose="020B0604020202020204" pitchFamily="34" charset="0"/>
              </a:rPr>
              <a:t>Grant funding and dates</a:t>
            </a:r>
          </a:p>
        </p:txBody>
      </p:sp>
      <p:sp>
        <p:nvSpPr>
          <p:cNvPr id="7" name="TextBox 6">
            <a:extLst>
              <a:ext uri="{FF2B5EF4-FFF2-40B4-BE49-F238E27FC236}">
                <a16:creationId xmlns:a16="http://schemas.microsoft.com/office/drawing/2014/main" id="{DCC4C439-319C-9DE4-600B-5414DBE2D9A3}"/>
              </a:ext>
            </a:extLst>
          </p:cNvPr>
          <p:cNvSpPr txBox="1"/>
          <p:nvPr/>
        </p:nvSpPr>
        <p:spPr>
          <a:xfrm>
            <a:off x="909535" y="2168459"/>
            <a:ext cx="3948981" cy="2957861"/>
          </a:xfrm>
          <a:prstGeom prst="rect">
            <a:avLst/>
          </a:prstGeom>
          <a:noFill/>
        </p:spPr>
        <p:txBody>
          <a:bodyPr wrap="square">
            <a:spAutoFit/>
          </a:bodyPr>
          <a:lstStyle/>
          <a:p>
            <a:pPr>
              <a:lnSpc>
                <a:spcPct val="150000"/>
              </a:lnSpc>
            </a:pPr>
            <a:r>
              <a:rPr lang="en-US" sz="1800" b="1" i="0">
                <a:solidFill>
                  <a:srgbClr val="214782"/>
                </a:solidFill>
                <a:latin typeface="Century Gothic" panose="020B0502020202020204" pitchFamily="34" charset="0"/>
              </a:rPr>
              <a:t>Grant funding: </a:t>
            </a:r>
          </a:p>
          <a:p>
            <a:pPr marL="285750" indent="-285750">
              <a:lnSpc>
                <a:spcPct val="150000"/>
              </a:lnSpc>
              <a:buFont typeface="Arial" panose="020B0604020202020204" pitchFamily="34" charset="0"/>
              <a:buChar char="•"/>
            </a:pPr>
            <a:r>
              <a:rPr lang="en-US">
                <a:solidFill>
                  <a:srgbClr val="214782"/>
                </a:solidFill>
              </a:rPr>
              <a:t>Approximately $550,000 is available. </a:t>
            </a:r>
          </a:p>
          <a:p>
            <a:pPr marL="285750" indent="-285750">
              <a:lnSpc>
                <a:spcPct val="150000"/>
              </a:lnSpc>
              <a:buFont typeface="Arial" panose="020B0604020202020204" pitchFamily="34" charset="0"/>
              <a:buChar char="•"/>
            </a:pPr>
            <a:r>
              <a:rPr lang="en-US">
                <a:solidFill>
                  <a:srgbClr val="214782"/>
                </a:solidFill>
              </a:rPr>
              <a:t>Funds are contingent upon satisfactory performance, the appropriation of state and federal funds, and the continuance of federal authorizing legislation. </a:t>
            </a:r>
            <a:endParaRPr lang="en-US" sz="1800" b="0" i="0">
              <a:solidFill>
                <a:srgbClr val="214782"/>
              </a:solidFill>
              <a:latin typeface="+mn-lt"/>
            </a:endParaRPr>
          </a:p>
        </p:txBody>
      </p:sp>
      <p:sp>
        <p:nvSpPr>
          <p:cNvPr id="11" name="TextBox 10">
            <a:extLst>
              <a:ext uri="{FF2B5EF4-FFF2-40B4-BE49-F238E27FC236}">
                <a16:creationId xmlns:a16="http://schemas.microsoft.com/office/drawing/2014/main" id="{FDA13D85-4ED0-6C18-0A7C-CF234A83EDFB}"/>
              </a:ext>
            </a:extLst>
          </p:cNvPr>
          <p:cNvSpPr txBox="1"/>
          <p:nvPr/>
        </p:nvSpPr>
        <p:spPr>
          <a:xfrm>
            <a:off x="5653382" y="2168459"/>
            <a:ext cx="5367543" cy="3927357"/>
          </a:xfrm>
          <a:prstGeom prst="rect">
            <a:avLst/>
          </a:prstGeom>
          <a:noFill/>
        </p:spPr>
        <p:txBody>
          <a:bodyPr wrap="square">
            <a:spAutoFit/>
          </a:bodyPr>
          <a:lstStyle/>
          <a:p>
            <a:pPr>
              <a:lnSpc>
                <a:spcPct val="150000"/>
              </a:lnSpc>
            </a:pPr>
            <a:r>
              <a:rPr lang="en-US" sz="1800" b="1" i="0">
                <a:solidFill>
                  <a:srgbClr val="214782"/>
                </a:solidFill>
                <a:latin typeface="Century Gothic" panose="020B0502020202020204" pitchFamily="34" charset="0"/>
              </a:rPr>
              <a:t> Dates: </a:t>
            </a:r>
          </a:p>
          <a:p>
            <a:pPr marL="285750" indent="-285750" fontAlgn="base">
              <a:buFont typeface="Arial" panose="020B0604020202020204" pitchFamily="34" charset="0"/>
              <a:buChar char="•"/>
            </a:pPr>
            <a:r>
              <a:rPr lang="en-US">
                <a:solidFill>
                  <a:srgbClr val="214782"/>
                </a:solidFill>
              </a:rPr>
              <a:t>Last day to submit questions to the online portal: Friday, May 15, 2026 at 7PM.</a:t>
            </a:r>
          </a:p>
          <a:p>
            <a:pPr marL="285750" indent="-285750" fontAlgn="base">
              <a:buFont typeface="Arial" panose="020B0604020202020204" pitchFamily="34" charset="0"/>
              <a:buChar char="•"/>
            </a:pPr>
            <a:endParaRPr lang="en-US">
              <a:solidFill>
                <a:srgbClr val="214782"/>
              </a:solidFill>
            </a:endParaRPr>
          </a:p>
          <a:p>
            <a:pPr marL="285750" indent="-285750" fontAlgn="base">
              <a:buFont typeface="Arial" panose="020B0604020202020204" pitchFamily="34" charset="0"/>
              <a:buChar char="•"/>
            </a:pPr>
            <a:r>
              <a:rPr lang="en-US">
                <a:solidFill>
                  <a:srgbClr val="214782"/>
                </a:solidFill>
              </a:rPr>
              <a:t>Applications are due Thursday, May 28, 2026 by 3pm. Late applications will not be reviewed. </a:t>
            </a:r>
          </a:p>
          <a:p>
            <a:pPr fontAlgn="base"/>
            <a:endParaRPr lang="en-US">
              <a:solidFill>
                <a:srgbClr val="214782"/>
              </a:solidFill>
            </a:endParaRPr>
          </a:p>
          <a:p>
            <a:pPr marL="285750" indent="-285750" fontAlgn="base">
              <a:buFont typeface="Arial" panose="020B0604020202020204" pitchFamily="34" charset="0"/>
              <a:buChar char="•"/>
            </a:pPr>
            <a:r>
              <a:rPr lang="en-US">
                <a:solidFill>
                  <a:srgbClr val="214782"/>
                </a:solidFill>
              </a:rPr>
              <a:t>Project duration: 7/1/2026 -- 6/30/2027; conditionally renewable in FY 2028-2030.  </a:t>
            </a:r>
          </a:p>
          <a:p>
            <a:pPr fontAlgn="base"/>
            <a:r>
              <a:rPr lang="en-US"/>
              <a:t> </a:t>
            </a:r>
          </a:p>
          <a:p>
            <a:pPr marL="285750" indent="-285750" fontAlgn="base">
              <a:buFont typeface="Arial" panose="020B0604020202020204" pitchFamily="34" charset="0"/>
              <a:buChar char="•"/>
            </a:pPr>
            <a:endParaRPr lang="en-US">
              <a:solidFill>
                <a:srgbClr val="214782"/>
              </a:solidFill>
            </a:endParaRPr>
          </a:p>
          <a:p>
            <a:pPr>
              <a:lnSpc>
                <a:spcPct val="150000"/>
              </a:lnSpc>
            </a:pPr>
            <a:endParaRPr lang="en-US" sz="1800" b="0" i="0">
              <a:solidFill>
                <a:srgbClr val="214782"/>
              </a:solidFill>
              <a:latin typeface="+mn-lt"/>
            </a:endParaRPr>
          </a:p>
        </p:txBody>
      </p:sp>
      <p:sp>
        <p:nvSpPr>
          <p:cNvPr id="4" name="TextBox 3">
            <a:extLst>
              <a:ext uri="{FF2B5EF4-FFF2-40B4-BE49-F238E27FC236}">
                <a16:creationId xmlns:a16="http://schemas.microsoft.com/office/drawing/2014/main" id="{DFB827ED-88C5-C80A-3EF4-EB35B6692F68}"/>
              </a:ext>
              <a:ext uri="{C183D7F6-B498-43B3-948B-1728B52AA6E4}">
                <adec:decorative xmlns:adec="http://schemas.microsoft.com/office/drawing/2017/decorative" val="1"/>
              </a:ext>
            </a:extLst>
          </p:cNvPr>
          <p:cNvSpPr txBox="1"/>
          <p:nvPr/>
        </p:nvSpPr>
        <p:spPr>
          <a:xfrm>
            <a:off x="909535" y="6241866"/>
            <a:ext cx="6096000" cy="261610"/>
          </a:xfrm>
          <a:prstGeom prst="rect">
            <a:avLst/>
          </a:prstGeom>
          <a:noFill/>
        </p:spPr>
        <p:txBody>
          <a:bodyPr wrap="square">
            <a:spAutoFit/>
          </a:bodyPr>
          <a:lstStyle/>
          <a:p>
            <a:r>
              <a:rPr lang="en-US" sz="1050">
                <a:solidFill>
                  <a:srgbClr val="213B6A"/>
                </a:solidFill>
              </a:rPr>
              <a:t>[#]   </a:t>
            </a:r>
            <a:r>
              <a:rPr lang="en-US" sz="1050" b="1">
                <a:solidFill>
                  <a:srgbClr val="49CC00"/>
                </a:solidFill>
              </a:rPr>
              <a:t>|</a:t>
            </a:r>
            <a:r>
              <a:rPr lang="en-US" sz="1050">
                <a:solidFill>
                  <a:srgbClr val="49CC00"/>
                </a:solidFill>
              </a:rPr>
              <a:t> </a:t>
            </a:r>
            <a:r>
              <a:rPr lang="en-US" sz="1050">
                <a:solidFill>
                  <a:srgbClr val="213B6A"/>
                </a:solidFill>
              </a:rPr>
              <a:t>  </a:t>
            </a:r>
            <a:r>
              <a:rPr lang="en-US" sz="1050" b="0">
                <a:solidFill>
                  <a:srgbClr val="213B6A"/>
                </a:solidFill>
                <a:latin typeface="+mn-lt"/>
              </a:rPr>
              <a:t>[INSERT PRESENTATION TITLE]</a:t>
            </a:r>
          </a:p>
        </p:txBody>
      </p:sp>
      <p:pic>
        <p:nvPicPr>
          <p:cNvPr id="5" name="Picture 4">
            <a:extLst>
              <a:ext uri="{FF2B5EF4-FFF2-40B4-BE49-F238E27FC236}">
                <a16:creationId xmlns:a16="http://schemas.microsoft.com/office/drawing/2014/main" id="{D3F271A2-09D4-8E48-3E20-DDA799B81446}"/>
              </a:ext>
              <a:ext uri="{C183D7F6-B498-43B3-948B-1728B52AA6E4}">
                <adec:decorative xmlns:adec="http://schemas.microsoft.com/office/drawing/2017/decorative" val="1"/>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t="-19455" b="-1"/>
          <a:stretch/>
        </p:blipFill>
        <p:spPr>
          <a:xfrm>
            <a:off x="11439259" y="6146392"/>
            <a:ext cx="378337" cy="502077"/>
          </a:xfrm>
          <a:prstGeom prst="rect">
            <a:avLst/>
          </a:prstGeom>
        </p:spPr>
      </p:pic>
    </p:spTree>
    <p:extLst>
      <p:ext uri="{BB962C8B-B14F-4D97-AF65-F5344CB8AC3E}">
        <p14:creationId xmlns:p14="http://schemas.microsoft.com/office/powerpoint/2010/main" val="1836720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0A0EF6-3556-73D2-CBF5-FC517B06F9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4A9F0C-4E07-FA80-8926-C59FB4A4DFF2}"/>
              </a:ext>
            </a:extLst>
          </p:cNvPr>
          <p:cNvSpPr>
            <a:spLocks noGrp="1"/>
          </p:cNvSpPr>
          <p:nvPr>
            <p:ph type="ctrTitle"/>
          </p:nvPr>
        </p:nvSpPr>
        <p:spPr>
          <a:xfrm>
            <a:off x="761139" y="767014"/>
            <a:ext cx="9144000" cy="706186"/>
          </a:xfrm>
        </p:spPr>
        <p:txBody>
          <a:bodyPr anchor="t">
            <a:normAutofit/>
          </a:bodyPr>
          <a:lstStyle/>
          <a:p>
            <a:pPr algn="l"/>
            <a:r>
              <a:rPr lang="en-US" sz="4000" b="1">
                <a:solidFill>
                  <a:srgbClr val="214782"/>
                </a:solidFill>
                <a:latin typeface="Century Gothic" panose="020B0502020202020204" pitchFamily="34" charset="0"/>
                <a:cs typeface="Arial" panose="020B0604020202020204" pitchFamily="34" charset="0"/>
              </a:rPr>
              <a:t>GEM$ homepage</a:t>
            </a:r>
          </a:p>
        </p:txBody>
      </p:sp>
      <p:sp>
        <p:nvSpPr>
          <p:cNvPr id="3" name="Title 1" descr="Title 2: Grants for Education Management System Home">
            <a:extLst>
              <a:ext uri="{FF2B5EF4-FFF2-40B4-BE49-F238E27FC236}">
                <a16:creationId xmlns:a16="http://schemas.microsoft.com/office/drawing/2014/main" id="{CA4F348E-8519-1026-6D70-93085B13192F}"/>
              </a:ext>
            </a:extLst>
          </p:cNvPr>
          <p:cNvSpPr txBox="1">
            <a:spLocks/>
          </p:cNvSpPr>
          <p:nvPr/>
        </p:nvSpPr>
        <p:spPr>
          <a:xfrm>
            <a:off x="790167" y="1473200"/>
            <a:ext cx="5202622" cy="815733"/>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endParaRPr lang="en-US" sz="2400">
              <a:solidFill>
                <a:srgbClr val="214782"/>
              </a:solidFill>
              <a:latin typeface="Century Gothic" panose="020B0502020202020204" pitchFamily="34" charset="0"/>
              <a:cs typeface="Arial" panose="020B0604020202020204" pitchFamily="34" charset="0"/>
            </a:endParaRPr>
          </a:p>
        </p:txBody>
      </p:sp>
      <p:graphicFrame>
        <p:nvGraphicFramePr>
          <p:cNvPr id="25" name="Table 25">
            <a:extLst>
              <a:ext uri="{FF2B5EF4-FFF2-40B4-BE49-F238E27FC236}">
                <a16:creationId xmlns:a16="http://schemas.microsoft.com/office/drawing/2014/main" id="{A2DEA9EA-C9E5-4D1F-62D3-CBC17F1EEEEB}"/>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2617785716"/>
              </p:ext>
            </p:extLst>
          </p:nvPr>
        </p:nvGraphicFramePr>
        <p:xfrm>
          <a:off x="790166" y="2595097"/>
          <a:ext cx="8884775" cy="3495890"/>
        </p:xfrm>
        <a:graphic>
          <a:graphicData uri="http://schemas.openxmlformats.org/drawingml/2006/table">
            <a:tbl>
              <a:tblPr firstRow="1" bandRow="1">
                <a:tableStyleId>{5C22544A-7EE6-4342-B048-85BDC9FD1C3A}</a:tableStyleId>
              </a:tblPr>
              <a:tblGrid>
                <a:gridCol w="8884775">
                  <a:extLst>
                    <a:ext uri="{9D8B030D-6E8A-4147-A177-3AD203B41FA5}">
                      <a16:colId xmlns:a16="http://schemas.microsoft.com/office/drawing/2014/main" val="3500949231"/>
                    </a:ext>
                  </a:extLst>
                </a:gridCol>
              </a:tblGrid>
              <a:tr h="3495890">
                <a:tc>
                  <a:txBody>
                    <a:bodyPr/>
                    <a:lstStyle/>
                    <a:p>
                      <a:pPr>
                        <a:lnSpc>
                          <a:spcPct val="150000"/>
                        </a:lnSpc>
                      </a:pPr>
                      <a:endParaRPr lang="en-US" sz="1800" b="0" i="0">
                        <a:solidFill>
                          <a:srgbClr val="214782"/>
                        </a:solidFill>
                        <a:latin typeface="+mn-lt"/>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64612934"/>
                  </a:ext>
                </a:extLst>
              </a:tr>
            </a:tbl>
          </a:graphicData>
        </a:graphic>
      </p:graphicFrame>
      <p:sp>
        <p:nvSpPr>
          <p:cNvPr id="4" name="TextBox 3">
            <a:extLst>
              <a:ext uri="{FF2B5EF4-FFF2-40B4-BE49-F238E27FC236}">
                <a16:creationId xmlns:a16="http://schemas.microsoft.com/office/drawing/2014/main" id="{52AD8DC7-7732-3679-9A40-DE05B775EF99}"/>
              </a:ext>
              <a:ext uri="{C183D7F6-B498-43B3-948B-1728B52AA6E4}">
                <adec:decorative xmlns:adec="http://schemas.microsoft.com/office/drawing/2017/decorative" val="1"/>
              </a:ext>
            </a:extLst>
          </p:cNvPr>
          <p:cNvSpPr txBox="1"/>
          <p:nvPr/>
        </p:nvSpPr>
        <p:spPr>
          <a:xfrm>
            <a:off x="909535" y="6241866"/>
            <a:ext cx="6096000" cy="261610"/>
          </a:xfrm>
          <a:prstGeom prst="rect">
            <a:avLst/>
          </a:prstGeom>
          <a:noFill/>
        </p:spPr>
        <p:txBody>
          <a:bodyPr wrap="square">
            <a:spAutoFit/>
          </a:bodyPr>
          <a:lstStyle/>
          <a:p>
            <a:r>
              <a:rPr lang="en-US" sz="1050">
                <a:solidFill>
                  <a:srgbClr val="213B6A"/>
                </a:solidFill>
              </a:rPr>
              <a:t>[#]   </a:t>
            </a:r>
            <a:r>
              <a:rPr lang="en-US" sz="1050" b="1">
                <a:solidFill>
                  <a:srgbClr val="49CC00"/>
                </a:solidFill>
              </a:rPr>
              <a:t>|</a:t>
            </a:r>
            <a:r>
              <a:rPr lang="en-US" sz="1050">
                <a:solidFill>
                  <a:srgbClr val="49CC00"/>
                </a:solidFill>
              </a:rPr>
              <a:t> </a:t>
            </a:r>
            <a:r>
              <a:rPr lang="en-US" sz="1050">
                <a:solidFill>
                  <a:srgbClr val="213B6A"/>
                </a:solidFill>
              </a:rPr>
              <a:t>  </a:t>
            </a:r>
            <a:r>
              <a:rPr lang="en-US" sz="1050" b="0">
                <a:solidFill>
                  <a:srgbClr val="213B6A"/>
                </a:solidFill>
                <a:latin typeface="+mn-lt"/>
              </a:rPr>
              <a:t>[INSERT PRESENTATION TITLE]</a:t>
            </a:r>
          </a:p>
        </p:txBody>
      </p:sp>
      <p:pic>
        <p:nvPicPr>
          <p:cNvPr id="5" name="Picture 4">
            <a:extLst>
              <a:ext uri="{FF2B5EF4-FFF2-40B4-BE49-F238E27FC236}">
                <a16:creationId xmlns:a16="http://schemas.microsoft.com/office/drawing/2014/main" id="{FD3135D9-6E1A-583E-7B09-3EE50311D3D4}"/>
              </a:ext>
              <a:ext uri="{C183D7F6-B498-43B3-948B-1728B52AA6E4}">
                <adec:decorative xmlns:adec="http://schemas.microsoft.com/office/drawing/2017/decorative" val="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19455" b="-1"/>
          <a:stretch/>
        </p:blipFill>
        <p:spPr>
          <a:xfrm>
            <a:off x="11439259" y="6146392"/>
            <a:ext cx="378337" cy="502077"/>
          </a:xfrm>
          <a:prstGeom prst="rect">
            <a:avLst/>
          </a:prstGeom>
        </p:spPr>
      </p:pic>
      <p:pic>
        <p:nvPicPr>
          <p:cNvPr id="8" name="Picture 7" descr="This image is a screenshot of the homepage for GEM$, the Grants for Education Management System, which you will use to submit your grant application. ">
            <a:extLst>
              <a:ext uri="{FF2B5EF4-FFF2-40B4-BE49-F238E27FC236}">
                <a16:creationId xmlns:a16="http://schemas.microsoft.com/office/drawing/2014/main" id="{5C182D50-0538-518F-9790-D9E6A4DF8140}"/>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09354" y="1617085"/>
            <a:ext cx="9095786" cy="4326644"/>
          </a:xfrm>
          <a:prstGeom prst="rect">
            <a:avLst/>
          </a:prstGeom>
        </p:spPr>
      </p:pic>
    </p:spTree>
    <p:extLst>
      <p:ext uri="{BB962C8B-B14F-4D97-AF65-F5344CB8AC3E}">
        <p14:creationId xmlns:p14="http://schemas.microsoft.com/office/powerpoint/2010/main" val="3127669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2273-1D12-1F4B-2EB8-C3E331D1BAB6}"/>
              </a:ext>
            </a:extLst>
          </p:cNvPr>
          <p:cNvSpPr>
            <a:spLocks noGrp="1"/>
          </p:cNvSpPr>
          <p:nvPr>
            <p:ph type="title"/>
          </p:nvPr>
        </p:nvSpPr>
        <p:spPr/>
        <p:txBody>
          <a:bodyPr/>
          <a:lstStyle/>
          <a:p>
            <a:r>
              <a:rPr lang="en-US" b="1">
                <a:solidFill>
                  <a:srgbClr val="214782"/>
                </a:solidFill>
                <a:latin typeface="Century Gothic" panose="020B0502020202020204" pitchFamily="34" charset="0"/>
                <a:cs typeface="Arial" panose="020B0604020202020204" pitchFamily="34" charset="0"/>
              </a:rPr>
              <a:t>GEM$ login page</a:t>
            </a:r>
            <a:endParaRPr lang="en-US"/>
          </a:p>
        </p:txBody>
      </p:sp>
      <p:pic>
        <p:nvPicPr>
          <p:cNvPr id="6" name="Content Placeholder 5" descr="This image is a screenshot of the GEM$ login page. ">
            <a:extLst>
              <a:ext uri="{FF2B5EF4-FFF2-40B4-BE49-F238E27FC236}">
                <a16:creationId xmlns:a16="http://schemas.microsoft.com/office/drawing/2014/main" id="{0001B3AB-BD72-5B08-96E2-2AAFD00CF144}"/>
              </a:ext>
            </a:extLst>
          </p:cNvPr>
          <p:cNvPicPr>
            <a:picLocks noGrp="1" noChangeAspect="1"/>
          </p:cNvPicPr>
          <p:nvPr>
            <p:ph idx="1"/>
          </p:nvPr>
        </p:nvPicPr>
        <p:blipFill>
          <a:blip r:embed="rId2"/>
          <a:stretch>
            <a:fillRect/>
          </a:stretch>
        </p:blipFill>
        <p:spPr>
          <a:xfrm>
            <a:off x="838200" y="2947209"/>
            <a:ext cx="10515600" cy="2108169"/>
          </a:xfrm>
          <a:prstGeom prst="rect">
            <a:avLst/>
          </a:prstGeom>
        </p:spPr>
      </p:pic>
      <p:sp>
        <p:nvSpPr>
          <p:cNvPr id="4" name="Footer Placeholder 3">
            <a:extLst>
              <a:ext uri="{FF2B5EF4-FFF2-40B4-BE49-F238E27FC236}">
                <a16:creationId xmlns:a16="http://schemas.microsoft.com/office/drawing/2014/main" id="{23F4489E-1476-A5CD-43EB-988881A47634}"/>
              </a:ext>
            </a:extLst>
          </p:cNvPr>
          <p:cNvSpPr>
            <a:spLocks noGrp="1"/>
          </p:cNvSpPr>
          <p:nvPr>
            <p:ph type="ftr" sz="quarter" idx="11"/>
          </p:nvPr>
        </p:nvSpPr>
        <p:spPr/>
        <p:txBody>
          <a:bodyPr/>
          <a:lstStyle/>
          <a:p>
            <a:r>
              <a:rPr lang="en-US"/>
              <a:t>Public Adult Education of MA</a:t>
            </a:r>
          </a:p>
        </p:txBody>
      </p:sp>
    </p:spTree>
    <p:extLst>
      <p:ext uri="{BB962C8B-B14F-4D97-AF65-F5344CB8AC3E}">
        <p14:creationId xmlns:p14="http://schemas.microsoft.com/office/powerpoint/2010/main" val="861160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4EF39-6AD3-B2FE-93A2-A0548CC038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55D983-45EB-CA43-BCEC-2295341D9AB7}"/>
              </a:ext>
            </a:extLst>
          </p:cNvPr>
          <p:cNvSpPr>
            <a:spLocks noGrp="1"/>
          </p:cNvSpPr>
          <p:nvPr>
            <p:ph type="ctrTitle"/>
          </p:nvPr>
        </p:nvSpPr>
        <p:spPr>
          <a:xfrm>
            <a:off x="761139" y="767014"/>
            <a:ext cx="9144000" cy="706186"/>
          </a:xfrm>
        </p:spPr>
        <p:txBody>
          <a:bodyPr anchor="t">
            <a:normAutofit/>
          </a:bodyPr>
          <a:lstStyle/>
          <a:p>
            <a:pPr algn="l"/>
            <a:r>
              <a:rPr lang="en-US" sz="4000" b="1">
                <a:solidFill>
                  <a:srgbClr val="214782"/>
                </a:solidFill>
                <a:latin typeface="Century Gothic" panose="020B0502020202020204" pitchFamily="34" charset="0"/>
                <a:cs typeface="Arial" panose="020B0604020202020204" pitchFamily="34" charset="0"/>
              </a:rPr>
              <a:t>FY27 Indirect Cost Rate Application</a:t>
            </a:r>
          </a:p>
        </p:txBody>
      </p:sp>
      <p:sp>
        <p:nvSpPr>
          <p:cNvPr id="3" name="Title 1">
            <a:extLst>
              <a:ext uri="{FF2B5EF4-FFF2-40B4-BE49-F238E27FC236}">
                <a16:creationId xmlns:a16="http://schemas.microsoft.com/office/drawing/2014/main" id="{B23F78C2-813E-98E7-6D37-40C1DD36A5A5}"/>
              </a:ext>
              <a:ext uri="{C183D7F6-B498-43B3-948B-1728B52AA6E4}">
                <adec:decorative xmlns:adec="http://schemas.microsoft.com/office/drawing/2017/decorative" val="1"/>
              </a:ext>
            </a:extLst>
          </p:cNvPr>
          <p:cNvSpPr txBox="1">
            <a:spLocks/>
          </p:cNvSpPr>
          <p:nvPr/>
        </p:nvSpPr>
        <p:spPr>
          <a:xfrm>
            <a:off x="790166" y="1473200"/>
            <a:ext cx="9814143" cy="3358107"/>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endParaRPr lang="en-US" sz="2400">
              <a:solidFill>
                <a:srgbClr val="214782"/>
              </a:solidFill>
              <a:latin typeface="Century Gothic" panose="020B0502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E9001500-4349-0785-41CD-80FCE6A3CAC6}"/>
              </a:ext>
              <a:ext uri="{C183D7F6-B498-43B3-948B-1728B52AA6E4}">
                <adec:decorative xmlns:adec="http://schemas.microsoft.com/office/drawing/2017/decorative" val="1"/>
              </a:ext>
            </a:extLst>
          </p:cNvPr>
          <p:cNvSpPr txBox="1"/>
          <p:nvPr/>
        </p:nvSpPr>
        <p:spPr>
          <a:xfrm>
            <a:off x="909535" y="6241866"/>
            <a:ext cx="6096000" cy="261610"/>
          </a:xfrm>
          <a:prstGeom prst="rect">
            <a:avLst/>
          </a:prstGeom>
          <a:noFill/>
        </p:spPr>
        <p:txBody>
          <a:bodyPr wrap="square">
            <a:spAutoFit/>
          </a:bodyPr>
          <a:lstStyle/>
          <a:p>
            <a:r>
              <a:rPr lang="en-US" sz="1050">
                <a:solidFill>
                  <a:srgbClr val="213B6A"/>
                </a:solidFill>
              </a:rPr>
              <a:t>[#]   </a:t>
            </a:r>
            <a:r>
              <a:rPr lang="en-US" sz="1050" b="1">
                <a:solidFill>
                  <a:srgbClr val="49CC00"/>
                </a:solidFill>
              </a:rPr>
              <a:t>|</a:t>
            </a:r>
            <a:r>
              <a:rPr lang="en-US" sz="1050">
                <a:solidFill>
                  <a:srgbClr val="49CC00"/>
                </a:solidFill>
              </a:rPr>
              <a:t> </a:t>
            </a:r>
            <a:r>
              <a:rPr lang="en-US" sz="1050">
                <a:solidFill>
                  <a:srgbClr val="213B6A"/>
                </a:solidFill>
              </a:rPr>
              <a:t>  </a:t>
            </a:r>
            <a:r>
              <a:rPr lang="en-US" sz="1050" b="0">
                <a:solidFill>
                  <a:srgbClr val="213B6A"/>
                </a:solidFill>
                <a:latin typeface="+mn-lt"/>
              </a:rPr>
              <a:t>[INSERT PRESENTATION TITLE]</a:t>
            </a:r>
          </a:p>
        </p:txBody>
      </p:sp>
      <p:pic>
        <p:nvPicPr>
          <p:cNvPr id="5" name="Picture 4">
            <a:extLst>
              <a:ext uri="{FF2B5EF4-FFF2-40B4-BE49-F238E27FC236}">
                <a16:creationId xmlns:a16="http://schemas.microsoft.com/office/drawing/2014/main" id="{5D3DB941-8A8B-B659-368A-687899BA9038}"/>
              </a:ext>
              <a:ext uri="{C183D7F6-B498-43B3-948B-1728B52AA6E4}">
                <adec:decorative xmlns:adec="http://schemas.microsoft.com/office/drawing/2017/decorative" val="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19455" b="-1"/>
          <a:stretch/>
        </p:blipFill>
        <p:spPr>
          <a:xfrm>
            <a:off x="11439259" y="6146392"/>
            <a:ext cx="378337" cy="502077"/>
          </a:xfrm>
          <a:prstGeom prst="rect">
            <a:avLst/>
          </a:prstGeom>
        </p:spPr>
      </p:pic>
      <p:pic>
        <p:nvPicPr>
          <p:cNvPr id="9" name="Picture 8" descr="This image is a screenshot of the FY27 Indirect Cost Rate Application page in GEM$. ">
            <a:extLst>
              <a:ext uri="{FF2B5EF4-FFF2-40B4-BE49-F238E27FC236}">
                <a16:creationId xmlns:a16="http://schemas.microsoft.com/office/drawing/2014/main" id="{3520A750-B344-8CDB-0443-50B9E6119E93}"/>
              </a:ext>
            </a:extLst>
          </p:cNvPr>
          <p:cNvPicPr>
            <a:picLocks noChangeAspect="1"/>
          </p:cNvPicPr>
          <p:nvPr/>
        </p:nvPicPr>
        <p:blipFill>
          <a:blip r:embed="rId4"/>
          <a:stretch>
            <a:fillRect/>
          </a:stretch>
        </p:blipFill>
        <p:spPr>
          <a:xfrm>
            <a:off x="245660" y="1380197"/>
            <a:ext cx="11571936" cy="4097606"/>
          </a:xfrm>
          <a:prstGeom prst="rect">
            <a:avLst/>
          </a:prstGeom>
        </p:spPr>
      </p:pic>
    </p:spTree>
    <p:extLst>
      <p:ext uri="{BB962C8B-B14F-4D97-AF65-F5344CB8AC3E}">
        <p14:creationId xmlns:p14="http://schemas.microsoft.com/office/powerpoint/2010/main" val="2832087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9CC8B-1C48-88CD-A39D-27D30018EB47}"/>
              </a:ext>
            </a:extLst>
          </p:cNvPr>
          <p:cNvSpPr>
            <a:spLocks noGrp="1"/>
          </p:cNvSpPr>
          <p:nvPr>
            <p:ph type="ctrTitle"/>
          </p:nvPr>
        </p:nvSpPr>
        <p:spPr>
          <a:xfrm>
            <a:off x="761139" y="767014"/>
            <a:ext cx="9144000" cy="706186"/>
          </a:xfrm>
        </p:spPr>
        <p:txBody>
          <a:bodyPr anchor="t">
            <a:normAutofit/>
          </a:bodyPr>
          <a:lstStyle/>
          <a:p>
            <a:pPr algn="l"/>
            <a:r>
              <a:rPr lang="en-US" sz="4000" b="1">
                <a:solidFill>
                  <a:srgbClr val="214782"/>
                </a:solidFill>
                <a:latin typeface="Century Gothic" panose="020B0502020202020204" pitchFamily="34" charset="0"/>
                <a:cs typeface="Arial" panose="020B0604020202020204" pitchFamily="34" charset="0"/>
              </a:rPr>
              <a:t>Grant section: Required documents</a:t>
            </a:r>
          </a:p>
        </p:txBody>
      </p:sp>
      <p:sp>
        <p:nvSpPr>
          <p:cNvPr id="4" name="TextBox 3">
            <a:extLst>
              <a:ext uri="{FF2B5EF4-FFF2-40B4-BE49-F238E27FC236}">
                <a16:creationId xmlns:a16="http://schemas.microsoft.com/office/drawing/2014/main" id="{DCCB384B-83C0-9F98-0645-EAD02BF70AC1}"/>
              </a:ext>
              <a:ext uri="{C183D7F6-B498-43B3-948B-1728B52AA6E4}">
                <adec:decorative xmlns:adec="http://schemas.microsoft.com/office/drawing/2017/decorative" val="1"/>
              </a:ext>
            </a:extLst>
          </p:cNvPr>
          <p:cNvSpPr txBox="1"/>
          <p:nvPr/>
        </p:nvSpPr>
        <p:spPr>
          <a:xfrm>
            <a:off x="909535" y="6241866"/>
            <a:ext cx="6096000" cy="261610"/>
          </a:xfrm>
          <a:prstGeom prst="rect">
            <a:avLst/>
          </a:prstGeom>
          <a:noFill/>
        </p:spPr>
        <p:txBody>
          <a:bodyPr wrap="square">
            <a:spAutoFit/>
          </a:bodyPr>
          <a:lstStyle/>
          <a:p>
            <a:r>
              <a:rPr lang="en-US" sz="1050">
                <a:solidFill>
                  <a:srgbClr val="213B6A"/>
                </a:solidFill>
              </a:rPr>
              <a:t>[#]   </a:t>
            </a:r>
            <a:r>
              <a:rPr lang="en-US" sz="1050" b="1">
                <a:solidFill>
                  <a:srgbClr val="49CC00"/>
                </a:solidFill>
              </a:rPr>
              <a:t>|</a:t>
            </a:r>
            <a:r>
              <a:rPr lang="en-US" sz="1050">
                <a:solidFill>
                  <a:srgbClr val="49CC00"/>
                </a:solidFill>
              </a:rPr>
              <a:t> </a:t>
            </a:r>
            <a:r>
              <a:rPr lang="en-US" sz="1050">
                <a:solidFill>
                  <a:srgbClr val="213B6A"/>
                </a:solidFill>
              </a:rPr>
              <a:t>  </a:t>
            </a:r>
            <a:r>
              <a:rPr lang="en-US" sz="1050" b="0">
                <a:solidFill>
                  <a:srgbClr val="213B6A"/>
                </a:solidFill>
                <a:latin typeface="+mn-lt"/>
              </a:rPr>
              <a:t>[INSERT PRESENTATION TITLE]</a:t>
            </a:r>
          </a:p>
        </p:txBody>
      </p:sp>
      <p:pic>
        <p:nvPicPr>
          <p:cNvPr id="5" name="Picture 4">
            <a:extLst>
              <a:ext uri="{FF2B5EF4-FFF2-40B4-BE49-F238E27FC236}">
                <a16:creationId xmlns:a16="http://schemas.microsoft.com/office/drawing/2014/main" id="{7AFE6722-3E98-BE99-A5DC-CE9550D6CE4B}"/>
              </a:ext>
              <a:ext uri="{C183D7F6-B498-43B3-948B-1728B52AA6E4}">
                <adec:decorative xmlns:adec="http://schemas.microsoft.com/office/drawing/2017/decorative" val="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19455" b="-1"/>
          <a:stretch/>
        </p:blipFill>
        <p:spPr>
          <a:xfrm>
            <a:off x="11439259" y="6146392"/>
            <a:ext cx="378337" cy="502077"/>
          </a:xfrm>
          <a:prstGeom prst="rect">
            <a:avLst/>
          </a:prstGeom>
        </p:spPr>
      </p:pic>
      <p:sp>
        <p:nvSpPr>
          <p:cNvPr id="6" name="TextBox 5">
            <a:extLst>
              <a:ext uri="{FF2B5EF4-FFF2-40B4-BE49-F238E27FC236}">
                <a16:creationId xmlns:a16="http://schemas.microsoft.com/office/drawing/2014/main" id="{87D6A2B3-64EB-FA09-26EB-0FEC17A60A4E}"/>
              </a:ext>
            </a:extLst>
          </p:cNvPr>
          <p:cNvSpPr txBox="1"/>
          <p:nvPr/>
        </p:nvSpPr>
        <p:spPr>
          <a:xfrm>
            <a:off x="909535" y="1828800"/>
            <a:ext cx="9796565" cy="3416320"/>
          </a:xfrm>
          <a:prstGeom prst="rect">
            <a:avLst/>
          </a:prstGeom>
          <a:noFill/>
        </p:spPr>
        <p:txBody>
          <a:bodyPr wrap="square" rtlCol="0">
            <a:spAutoFit/>
          </a:bodyPr>
          <a:lstStyle/>
          <a:p>
            <a:pPr>
              <a:lnSpc>
                <a:spcPct val="150000"/>
              </a:lnSpc>
            </a:pPr>
            <a:r>
              <a:rPr lang="en-US" b="1">
                <a:solidFill>
                  <a:srgbClr val="214782"/>
                </a:solidFill>
                <a:latin typeface="Century Gothic" panose="020B0502020202020204" pitchFamily="34" charset="0"/>
              </a:rPr>
              <a:t>GEM$:</a:t>
            </a:r>
          </a:p>
          <a:p>
            <a:pPr marL="285750" indent="-285750">
              <a:lnSpc>
                <a:spcPct val="150000"/>
              </a:lnSpc>
              <a:buFont typeface="Arial" panose="020B0604020202020204" pitchFamily="34" charset="0"/>
              <a:buChar char="•"/>
            </a:pPr>
            <a:r>
              <a:rPr lang="en-US">
                <a:solidFill>
                  <a:srgbClr val="214782"/>
                </a:solidFill>
              </a:rPr>
              <a:t>Budget (in GEM$) </a:t>
            </a:r>
          </a:p>
          <a:p>
            <a:pPr marL="285750" indent="-285750" fontAlgn="base">
              <a:buFont typeface="Arial" panose="020B0604020202020204" pitchFamily="34" charset="0"/>
              <a:buChar char="•"/>
            </a:pPr>
            <a:r>
              <a:rPr lang="en-US">
                <a:solidFill>
                  <a:srgbClr val="214782"/>
                </a:solidFill>
              </a:rPr>
              <a:t>Required Program Information (in GEM$) </a:t>
            </a:r>
          </a:p>
          <a:p>
            <a:pPr marL="285750" indent="-285750" fontAlgn="base">
              <a:buFont typeface="Arial" panose="020B0604020202020204" pitchFamily="34" charset="0"/>
              <a:buChar char="•"/>
            </a:pPr>
            <a:r>
              <a:rPr lang="en-US">
                <a:solidFill>
                  <a:srgbClr val="214782"/>
                </a:solidFill>
              </a:rPr>
              <a:t>Planned Volunteer Tutors and Tutor-Student Matches (in GEM$) </a:t>
            </a:r>
          </a:p>
          <a:p>
            <a:pPr fontAlgn="base"/>
            <a:endParaRPr lang="en-US">
              <a:solidFill>
                <a:srgbClr val="214782"/>
              </a:solidFill>
            </a:endParaRPr>
          </a:p>
          <a:p>
            <a:pPr fontAlgn="base"/>
            <a:r>
              <a:rPr lang="en-US" b="1">
                <a:solidFill>
                  <a:srgbClr val="214782"/>
                </a:solidFill>
                <a:latin typeface="Century Gothic" panose="020B0502020202020204" pitchFamily="34" charset="0"/>
              </a:rPr>
              <a:t>Applicant-created (need to upload under Related documents): </a:t>
            </a:r>
          </a:p>
          <a:p>
            <a:pPr fontAlgn="base"/>
            <a:endParaRPr lang="en-US" b="1">
              <a:solidFill>
                <a:srgbClr val="214782"/>
              </a:solidFill>
              <a:latin typeface="Century Gothic" panose="020B0502020202020204" pitchFamily="34" charset="0"/>
            </a:endParaRPr>
          </a:p>
          <a:p>
            <a:pPr marL="285750" indent="-285750" fontAlgn="base">
              <a:buFont typeface="Arial" panose="020B0604020202020204" pitchFamily="34" charset="0"/>
              <a:buChar char="•"/>
            </a:pPr>
            <a:r>
              <a:rPr lang="en-US">
                <a:solidFill>
                  <a:srgbClr val="214782"/>
                </a:solidFill>
              </a:rPr>
              <a:t>Service Map </a:t>
            </a:r>
          </a:p>
          <a:p>
            <a:pPr marL="285750" indent="-285750" fontAlgn="base">
              <a:buFont typeface="Arial" panose="020B0604020202020204" pitchFamily="34" charset="0"/>
              <a:buChar char="•"/>
            </a:pPr>
            <a:r>
              <a:rPr lang="en-US">
                <a:solidFill>
                  <a:srgbClr val="214782"/>
                </a:solidFill>
              </a:rPr>
              <a:t>MOA Template </a:t>
            </a:r>
          </a:p>
          <a:p>
            <a:pPr marL="285750" indent="-285750" fontAlgn="base">
              <a:buFont typeface="Arial" panose="020B0604020202020204" pitchFamily="34" charset="0"/>
              <a:buChar char="•"/>
            </a:pPr>
            <a:r>
              <a:rPr lang="en-US">
                <a:solidFill>
                  <a:srgbClr val="214782"/>
                </a:solidFill>
              </a:rPr>
              <a:t>Board Roster and Organizational Chart  </a:t>
            </a:r>
          </a:p>
          <a:p>
            <a:pPr marL="285750" indent="-285750" fontAlgn="base">
              <a:buFont typeface="Arial" panose="020B0604020202020204" pitchFamily="34" charset="0"/>
              <a:buChar char="•"/>
            </a:pPr>
            <a:r>
              <a:rPr lang="en-US">
                <a:solidFill>
                  <a:srgbClr val="214782"/>
                </a:solidFill>
              </a:rPr>
              <a:t>Job Descriptions and Minimum Qualifications </a:t>
            </a:r>
          </a:p>
        </p:txBody>
      </p:sp>
    </p:spTree>
    <p:extLst>
      <p:ext uri="{BB962C8B-B14F-4D97-AF65-F5344CB8AC3E}">
        <p14:creationId xmlns:p14="http://schemas.microsoft.com/office/powerpoint/2010/main" val="20194678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ef0c7bc-a1e9-48e9-a56f-14e827214cd5" xsi:nil="true"/>
    <lcf76f155ced4ddcb4097134ff3c332f xmlns="99e0dfea-43d5-4072-846c-d949cc7e95e9">
      <Terms xmlns="http://schemas.microsoft.com/office/infopath/2007/PartnerControls"/>
    </lcf76f155ced4ddcb4097134ff3c332f>
    <Pleasdownloadfirstandsaveasindividualdocument xmlns="99e0dfea-43d5-4072-846c-d949cc7e95e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B0D010610677E4F81E3ED81554AED3A" ma:contentTypeVersion="17" ma:contentTypeDescription="Create a new document." ma:contentTypeScope="" ma:versionID="ba4664751a6ca4cd3084ffdca68c8cf3">
  <xsd:schema xmlns:xsd="http://www.w3.org/2001/XMLSchema" xmlns:xs="http://www.w3.org/2001/XMLSchema" xmlns:p="http://schemas.microsoft.com/office/2006/metadata/properties" xmlns:ns2="5ef0c7bc-a1e9-48e9-a56f-14e827214cd5" xmlns:ns3="99e0dfea-43d5-4072-846c-d949cc7e95e9" targetNamespace="http://schemas.microsoft.com/office/2006/metadata/properties" ma:root="true" ma:fieldsID="b478f6204cc86846564a67f0ea450967" ns2:_="" ns3:_="">
    <xsd:import namespace="5ef0c7bc-a1e9-48e9-a56f-14e827214cd5"/>
    <xsd:import namespace="99e0dfea-43d5-4072-846c-d949cc7e95e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Pleasdownloadfirstandsaveasindividualdocume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f0c7bc-a1e9-48e9-a56f-14e827214cd5"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34542a5e-8299-4de9-b264-08b69b242981}" ma:internalName="TaxCatchAll" ma:showField="CatchAllData" ma:web="5ef0c7bc-a1e9-48e9-a56f-14e827214cd5">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9e0dfea-43d5-4072-846c-d949cc7e95e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Pleasdownloadfirstandsaveasindividualdocument" ma:index="24" nillable="true" ma:displayName="DOWNLOAD FILES BEFORE EDITING" ma:format="Dropdown" ma:internalName="Pleasdownloadfirstandsaveasindividualdocument">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70B713F-FB14-4CE5-AC75-D52D529C3D2D}">
  <ds:schemaRefs>
    <ds:schemaRef ds:uri="http://schemas.microsoft.com/office/2006/metadata/properties"/>
    <ds:schemaRef ds:uri="http://purl.org/dc/elements/1.1/"/>
    <ds:schemaRef ds:uri="http://purl.org/dc/terms/"/>
    <ds:schemaRef ds:uri="http://schemas.microsoft.com/office/infopath/2007/PartnerControls"/>
    <ds:schemaRef ds:uri="http://schemas.microsoft.com/office/2006/documentManagement/types"/>
    <ds:schemaRef ds:uri="http://www.w3.org/XML/1998/namespace"/>
    <ds:schemaRef ds:uri="5ef0c7bc-a1e9-48e9-a56f-14e827214cd5"/>
    <ds:schemaRef ds:uri="99e0dfea-43d5-4072-846c-d949cc7e95e9"/>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64B2E2AF-B6FE-4E1A-ADBA-F6B814D434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f0c7bc-a1e9-48e9-a56f-14e827214cd5"/>
    <ds:schemaRef ds:uri="99e0dfea-43d5-4072-846c-d949cc7e95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42E4BB9-F680-40F1-9A4E-17A5E6807D4E}">
  <ds:schemaRefs>
    <ds:schemaRef ds:uri="http://schemas.microsoft.com/sharepoint/v3/contenttype/form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0</TotalTime>
  <Words>598</Words>
  <Application>Microsoft Office PowerPoint</Application>
  <PresentationFormat>Widescreen</PresentationFormat>
  <Paragraphs>86</Paragraphs>
  <Slides>13</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Century Gothic</vt:lpstr>
      <vt:lpstr>Office Theme</vt:lpstr>
      <vt:lpstr>FY27 Bidder’s Conference for Primary Instruction by Volunteers</vt:lpstr>
      <vt:lpstr>Agenda</vt:lpstr>
      <vt:lpstr>Grant priorities</vt:lpstr>
      <vt:lpstr>Fund use</vt:lpstr>
      <vt:lpstr>Grant funding and dates</vt:lpstr>
      <vt:lpstr>GEM$ homepage</vt:lpstr>
      <vt:lpstr>GEM$ login page</vt:lpstr>
      <vt:lpstr>FY27 Indirect Cost Rate Application</vt:lpstr>
      <vt:lpstr>Grant section: Required documents</vt:lpstr>
      <vt:lpstr>Grant section: Required program information</vt:lpstr>
      <vt:lpstr>GEM$ submission instructions</vt:lpstr>
      <vt:lpstr>Any clarifying questions?</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PIV Bidder Conference FY27</dc:title>
  <dc:creator>DESE</dc:creator>
  <cp:lastModifiedBy>Zou, Dong (EOE)</cp:lastModifiedBy>
  <cp:revision>5</cp:revision>
  <dcterms:created xsi:type="dcterms:W3CDTF">2023-03-19T18:07:11Z</dcterms:created>
  <dcterms:modified xsi:type="dcterms:W3CDTF">2026-05-08T22:38:05Z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tadate">
    <vt:lpwstr>May 8 2026 12:00AM</vt:lpwstr>
  </property>
</Properties>
</file>