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5"/>
  </p:sldMasterIdLst>
  <p:notesMasterIdLst>
    <p:notesMasterId r:id="rId45"/>
  </p:notesMasterIdLst>
  <p:handoutMasterIdLst>
    <p:handoutMasterId r:id="rId46"/>
  </p:handoutMasterIdLst>
  <p:sldIdLst>
    <p:sldId id="635" r:id="rId6"/>
    <p:sldId id="636" r:id="rId7"/>
    <p:sldId id="637" r:id="rId8"/>
    <p:sldId id="638" r:id="rId9"/>
    <p:sldId id="639" r:id="rId10"/>
    <p:sldId id="640" r:id="rId11"/>
    <p:sldId id="641" r:id="rId12"/>
    <p:sldId id="642" r:id="rId13"/>
    <p:sldId id="643" r:id="rId14"/>
    <p:sldId id="644" r:id="rId15"/>
    <p:sldId id="645" r:id="rId16"/>
    <p:sldId id="646" r:id="rId17"/>
    <p:sldId id="647" r:id="rId18"/>
    <p:sldId id="648" r:id="rId19"/>
    <p:sldId id="649" r:id="rId20"/>
    <p:sldId id="650" r:id="rId21"/>
    <p:sldId id="651" r:id="rId22"/>
    <p:sldId id="652" r:id="rId23"/>
    <p:sldId id="653" r:id="rId24"/>
    <p:sldId id="654" r:id="rId25"/>
    <p:sldId id="655" r:id="rId26"/>
    <p:sldId id="656" r:id="rId27"/>
    <p:sldId id="657" r:id="rId28"/>
    <p:sldId id="658" r:id="rId29"/>
    <p:sldId id="659" r:id="rId30"/>
    <p:sldId id="660" r:id="rId31"/>
    <p:sldId id="661" r:id="rId32"/>
    <p:sldId id="662" r:id="rId33"/>
    <p:sldId id="663" r:id="rId34"/>
    <p:sldId id="664" r:id="rId35"/>
    <p:sldId id="665" r:id="rId36"/>
    <p:sldId id="666" r:id="rId37"/>
    <p:sldId id="667" r:id="rId38"/>
    <p:sldId id="668" r:id="rId39"/>
    <p:sldId id="669" r:id="rId40"/>
    <p:sldId id="670" r:id="rId41"/>
    <p:sldId id="671" r:id="rId42"/>
    <p:sldId id="672" r:id="rId43"/>
    <p:sldId id="673" r:id="rId44"/>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Peske" initials="HPeske" lastIdx="33" clrIdx="0"/>
  <p:cmAuthor id="1" name="Rachel Bradshaw" initials="" lastIdx="22" clrIdx="1"/>
  <p:cmAuthor id="2" name="cxv" initials="cv" lastIdx="18" clrIdx="2"/>
  <p:cmAuthor id="3" name="Susan" initials="S" lastIdx="31" clrIdx="3"/>
  <p:cmAuthor id="4" name="Barbara Libby" initials="" lastIdx="4" clrIdx="4"/>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8A8BA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9" autoAdjust="0"/>
    <p:restoredTop sz="75090" autoAdjust="0"/>
  </p:normalViewPr>
  <p:slideViewPr>
    <p:cSldViewPr>
      <p:cViewPr>
        <p:scale>
          <a:sx n="80" d="100"/>
          <a:sy n="80" d="100"/>
        </p:scale>
        <p:origin x="-2430" y="-1152"/>
      </p:cViewPr>
      <p:guideLst>
        <p:guide orient="horz" pos="2160"/>
        <p:guide pos="3168"/>
      </p:guideLst>
    </p:cSldViewPr>
  </p:slideViewPr>
  <p:outlineViewPr>
    <p:cViewPr>
      <p:scale>
        <a:sx n="33" d="100"/>
        <a:sy n="33" d="100"/>
      </p:scale>
      <p:origin x="264" y="33234"/>
    </p:cViewPr>
  </p:outlineViewPr>
  <p:notesTextViewPr>
    <p:cViewPr>
      <p:scale>
        <a:sx n="75" d="100"/>
        <a:sy n="75" d="100"/>
      </p:scale>
      <p:origin x="0" y="0"/>
    </p:cViewPr>
  </p:notesTextViewPr>
  <p:sorterViewPr>
    <p:cViewPr>
      <p:scale>
        <a:sx n="100" d="100"/>
        <a:sy n="100" d="100"/>
      </p:scale>
      <p:origin x="0" y="2598"/>
    </p:cViewPr>
  </p:sorterViewPr>
  <p:notesViewPr>
    <p:cSldViewPr>
      <p:cViewPr varScale="1">
        <p:scale>
          <a:sx n="82" d="100"/>
          <a:sy n="82" d="100"/>
        </p:scale>
        <p:origin x="-1548"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2" tIns="46581" rIns="93162" bIns="46581" rtlCol="0"/>
          <a:lstStyle>
            <a:lvl1pPr algn="r">
              <a:defRPr sz="1200"/>
            </a:lvl1pPr>
          </a:lstStyle>
          <a:p>
            <a:fld id="{938AE5D3-7EC3-498C-8A93-D1F55A96F4C1}" type="datetimeFigureOut">
              <a:rPr lang="en-US" smtClean="0"/>
              <a:pPr/>
              <a:t>10/27/2016</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2" tIns="46581" rIns="93162" bIns="46581" rtlCol="0" anchor="b"/>
          <a:lstStyle>
            <a:lvl1pPr algn="l">
              <a:defRPr sz="1200"/>
            </a:lvl1p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2" tIns="46581" rIns="93162" bIns="46581" rtlCol="0" anchor="b"/>
          <a:lstStyle>
            <a:lvl1pPr algn="r">
              <a:defRPr sz="1200"/>
            </a:lvl1pPr>
          </a:lstStyle>
          <a:p>
            <a:fld id="{B0820B25-C917-4208-BDDF-C72B78E7CCFD}" type="slidenum">
              <a:rPr lang="en-US" smtClean="0"/>
              <a:pPr/>
              <a:t>‹#›</a:t>
            </a:fld>
            <a:endParaRPr lang="en-US" dirty="0"/>
          </a:p>
        </p:txBody>
      </p:sp>
    </p:spTree>
    <p:extLst>
      <p:ext uri="{BB962C8B-B14F-4D97-AF65-F5344CB8AC3E}">
        <p14:creationId xmlns="" xmlns:p14="http://schemas.microsoft.com/office/powerpoint/2010/main"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a:lvl1pPr>
          </a:lstStyle>
          <a:p>
            <a:fld id="{0063F597-CE17-476A-A5CB-91589ED997B7}" type="datetimeFigureOut">
              <a:rPr lang="en-US" smtClean="0"/>
              <a:pPr/>
              <a:t>10/27/2016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a:defRPr sz="1200"/>
            </a:lvl1p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a:lvl1pPr>
          </a:lstStyle>
          <a:p>
            <a:fld id="{145724FF-A098-4B60-9000-6891DF0985A5}" type="slidenum">
              <a:rPr lang="en-US" smtClean="0"/>
              <a:pPr/>
              <a:t>‹#›</a:t>
            </a:fld>
            <a:endParaRPr lang="en-US" dirty="0"/>
          </a:p>
        </p:txBody>
      </p:sp>
    </p:spTree>
    <p:extLst>
      <p:ext uri="{BB962C8B-B14F-4D97-AF65-F5344CB8AC3E}">
        <p14:creationId xmlns="" xmlns:p14="http://schemas.microsoft.com/office/powerpoint/2010/main"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6902">
              <a:defRPr/>
            </a:pPr>
            <a:endParaRPr lang="en-US" baseline="0"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11</a:t>
            </a:fld>
            <a:endParaRPr lang="en-US" dirty="0"/>
          </a:p>
        </p:txBody>
      </p:sp>
    </p:spTree>
    <p:extLst>
      <p:ext uri="{BB962C8B-B14F-4D97-AF65-F5344CB8AC3E}">
        <p14:creationId xmlns:p14="http://schemas.microsoft.com/office/powerpoint/2010/main" xmlns="" val="279912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14</a:t>
            </a:fld>
            <a:endParaRPr lang="en-US" dirty="0"/>
          </a:p>
        </p:txBody>
      </p:sp>
    </p:spTree>
    <p:extLst>
      <p:ext uri="{BB962C8B-B14F-4D97-AF65-F5344CB8AC3E}">
        <p14:creationId xmlns:p14="http://schemas.microsoft.com/office/powerpoint/2010/main" xmlns="" val="44845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dirty="0"/>
          </a:p>
        </p:txBody>
      </p:sp>
    </p:spTree>
    <p:extLst>
      <p:ext uri="{BB962C8B-B14F-4D97-AF65-F5344CB8AC3E}">
        <p14:creationId xmlns:p14="http://schemas.microsoft.com/office/powerpoint/2010/main" xmlns="" val="201293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16</a:t>
            </a:fld>
            <a:endParaRPr lang="en-US" dirty="0"/>
          </a:p>
        </p:txBody>
      </p:sp>
    </p:spTree>
    <p:extLst>
      <p:ext uri="{BB962C8B-B14F-4D97-AF65-F5344CB8AC3E}">
        <p14:creationId xmlns:p14="http://schemas.microsoft.com/office/powerpoint/2010/main" xmlns="" val="2683316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dirty="0"/>
          </a:p>
        </p:txBody>
      </p:sp>
    </p:spTree>
    <p:extLst>
      <p:ext uri="{BB962C8B-B14F-4D97-AF65-F5344CB8AC3E}">
        <p14:creationId xmlns:p14="http://schemas.microsoft.com/office/powerpoint/2010/main" xmlns="" val="138875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18</a:t>
            </a:fld>
            <a:endParaRPr lang="en-US" dirty="0"/>
          </a:p>
        </p:txBody>
      </p:sp>
    </p:spTree>
    <p:extLst>
      <p:ext uri="{BB962C8B-B14F-4D97-AF65-F5344CB8AC3E}">
        <p14:creationId xmlns:p14="http://schemas.microsoft.com/office/powerpoint/2010/main" xmlns="" val="138875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19</a:t>
            </a:fld>
            <a:endParaRPr lang="en-US" dirty="0"/>
          </a:p>
        </p:txBody>
      </p:sp>
    </p:spTree>
    <p:extLst>
      <p:ext uri="{BB962C8B-B14F-4D97-AF65-F5344CB8AC3E}">
        <p14:creationId xmlns:p14="http://schemas.microsoft.com/office/powerpoint/2010/main" xmlns="" val="1435003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20</a:t>
            </a:fld>
            <a:endParaRPr lang="en-US" dirty="0"/>
          </a:p>
        </p:txBody>
      </p:sp>
    </p:spTree>
    <p:extLst>
      <p:ext uri="{BB962C8B-B14F-4D97-AF65-F5344CB8AC3E}">
        <p14:creationId xmlns:p14="http://schemas.microsoft.com/office/powerpoint/2010/main" xmlns="" val="77503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txBox="1">
            <a:spLocks noGrp="1"/>
          </p:cNvSpPr>
          <p:nvPr/>
        </p:nvSpPr>
        <p:spPr bwMode="auto">
          <a:xfrm>
            <a:off x="3970049" y="8830322"/>
            <a:ext cx="3038783" cy="464506"/>
          </a:xfrm>
          <a:prstGeom prst="rect">
            <a:avLst/>
          </a:prstGeom>
          <a:noFill/>
          <a:ln w="9525">
            <a:noFill/>
            <a:miter lim="800000"/>
            <a:headEnd/>
            <a:tailEnd/>
          </a:ln>
        </p:spPr>
        <p:txBody>
          <a:bodyPr lIns="93135" tIns="46569" rIns="93135" bIns="46569" anchor="b"/>
          <a:lstStyle/>
          <a:p>
            <a:pPr algn="r"/>
            <a:fld id="{4280FC88-28DC-4DFE-B193-C94F445F7606}" type="slidenum">
              <a:rPr lang="en-US" sz="1200">
                <a:solidFill>
                  <a:srgbClr val="000000"/>
                </a:solidFill>
                <a:latin typeface="Calibri" pitchFamily="34" charset="0"/>
                <a:ea typeface="ＭＳ Ｐゴシック" pitchFamily="34" charset="-128"/>
              </a:rPr>
              <a:pPr algn="r"/>
              <a:t>2</a:t>
            </a:fld>
            <a:endParaRPr lang="en-US" sz="1200" dirty="0">
              <a:solidFill>
                <a:srgbClr val="000000"/>
              </a:solidFill>
              <a:latin typeface="Calibri" pitchFamily="34" charset="0"/>
              <a:ea typeface="ＭＳ Ｐゴシック" pitchFamily="34" charset="-128"/>
            </a:endParaRPr>
          </a:p>
        </p:txBody>
      </p:sp>
      <p:sp>
        <p:nvSpPr>
          <p:cNvPr id="47109" name="Footer Placeholder 4"/>
          <p:cNvSpPr txBox="1">
            <a:spLocks noGrp="1"/>
          </p:cNvSpPr>
          <p:nvPr/>
        </p:nvSpPr>
        <p:spPr bwMode="auto">
          <a:xfrm>
            <a:off x="2" y="8830322"/>
            <a:ext cx="3038783" cy="464506"/>
          </a:xfrm>
          <a:prstGeom prst="rect">
            <a:avLst/>
          </a:prstGeom>
          <a:noFill/>
          <a:ln w="9525">
            <a:noFill/>
            <a:miter lim="800000"/>
            <a:headEnd/>
            <a:tailEnd/>
          </a:ln>
        </p:spPr>
        <p:txBody>
          <a:bodyPr lIns="93135" tIns="46569" rIns="93135" bIns="46569" anchor="b"/>
          <a:lstStyle/>
          <a:p>
            <a:r>
              <a:rPr lang="en-US" sz="1200" dirty="0">
                <a:solidFill>
                  <a:srgbClr val="000000"/>
                </a:solidFill>
                <a:latin typeface="Calibri" pitchFamily="34" charset="0"/>
                <a:ea typeface="ＭＳ Ｐゴシック" pitchFamily="34" charset="-128"/>
              </a:rPr>
              <a:t>Massachusetts Department of Elementary and Secondary Education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21</a:t>
            </a:fld>
            <a:endParaRPr lang="en-US" dirty="0"/>
          </a:p>
        </p:txBody>
      </p:sp>
    </p:spTree>
    <p:extLst>
      <p:ext uri="{BB962C8B-B14F-4D97-AF65-F5344CB8AC3E}">
        <p14:creationId xmlns:p14="http://schemas.microsoft.com/office/powerpoint/2010/main" xmlns="" val="775032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22</a:t>
            </a:fld>
            <a:endParaRPr lang="en-US" dirty="0"/>
          </a:p>
        </p:txBody>
      </p:sp>
    </p:spTree>
    <p:extLst>
      <p:ext uri="{BB962C8B-B14F-4D97-AF65-F5344CB8AC3E}">
        <p14:creationId xmlns:p14="http://schemas.microsoft.com/office/powerpoint/2010/main" xmlns="" val="775032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23</a:t>
            </a:fld>
            <a:endParaRPr lang="en-US" dirty="0"/>
          </a:p>
        </p:txBody>
      </p:sp>
    </p:spTree>
    <p:extLst>
      <p:ext uri="{BB962C8B-B14F-4D97-AF65-F5344CB8AC3E}">
        <p14:creationId xmlns:p14="http://schemas.microsoft.com/office/powerpoint/2010/main" xmlns="" val="285209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F2CC62-FA77-4A6F-AF94-1AB475D1191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22709">
              <a:defRPr/>
            </a:pPr>
            <a:endParaRPr lang="en-US" dirty="0"/>
          </a:p>
        </p:txBody>
      </p:sp>
      <p:sp>
        <p:nvSpPr>
          <p:cNvPr id="4" name="Slide Number Placeholder 3"/>
          <p:cNvSpPr>
            <a:spLocks noGrp="1"/>
          </p:cNvSpPr>
          <p:nvPr>
            <p:ph type="sldNum" sz="quarter" idx="10"/>
          </p:nvPr>
        </p:nvSpPr>
        <p:spPr/>
        <p:txBody>
          <a:bodyPr/>
          <a:lstStyle/>
          <a:p>
            <a:fld id="{DBF2CC62-FA77-4A6F-AF94-1AB475D1191A}"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dirty="0">
              <a:latin typeface="Arial" pitchFamily="-10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709">
              <a:defRPr/>
            </a:pPr>
            <a:endParaRPr lang="en-US"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28</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1658739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23DA1D9-23A5-4A9A-B306-35B8656D2C56}"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E23DA1D9-23A5-4A9A-B306-35B8656D2C56}"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BF2CC62-FA77-4A6F-AF94-1AB475D1191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BF2CC62-FA77-4A6F-AF94-1AB475D1191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DA1D9-23A5-4A9A-B306-35B8656D2C56}"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b="1" i="1" dirty="0" smtClean="0">
              <a:solidFill>
                <a:srgbClr val="0D1969"/>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EAB912-3613-421E-A2C9-DC0106B3A0FC}"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23DA1D9-23A5-4A9A-B306-35B8656D2C56}"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3DA1D9-23A5-4A9A-B306-35B8656D2C56}"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F2CC62-FA77-4A6F-AF94-1AB475D1191A}"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F2CC62-FA77-4A6F-AF94-1AB475D1191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Footer Placeholder 3"/>
          <p:cNvSpPr>
            <a:spLocks noGrp="1"/>
          </p:cNvSpPr>
          <p:nvPr>
            <p:ph type="ftr" sz="quarter" idx="10"/>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1554E-4B76-477E-A5AD-EBA43FA8EF2B}" type="slidenum">
              <a:rPr lang="en-US"/>
              <a:pPr/>
              <a:t>9</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A02F8-10D4-4961-B976-8FC1E65DEF8C}" type="slidenum">
              <a:rPr lang="en-US"/>
              <a:pPr/>
              <a:t>10</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E909CC5C-69EA-4534-BE59-4E5B0A4E5F75}" type="datetime1">
              <a:rPr lang="en-US" smtClean="0"/>
              <a:pPr/>
              <a:t>10/27/2016</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dirty="0"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C8AA7-C9A5-4216-8731-B592272485AA}" type="datetime1">
              <a:rPr lang="en-US" smtClean="0"/>
              <a:pPr/>
              <a:t>10/27/2016</a:t>
            </a:fld>
            <a:endParaRPr lang="en-US" dirty="0"/>
          </a:p>
        </p:txBody>
      </p:sp>
      <p:sp>
        <p:nvSpPr>
          <p:cNvPr id="6" name="Footer Placeholder 5"/>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E1034-51E8-4F0F-AA1F-A0FB2164C3F0}" type="datetime1">
              <a:rPr lang="en-US" smtClean="0"/>
              <a:pPr/>
              <a:t>10/27/2016</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F487C-80E0-4C45-884B-72002D7574F0}" type="datetime1">
              <a:rPr lang="en-US" smtClean="0"/>
              <a:pPr/>
              <a:t>10/27/2016</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E2A19-39A4-4724-A1C6-875579E7DEDE}" type="datetime1">
              <a:rPr lang="en-US" smtClean="0"/>
              <a:pPr/>
              <a:t>10/27/2016</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p>
            <a:fld id="{BD26C40E-487C-40A4-A841-8174FD7B714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2E7DEE-5E2C-4AA2-A951-28B4C6DDD1AF}" type="datetime1">
              <a:rPr lang="en-US" smtClean="0"/>
              <a:pPr/>
              <a:t>10/27/2016</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750741-271D-4839-B235-B416DD6EF192}" type="datetime1">
              <a:rPr lang="en-US" smtClean="0"/>
              <a:pPr/>
              <a:t>10/27/2016</a:t>
            </a:fld>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9E7BD9-B7FB-48A5-905C-BEA681EBED42}" type="datetime1">
              <a:rPr lang="en-US" smtClean="0"/>
              <a:pPr/>
              <a:t>10/27/2016</a:t>
            </a:fld>
            <a:endParaRPr lang="en-US" dirty="0"/>
          </a:p>
        </p:txBody>
      </p:sp>
      <p:sp>
        <p:nvSpPr>
          <p:cNvPr id="6" name="Footer Placeholder 5"/>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3A222F-8F1F-402C-B182-E7A3C7C197F8}" type="datetime1">
              <a:rPr lang="en-US" smtClean="0"/>
              <a:pPr/>
              <a:t>10/27/2016</a:t>
            </a:fld>
            <a:endParaRPr lang="en-US" dirty="0"/>
          </a:p>
        </p:txBody>
      </p:sp>
      <p:sp>
        <p:nvSpPr>
          <p:cNvPr id="8" name="Footer Placeholder 7"/>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F08CE-243E-4233-90AB-0C1BBF00078D}" type="datetime1">
              <a:rPr lang="en-US" smtClean="0"/>
              <a:pPr/>
              <a:t>10/27/2016</a:t>
            </a:fld>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8DBA1-BAFA-40A6-AEE5-1FF2DAF1BBDD}" type="datetime1">
              <a:rPr lang="en-US" smtClean="0"/>
              <a:pPr/>
              <a:t>10/27/2016</a:t>
            </a:fld>
            <a:endParaRPr lang="en-US" dirty="0"/>
          </a:p>
        </p:txBody>
      </p:sp>
      <p:sp>
        <p:nvSpPr>
          <p:cNvPr id="3" name="Footer Placeholder 2"/>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6"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E2A19-39A4-4724-A1C6-875579E7DEDE}" type="datetime1">
              <a:rPr lang="en-US" smtClean="0"/>
              <a:pPr/>
              <a:t>10/27/2016</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391400" cy="1905000"/>
          </a:xfrm>
        </p:spPr>
        <p:txBody>
          <a:bodyPr>
            <a:normAutofit/>
          </a:bodyPr>
          <a:lstStyle/>
          <a:p>
            <a:r>
              <a:rPr lang="it-IT" sz="3600" dirty="0" smtClean="0"/>
              <a:t>Standards Review Update: </a:t>
            </a:r>
            <a:br>
              <a:rPr lang="it-IT" sz="3600" dirty="0" smtClean="0"/>
            </a:br>
            <a:r>
              <a:rPr lang="it-IT" sz="3600" dirty="0" smtClean="0"/>
              <a:t>English Language Arts/Literacy and Mathematics</a:t>
            </a:r>
            <a:endParaRPr lang="en-US" sz="3600" dirty="0"/>
          </a:p>
        </p:txBody>
      </p:sp>
      <p:sp>
        <p:nvSpPr>
          <p:cNvPr id="3" name="Subtitle 2"/>
          <p:cNvSpPr>
            <a:spLocks noGrp="1"/>
          </p:cNvSpPr>
          <p:nvPr>
            <p:ph type="subTitle" idx="1"/>
          </p:nvPr>
        </p:nvSpPr>
        <p:spPr>
          <a:xfrm>
            <a:off x="533400" y="2590800"/>
            <a:ext cx="6934200" cy="3048000"/>
          </a:xfrm>
        </p:spPr>
        <p:txBody>
          <a:bodyPr>
            <a:noAutofit/>
          </a:bodyPr>
          <a:lstStyle/>
          <a:p>
            <a:r>
              <a:rPr lang="en-US" sz="2400" dirty="0" smtClean="0">
                <a:solidFill>
                  <a:srgbClr val="8A8BA1"/>
                </a:solidFill>
                <a:latin typeface="+mn-lt"/>
              </a:rPr>
              <a:t>Board of Elementary and Secondary Education </a:t>
            </a:r>
          </a:p>
          <a:p>
            <a:r>
              <a:rPr lang="en-US" sz="2400" dirty="0" smtClean="0">
                <a:solidFill>
                  <a:srgbClr val="8A8BA1"/>
                </a:solidFill>
                <a:latin typeface="+mn-lt"/>
              </a:rPr>
              <a:t>October  24, 2016</a:t>
            </a:r>
          </a:p>
          <a:p>
            <a:endParaRPr lang="en-US" sz="2400" dirty="0" smtClean="0">
              <a:solidFill>
                <a:srgbClr val="8A8BA1"/>
              </a:solidFill>
              <a:latin typeface="+mn-lt"/>
            </a:endParaRPr>
          </a:p>
          <a:p>
            <a:r>
              <a:rPr lang="en-US" sz="2400" dirty="0" smtClean="0">
                <a:solidFill>
                  <a:srgbClr val="8A8BA1"/>
                </a:solidFill>
                <a:latin typeface="+mn-lt"/>
              </a:rPr>
              <a:t>Susan Wheltle and Rachel Bradshaw (ELA/Literacy)</a:t>
            </a:r>
          </a:p>
          <a:p>
            <a:r>
              <a:rPr lang="en-US" sz="2400" dirty="0" smtClean="0">
                <a:solidFill>
                  <a:srgbClr val="8A8BA1"/>
                </a:solidFill>
                <a:latin typeface="+mn-lt"/>
              </a:rPr>
              <a:t>Connie Varoudakis  and Barbara Libby (Mathematics)</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normAutofit/>
          </a:bodyPr>
          <a:lstStyle/>
          <a:p>
            <a:r>
              <a:rPr lang="en-US" dirty="0"/>
              <a:t>What is a </a:t>
            </a:r>
            <a:r>
              <a:rPr lang="en-US" dirty="0" smtClean="0"/>
              <a:t>Standard?</a:t>
            </a:r>
            <a:endParaRPr lang="en-US" sz="2800" dirty="0"/>
          </a:p>
        </p:txBody>
      </p:sp>
      <p:sp>
        <p:nvSpPr>
          <p:cNvPr id="372739" name="Rectangle 3"/>
          <p:cNvSpPr>
            <a:spLocks noGrp="1" noChangeArrowheads="1"/>
          </p:cNvSpPr>
          <p:nvPr>
            <p:ph type="body" idx="1"/>
          </p:nvPr>
        </p:nvSpPr>
        <p:spPr>
          <a:xfrm>
            <a:off x="609600" y="1752600"/>
            <a:ext cx="7924800" cy="4602163"/>
          </a:xfrm>
        </p:spPr>
        <p:txBody>
          <a:bodyPr>
            <a:normAutofit/>
          </a:bodyPr>
          <a:lstStyle/>
          <a:p>
            <a:pPr>
              <a:spcBef>
                <a:spcPts val="600"/>
              </a:spcBef>
            </a:pPr>
            <a:r>
              <a:rPr lang="en-US" dirty="0">
                <a:latin typeface="+mn-lt"/>
              </a:rPr>
              <a:t>Specifies what </a:t>
            </a:r>
            <a:r>
              <a:rPr lang="en-US" u="sng" dirty="0">
                <a:latin typeface="+mn-lt"/>
              </a:rPr>
              <a:t>students</a:t>
            </a:r>
            <a:r>
              <a:rPr lang="en-US" dirty="0">
                <a:latin typeface="+mn-lt"/>
              </a:rPr>
              <a:t> should </a:t>
            </a:r>
            <a:r>
              <a:rPr lang="en-US" dirty="0" smtClean="0">
                <a:latin typeface="+mn-lt"/>
              </a:rPr>
              <a:t>know, understand, </a:t>
            </a:r>
            <a:r>
              <a:rPr lang="en-US" dirty="0">
                <a:latin typeface="+mn-lt"/>
              </a:rPr>
              <a:t>and be able to do</a:t>
            </a:r>
          </a:p>
          <a:p>
            <a:pPr lvl="1">
              <a:spcBef>
                <a:spcPts val="600"/>
              </a:spcBef>
            </a:pPr>
            <a:r>
              <a:rPr lang="en-US" sz="2800" dirty="0">
                <a:latin typeface="+mn-lt"/>
              </a:rPr>
              <a:t>Demonstrated knowledge </a:t>
            </a:r>
            <a:r>
              <a:rPr lang="en-US" sz="2800" i="1" dirty="0">
                <a:latin typeface="+mn-lt"/>
              </a:rPr>
              <a:t>and</a:t>
            </a:r>
            <a:r>
              <a:rPr lang="en-US" sz="2800" dirty="0">
                <a:latin typeface="+mn-lt"/>
              </a:rPr>
              <a:t> skills</a:t>
            </a:r>
          </a:p>
          <a:p>
            <a:pPr lvl="1">
              <a:spcBef>
                <a:spcPts val="600"/>
              </a:spcBef>
            </a:pPr>
            <a:r>
              <a:rPr lang="en-US" sz="2800" dirty="0" smtClean="0">
                <a:latin typeface="+mn-lt"/>
              </a:rPr>
              <a:t>Measurable </a:t>
            </a:r>
          </a:p>
          <a:p>
            <a:pPr lvl="1">
              <a:spcBef>
                <a:spcPts val="600"/>
              </a:spcBef>
            </a:pPr>
            <a:endParaRPr lang="en-US" sz="2800" dirty="0" smtClean="0">
              <a:latin typeface="+mn-lt"/>
            </a:endParaRPr>
          </a:p>
          <a:p>
            <a:pPr lvl="1">
              <a:spcBef>
                <a:spcPts val="600"/>
              </a:spcBef>
            </a:pPr>
            <a:endParaRPr lang="en-US" sz="2800" dirty="0" smtClean="0">
              <a:latin typeface="+mn-lt"/>
            </a:endParaRPr>
          </a:p>
          <a:p>
            <a:pPr>
              <a:spcBef>
                <a:spcPts val="600"/>
              </a:spcBef>
              <a:buNone/>
            </a:pPr>
            <a:endParaRPr lang="en-US" sz="3200" dirty="0" smtClean="0">
              <a:latin typeface="+mn-lt"/>
            </a:endParaRPr>
          </a:p>
          <a:p>
            <a:pPr lvl="1">
              <a:spcBef>
                <a:spcPts val="600"/>
              </a:spcBef>
            </a:pPr>
            <a:endParaRPr lang="en-US" sz="2800" dirty="0">
              <a:latin typeface="+mn-lt"/>
            </a:endParaRPr>
          </a:p>
        </p:txBody>
      </p:sp>
      <p:sp>
        <p:nvSpPr>
          <p:cNvPr id="4"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10</a:t>
            </a:fld>
            <a:endParaRPr lang="en-US" dirty="0"/>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 Language Arts </a:t>
            </a:r>
            <a:br>
              <a:rPr lang="en-US" dirty="0" smtClean="0"/>
            </a:br>
            <a:r>
              <a:rPr lang="en-US" dirty="0" smtClean="0"/>
              <a:t>and Literacy</a:t>
            </a:r>
            <a:endParaRPr lang="en-US" dirty="0"/>
          </a:p>
        </p:txBody>
      </p:sp>
      <p:sp>
        <p:nvSpPr>
          <p:cNvPr id="3" name="Subtitle 2"/>
          <p:cNvSpPr>
            <a:spLocks noGrp="1"/>
          </p:cNvSpPr>
          <p:nvPr>
            <p:ph type="subTitle" idx="1"/>
          </p:nvPr>
        </p:nvSpPr>
        <p:spPr>
          <a:xfrm>
            <a:off x="533400" y="3352800"/>
            <a:ext cx="6553200" cy="1981200"/>
          </a:xfrm>
        </p:spPr>
        <p:txBody>
          <a:bodyPr>
            <a:noAutofit/>
          </a:bodyPr>
          <a:lstStyle/>
          <a:p>
            <a:r>
              <a:rPr lang="en-US" sz="2400" dirty="0" smtClean="0"/>
              <a:t>Major Recommendations </a:t>
            </a:r>
          </a:p>
          <a:p>
            <a:r>
              <a:rPr lang="en-US" sz="2400" dirty="0" smtClean="0"/>
              <a:t>for Revisions</a:t>
            </a:r>
          </a:p>
          <a:p>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41325"/>
            <a:ext cx="8305799" cy="854075"/>
          </a:xfrm>
        </p:spPr>
        <p:txBody>
          <a:bodyPr>
            <a:normAutofit fontScale="90000"/>
          </a:bodyPr>
          <a:lstStyle/>
          <a:p>
            <a:pPr algn="ctr" eaLnBrk="1" hangingPunct="1"/>
            <a:r>
              <a:rPr lang="en-US" sz="3600" b="1" dirty="0" smtClean="0">
                <a:solidFill>
                  <a:srgbClr val="002060"/>
                </a:solidFill>
              </a:rPr>
              <a:t>The Structure of the 2011</a:t>
            </a:r>
            <a:br>
              <a:rPr lang="en-US" sz="3600" b="1" dirty="0" smtClean="0">
                <a:solidFill>
                  <a:srgbClr val="002060"/>
                </a:solidFill>
              </a:rPr>
            </a:br>
            <a:r>
              <a:rPr lang="en-US" sz="3600" b="1" dirty="0" smtClean="0">
                <a:solidFill>
                  <a:srgbClr val="002060"/>
                </a:solidFill>
              </a:rPr>
              <a:t>ELA/Literacy Framework</a:t>
            </a:r>
          </a:p>
        </p:txBody>
      </p:sp>
      <p:sp>
        <p:nvSpPr>
          <p:cNvPr id="11267" name="Content Placeholder 2"/>
          <p:cNvSpPr>
            <a:spLocks noGrp="1"/>
          </p:cNvSpPr>
          <p:nvPr>
            <p:ph idx="1"/>
          </p:nvPr>
        </p:nvSpPr>
        <p:spPr>
          <a:xfrm>
            <a:off x="609600" y="1524000"/>
            <a:ext cx="7924800" cy="4648200"/>
          </a:xfrm>
        </p:spPr>
        <p:txBody>
          <a:bodyPr>
            <a:normAutofit fontScale="92500" lnSpcReduction="10000"/>
          </a:bodyPr>
          <a:lstStyle/>
          <a:p>
            <a:pPr>
              <a:lnSpc>
                <a:spcPct val="90000"/>
              </a:lnSpc>
            </a:pPr>
            <a:r>
              <a:rPr lang="en-US" dirty="0" smtClean="0"/>
              <a:t>“Anchor standards” for College and Career Readiness, PK-12</a:t>
            </a:r>
          </a:p>
          <a:p>
            <a:pPr>
              <a:lnSpc>
                <a:spcPct val="90000"/>
              </a:lnSpc>
            </a:pPr>
            <a:r>
              <a:rPr lang="en-US" dirty="0" smtClean="0"/>
              <a:t>Individual grade standards, PK-8; Grade bands for 9-10 and 11-12</a:t>
            </a:r>
          </a:p>
          <a:p>
            <a:pPr>
              <a:lnSpc>
                <a:spcPct val="90000"/>
              </a:lnSpc>
            </a:pPr>
            <a:r>
              <a:rPr lang="en-US" dirty="0" smtClean="0"/>
              <a:t>5 Key Topics for Standards: </a:t>
            </a:r>
          </a:p>
          <a:p>
            <a:pPr marL="914400" lvl="1" indent="-457200">
              <a:lnSpc>
                <a:spcPct val="90000"/>
              </a:lnSpc>
              <a:buFont typeface="+mj-lt"/>
              <a:buAutoNum type="arabicPeriod"/>
            </a:pPr>
            <a:r>
              <a:rPr lang="en-US" dirty="0" smtClean="0"/>
              <a:t>Reading Literary and Informational Texts and Foundations of Reading</a:t>
            </a:r>
          </a:p>
          <a:p>
            <a:pPr marL="914400" lvl="1" indent="-457200">
              <a:lnSpc>
                <a:spcPct val="90000"/>
              </a:lnSpc>
              <a:buFont typeface="+mj-lt"/>
              <a:buAutoNum type="arabicPeriod"/>
            </a:pPr>
            <a:r>
              <a:rPr lang="en-US" dirty="0" smtClean="0"/>
              <a:t>Writing: argument, explanation, narrative and research</a:t>
            </a:r>
          </a:p>
          <a:p>
            <a:pPr marL="914400" lvl="1" indent="-457200">
              <a:lnSpc>
                <a:spcPct val="90000"/>
              </a:lnSpc>
              <a:buFont typeface="+mj-lt"/>
              <a:buAutoNum type="arabicPeriod"/>
            </a:pPr>
            <a:r>
              <a:rPr lang="en-US" dirty="0" smtClean="0"/>
              <a:t>Speaking and Listening: discussion and presentation</a:t>
            </a:r>
          </a:p>
          <a:p>
            <a:pPr marL="914400" lvl="1" indent="-457200">
              <a:lnSpc>
                <a:spcPct val="90000"/>
              </a:lnSpc>
              <a:buFont typeface="+mj-lt"/>
              <a:buAutoNum type="arabicPeriod"/>
            </a:pPr>
            <a:r>
              <a:rPr lang="en-US" dirty="0" smtClean="0"/>
              <a:t>Language: standard English conventions and vocabulary development</a:t>
            </a:r>
          </a:p>
          <a:p>
            <a:pPr marL="914400" lvl="1" indent="-457200">
              <a:lnSpc>
                <a:spcPct val="90000"/>
              </a:lnSpc>
              <a:buFont typeface="+mj-lt"/>
              <a:buAutoNum type="arabicPeriod"/>
            </a:pPr>
            <a:r>
              <a:rPr lang="en-US" dirty="0" smtClean="0"/>
              <a:t>Literacy in History and Social Studies, Science, and Technical Subjects</a:t>
            </a:r>
          </a:p>
          <a:p>
            <a:pPr>
              <a:lnSpc>
                <a:spcPct val="90000"/>
              </a:lnSpc>
            </a:pPr>
            <a:endParaRPr lang="en-US" dirty="0" smtClean="0"/>
          </a:p>
          <a:p>
            <a:pPr marL="514350" indent="-514350" eaLnBrk="1" hangingPunct="1">
              <a:buNone/>
            </a:pPr>
            <a:endParaRPr lang="en-US" dirty="0" smtClean="0"/>
          </a:p>
        </p:txBody>
      </p:sp>
      <p:sp>
        <p:nvSpPr>
          <p:cNvPr id="4" name="Footer Placeholder 3"/>
          <p:cNvSpPr>
            <a:spLocks noGrp="1"/>
          </p:cNvSpPr>
          <p:nvPr>
            <p:ph type="ftr" sz="quarter" idx="11"/>
          </p:nvPr>
        </p:nvSpPr>
        <p:spPr/>
        <p:txBody>
          <a:bodyPr/>
          <a:lstStyle/>
          <a:p>
            <a:pPr>
              <a:defRPr/>
            </a:pPr>
            <a:r>
              <a:rPr lang="en-US" dirty="0"/>
              <a:t>Massachusetts Department of Elementary and Secondary Education</a:t>
            </a:r>
          </a:p>
        </p:txBody>
      </p:sp>
      <p:sp>
        <p:nvSpPr>
          <p:cNvPr id="11269" name="Slide Number Placeholder 4"/>
          <p:cNvSpPr>
            <a:spLocks noGrp="1"/>
          </p:cNvSpPr>
          <p:nvPr>
            <p:ph type="sldNum" sz="quarter" idx="12"/>
          </p:nvPr>
        </p:nvSpPr>
        <p:spPr bwMode="auto">
          <a:noFill/>
          <a:ln>
            <a:miter lim="800000"/>
            <a:headEnd/>
            <a:tailEnd/>
          </a:ln>
        </p:spPr>
        <p:txBody>
          <a:bodyPr/>
          <a:lstStyle/>
          <a:p>
            <a:fld id="{781F13B1-D44A-4E99-BB93-2BDDBD3C4055}" type="slidenum">
              <a:rPr lang="en-US"/>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41325"/>
            <a:ext cx="8305799" cy="1387475"/>
          </a:xfrm>
        </p:spPr>
        <p:txBody>
          <a:bodyPr>
            <a:normAutofit/>
          </a:bodyPr>
          <a:lstStyle/>
          <a:p>
            <a:pPr algn="ctr" eaLnBrk="1" hangingPunct="1"/>
            <a:r>
              <a:rPr lang="en-US" sz="3600" b="1" dirty="0" smtClean="0">
                <a:solidFill>
                  <a:srgbClr val="002060"/>
                </a:solidFill>
              </a:rPr>
              <a:t>Topics of Major Recommendations</a:t>
            </a:r>
          </a:p>
        </p:txBody>
      </p:sp>
      <p:sp>
        <p:nvSpPr>
          <p:cNvPr id="11267" name="Content Placeholder 2"/>
          <p:cNvSpPr>
            <a:spLocks noGrp="1"/>
          </p:cNvSpPr>
          <p:nvPr>
            <p:ph idx="1"/>
          </p:nvPr>
        </p:nvSpPr>
        <p:spPr>
          <a:xfrm>
            <a:off x="609600" y="2057400"/>
            <a:ext cx="7924800" cy="4114800"/>
          </a:xfrm>
        </p:spPr>
        <p:txBody>
          <a:bodyPr>
            <a:normAutofit/>
          </a:bodyPr>
          <a:lstStyle/>
          <a:p>
            <a:pPr>
              <a:lnSpc>
                <a:spcPct val="90000"/>
              </a:lnSpc>
            </a:pPr>
            <a:r>
              <a:rPr lang="en-US" dirty="0" smtClean="0"/>
              <a:t>Reading closely and writing about complex texts </a:t>
            </a:r>
          </a:p>
          <a:p>
            <a:pPr marL="0" indent="0">
              <a:lnSpc>
                <a:spcPct val="90000"/>
              </a:lnSpc>
              <a:buNone/>
            </a:pPr>
            <a:endParaRPr lang="en-US" dirty="0" smtClean="0"/>
          </a:p>
          <a:p>
            <a:pPr>
              <a:lnSpc>
                <a:spcPct val="90000"/>
              </a:lnSpc>
            </a:pPr>
            <a:r>
              <a:rPr lang="en-US" dirty="0" smtClean="0"/>
              <a:t>Addressing literary concepts</a:t>
            </a:r>
          </a:p>
          <a:p>
            <a:pPr marL="0" indent="0">
              <a:lnSpc>
                <a:spcPct val="90000"/>
              </a:lnSpc>
              <a:buNone/>
            </a:pPr>
            <a:endParaRPr lang="en-US" dirty="0" smtClean="0"/>
          </a:p>
          <a:p>
            <a:pPr>
              <a:lnSpc>
                <a:spcPct val="90000"/>
              </a:lnSpc>
            </a:pPr>
            <a:r>
              <a:rPr lang="en-US" dirty="0" smtClean="0"/>
              <a:t>Increasing coherence and focus, rigor, and clarity</a:t>
            </a:r>
          </a:p>
          <a:p>
            <a:pPr>
              <a:lnSpc>
                <a:spcPct val="90000"/>
              </a:lnSpc>
            </a:pPr>
            <a:endParaRPr lang="en-US" dirty="0"/>
          </a:p>
          <a:p>
            <a:pPr>
              <a:lnSpc>
                <a:spcPct val="90000"/>
              </a:lnSpc>
            </a:pPr>
            <a:r>
              <a:rPr lang="en-US" dirty="0" smtClean="0"/>
              <a:t>Providing resources</a:t>
            </a:r>
          </a:p>
          <a:p>
            <a:pPr marL="0" indent="0">
              <a:lnSpc>
                <a:spcPct val="90000"/>
              </a:lnSpc>
              <a:buNone/>
            </a:pPr>
            <a:endParaRPr lang="en-US" dirty="0" smtClean="0"/>
          </a:p>
          <a:p>
            <a:pPr marL="0" indent="0">
              <a:lnSpc>
                <a:spcPct val="90000"/>
              </a:lnSpc>
              <a:buNone/>
            </a:pPr>
            <a:endParaRPr lang="en-US" dirty="0" smtClean="0"/>
          </a:p>
          <a:p>
            <a:pPr marL="514350" indent="-514350" eaLnBrk="1" hangingPunct="1">
              <a:buNone/>
            </a:pPr>
            <a:endParaRPr lang="en-US" dirty="0" smtClean="0"/>
          </a:p>
        </p:txBody>
      </p:sp>
      <p:sp>
        <p:nvSpPr>
          <p:cNvPr id="4" name="Footer Placeholder 3"/>
          <p:cNvSpPr>
            <a:spLocks noGrp="1"/>
          </p:cNvSpPr>
          <p:nvPr>
            <p:ph type="ftr" sz="quarter" idx="11"/>
          </p:nvPr>
        </p:nvSpPr>
        <p:spPr/>
        <p:txBody>
          <a:bodyPr/>
          <a:lstStyle/>
          <a:p>
            <a:pPr>
              <a:defRPr/>
            </a:pPr>
            <a:r>
              <a:rPr lang="en-US" dirty="0"/>
              <a:t>Massachusetts Department of Elementary and Secondary Education</a:t>
            </a:r>
          </a:p>
        </p:txBody>
      </p:sp>
      <p:sp>
        <p:nvSpPr>
          <p:cNvPr id="11269" name="Slide Number Placeholder 4"/>
          <p:cNvSpPr>
            <a:spLocks noGrp="1"/>
          </p:cNvSpPr>
          <p:nvPr>
            <p:ph type="sldNum" sz="quarter" idx="12"/>
          </p:nvPr>
        </p:nvSpPr>
        <p:spPr bwMode="auto">
          <a:noFill/>
          <a:ln>
            <a:miter lim="800000"/>
            <a:headEnd/>
            <a:tailEnd/>
          </a:ln>
        </p:spPr>
        <p:txBody>
          <a:bodyPr/>
          <a:lstStyle/>
          <a:p>
            <a:fld id="{781F13B1-D44A-4E99-BB93-2BDDBD3C4055}" type="slidenum">
              <a:rPr lang="en-US"/>
              <a:pPr/>
              <a:t>13</a:t>
            </a:fld>
            <a:endParaRPr lang="en-US" dirty="0"/>
          </a:p>
        </p:txBody>
      </p:sp>
    </p:spTree>
    <p:extLst>
      <p:ext uri="{BB962C8B-B14F-4D97-AF65-F5344CB8AC3E}">
        <p14:creationId xmlns:p14="http://schemas.microsoft.com/office/powerpoint/2010/main" xmlns="" val="3441124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401762"/>
          </a:xfrm>
        </p:spPr>
        <p:txBody>
          <a:bodyPr>
            <a:normAutofit/>
          </a:bodyPr>
          <a:lstStyle/>
          <a:p>
            <a:r>
              <a:rPr lang="en-US" sz="3600" dirty="0" smtClean="0"/>
              <a:t>1. Reading Closely and </a:t>
            </a:r>
            <a:br>
              <a:rPr lang="en-US" sz="3600" dirty="0" smtClean="0"/>
            </a:br>
            <a:r>
              <a:rPr lang="en-US" sz="3600" dirty="0" smtClean="0"/>
              <a:t>Writing about Complex Texts</a:t>
            </a:r>
            <a:endParaRPr lang="en-US" sz="3600" dirty="0"/>
          </a:p>
        </p:txBody>
      </p:sp>
      <p:sp>
        <p:nvSpPr>
          <p:cNvPr id="3" name="Content Placeholder 2"/>
          <p:cNvSpPr>
            <a:spLocks noGrp="1"/>
          </p:cNvSpPr>
          <p:nvPr>
            <p:ph idx="1"/>
          </p:nvPr>
        </p:nvSpPr>
        <p:spPr>
          <a:xfrm>
            <a:off x="609600" y="1676400"/>
            <a:ext cx="7924800" cy="4449763"/>
          </a:xfrm>
        </p:spPr>
        <p:txBody>
          <a:bodyPr>
            <a:normAutofit/>
          </a:bodyPr>
          <a:lstStyle/>
          <a:p>
            <a:r>
              <a:rPr lang="en-US" dirty="0" smtClean="0"/>
              <a:t>To increase coherence, make explicit cross-references among the standards for Reading, Writing, and Language</a:t>
            </a:r>
          </a:p>
          <a:p>
            <a:r>
              <a:rPr lang="en-US" dirty="0" smtClean="0"/>
              <a:t>To increase rigor, edit standards and provide examples of effective teaching practices</a:t>
            </a:r>
          </a:p>
          <a:p>
            <a:r>
              <a:rPr lang="en-US" dirty="0" smtClean="0"/>
              <a:t>To increase clarity, expand the glossary; use terms consistently, and include explanatory material on qualitative measures of text complexity</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14</a:t>
            </a:fld>
            <a:endParaRPr lang="en-US" dirty="0"/>
          </a:p>
        </p:txBody>
      </p:sp>
    </p:spTree>
    <p:extLst>
      <p:ext uri="{BB962C8B-B14F-4D97-AF65-F5344CB8AC3E}">
        <p14:creationId xmlns:p14="http://schemas.microsoft.com/office/powerpoint/2010/main" xmlns="" val="214303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1. Reading Closely and </a:t>
            </a:r>
            <a:br>
              <a:rPr lang="en-US" sz="3600" dirty="0" smtClean="0"/>
            </a:br>
            <a:r>
              <a:rPr lang="en-US" sz="3600" dirty="0" smtClean="0"/>
              <a:t>Writing about Complex Texts</a:t>
            </a:r>
            <a:endParaRPr lang="en-US" sz="3600" dirty="0"/>
          </a:p>
        </p:txBody>
      </p:sp>
      <p:sp>
        <p:nvSpPr>
          <p:cNvPr id="3" name="Content Placeholder 2"/>
          <p:cNvSpPr>
            <a:spLocks noGrp="1"/>
          </p:cNvSpPr>
          <p:nvPr>
            <p:ph idx="1"/>
          </p:nvPr>
        </p:nvSpPr>
        <p:spPr/>
        <p:txBody>
          <a:bodyPr>
            <a:normAutofit fontScale="92500"/>
          </a:bodyPr>
          <a:lstStyle/>
          <a:p>
            <a:r>
              <a:rPr lang="en-US" b="1" dirty="0" smtClean="0"/>
              <a:t>Coherence: Cross-references among standards (page 2 of Overview)</a:t>
            </a:r>
          </a:p>
          <a:p>
            <a:pPr lvl="1"/>
            <a:r>
              <a:rPr lang="en-US" dirty="0" smtClean="0"/>
              <a:t>2011 Grade 6 Language standard 1: Demonstrate command of the conventions of standard English  grammar and usage when writing or speaking</a:t>
            </a:r>
          </a:p>
          <a:p>
            <a:pPr lvl="1"/>
            <a:r>
              <a:rPr lang="en-US" dirty="0" smtClean="0"/>
              <a:t>Proposed Grade 6 standard: </a:t>
            </a:r>
            <a:r>
              <a:rPr lang="en-US" dirty="0"/>
              <a:t>Demonstrate command of the conventions of standard English </a:t>
            </a:r>
            <a:r>
              <a:rPr lang="en-US" dirty="0" smtClean="0"/>
              <a:t>grammar </a:t>
            </a:r>
            <a:r>
              <a:rPr lang="en-US" dirty="0"/>
              <a:t>and usage when writing or </a:t>
            </a:r>
            <a:r>
              <a:rPr lang="en-US" dirty="0" smtClean="0"/>
              <a:t>speaking; </a:t>
            </a:r>
            <a:r>
              <a:rPr lang="en-US" dirty="0" smtClean="0">
                <a:solidFill>
                  <a:srgbClr val="FF0000"/>
                </a:solidFill>
              </a:rPr>
              <a:t>retain and further develop language skills learned in PK to grade 5. (See Writing standard 5 and Speaking and Listening standard 6 on strengthening writing and presentations by applying knowledge of language.)</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15</a:t>
            </a:fld>
            <a:endParaRPr lang="en-US" dirty="0"/>
          </a:p>
        </p:txBody>
      </p:sp>
    </p:spTree>
    <p:extLst>
      <p:ext uri="{BB962C8B-B14F-4D97-AF65-F5344CB8AC3E}">
        <p14:creationId xmlns:p14="http://schemas.microsoft.com/office/powerpoint/2010/main" xmlns="" val="345283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1. Reading Closely and </a:t>
            </a:r>
            <a:br>
              <a:rPr lang="en-US" sz="3600" dirty="0" smtClean="0"/>
            </a:br>
            <a:r>
              <a:rPr lang="en-US" sz="3600" dirty="0" smtClean="0"/>
              <a:t>Writing about Complex Texts</a:t>
            </a:r>
            <a:endParaRPr lang="en-US" sz="3600" dirty="0"/>
          </a:p>
        </p:txBody>
      </p:sp>
      <p:sp>
        <p:nvSpPr>
          <p:cNvPr id="3" name="Content Placeholder 2"/>
          <p:cNvSpPr>
            <a:spLocks noGrp="1"/>
          </p:cNvSpPr>
          <p:nvPr>
            <p:ph idx="1"/>
          </p:nvPr>
        </p:nvSpPr>
        <p:spPr/>
        <p:txBody>
          <a:bodyPr>
            <a:normAutofit/>
          </a:bodyPr>
          <a:lstStyle/>
          <a:p>
            <a:r>
              <a:rPr lang="en-US" b="1" dirty="0" smtClean="0"/>
              <a:t>Rigor: Edits to standards and curriculum units that integrate the standards for Reading, Writing, and Language (page 3)</a:t>
            </a:r>
            <a:endParaRPr lang="en-US" b="1" i="1" dirty="0" smtClean="0"/>
          </a:p>
          <a:p>
            <a:pPr lvl="1"/>
            <a:r>
              <a:rPr lang="en-US" dirty="0" smtClean="0"/>
              <a:t>Proposed Grade 10 example: </a:t>
            </a:r>
            <a:r>
              <a:rPr lang="en-US" dirty="0" smtClean="0">
                <a:solidFill>
                  <a:srgbClr val="FF0000"/>
                </a:solidFill>
              </a:rPr>
              <a:t>Students read Shakespeare’s play, </a:t>
            </a:r>
            <a:r>
              <a:rPr lang="en-US" i="1" dirty="0" smtClean="0">
                <a:solidFill>
                  <a:srgbClr val="FF0000"/>
                </a:solidFill>
              </a:rPr>
              <a:t>Richard II, </a:t>
            </a:r>
            <a:r>
              <a:rPr lang="en-US" dirty="0" smtClean="0">
                <a:solidFill>
                  <a:srgbClr val="FF0000"/>
                </a:solidFill>
              </a:rPr>
              <a:t>pay close attention to recurring words and images that associate the king with the sun, brightness, height, and power; they write essays about such image clusters and their impact on the meaning of the play.</a:t>
            </a:r>
            <a:endParaRPr lang="en-US" i="1" dirty="0">
              <a:solidFill>
                <a:srgbClr val="FF0000"/>
              </a:solidFill>
            </a:endParaRP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16</a:t>
            </a:fld>
            <a:endParaRPr lang="en-US" dirty="0"/>
          </a:p>
        </p:txBody>
      </p:sp>
    </p:spTree>
    <p:extLst>
      <p:ext uri="{BB962C8B-B14F-4D97-AF65-F5344CB8AC3E}">
        <p14:creationId xmlns:p14="http://schemas.microsoft.com/office/powerpoint/2010/main" xmlns="" val="78437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1. Reading Closely and </a:t>
            </a:r>
            <a:br>
              <a:rPr lang="en-US" sz="3600" dirty="0" smtClean="0"/>
            </a:br>
            <a:r>
              <a:rPr lang="en-US" sz="3600" dirty="0" smtClean="0"/>
              <a:t>Writing about Complex Texts</a:t>
            </a:r>
            <a:endParaRPr lang="en-US" sz="3600" dirty="0"/>
          </a:p>
        </p:txBody>
      </p:sp>
      <p:sp>
        <p:nvSpPr>
          <p:cNvPr id="3" name="Content Placeholder 2"/>
          <p:cNvSpPr>
            <a:spLocks noGrp="1"/>
          </p:cNvSpPr>
          <p:nvPr>
            <p:ph idx="1"/>
          </p:nvPr>
        </p:nvSpPr>
        <p:spPr>
          <a:xfrm>
            <a:off x="609600" y="1524000"/>
            <a:ext cx="7924800" cy="4800600"/>
          </a:xfrm>
        </p:spPr>
        <p:txBody>
          <a:bodyPr>
            <a:normAutofit lnSpcReduction="10000"/>
          </a:bodyPr>
          <a:lstStyle/>
          <a:p>
            <a:r>
              <a:rPr lang="en-US" dirty="0" smtClean="0"/>
              <a:t>Rigor: Text Complexity (page 10)</a:t>
            </a:r>
            <a:endParaRPr lang="en-US" dirty="0"/>
          </a:p>
          <a:p>
            <a:r>
              <a:rPr lang="en-US" dirty="0"/>
              <a:t>2011 Grade 3 Reading Informational Text</a:t>
            </a:r>
          </a:p>
          <a:p>
            <a:pPr lvl="1"/>
            <a:r>
              <a:rPr lang="en-US" dirty="0"/>
              <a:t>By the end of the year, read and comprehend informational texts, including history/social studies, science, and technical texts, at the high end of the grades 2-3 complexity band independently and </a:t>
            </a:r>
            <a:r>
              <a:rPr lang="en-US" dirty="0" smtClean="0"/>
              <a:t>proficiently.</a:t>
            </a:r>
            <a:endParaRPr lang="en-US" dirty="0"/>
          </a:p>
          <a:p>
            <a:r>
              <a:rPr lang="en-US" dirty="0"/>
              <a:t>Proposed revision: </a:t>
            </a:r>
          </a:p>
          <a:p>
            <a:pPr lvl="1"/>
            <a:r>
              <a:rPr lang="en-US" dirty="0">
                <a:solidFill>
                  <a:srgbClr val="FF0000"/>
                </a:solidFill>
              </a:rPr>
              <a:t>Independently and proficiently read and comprehend informational texts, including history/social studies, science, and technical texts, of appropriate complexity for grade 3 or </a:t>
            </a:r>
            <a:r>
              <a:rPr lang="en-US" dirty="0" smtClean="0">
                <a:solidFill>
                  <a:srgbClr val="FF0000"/>
                </a:solidFill>
              </a:rPr>
              <a:t>higher.</a:t>
            </a:r>
            <a:endParaRPr lang="en-US" i="1" dirty="0">
              <a:solidFill>
                <a:srgbClr val="FF0000"/>
              </a:solidFill>
            </a:endParaRP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dirty="0"/>
          </a:p>
        </p:txBody>
      </p:sp>
    </p:spTree>
    <p:extLst>
      <p:ext uri="{BB962C8B-B14F-4D97-AF65-F5344CB8AC3E}">
        <p14:creationId xmlns:p14="http://schemas.microsoft.com/office/powerpoint/2010/main" xmlns="" val="287752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1. Reading Closely and </a:t>
            </a:r>
            <a:br>
              <a:rPr lang="en-US" sz="3600" dirty="0" smtClean="0"/>
            </a:br>
            <a:r>
              <a:rPr lang="en-US" sz="3600" dirty="0" smtClean="0"/>
              <a:t>Writing about Complex Texts</a:t>
            </a:r>
            <a:endParaRPr lang="en-US" sz="3600" dirty="0"/>
          </a:p>
        </p:txBody>
      </p:sp>
      <p:sp>
        <p:nvSpPr>
          <p:cNvPr id="3" name="Content Placeholder 2"/>
          <p:cNvSpPr>
            <a:spLocks noGrp="1"/>
          </p:cNvSpPr>
          <p:nvPr>
            <p:ph idx="1"/>
          </p:nvPr>
        </p:nvSpPr>
        <p:spPr/>
        <p:txBody>
          <a:bodyPr>
            <a:normAutofit fontScale="92500" lnSpcReduction="10000"/>
          </a:bodyPr>
          <a:lstStyle/>
          <a:p>
            <a:r>
              <a:rPr lang="en-US" b="1" dirty="0" smtClean="0"/>
              <a:t>Clarity: Strengthen the Glossary, and add explanatory materials on text complexity  (Pages 4 and 5)</a:t>
            </a:r>
          </a:p>
          <a:p>
            <a:pPr lvl="1"/>
            <a:r>
              <a:rPr lang="en-US" sz="2800" dirty="0" smtClean="0"/>
              <a:t>Define and use consistently academic </a:t>
            </a:r>
            <a:r>
              <a:rPr lang="en-US" sz="2800" dirty="0"/>
              <a:t>vocabulary such as </a:t>
            </a:r>
            <a:r>
              <a:rPr lang="en-US" sz="2800" i="1" dirty="0">
                <a:solidFill>
                  <a:srgbClr val="FF0000"/>
                </a:solidFill>
              </a:rPr>
              <a:t>read </a:t>
            </a:r>
            <a:r>
              <a:rPr lang="en-US" sz="2800" i="1" dirty="0" smtClean="0">
                <a:solidFill>
                  <a:srgbClr val="FF0000"/>
                </a:solidFill>
              </a:rPr>
              <a:t>closely </a:t>
            </a:r>
            <a:r>
              <a:rPr lang="en-US" sz="2800" dirty="0" smtClean="0"/>
              <a:t>and </a:t>
            </a:r>
            <a:r>
              <a:rPr lang="en-US" sz="2800" i="1" dirty="0">
                <a:solidFill>
                  <a:srgbClr val="FF0000"/>
                </a:solidFill>
              </a:rPr>
              <a:t>image</a:t>
            </a:r>
            <a:r>
              <a:rPr lang="en-US" sz="2800" dirty="0">
                <a:solidFill>
                  <a:srgbClr val="FF0000"/>
                </a:solidFill>
              </a:rPr>
              <a:t> </a:t>
            </a:r>
            <a:r>
              <a:rPr lang="en-US" sz="2800" dirty="0"/>
              <a:t>and literary terms such as </a:t>
            </a:r>
            <a:r>
              <a:rPr lang="en-US" sz="2800" i="1" dirty="0">
                <a:solidFill>
                  <a:srgbClr val="FF0000"/>
                </a:solidFill>
              </a:rPr>
              <a:t>theme </a:t>
            </a:r>
            <a:r>
              <a:rPr lang="en-US" sz="2800" dirty="0"/>
              <a:t>and </a:t>
            </a:r>
            <a:r>
              <a:rPr lang="en-US" sz="2800" i="1" dirty="0">
                <a:solidFill>
                  <a:srgbClr val="FF0000"/>
                </a:solidFill>
              </a:rPr>
              <a:t>metaphor.</a:t>
            </a:r>
          </a:p>
          <a:p>
            <a:r>
              <a:rPr lang="en-US" dirty="0" smtClean="0"/>
              <a:t>Identify </a:t>
            </a:r>
            <a:r>
              <a:rPr lang="en-US" dirty="0" smtClean="0">
                <a:solidFill>
                  <a:srgbClr val="FF0000"/>
                </a:solidFill>
              </a:rPr>
              <a:t>qualitative dimensions of text complexity</a:t>
            </a:r>
          </a:p>
          <a:p>
            <a:pPr lvl="1"/>
            <a:r>
              <a:rPr lang="en-US" i="1" dirty="0" smtClean="0">
                <a:solidFill>
                  <a:srgbClr val="FF0000"/>
                </a:solidFill>
              </a:rPr>
              <a:t>Meaning and Knowledge Demands</a:t>
            </a:r>
          </a:p>
          <a:p>
            <a:pPr lvl="1"/>
            <a:r>
              <a:rPr lang="en-US" i="1" dirty="0" smtClean="0">
                <a:solidFill>
                  <a:srgbClr val="FF0000"/>
                </a:solidFill>
              </a:rPr>
              <a:t>Text Structure</a:t>
            </a:r>
          </a:p>
          <a:p>
            <a:pPr lvl="1"/>
            <a:r>
              <a:rPr lang="en-US" i="1" dirty="0" smtClean="0">
                <a:solidFill>
                  <a:srgbClr val="FF0000"/>
                </a:solidFill>
              </a:rPr>
              <a:t>Language Features: vocabulary and syntax</a:t>
            </a:r>
          </a:p>
          <a:p>
            <a:pPr lvl="1"/>
            <a:r>
              <a:rPr lang="en-US" i="1" dirty="0" smtClean="0">
                <a:solidFill>
                  <a:srgbClr val="FF0000"/>
                </a:solidFill>
              </a:rPr>
              <a:t>Connections between text and illustrations or graphics</a:t>
            </a:r>
            <a:endParaRPr lang="en-US" i="1" dirty="0">
              <a:solidFill>
                <a:srgbClr val="FF0000"/>
              </a:solidFill>
            </a:endParaRP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18</a:t>
            </a:fld>
            <a:endParaRPr lang="en-US" dirty="0"/>
          </a:p>
        </p:txBody>
      </p:sp>
    </p:spTree>
    <p:extLst>
      <p:ext uri="{BB962C8B-B14F-4D97-AF65-F5344CB8AC3E}">
        <p14:creationId xmlns:p14="http://schemas.microsoft.com/office/powerpoint/2010/main" xmlns="" val="81663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249362"/>
          </a:xfrm>
        </p:spPr>
        <p:txBody>
          <a:bodyPr>
            <a:noAutofit/>
          </a:bodyPr>
          <a:lstStyle/>
          <a:p>
            <a:r>
              <a:rPr lang="en-US" sz="3600" dirty="0" smtClean="0"/>
              <a:t>2. Addressing Literary Concepts (pages 6 and 7)</a:t>
            </a:r>
            <a:endParaRPr lang="en-US" sz="3600" dirty="0"/>
          </a:p>
        </p:txBody>
      </p:sp>
      <p:sp>
        <p:nvSpPr>
          <p:cNvPr id="3" name="Content Placeholder 2"/>
          <p:cNvSpPr>
            <a:spLocks noGrp="1"/>
          </p:cNvSpPr>
          <p:nvPr>
            <p:ph idx="1"/>
          </p:nvPr>
        </p:nvSpPr>
        <p:spPr>
          <a:xfrm>
            <a:off x="609600" y="1828800"/>
            <a:ext cx="7924800" cy="4297363"/>
          </a:xfrm>
        </p:spPr>
        <p:txBody>
          <a:bodyPr>
            <a:normAutofit/>
          </a:bodyPr>
          <a:lstStyle/>
          <a:p>
            <a:r>
              <a:rPr lang="en-US" dirty="0" smtClean="0"/>
              <a:t> In 2010, Massachusetts added 2 PK-12 standards for Reading Literature and Writing</a:t>
            </a:r>
            <a:endParaRPr lang="en-US" i="1" dirty="0" smtClean="0"/>
          </a:p>
          <a:p>
            <a:r>
              <a:rPr lang="en-US" dirty="0" smtClean="0"/>
              <a:t>Their purpose was to augment the Common Core State Standards’ treatment of literary concepts</a:t>
            </a:r>
          </a:p>
          <a:p>
            <a:r>
              <a:rPr lang="en-US" dirty="0" smtClean="0"/>
              <a:t>In 2016, Massachusetts educators said these standards were difficult to implement because</a:t>
            </a:r>
          </a:p>
          <a:p>
            <a:pPr lvl="1"/>
            <a:r>
              <a:rPr lang="en-US" dirty="0" smtClean="0"/>
              <a:t>they were too genre specific and</a:t>
            </a:r>
          </a:p>
          <a:p>
            <a:pPr lvl="1"/>
            <a:r>
              <a:rPr lang="en-US" dirty="0" smtClean="0"/>
              <a:t>they restricted teachers’ choice of literary texts</a:t>
            </a:r>
          </a:p>
          <a:p>
            <a:pPr lvl="1"/>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19</a:t>
            </a:fld>
            <a:endParaRPr lang="en-US" dirty="0"/>
          </a:p>
        </p:txBody>
      </p:sp>
    </p:spTree>
    <p:extLst>
      <p:ext uri="{BB962C8B-B14F-4D97-AF65-F5344CB8AC3E}">
        <p14:creationId xmlns:p14="http://schemas.microsoft.com/office/powerpoint/2010/main" xmlns="" val="406259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304800" y="0"/>
            <a:ext cx="8534400" cy="1143000"/>
          </a:xfrm>
        </p:spPr>
        <p:txBody>
          <a:bodyPr>
            <a:normAutofit/>
          </a:bodyPr>
          <a:lstStyle/>
          <a:p>
            <a:pPr eaLnBrk="1" hangingPunct="1">
              <a:defRPr/>
            </a:pPr>
            <a:r>
              <a:rPr lang="en-US" sz="2800" dirty="0" smtClean="0">
                <a:latin typeface="+mj-lt"/>
              </a:rPr>
              <a:t>Massachusetts</a:t>
            </a:r>
            <a:r>
              <a:rPr lang="ja-JP" altLang="en-US" sz="2800" dirty="0" smtClean="0">
                <a:latin typeface="+mj-lt"/>
              </a:rPr>
              <a:t>’</a:t>
            </a:r>
            <a:r>
              <a:rPr lang="en-US" altLang="ja-JP" sz="2800" dirty="0" smtClean="0">
                <a:latin typeface="+mj-lt"/>
              </a:rPr>
              <a:t>s </a:t>
            </a:r>
            <a:r>
              <a:rPr lang="en-US" altLang="ja-JP" sz="2800" dirty="0">
                <a:latin typeface="+mj-lt"/>
              </a:rPr>
              <a:t>goal is to prepare all students for success after high school, by:</a:t>
            </a:r>
            <a:endParaRPr lang="en-US" sz="2800" dirty="0">
              <a:solidFill>
                <a:srgbClr val="132399"/>
              </a:solidFill>
              <a:latin typeface="+mj-lt"/>
            </a:endParaRPr>
          </a:p>
        </p:txBody>
      </p:sp>
      <p:sp>
        <p:nvSpPr>
          <p:cNvPr id="4" name="Footer Placeholder 3"/>
          <p:cNvSpPr txBox="1">
            <a:spLocks noGrp="1"/>
          </p:cNvSpPr>
          <p:nvPr/>
        </p:nvSpPr>
        <p:spPr>
          <a:xfrm>
            <a:off x="3124200" y="6356350"/>
            <a:ext cx="5410200" cy="365125"/>
          </a:xfrm>
          <a:prstGeom prst="rect">
            <a:avLst/>
          </a:prstGeom>
          <a:noFill/>
        </p:spPr>
        <p:txBody>
          <a:bodyPr anchor="ctr"/>
          <a:lstStyle/>
          <a:p>
            <a:pPr algn="r" fontAlgn="auto">
              <a:spcBef>
                <a:spcPts val="0"/>
              </a:spcBef>
              <a:spcAft>
                <a:spcPts val="0"/>
              </a:spcAft>
              <a:defRPr/>
            </a:pPr>
            <a:r>
              <a:rPr lang="en-US" sz="1200" dirty="0">
                <a:solidFill>
                  <a:srgbClr val="0D1969">
                    <a:tint val="75000"/>
                  </a:srgbClr>
                </a:solidFill>
                <a:latin typeface="Tahoma"/>
                <a:cs typeface="+mn-cs"/>
              </a:rPr>
              <a:t>Massachusetts Department of Elementary and Secondary Education</a:t>
            </a:r>
          </a:p>
        </p:txBody>
      </p:sp>
      <p:sp>
        <p:nvSpPr>
          <p:cNvPr id="23556" name="Slide Number Placeholder 4"/>
          <p:cNvSpPr txBox="1">
            <a:spLocks noGrp="1"/>
          </p:cNvSpPr>
          <p:nvPr/>
        </p:nvSpPr>
        <p:spPr bwMode="auto">
          <a:xfrm>
            <a:off x="8486775" y="5257800"/>
            <a:ext cx="533400" cy="457200"/>
          </a:xfrm>
          <a:prstGeom prst="rect">
            <a:avLst/>
          </a:prstGeom>
          <a:noFill/>
          <a:ln w="9525">
            <a:noFill/>
            <a:miter lim="800000"/>
            <a:headEnd/>
            <a:tailEnd/>
          </a:ln>
        </p:spPr>
        <p:txBody>
          <a:bodyPr anchor="ctr"/>
          <a:lstStyle/>
          <a:p>
            <a:pPr algn="ctr"/>
            <a:fld id="{60B18B4A-CF3F-4D42-BD86-75D6085CA626}" type="slidenum">
              <a:rPr lang="en-US" sz="1600">
                <a:solidFill>
                  <a:srgbClr val="8A8BA1"/>
                </a:solidFill>
                <a:latin typeface="Georgia" pitchFamily="18" charset="0"/>
                <a:ea typeface="ＭＳ Ｐゴシック" pitchFamily="34" charset="-128"/>
              </a:rPr>
              <a:pPr algn="ctr"/>
              <a:t>2</a:t>
            </a:fld>
            <a:endParaRPr lang="en-US" sz="1600">
              <a:solidFill>
                <a:srgbClr val="8A8BA1"/>
              </a:solidFill>
              <a:latin typeface="Georgia" pitchFamily="18" charset="0"/>
              <a:ea typeface="ＭＳ Ｐゴシック" pitchFamily="34" charset="-128"/>
            </a:endParaRPr>
          </a:p>
        </p:txBody>
      </p:sp>
      <p:sp>
        <p:nvSpPr>
          <p:cNvPr id="23557" name="Content Placeholder 2"/>
          <p:cNvSpPr>
            <a:spLocks noGrp="1"/>
          </p:cNvSpPr>
          <p:nvPr>
            <p:ph idx="4294967295"/>
          </p:nvPr>
        </p:nvSpPr>
        <p:spPr>
          <a:xfrm>
            <a:off x="1447800" y="1752600"/>
            <a:ext cx="7010400" cy="4495800"/>
          </a:xfrm>
        </p:spPr>
        <p:txBody>
          <a:bodyPr/>
          <a:lstStyle/>
          <a:p>
            <a:pPr marL="746125" lvl="1" eaLnBrk="1" hangingPunct="1">
              <a:spcAft>
                <a:spcPts val="1200"/>
              </a:spcAft>
              <a:buFont typeface="Wingdings" pitchFamily="2" charset="2"/>
              <a:buChar char="v"/>
            </a:pPr>
            <a:r>
              <a:rPr lang="en-US" sz="1600" dirty="0" smtClean="0">
                <a:latin typeface="+mn-lt"/>
              </a:rPr>
              <a:t>Strengthening </a:t>
            </a:r>
            <a:r>
              <a:rPr lang="en-US" sz="1600" b="1" dirty="0" smtClean="0">
                <a:latin typeface="+mn-lt"/>
              </a:rPr>
              <a:t>curriculum, instruction, &amp; assessment</a:t>
            </a:r>
          </a:p>
          <a:p>
            <a:pPr marL="746125" lvl="1" eaLnBrk="1" hangingPunct="1">
              <a:spcAft>
                <a:spcPts val="1200"/>
              </a:spcAft>
              <a:buFont typeface="Wingdings" pitchFamily="2" charset="2"/>
              <a:buChar char="v"/>
            </a:pPr>
            <a:endParaRPr lang="en-US" sz="1600" b="1" dirty="0" smtClean="0">
              <a:latin typeface="+mn-lt"/>
            </a:endParaRPr>
          </a:p>
          <a:p>
            <a:pPr marL="746125" lvl="1" eaLnBrk="1" hangingPunct="1">
              <a:spcAft>
                <a:spcPts val="1200"/>
              </a:spcAft>
              <a:buFont typeface="Wingdings" pitchFamily="2" charset="2"/>
              <a:buChar char="v"/>
            </a:pPr>
            <a:r>
              <a:rPr lang="en-US" sz="1600" dirty="0" smtClean="0">
                <a:latin typeface="+mn-lt"/>
              </a:rPr>
              <a:t>Promoting</a:t>
            </a:r>
            <a:r>
              <a:rPr lang="en-US" sz="1600" b="1" dirty="0" smtClean="0">
                <a:latin typeface="+mn-lt"/>
              </a:rPr>
              <a:t> educator development</a:t>
            </a:r>
          </a:p>
          <a:p>
            <a:pPr marL="746125" lvl="1" eaLnBrk="1" hangingPunct="1">
              <a:spcAft>
                <a:spcPts val="1200"/>
              </a:spcAft>
              <a:buFont typeface="Wingdings" pitchFamily="2" charset="2"/>
              <a:buChar char="v"/>
            </a:pPr>
            <a:endParaRPr lang="en-US" sz="1600" b="1" dirty="0" smtClean="0">
              <a:latin typeface="+mn-lt"/>
            </a:endParaRPr>
          </a:p>
          <a:p>
            <a:pPr marL="746125" lvl="1" eaLnBrk="1" hangingPunct="1">
              <a:spcAft>
                <a:spcPts val="1200"/>
              </a:spcAft>
              <a:buFont typeface="Wingdings" pitchFamily="2" charset="2"/>
              <a:buChar char="v"/>
            </a:pPr>
            <a:r>
              <a:rPr lang="en-US" sz="1600" dirty="0" smtClean="0">
                <a:latin typeface="+mn-lt"/>
              </a:rPr>
              <a:t>Turning around the </a:t>
            </a:r>
            <a:r>
              <a:rPr lang="en-US" sz="1600" b="1" dirty="0" smtClean="0">
                <a:latin typeface="+mn-lt"/>
              </a:rPr>
              <a:t>lowest performing districts &amp; schools</a:t>
            </a:r>
          </a:p>
          <a:p>
            <a:pPr marL="746125" lvl="1" eaLnBrk="1" hangingPunct="1">
              <a:spcAft>
                <a:spcPts val="1200"/>
              </a:spcAft>
              <a:buFont typeface="Wingdings" pitchFamily="2" charset="2"/>
              <a:buChar char="v"/>
            </a:pPr>
            <a:endParaRPr lang="en-US" sz="1600" b="1" dirty="0" smtClean="0">
              <a:latin typeface="+mn-lt"/>
            </a:endParaRPr>
          </a:p>
          <a:p>
            <a:pPr marL="746125" lvl="1" eaLnBrk="1" hangingPunct="1">
              <a:spcAft>
                <a:spcPts val="1200"/>
              </a:spcAft>
              <a:buFont typeface="Wingdings" pitchFamily="2" charset="2"/>
              <a:buChar char="v"/>
            </a:pPr>
            <a:r>
              <a:rPr lang="en-US" sz="1600" dirty="0" smtClean="0">
                <a:latin typeface="+mn-lt"/>
              </a:rPr>
              <a:t>Using</a:t>
            </a:r>
            <a:r>
              <a:rPr lang="en-US" sz="1600" b="1" dirty="0" smtClean="0">
                <a:latin typeface="+mn-lt"/>
              </a:rPr>
              <a:t> technology and data </a:t>
            </a:r>
            <a:r>
              <a:rPr lang="en-US" sz="1600" dirty="0" smtClean="0">
                <a:latin typeface="+mn-lt"/>
              </a:rPr>
              <a:t>to support teaching &amp; learning</a:t>
            </a:r>
          </a:p>
          <a:p>
            <a:pPr marL="746125" lvl="1" eaLnBrk="1" hangingPunct="1">
              <a:spcAft>
                <a:spcPts val="1200"/>
              </a:spcAft>
              <a:buFont typeface="Wingdings" pitchFamily="2" charset="2"/>
              <a:buChar char="v"/>
            </a:pPr>
            <a:endParaRPr lang="en-US" sz="1600" dirty="0" smtClean="0">
              <a:latin typeface="+mn-lt"/>
            </a:endParaRPr>
          </a:p>
          <a:p>
            <a:pPr marL="746125" lvl="1" eaLnBrk="1" hangingPunct="1">
              <a:spcAft>
                <a:spcPts val="1200"/>
              </a:spcAft>
              <a:buFont typeface="Wingdings" pitchFamily="2" charset="2"/>
              <a:buChar char="v"/>
            </a:pPr>
            <a:r>
              <a:rPr lang="en-US" sz="1600" dirty="0" smtClean="0">
                <a:latin typeface="+mn-lt"/>
              </a:rPr>
              <a:t>Attending to the </a:t>
            </a:r>
            <a:r>
              <a:rPr lang="en-US" sz="1600" b="1" dirty="0" smtClean="0">
                <a:latin typeface="+mn-lt"/>
              </a:rPr>
              <a:t>social/emotional/health needs</a:t>
            </a:r>
            <a:r>
              <a:rPr lang="en-US" sz="1600" dirty="0" smtClean="0">
                <a:latin typeface="+mn-lt"/>
              </a:rPr>
              <a:t> of students &amp; families</a:t>
            </a:r>
          </a:p>
          <a:p>
            <a:pPr eaLnBrk="1" hangingPunct="1"/>
            <a:endParaRPr lang="en-US" sz="1600" dirty="0" smtClean="0">
              <a:latin typeface="+mn-lt"/>
            </a:endParaRPr>
          </a:p>
        </p:txBody>
      </p:sp>
      <p:pic>
        <p:nvPicPr>
          <p:cNvPr id="23558" name="Picture 5" descr="School and District Turnaround logo: U-turn image only"/>
          <p:cNvPicPr>
            <a:picLocks noChangeAspect="1"/>
          </p:cNvPicPr>
          <p:nvPr/>
        </p:nvPicPr>
        <p:blipFill>
          <a:blip r:embed="rId3" cstate="print"/>
          <a:srcRect/>
          <a:stretch>
            <a:fillRect/>
          </a:stretch>
        </p:blipFill>
        <p:spPr bwMode="auto">
          <a:xfrm>
            <a:off x="914400" y="3405250"/>
            <a:ext cx="782857" cy="600700"/>
          </a:xfrm>
          <a:prstGeom prst="rect">
            <a:avLst/>
          </a:prstGeom>
          <a:noFill/>
          <a:ln w="9525">
            <a:noFill/>
            <a:miter lim="800000"/>
            <a:headEnd/>
            <a:tailEnd/>
          </a:ln>
        </p:spPr>
      </p:pic>
      <p:pic>
        <p:nvPicPr>
          <p:cNvPr id="23559" name="Picture 6" descr="Curriculum and Instruction logo: compass only"/>
          <p:cNvPicPr>
            <a:picLocks noChangeAspect="1"/>
          </p:cNvPicPr>
          <p:nvPr/>
        </p:nvPicPr>
        <p:blipFill>
          <a:blip r:embed="rId4" cstate="print"/>
          <a:srcRect/>
          <a:stretch>
            <a:fillRect/>
          </a:stretch>
        </p:blipFill>
        <p:spPr bwMode="auto">
          <a:xfrm>
            <a:off x="996904" y="1557651"/>
            <a:ext cx="655745" cy="685800"/>
          </a:xfrm>
          <a:prstGeom prst="rect">
            <a:avLst/>
          </a:prstGeom>
          <a:noFill/>
          <a:ln w="9525">
            <a:noFill/>
            <a:miter lim="800000"/>
            <a:headEnd/>
            <a:tailEnd/>
          </a:ln>
        </p:spPr>
      </p:pic>
      <p:pic>
        <p:nvPicPr>
          <p:cNvPr id="23560" name="Picture 7" descr="Educator Effectiveness logo: lightbulb only"/>
          <p:cNvPicPr>
            <a:picLocks noChangeAspect="1"/>
          </p:cNvPicPr>
          <p:nvPr/>
        </p:nvPicPr>
        <p:blipFill>
          <a:blip r:embed="rId5" cstate="print"/>
          <a:srcRect/>
          <a:stretch>
            <a:fillRect/>
          </a:stretch>
        </p:blipFill>
        <p:spPr bwMode="auto">
          <a:xfrm>
            <a:off x="1078193" y="2412675"/>
            <a:ext cx="486381" cy="816425"/>
          </a:xfrm>
          <a:prstGeom prst="rect">
            <a:avLst/>
          </a:prstGeom>
          <a:noFill/>
          <a:ln w="9525">
            <a:noFill/>
            <a:miter lim="800000"/>
            <a:headEnd/>
            <a:tailEnd/>
          </a:ln>
        </p:spPr>
      </p:pic>
      <p:pic>
        <p:nvPicPr>
          <p:cNvPr id="23561" name="Picture 8" descr="Data Use logo: bar graph image only"/>
          <p:cNvPicPr>
            <a:picLocks noChangeAspect="1"/>
          </p:cNvPicPr>
          <p:nvPr/>
        </p:nvPicPr>
        <p:blipFill>
          <a:blip r:embed="rId6" cstate="print"/>
          <a:srcRect/>
          <a:stretch>
            <a:fillRect/>
          </a:stretch>
        </p:blipFill>
        <p:spPr bwMode="auto">
          <a:xfrm>
            <a:off x="1066800" y="4229600"/>
            <a:ext cx="617538" cy="728695"/>
          </a:xfrm>
          <a:prstGeom prst="rect">
            <a:avLst/>
          </a:prstGeom>
          <a:noFill/>
          <a:ln w="9525">
            <a:noFill/>
            <a:miter lim="800000"/>
            <a:headEnd/>
            <a:tailEnd/>
          </a:ln>
        </p:spPr>
      </p:pic>
      <p:pic>
        <p:nvPicPr>
          <p:cNvPr id="23562" name="Picture 9" descr="Social Emotional Health Needs Heart Icon"/>
          <p:cNvPicPr>
            <a:picLocks noChangeAspect="1"/>
          </p:cNvPicPr>
          <p:nvPr/>
        </p:nvPicPr>
        <p:blipFill>
          <a:blip r:embed="rId7" cstate="print"/>
          <a:srcRect/>
          <a:stretch>
            <a:fillRect/>
          </a:stretch>
        </p:blipFill>
        <p:spPr bwMode="auto">
          <a:xfrm>
            <a:off x="963803" y="5167175"/>
            <a:ext cx="764986" cy="6794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A3035B3-24CD-4B23-B2F0-40C48ED31B18}" type="slidenum">
              <a:rPr lang="en-US" smtClean="0">
                <a:solidFill>
                  <a:srgbClr val="0D1969">
                    <a:tint val="75000"/>
                  </a:srgbClr>
                </a:solidFill>
              </a:rPr>
              <a:pPr>
                <a:defRPr/>
              </a:pPr>
              <a:t>2</a:t>
            </a:fld>
            <a:endParaRPr lang="en-US">
              <a:solidFill>
                <a:srgbClr val="0D1969">
                  <a:tint val="75000"/>
                </a:srgb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1066800"/>
          </a:xfrm>
        </p:spPr>
        <p:txBody>
          <a:bodyPr>
            <a:normAutofit/>
          </a:bodyPr>
          <a:lstStyle/>
          <a:p>
            <a:r>
              <a:rPr lang="en-US" sz="3600" dirty="0" smtClean="0"/>
              <a:t>2. Addressing Literary Concepts</a:t>
            </a:r>
            <a:endParaRPr lang="en-US" sz="3600" dirty="0"/>
          </a:p>
        </p:txBody>
      </p:sp>
      <p:sp>
        <p:nvSpPr>
          <p:cNvPr id="3" name="Content Placeholder 2"/>
          <p:cNvSpPr>
            <a:spLocks noGrp="1"/>
          </p:cNvSpPr>
          <p:nvPr>
            <p:ph idx="1"/>
          </p:nvPr>
        </p:nvSpPr>
        <p:spPr>
          <a:xfrm>
            <a:off x="609600" y="1371601"/>
            <a:ext cx="7772400" cy="4648200"/>
          </a:xfrm>
        </p:spPr>
        <p:txBody>
          <a:bodyPr>
            <a:normAutofit lnSpcReduction="10000"/>
          </a:bodyPr>
          <a:lstStyle/>
          <a:p>
            <a:endParaRPr lang="en-US" b="1" dirty="0" smtClean="0"/>
          </a:p>
          <a:p>
            <a:r>
              <a:rPr lang="en-US" b="1" dirty="0" smtClean="0"/>
              <a:t>Proposed revisions (pages 6 and 7) </a:t>
            </a:r>
          </a:p>
          <a:p>
            <a:pPr lvl="1"/>
            <a:r>
              <a:rPr lang="en-US" dirty="0" smtClean="0"/>
              <a:t>For greater coherence, delete the 2 MA standards and integrate their content into other Reading, Writing,  Speaking and Listening, and Language standards</a:t>
            </a:r>
          </a:p>
          <a:p>
            <a:r>
              <a:rPr lang="en-US" b="1" dirty="0" smtClean="0"/>
              <a:t>The revisions </a:t>
            </a:r>
          </a:p>
          <a:p>
            <a:pPr lvl="1"/>
            <a:r>
              <a:rPr lang="en-US" dirty="0" smtClean="0"/>
              <a:t>streamline the standards for Reading Literature and Writing </a:t>
            </a:r>
          </a:p>
          <a:p>
            <a:pPr lvl="1"/>
            <a:r>
              <a:rPr lang="en-US" dirty="0" smtClean="0"/>
              <a:t>deepen the importance of conceptual knowledge of literature by applying it to speaking and listening as well as reading and writing </a:t>
            </a:r>
            <a:endParaRPr lang="en-US" i="1"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20</a:t>
            </a:fld>
            <a:endParaRPr lang="en-US" dirty="0"/>
          </a:p>
        </p:txBody>
      </p:sp>
    </p:spTree>
    <p:extLst>
      <p:ext uri="{BB962C8B-B14F-4D97-AF65-F5344CB8AC3E}">
        <p14:creationId xmlns:p14="http://schemas.microsoft.com/office/powerpoint/2010/main" xmlns="" val="69171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249362"/>
          </a:xfrm>
        </p:spPr>
        <p:txBody>
          <a:bodyPr>
            <a:normAutofit/>
          </a:bodyPr>
          <a:lstStyle/>
          <a:p>
            <a:r>
              <a:rPr lang="en-US" sz="3600" dirty="0" smtClean="0"/>
              <a:t>2. Addressing Literary Concepts</a:t>
            </a:r>
            <a:endParaRPr lang="en-US" sz="3600" dirty="0"/>
          </a:p>
        </p:txBody>
      </p:sp>
      <p:sp>
        <p:nvSpPr>
          <p:cNvPr id="3" name="Content Placeholder 2"/>
          <p:cNvSpPr>
            <a:spLocks noGrp="1"/>
          </p:cNvSpPr>
          <p:nvPr>
            <p:ph idx="1"/>
          </p:nvPr>
        </p:nvSpPr>
        <p:spPr>
          <a:xfrm>
            <a:off x="609600" y="1371600"/>
            <a:ext cx="7924800" cy="4953000"/>
          </a:xfrm>
        </p:spPr>
        <p:txBody>
          <a:bodyPr>
            <a:normAutofit fontScale="92500" lnSpcReduction="10000"/>
          </a:bodyPr>
          <a:lstStyle/>
          <a:p>
            <a:r>
              <a:rPr lang="en-US" sz="2400" b="1" i="1" dirty="0" smtClean="0"/>
              <a:t>2011 grade 8 Reading Literature standard MA.8.A:</a:t>
            </a:r>
          </a:p>
          <a:p>
            <a:pPr lvl="1"/>
            <a:r>
              <a:rPr lang="en-US" i="1" dirty="0" smtClean="0"/>
              <a:t>Identify and analyze the characteristics of irony and parody in literary works.</a:t>
            </a:r>
          </a:p>
          <a:p>
            <a:r>
              <a:rPr lang="en-US" sz="2400" b="1" dirty="0" smtClean="0"/>
              <a:t>Proposed grade 8 Reading Literature standard 4: </a:t>
            </a:r>
          </a:p>
          <a:p>
            <a:pPr lvl="1"/>
            <a:r>
              <a:rPr lang="en-US" dirty="0" smtClean="0"/>
              <a:t>Determine the meaning of words and phrases as they are used in a text, including figurative and connotative meanings; analyze the impact of specific word choices on meaning, tone, and mood, including the use of allusion </a:t>
            </a:r>
            <a:r>
              <a:rPr lang="en-US" dirty="0" smtClean="0">
                <a:solidFill>
                  <a:srgbClr val="FF0000"/>
                </a:solidFill>
              </a:rPr>
              <a:t>and irony. (See Language standards 4-6 on applying knowledge of vocabulary to reading.)</a:t>
            </a:r>
          </a:p>
          <a:p>
            <a:r>
              <a:rPr lang="en-US" sz="2400" b="1" dirty="0" smtClean="0"/>
              <a:t>Proposed grade 8 Language standard 6a: </a:t>
            </a:r>
          </a:p>
          <a:p>
            <a:pPr lvl="1"/>
            <a:r>
              <a:rPr lang="en-US" dirty="0" smtClean="0">
                <a:solidFill>
                  <a:srgbClr val="FF0000"/>
                </a:solidFill>
              </a:rPr>
              <a:t>Understand and use correctly literary and general academic terms to describe and analyze texts (e.g., terms used in previous grades, new terms such as </a:t>
            </a:r>
            <a:r>
              <a:rPr lang="en-US" i="1" dirty="0" smtClean="0">
                <a:solidFill>
                  <a:srgbClr val="FF0000"/>
                </a:solidFill>
              </a:rPr>
              <a:t>allusion, analogy, comedy, irony, parody, tragedy</a:t>
            </a:r>
            <a:r>
              <a:rPr lang="en-US" dirty="0" smtClean="0">
                <a:solidFill>
                  <a:srgbClr val="FF0000"/>
                </a:solidFill>
              </a:rPr>
              <a:t>).</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21</a:t>
            </a:fld>
            <a:endParaRPr lang="en-US" dirty="0"/>
          </a:p>
        </p:txBody>
      </p:sp>
    </p:spTree>
    <p:extLst>
      <p:ext uri="{BB962C8B-B14F-4D97-AF65-F5344CB8AC3E}">
        <p14:creationId xmlns:p14="http://schemas.microsoft.com/office/powerpoint/2010/main" xmlns="" val="459910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020762"/>
          </a:xfrm>
        </p:spPr>
        <p:txBody>
          <a:bodyPr>
            <a:normAutofit/>
          </a:bodyPr>
          <a:lstStyle/>
          <a:p>
            <a:r>
              <a:rPr lang="en-US" sz="3600" dirty="0" smtClean="0"/>
              <a:t>2. Addressing Literary Concepts</a:t>
            </a:r>
            <a:endParaRPr lang="en-US" sz="3600" dirty="0"/>
          </a:p>
        </p:txBody>
      </p:sp>
      <p:sp>
        <p:nvSpPr>
          <p:cNvPr id="3" name="Content Placeholder 2"/>
          <p:cNvSpPr>
            <a:spLocks noGrp="1"/>
          </p:cNvSpPr>
          <p:nvPr>
            <p:ph idx="1"/>
          </p:nvPr>
        </p:nvSpPr>
        <p:spPr>
          <a:xfrm>
            <a:off x="609600" y="1295400"/>
            <a:ext cx="7772400" cy="5029200"/>
          </a:xfrm>
        </p:spPr>
        <p:txBody>
          <a:bodyPr>
            <a:normAutofit fontScale="92500" lnSpcReduction="10000"/>
          </a:bodyPr>
          <a:lstStyle/>
          <a:p>
            <a:r>
              <a:rPr lang="en-US" sz="2400" b="1" i="1" dirty="0" smtClean="0"/>
              <a:t>2011 grade 8 Writing standard MA.3.A:</a:t>
            </a:r>
          </a:p>
          <a:p>
            <a:pPr lvl="1"/>
            <a:r>
              <a:rPr lang="en-US" i="1" dirty="0" smtClean="0"/>
              <a:t>Write short narratives, poems, scripts, or personal reflections that demonstrate understanding of irony or parody.</a:t>
            </a:r>
          </a:p>
          <a:p>
            <a:r>
              <a:rPr lang="en-US" sz="2400" b="1" dirty="0" smtClean="0"/>
              <a:t>Proposed grade 8 Writing standard 3a: </a:t>
            </a:r>
          </a:p>
          <a:p>
            <a:pPr lvl="1"/>
            <a:r>
              <a:rPr lang="en-US" dirty="0" smtClean="0">
                <a:solidFill>
                  <a:srgbClr val="FF0000"/>
                </a:solidFill>
              </a:rPr>
              <a:t>Demonstrate understanding of literary concepts such as mood, tone, point of view, personification, symbolism, and irony.</a:t>
            </a:r>
          </a:p>
          <a:p>
            <a:r>
              <a:rPr lang="en-US" sz="2400" b="1" dirty="0" smtClean="0"/>
              <a:t>Proposed grade 8 Writing standard 10: </a:t>
            </a:r>
          </a:p>
          <a:p>
            <a:pPr lvl="1"/>
            <a:r>
              <a:rPr lang="en-US" dirty="0" smtClean="0"/>
              <a:t>Write routinely </a:t>
            </a:r>
            <a:r>
              <a:rPr lang="en-US" dirty="0" smtClean="0">
                <a:solidFill>
                  <a:srgbClr val="FF0000"/>
                </a:solidFill>
              </a:rPr>
              <a:t>in a variety of genres (e.g., poems, stories, scripts, reflections, essays) </a:t>
            </a:r>
            <a:r>
              <a:rPr lang="en-US" dirty="0" smtClean="0"/>
              <a:t>over extended time frames (time for research, reflection, and revision) and shorter time frames (a single sitting or a day or two) for a range of discipline-specific tasks, purposes, and audiences.</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22</a:t>
            </a:fld>
            <a:endParaRPr lang="en-US" dirty="0"/>
          </a:p>
        </p:txBody>
      </p:sp>
    </p:spTree>
    <p:extLst>
      <p:ext uri="{BB962C8B-B14F-4D97-AF65-F5344CB8AC3E}">
        <p14:creationId xmlns:p14="http://schemas.microsoft.com/office/powerpoint/2010/main" xmlns="" val="2798304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Your Questions</a:t>
            </a:r>
            <a:endParaRPr lang="en-US" sz="3600" dirty="0"/>
          </a:p>
        </p:txBody>
      </p:sp>
      <p:sp>
        <p:nvSpPr>
          <p:cNvPr id="3" name="Content Placeholder 2"/>
          <p:cNvSpPr>
            <a:spLocks noGrp="1"/>
          </p:cNvSpPr>
          <p:nvPr>
            <p:ph idx="1"/>
          </p:nvPr>
        </p:nvSpPr>
        <p:spPr/>
        <p:txBody>
          <a:bodyPr>
            <a:normAutofit/>
          </a:bodyPr>
          <a:lstStyle/>
          <a:p>
            <a:r>
              <a:rPr lang="en-US" dirty="0" smtClean="0"/>
              <a:t>We welcome your comments and questions on the proposed revisions we have described and any of the further proposed revisions on pages 8 through 14 of the Overview document.</a:t>
            </a:r>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23</a:t>
            </a:fld>
            <a:endParaRPr lang="en-US" dirty="0"/>
          </a:p>
        </p:txBody>
      </p:sp>
    </p:spTree>
    <p:extLst>
      <p:ext uri="{BB962C8B-B14F-4D97-AF65-F5344CB8AC3E}">
        <p14:creationId xmlns:p14="http://schemas.microsoft.com/office/powerpoint/2010/main" xmlns="" val="1029812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762000"/>
            <a:ext cx="7772400" cy="1905000"/>
          </a:xfrm>
        </p:spPr>
        <p:txBody>
          <a:bodyPr>
            <a:normAutofit fontScale="90000"/>
          </a:bodyPr>
          <a:lstStyle/>
          <a:p>
            <a:r>
              <a:rPr lang="en-US" dirty="0" smtClean="0"/>
              <a:t/>
            </a:r>
            <a:br>
              <a:rPr lang="en-US" dirty="0" smtClean="0"/>
            </a:br>
            <a:r>
              <a:rPr lang="en-US" dirty="0"/>
              <a:t/>
            </a:r>
            <a:br>
              <a:rPr lang="en-US" dirty="0"/>
            </a:br>
            <a:r>
              <a:rPr lang="en-US" sz="4900" dirty="0" smtClean="0"/>
              <a:t>Mathematics</a:t>
            </a:r>
            <a:endParaRPr lang="en-US" sz="4900" dirty="0"/>
          </a:p>
        </p:txBody>
      </p:sp>
      <p:sp>
        <p:nvSpPr>
          <p:cNvPr id="10" name="Subtitle 2"/>
          <p:cNvSpPr>
            <a:spLocks noGrp="1"/>
          </p:cNvSpPr>
          <p:nvPr>
            <p:ph type="subTitle" idx="1"/>
          </p:nvPr>
        </p:nvSpPr>
        <p:spPr>
          <a:xfrm>
            <a:off x="533400" y="3352800"/>
            <a:ext cx="6553200" cy="1981200"/>
          </a:xfrm>
        </p:spPr>
        <p:txBody>
          <a:bodyPr>
            <a:noAutofit/>
          </a:bodyPr>
          <a:lstStyle/>
          <a:p>
            <a:r>
              <a:rPr lang="en-US" sz="2400" dirty="0" smtClean="0"/>
              <a:t>Major Recommendations </a:t>
            </a:r>
          </a:p>
          <a:p>
            <a:r>
              <a:rPr lang="en-US" sz="2400" dirty="0" smtClean="0"/>
              <a:t>for Revisions</a:t>
            </a:r>
          </a:p>
          <a:p>
            <a:endParaRPr lang="en-US" sz="2000" dirty="0"/>
          </a:p>
        </p:txBody>
      </p:sp>
    </p:spTree>
    <p:extLst>
      <p:ext uri="{BB962C8B-B14F-4D97-AF65-F5344CB8AC3E}">
        <p14:creationId xmlns:mc="http://schemas.openxmlformats.org/markup-compatibility/2006" xmlns:mv="urn:schemas-microsoft-com:mac:vml" xmlns:p14="http://schemas.microsoft.com/office/powerpoint/2010/main" xmlns="" val="1433632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US" sz="3600" dirty="0" smtClean="0">
                <a:solidFill>
                  <a:srgbClr val="0D1969"/>
                </a:solidFill>
              </a:rPr>
              <a:t>Topics of Major Recommendations</a:t>
            </a:r>
            <a:endParaRPr lang="en-US" sz="2800" dirty="0"/>
          </a:p>
        </p:txBody>
      </p:sp>
      <p:sp>
        <p:nvSpPr>
          <p:cNvPr id="3" name="Content Placeholder 2"/>
          <p:cNvSpPr>
            <a:spLocks noGrp="1"/>
          </p:cNvSpPr>
          <p:nvPr>
            <p:ph idx="1"/>
          </p:nvPr>
        </p:nvSpPr>
        <p:spPr>
          <a:xfrm>
            <a:off x="685800" y="2209800"/>
            <a:ext cx="7924800" cy="3916363"/>
          </a:xfrm>
        </p:spPr>
        <p:txBody>
          <a:bodyPr>
            <a:normAutofit/>
          </a:bodyPr>
          <a:lstStyle/>
          <a:p>
            <a:pPr marL="514350" indent="-514350">
              <a:buFont typeface="+mj-lt"/>
              <a:buAutoNum type="arabicPeriod"/>
            </a:pPr>
            <a:r>
              <a:rPr lang="en-US" dirty="0" smtClean="0"/>
              <a:t>Major Theme: Options for Course-Taking Sequences</a:t>
            </a:r>
          </a:p>
          <a:p>
            <a:pPr marL="514350" indent="-514350">
              <a:buFont typeface="+mj-lt"/>
              <a:buAutoNum type="arabicPeriod"/>
            </a:pPr>
            <a:r>
              <a:rPr lang="en-US" dirty="0" smtClean="0"/>
              <a:t>Increase</a:t>
            </a:r>
          </a:p>
          <a:p>
            <a:pPr lvl="1"/>
            <a:r>
              <a:rPr lang="en-US" dirty="0" smtClean="0"/>
              <a:t>Coherence</a:t>
            </a:r>
          </a:p>
          <a:p>
            <a:pPr lvl="1"/>
            <a:r>
              <a:rPr lang="en-US" dirty="0" smtClean="0"/>
              <a:t>Focus</a:t>
            </a:r>
          </a:p>
          <a:p>
            <a:pPr lvl="1"/>
            <a:r>
              <a:rPr lang="en-US" dirty="0" smtClean="0"/>
              <a:t>Rigor</a:t>
            </a:r>
          </a:p>
          <a:p>
            <a:pPr lvl="1"/>
            <a:r>
              <a:rPr lang="en-US" dirty="0" smtClean="0"/>
              <a:t>Clarity</a:t>
            </a:r>
          </a:p>
          <a:p>
            <a:pPr marL="514350" indent="-514350">
              <a:buFont typeface="+mj-lt"/>
              <a:buAutoNum type="arabicPeriod"/>
            </a:pPr>
            <a:r>
              <a:rPr lang="en-US" dirty="0" smtClean="0"/>
              <a:t>Other Revisions</a:t>
            </a:r>
          </a:p>
          <a:p>
            <a:endParaRPr lang="en-US" dirty="0" smtClean="0">
              <a:solidFill>
                <a:schemeClr val="accent2">
                  <a:lumMod val="60000"/>
                  <a:lumOff val="40000"/>
                </a:schemeClr>
              </a:solidFill>
            </a:endParaRPr>
          </a:p>
          <a:p>
            <a:endParaRPr lang="en-US" b="1" dirty="0">
              <a:solidFill>
                <a:srgbClr val="0000FF"/>
              </a:solidFill>
            </a:endParaRPr>
          </a:p>
          <a:p>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solidFill>
                  <a:srgbClr val="0D1969">
                    <a:tint val="75000"/>
                  </a:srgbClr>
                </a:solidFill>
              </a:rPr>
              <a:pPr/>
              <a:t>25</a:t>
            </a:fld>
            <a:endParaRPr lang="en-US" dirty="0">
              <a:solidFill>
                <a:srgbClr val="0D1969">
                  <a:tint val="75000"/>
                </a:srgbClr>
              </a:solidFill>
            </a:endParaRPr>
          </a:p>
        </p:txBody>
      </p:sp>
      <p:sp>
        <p:nvSpPr>
          <p:cNvPr id="6"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2809736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p:txBody>
          <a:bodyPr/>
          <a:lstStyle/>
          <a:p>
            <a:pPr>
              <a:buClr>
                <a:schemeClr val="tx1"/>
              </a:buClr>
              <a:buFont typeface="Trebuchet MS" pitchFamily="-101" charset="0"/>
              <a:buChar char="•"/>
            </a:pPr>
            <a:endParaRPr lang="en-US" sz="2400"/>
          </a:p>
          <a:p>
            <a:endParaRPr lang="en-US"/>
          </a:p>
        </p:txBody>
      </p:sp>
      <p:sp>
        <p:nvSpPr>
          <p:cNvPr id="10243" name="Rectangle 6"/>
          <p:cNvSpPr>
            <a:spLocks noChangeArrowheads="1"/>
          </p:cNvSpPr>
          <p:nvPr/>
        </p:nvSpPr>
        <p:spPr bwMode="auto">
          <a:xfrm>
            <a:off x="609600" y="228600"/>
            <a:ext cx="8229600" cy="868363"/>
          </a:xfrm>
          <a:prstGeom prst="rect">
            <a:avLst/>
          </a:prstGeom>
          <a:noFill/>
          <a:ln w="9525">
            <a:noFill/>
            <a:miter lim="800000"/>
            <a:headEnd/>
            <a:tailEnd/>
          </a:ln>
        </p:spPr>
        <p:txBody>
          <a:bodyPr anchor="ctr">
            <a:prstTxWarp prst="textNoShape">
              <a:avLst/>
            </a:prstTxWarp>
          </a:bodyPr>
          <a:lstStyle/>
          <a:p>
            <a:pPr eaLnBrk="0" hangingPunct="0"/>
            <a:r>
              <a:rPr lang="en-US" sz="3600" dirty="0">
                <a:latin typeface="+mj-lt"/>
              </a:rPr>
              <a:t>2011 MA Curriculum Framework for Mathematics Organization</a:t>
            </a:r>
          </a:p>
        </p:txBody>
      </p:sp>
      <p:sp>
        <p:nvSpPr>
          <p:cNvPr id="10244" name="Rectangle 7" descr="Orange text box"/>
          <p:cNvSpPr>
            <a:spLocks noChangeArrowheads="1"/>
          </p:cNvSpPr>
          <p:nvPr/>
        </p:nvSpPr>
        <p:spPr bwMode="auto">
          <a:xfrm>
            <a:off x="762000" y="1676400"/>
            <a:ext cx="7239000" cy="4038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prstTxWarp prst="textNoShape">
              <a:avLst/>
            </a:prstTxWarp>
          </a:bodyPr>
          <a:lstStyle/>
          <a:p>
            <a:pPr marL="400050" indent="-400050" algn="l" eaLnBrk="0" hangingPunct="0">
              <a:spcBef>
                <a:spcPct val="20000"/>
              </a:spcBef>
              <a:buClr>
                <a:schemeClr val="tx1"/>
              </a:buClr>
              <a:buFont typeface="+mj-lt"/>
              <a:buAutoNum type="romanUcPeriod"/>
            </a:pPr>
            <a:r>
              <a:rPr lang="en-US" dirty="0" smtClean="0"/>
              <a:t>Introduction</a:t>
            </a:r>
          </a:p>
          <a:p>
            <a:pPr marL="400050" indent="-400050" algn="l" eaLnBrk="0" hangingPunct="0">
              <a:spcBef>
                <a:spcPct val="20000"/>
              </a:spcBef>
              <a:buClr>
                <a:schemeClr val="tx1"/>
              </a:buClr>
              <a:buFont typeface="+mj-lt"/>
              <a:buAutoNum type="romanUcPeriod"/>
            </a:pPr>
            <a:r>
              <a:rPr lang="en-US" dirty="0"/>
              <a:t>Guiding Principles for Mathematics Programs</a:t>
            </a:r>
            <a:r>
              <a:rPr lang="en-US" dirty="0" smtClean="0"/>
              <a:t> </a:t>
            </a:r>
          </a:p>
          <a:p>
            <a:pPr marL="400050" indent="-400050" algn="l" eaLnBrk="0" hangingPunct="0">
              <a:spcBef>
                <a:spcPct val="20000"/>
              </a:spcBef>
              <a:buClr>
                <a:schemeClr val="tx1"/>
              </a:buClr>
              <a:buFont typeface="+mj-lt"/>
              <a:buAutoNum type="romanUcPeriod"/>
            </a:pPr>
            <a:r>
              <a:rPr lang="en-US" dirty="0">
                <a:solidFill>
                  <a:schemeClr val="tx1"/>
                </a:solidFill>
              </a:rPr>
              <a:t>Standards for Mathematical </a:t>
            </a:r>
            <a:r>
              <a:rPr lang="en-US" dirty="0" smtClean="0">
                <a:solidFill>
                  <a:schemeClr val="tx1"/>
                </a:solidFill>
              </a:rPr>
              <a:t>Practice</a:t>
            </a:r>
          </a:p>
          <a:p>
            <a:pPr marL="400050" indent="-400050" algn="l" eaLnBrk="0" hangingPunct="0">
              <a:spcBef>
                <a:spcPct val="20000"/>
              </a:spcBef>
              <a:buClr>
                <a:schemeClr val="tx1"/>
              </a:buClr>
              <a:buFont typeface="+mj-lt"/>
              <a:buAutoNum type="romanUcPeriod"/>
            </a:pPr>
            <a:r>
              <a:rPr lang="en-US" dirty="0">
                <a:solidFill>
                  <a:schemeClr val="tx1"/>
                </a:solidFill>
              </a:rPr>
              <a:t>Pre-K to 8 Grade-level</a:t>
            </a:r>
            <a:r>
              <a:rPr lang="en-US" dirty="0" smtClean="0">
                <a:solidFill>
                  <a:schemeClr val="tx1"/>
                </a:solidFill>
              </a:rPr>
              <a:t> content standards</a:t>
            </a:r>
          </a:p>
          <a:p>
            <a:pPr marL="857250" lvl="1" indent="-400050" algn="l" eaLnBrk="0" hangingPunct="0">
              <a:spcBef>
                <a:spcPct val="20000"/>
              </a:spcBef>
              <a:buClr>
                <a:schemeClr val="tx1"/>
              </a:buClr>
              <a:buSzPct val="120000"/>
              <a:buFont typeface="+mj-lt"/>
              <a:buAutoNum type="alphaUcPeriod"/>
            </a:pPr>
            <a:r>
              <a:rPr lang="en-US" dirty="0">
                <a:solidFill>
                  <a:schemeClr val="tx1"/>
                </a:solidFill>
              </a:rPr>
              <a:t>Grade-level Introductions highlighting critical areas</a:t>
            </a:r>
          </a:p>
          <a:p>
            <a:pPr marL="857250" lvl="1" indent="-400050" algn="l" eaLnBrk="0" hangingPunct="0">
              <a:spcBef>
                <a:spcPct val="20000"/>
              </a:spcBef>
              <a:buClr>
                <a:schemeClr val="tx1"/>
              </a:buClr>
              <a:buSzPct val="120000"/>
              <a:buFont typeface="+mj-lt"/>
              <a:buAutoNum type="alphaUcPeriod"/>
            </a:pPr>
            <a:r>
              <a:rPr lang="en-US" dirty="0">
                <a:solidFill>
                  <a:schemeClr val="tx1"/>
                </a:solidFill>
              </a:rPr>
              <a:t>Grade-level Overviews of the domains and clusters</a:t>
            </a:r>
          </a:p>
          <a:p>
            <a:pPr marL="400050" indent="-400050" algn="l" eaLnBrk="0" hangingPunct="0">
              <a:spcBef>
                <a:spcPct val="20000"/>
              </a:spcBef>
              <a:buClr>
                <a:schemeClr val="tx1"/>
              </a:buClr>
              <a:buFont typeface="+mj-lt"/>
              <a:buAutoNum type="romanUcPeriod"/>
            </a:pPr>
            <a:r>
              <a:rPr lang="en-US" dirty="0">
                <a:solidFill>
                  <a:schemeClr val="tx1"/>
                </a:solidFill>
              </a:rPr>
              <a:t>High School Standards: Conceptual </a:t>
            </a:r>
            <a:r>
              <a:rPr lang="en-US" dirty="0" smtClean="0">
                <a:solidFill>
                  <a:schemeClr val="tx1"/>
                </a:solidFill>
              </a:rPr>
              <a:t>Categories</a:t>
            </a:r>
          </a:p>
          <a:p>
            <a:pPr marL="400050" indent="-400050" algn="l" eaLnBrk="0" hangingPunct="0">
              <a:spcBef>
                <a:spcPct val="20000"/>
              </a:spcBef>
              <a:buClr>
                <a:schemeClr val="tx1"/>
              </a:buClr>
              <a:buFont typeface="+mj-lt"/>
              <a:buAutoNum type="romanUcPeriod"/>
            </a:pPr>
            <a:r>
              <a:rPr lang="en-US" dirty="0">
                <a:solidFill>
                  <a:schemeClr val="tx1"/>
                </a:solidFill>
              </a:rPr>
              <a:t>High School Model </a:t>
            </a:r>
            <a:r>
              <a:rPr lang="en-US" dirty="0" smtClean="0">
                <a:solidFill>
                  <a:schemeClr val="tx1"/>
                </a:solidFill>
              </a:rPr>
              <a:t>Pathways (Traditional and Integrated) </a:t>
            </a:r>
            <a:r>
              <a:rPr lang="en-US" dirty="0">
                <a:solidFill>
                  <a:schemeClr val="tx1"/>
                </a:solidFill>
              </a:rPr>
              <a:t>and</a:t>
            </a:r>
            <a:r>
              <a:rPr lang="en-US" dirty="0" smtClean="0">
                <a:solidFill>
                  <a:schemeClr val="tx1"/>
                </a:solidFill>
              </a:rPr>
              <a:t> Model Courses (Alg. I, Geom., Alg. II, Math I, Math II, Math II)</a:t>
            </a:r>
          </a:p>
          <a:p>
            <a:pPr marL="400050" indent="-400050" algn="l" eaLnBrk="0" hangingPunct="0">
              <a:spcBef>
                <a:spcPct val="20000"/>
              </a:spcBef>
              <a:buClr>
                <a:schemeClr val="tx1"/>
              </a:buClr>
              <a:buFont typeface="+mj-lt"/>
              <a:buAutoNum type="romanUcPeriod"/>
            </a:pPr>
            <a:r>
              <a:rPr lang="en-US" dirty="0" smtClean="0"/>
              <a:t>Appendices</a:t>
            </a:r>
          </a:p>
          <a:p>
            <a:pPr marL="400050" indent="-400050" algn="l" eaLnBrk="0" hangingPunct="0">
              <a:spcBef>
                <a:spcPct val="20000"/>
              </a:spcBef>
              <a:buClr>
                <a:schemeClr val="tx1"/>
              </a:buClr>
              <a:buFont typeface="+mj-lt"/>
              <a:buAutoNum type="romanUcPeriod"/>
            </a:pPr>
            <a:r>
              <a:rPr lang="en-US" dirty="0"/>
              <a:t>Sample of work </a:t>
            </a:r>
            <a:r>
              <a:rPr lang="en-US" dirty="0" smtClean="0"/>
              <a:t>consulted</a:t>
            </a:r>
          </a:p>
          <a:p>
            <a:pPr marL="400050" indent="-400050" algn="l" eaLnBrk="0" hangingPunct="0">
              <a:spcBef>
                <a:spcPct val="20000"/>
              </a:spcBef>
              <a:buClr>
                <a:schemeClr val="tx1"/>
              </a:buClr>
              <a:buFont typeface="+mj-lt"/>
              <a:buAutoNum type="romanUcPeriod"/>
            </a:pPr>
            <a:r>
              <a:rPr lang="en-US" dirty="0" smtClean="0"/>
              <a:t>Glossary, Illustrations, and tables</a:t>
            </a:r>
          </a:p>
        </p:txBody>
      </p:sp>
      <p:sp>
        <p:nvSpPr>
          <p:cNvPr id="5" name="Slide Number Placeholder 4"/>
          <p:cNvSpPr>
            <a:spLocks noGrp="1"/>
          </p:cNvSpPr>
          <p:nvPr>
            <p:ph type="sldNum" sz="quarter" idx="12"/>
          </p:nvPr>
        </p:nvSpPr>
        <p:spPr/>
        <p:txBody>
          <a:bodyPr/>
          <a:lstStyle/>
          <a:p>
            <a:fld id="{BD26C40E-487C-40A4-A841-8174FD7B7142}" type="slidenum">
              <a:rPr lang="en-US" smtClean="0">
                <a:solidFill>
                  <a:srgbClr val="0D1969">
                    <a:tint val="75000"/>
                  </a:srgbClr>
                </a:solidFill>
              </a:rPr>
              <a:pPr/>
              <a:t>26</a:t>
            </a:fld>
            <a:endParaRPr lang="en-US" dirty="0">
              <a:solidFill>
                <a:srgbClr val="0D1969">
                  <a:tint val="75000"/>
                </a:srgbClr>
              </a:solidFill>
            </a:endParaRPr>
          </a:p>
        </p:txBody>
      </p:sp>
      <p:sp>
        <p:nvSpPr>
          <p:cNvPr id="6"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D26C40E-487C-40A4-A841-8174FD7B7142}" type="slidenum">
              <a:rPr lang="en-US" smtClean="0"/>
              <a:pPr/>
              <a:t>27</a:t>
            </a:fld>
            <a:endParaRPr lang="en-US" dirty="0"/>
          </a:p>
        </p:txBody>
      </p:sp>
      <p:graphicFrame>
        <p:nvGraphicFramePr>
          <p:cNvPr id="6" name="Table 5"/>
          <p:cNvGraphicFramePr>
            <a:graphicFrameLocks noGrp="1"/>
          </p:cNvGraphicFramePr>
          <p:nvPr/>
        </p:nvGraphicFramePr>
        <p:xfrm>
          <a:off x="381000" y="457203"/>
          <a:ext cx="7848598" cy="5638262"/>
        </p:xfrm>
        <a:graphic>
          <a:graphicData uri="http://schemas.openxmlformats.org/drawingml/2006/table">
            <a:tbl>
              <a:tblPr/>
              <a:tblGrid>
                <a:gridCol w="3897808"/>
                <a:gridCol w="433090"/>
                <a:gridCol w="420768"/>
                <a:gridCol w="369636"/>
                <a:gridCol w="394894"/>
                <a:gridCol w="381957"/>
                <a:gridCol w="369636"/>
                <a:gridCol w="422001"/>
                <a:gridCol w="381957"/>
                <a:gridCol w="381957"/>
                <a:gridCol w="394894"/>
              </a:tblGrid>
              <a:tr h="404446">
                <a:tc gridSpan="11">
                  <a:txBody>
                    <a:bodyPr/>
                    <a:lstStyle/>
                    <a:p>
                      <a:pPr marL="0" marR="0" algn="ctr" eaLnBrk="0" fontAlgn="ctr" hangingPunct="0">
                        <a:lnSpc>
                          <a:spcPct val="115000"/>
                        </a:lnSpc>
                        <a:spcBef>
                          <a:spcPts val="0"/>
                        </a:spcBef>
                        <a:spcAft>
                          <a:spcPts val="0"/>
                        </a:spcAft>
                      </a:pPr>
                      <a:r>
                        <a:rPr lang="en-US" sz="2800" b="0" kern="1200" dirty="0">
                          <a:solidFill>
                            <a:srgbClr val="0D1969"/>
                          </a:solidFill>
                          <a:latin typeface="+mj-lt"/>
                          <a:ea typeface="MS PGothic"/>
                          <a:cs typeface="Times New Roman"/>
                        </a:rPr>
                        <a:t>Pre-K-8 Domains Progression </a:t>
                      </a:r>
                      <a:r>
                        <a:rPr lang="en-US" sz="2800" b="0" kern="1200" dirty="0" smtClean="0">
                          <a:solidFill>
                            <a:srgbClr val="0D1969"/>
                          </a:solidFill>
                          <a:latin typeface="+mj-lt"/>
                          <a:ea typeface="MS PGothic"/>
                          <a:cs typeface="Times New Roman"/>
                        </a:rPr>
                        <a:t> </a:t>
                      </a:r>
                      <a:r>
                        <a:rPr lang="en-US" sz="2000" kern="1200" dirty="0" smtClean="0">
                          <a:solidFill>
                            <a:srgbClr val="0D1969"/>
                          </a:solidFill>
                          <a:latin typeface="+mj-lt"/>
                          <a:ea typeface="MS PGothic"/>
                          <a:cs typeface="Times New Roman"/>
                        </a:rPr>
                        <a:t>(p. 1)</a:t>
                      </a:r>
                      <a:endParaRPr lang="en-US" sz="2000" dirty="0">
                        <a:latin typeface="+mj-lt"/>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4446">
                <a:tc>
                  <a:txBody>
                    <a:bodyPr/>
                    <a:lstStyle/>
                    <a:p>
                      <a:pPr marL="0" marR="0" algn="ctr"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Domains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PK</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K</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1</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2</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3</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4</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5</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6</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7</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8</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46">
                <a:tc>
                  <a:txBody>
                    <a:bodyPr/>
                    <a:lstStyle/>
                    <a:p>
                      <a:pPr marL="0" marR="0"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Counting and Cardinality</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dirty="0">
                          <a:solidFill>
                            <a:srgbClr val="0D1969"/>
                          </a:solidFill>
                          <a:latin typeface="Arial"/>
                          <a:ea typeface="MS PGothic"/>
                          <a:cs typeface="Times New Roman"/>
                        </a:rPr>
                        <a:t>  </a:t>
                      </a:r>
                      <a:endParaRPr lang="en-US" sz="8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46">
                <a:tc>
                  <a:txBody>
                    <a:bodyPr/>
                    <a:lstStyle/>
                    <a:p>
                      <a:pPr marL="0" marR="0" eaLnBrk="0" fontAlgn="ctr" hangingPunct="0">
                        <a:lnSpc>
                          <a:spcPct val="115000"/>
                        </a:lnSpc>
                        <a:spcBef>
                          <a:spcPts val="0"/>
                        </a:spcBef>
                        <a:spcAft>
                          <a:spcPts val="0"/>
                        </a:spcAft>
                      </a:pPr>
                      <a:r>
                        <a:rPr lang="en-US" sz="1600" b="1" kern="1200" dirty="0">
                          <a:solidFill>
                            <a:srgbClr val="000000"/>
                          </a:solidFill>
                          <a:latin typeface="Arial"/>
                          <a:ea typeface="MS PGothic"/>
                          <a:cs typeface="Times New Roman"/>
                        </a:rPr>
                        <a:t>Operations and Algebraic Thinking</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dirty="0">
                          <a:solidFill>
                            <a:srgbClr val="0D1969"/>
                          </a:solidFill>
                          <a:latin typeface="Arial"/>
                          <a:ea typeface="MS PGothic"/>
                          <a:cs typeface="Times New Roman"/>
                        </a:rPr>
                        <a:t>  </a:t>
                      </a:r>
                      <a:endParaRPr lang="en-US" sz="8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46">
                <a:tc>
                  <a:txBody>
                    <a:bodyPr/>
                    <a:lstStyle/>
                    <a:p>
                      <a:pPr marL="0" marR="0" eaLnBrk="0" fontAlgn="ctr" hangingPunct="0">
                        <a:lnSpc>
                          <a:spcPct val="115000"/>
                        </a:lnSpc>
                        <a:spcBef>
                          <a:spcPts val="0"/>
                        </a:spcBef>
                        <a:spcAft>
                          <a:spcPts val="0"/>
                        </a:spcAft>
                      </a:pPr>
                      <a:r>
                        <a:rPr lang="en-US" sz="1600" b="1" kern="1200" dirty="0">
                          <a:solidFill>
                            <a:srgbClr val="000000"/>
                          </a:solidFill>
                          <a:latin typeface="Arial"/>
                          <a:ea typeface="MS PGothic"/>
                          <a:cs typeface="Times New Roman"/>
                        </a:rPr>
                        <a:t>Number and Operations in Base Ten</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46">
                <a:tc>
                  <a:txBody>
                    <a:bodyPr/>
                    <a:lstStyle/>
                    <a:p>
                      <a:pPr marL="0" marR="0" eaLnBrk="0" fontAlgn="ctr" hangingPunct="0">
                        <a:lnSpc>
                          <a:spcPct val="115000"/>
                        </a:lnSpc>
                        <a:spcBef>
                          <a:spcPts val="0"/>
                        </a:spcBef>
                        <a:spcAft>
                          <a:spcPts val="0"/>
                        </a:spcAft>
                      </a:pPr>
                      <a:r>
                        <a:rPr lang="en-US" sz="1600" b="1" kern="1200" dirty="0">
                          <a:solidFill>
                            <a:srgbClr val="000000"/>
                          </a:solidFill>
                          <a:latin typeface="Arial"/>
                          <a:ea typeface="MS PGothic"/>
                          <a:cs typeface="Times New Roman"/>
                        </a:rPr>
                        <a:t>Number and Operations - Fractions</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dirty="0">
                          <a:solidFill>
                            <a:srgbClr val="0D1969"/>
                          </a:solidFill>
                          <a:latin typeface="Arial"/>
                          <a:ea typeface="MS PGothic"/>
                          <a:cs typeface="Times New Roman"/>
                        </a:rPr>
                        <a:t>  </a:t>
                      </a:r>
                      <a:endParaRPr lang="en-US" sz="8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46">
                <a:tc>
                  <a:txBody>
                    <a:bodyPr/>
                    <a:lstStyle/>
                    <a:p>
                      <a:pPr marL="0" marR="0" eaLnBrk="0" fontAlgn="ctr" hangingPunct="0">
                        <a:lnSpc>
                          <a:spcPct val="115000"/>
                        </a:lnSpc>
                        <a:spcBef>
                          <a:spcPts val="0"/>
                        </a:spcBef>
                        <a:spcAft>
                          <a:spcPts val="0"/>
                        </a:spcAft>
                      </a:pPr>
                      <a:r>
                        <a:rPr lang="en-US" sz="1600" b="1" kern="1200" dirty="0">
                          <a:solidFill>
                            <a:srgbClr val="000000"/>
                          </a:solidFill>
                          <a:latin typeface="Arial"/>
                          <a:ea typeface="MS PGothic"/>
                          <a:cs typeface="Times New Roman"/>
                        </a:rPr>
                        <a:t>Ratios and Proportional Relationships</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46">
                <a:tc>
                  <a:txBody>
                    <a:bodyPr/>
                    <a:lstStyle/>
                    <a:p>
                      <a:pPr marL="0" marR="0" eaLnBrk="0" fontAlgn="ctr" hangingPunct="0">
                        <a:lnSpc>
                          <a:spcPct val="115000"/>
                        </a:lnSpc>
                        <a:spcBef>
                          <a:spcPts val="0"/>
                        </a:spcBef>
                        <a:spcAft>
                          <a:spcPts val="0"/>
                        </a:spcAft>
                      </a:pPr>
                      <a:r>
                        <a:rPr lang="en-US" sz="1600" b="1" kern="1200" dirty="0">
                          <a:solidFill>
                            <a:srgbClr val="000000"/>
                          </a:solidFill>
                          <a:latin typeface="Arial"/>
                          <a:ea typeface="MS PGothic"/>
                          <a:cs typeface="Times New Roman"/>
                        </a:rPr>
                        <a:t>The Number System</a:t>
                      </a:r>
                      <a:r>
                        <a:rPr lang="en-US" sz="1600" kern="1200" dirty="0">
                          <a:solidFill>
                            <a:srgbClr val="0D1969"/>
                          </a:solidFill>
                          <a:latin typeface="Arial"/>
                          <a:ea typeface="MS PGothic"/>
                          <a:cs typeface="Times New Roman"/>
                        </a:rPr>
                        <a:t> </a:t>
                      </a:r>
                      <a:r>
                        <a:rPr lang="en-US" sz="1600" kern="1200" dirty="0" smtClean="0">
                          <a:solidFill>
                            <a:srgbClr val="0D1969"/>
                          </a:solidFill>
                          <a:latin typeface="Arial"/>
                          <a:ea typeface="MS PGothic"/>
                          <a:cs typeface="Times New Roman"/>
                        </a:rPr>
                        <a:t>(Rational and Irrational)</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nSpc>
                          <a:spcPct val="115000"/>
                        </a:lnSpc>
                      </a:pPr>
                      <a:endParaRPr lang="en-US" sz="800" dirty="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eaLnBrk="0" fontAlgn="ctr" hangingPunct="0">
                        <a:lnSpc>
                          <a:spcPct val="115000"/>
                        </a:lnSpc>
                        <a:spcBef>
                          <a:spcPts val="0"/>
                        </a:spcBef>
                        <a:spcAft>
                          <a:spcPts val="0"/>
                        </a:spcAft>
                      </a:pPr>
                      <a:r>
                        <a:rPr lang="en-US" sz="1100" kern="1200" dirty="0">
                          <a:solidFill>
                            <a:srgbClr val="0D1969"/>
                          </a:solidFill>
                          <a:latin typeface="Arial"/>
                          <a:ea typeface="MS PGothic"/>
                          <a:cs typeface="Times New Roman"/>
                        </a:rPr>
                        <a:t>  </a:t>
                      </a:r>
                      <a:endParaRPr lang="en-US" sz="8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404446">
                <a:tc>
                  <a:txBody>
                    <a:bodyPr/>
                    <a:lstStyle/>
                    <a:p>
                      <a:pPr marL="0" marR="0"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Expressions and Equations</a:t>
                      </a:r>
                      <a:r>
                        <a:rPr lang="en-US" sz="1600" kern="1200" dirty="0">
                          <a:solidFill>
                            <a:srgbClr val="0D1969"/>
                          </a:solidFill>
                          <a:latin typeface="Arial"/>
                          <a:ea typeface="MS PGothic"/>
                          <a:cs typeface="Times New Roman"/>
                        </a:rPr>
                        <a:t> </a:t>
                      </a:r>
                      <a:r>
                        <a:rPr lang="en-US" sz="1600" kern="1200" dirty="0" smtClean="0">
                          <a:solidFill>
                            <a:srgbClr val="0D1969"/>
                          </a:solidFill>
                          <a:latin typeface="Arial"/>
                          <a:ea typeface="MS PGothic"/>
                          <a:cs typeface="Times New Roman"/>
                        </a:rPr>
                        <a:t>(Algebraic)</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eaLnBrk="0" fontAlgn="ctr" hangingPunct="0">
                        <a:lnSpc>
                          <a:spcPct val="115000"/>
                        </a:lnSpc>
                        <a:spcBef>
                          <a:spcPts val="0"/>
                        </a:spcBef>
                        <a:spcAft>
                          <a:spcPts val="0"/>
                        </a:spcAft>
                      </a:pPr>
                      <a:r>
                        <a:rPr lang="en-US" sz="1100" kern="1200" dirty="0">
                          <a:solidFill>
                            <a:srgbClr val="0D1969"/>
                          </a:solidFill>
                          <a:latin typeface="Arial"/>
                          <a:ea typeface="MS PGothic"/>
                          <a:cs typeface="Times New Roman"/>
                        </a:rPr>
                        <a:t>  </a:t>
                      </a:r>
                      <a:endParaRPr lang="en-US" sz="8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404446">
                <a:tc>
                  <a:txBody>
                    <a:bodyPr/>
                    <a:lstStyle/>
                    <a:p>
                      <a:pPr marL="0" marR="0"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Functions</a:t>
                      </a:r>
                      <a:r>
                        <a:rPr lang="en-US" sz="1600" kern="1200" dirty="0">
                          <a:solidFill>
                            <a:srgbClr val="0D1969"/>
                          </a:solidFill>
                          <a:latin typeface="Arial"/>
                          <a:ea typeface="MS PGothic"/>
                          <a:cs typeface="Times New Roman"/>
                        </a:rPr>
                        <a:t> </a:t>
                      </a:r>
                      <a:r>
                        <a:rPr lang="en-US" sz="1600" kern="1200" dirty="0" smtClean="0">
                          <a:solidFill>
                            <a:srgbClr val="0D1969"/>
                          </a:solidFill>
                          <a:latin typeface="Arial"/>
                          <a:ea typeface="MS PGothic"/>
                          <a:cs typeface="Times New Roman"/>
                        </a:rPr>
                        <a:t>(Algebraic)</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404446">
                <a:tc>
                  <a:txBody>
                    <a:bodyPr/>
                    <a:lstStyle/>
                    <a:p>
                      <a:pPr marL="0" marR="0" eaLnBrk="0" fontAlgn="ctr" hangingPunct="0">
                        <a:lnSpc>
                          <a:spcPct val="115000"/>
                        </a:lnSpc>
                        <a:spcBef>
                          <a:spcPts val="0"/>
                        </a:spcBef>
                        <a:spcAft>
                          <a:spcPts val="0"/>
                        </a:spcAft>
                      </a:pPr>
                      <a:r>
                        <a:rPr lang="en-US" sz="1600" b="1" kern="1200" dirty="0">
                          <a:solidFill>
                            <a:srgbClr val="000000"/>
                          </a:solidFill>
                          <a:latin typeface="Arial"/>
                          <a:ea typeface="MS PGothic"/>
                          <a:cs typeface="Times New Roman"/>
                        </a:rPr>
                        <a:t>Geometry</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r h="404446">
                <a:tc>
                  <a:txBody>
                    <a:bodyPr/>
                    <a:lstStyle/>
                    <a:p>
                      <a:pPr marL="0" marR="0" eaLnBrk="0" fontAlgn="ctr" hangingPunct="0">
                        <a:lnSpc>
                          <a:spcPct val="115000"/>
                        </a:lnSpc>
                        <a:spcBef>
                          <a:spcPts val="0"/>
                        </a:spcBef>
                        <a:spcAft>
                          <a:spcPts val="0"/>
                        </a:spcAft>
                      </a:pPr>
                      <a:r>
                        <a:rPr lang="en-US" sz="1600" b="1" kern="1200" dirty="0">
                          <a:solidFill>
                            <a:srgbClr val="000000"/>
                          </a:solidFill>
                          <a:latin typeface="Arial"/>
                          <a:ea typeface="MS PGothic"/>
                          <a:cs typeface="Times New Roman"/>
                        </a:rPr>
                        <a:t>Measurement and Data</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15000"/>
                        </a:lnSpc>
                      </a:pPr>
                      <a:endParaRPr lang="en-US" sz="800">
                        <a:latin typeface="Calibri"/>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eaLnBrk="0" fontAlgn="ctr" hangingPunct="0">
                        <a:lnSpc>
                          <a:spcPct val="115000"/>
                        </a:lnSpc>
                        <a:spcBef>
                          <a:spcPts val="0"/>
                        </a:spcBef>
                        <a:spcAft>
                          <a:spcPts val="0"/>
                        </a:spcAft>
                      </a:pPr>
                      <a:r>
                        <a:rPr lang="en-US" sz="1100" kern="1200">
                          <a:solidFill>
                            <a:srgbClr val="339966"/>
                          </a:solidFill>
                          <a:latin typeface="Arial"/>
                          <a:ea typeface="MS PGothic"/>
                          <a:cs typeface="Times New Roman"/>
                        </a:rPr>
                        <a:t> </a:t>
                      </a: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eaLnBrk="0" fontAlgn="ctr" hangingPunct="0">
                        <a:lnSpc>
                          <a:spcPct val="115000"/>
                        </a:lnSpc>
                        <a:spcBef>
                          <a:spcPts val="0"/>
                        </a:spcBef>
                        <a:spcAft>
                          <a:spcPts val="0"/>
                        </a:spcAft>
                      </a:pPr>
                      <a:r>
                        <a:rPr lang="en-US" sz="1100" kern="1200">
                          <a:solidFill>
                            <a:srgbClr val="339966"/>
                          </a:solidFill>
                          <a:latin typeface="Arial"/>
                          <a:ea typeface="MS PGothic"/>
                          <a:cs typeface="Times New Roman"/>
                        </a:rPr>
                        <a:t> </a:t>
                      </a: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eaLnBrk="0" fontAlgn="ctr" hangingPunct="0">
                        <a:lnSpc>
                          <a:spcPct val="115000"/>
                        </a:lnSpc>
                        <a:spcBef>
                          <a:spcPts val="0"/>
                        </a:spcBef>
                        <a:spcAft>
                          <a:spcPts val="0"/>
                        </a:spcAft>
                      </a:pPr>
                      <a:r>
                        <a:rPr lang="en-US" sz="1100" kern="1200">
                          <a:solidFill>
                            <a:srgbClr val="339966"/>
                          </a:solidFill>
                          <a:latin typeface="Arial"/>
                          <a:ea typeface="MS PGothic"/>
                          <a:cs typeface="Times New Roman"/>
                        </a:rPr>
                        <a:t> </a:t>
                      </a: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eaLnBrk="0" fontAlgn="ctr" hangingPunct="0">
                        <a:lnSpc>
                          <a:spcPct val="115000"/>
                        </a:lnSpc>
                        <a:spcBef>
                          <a:spcPts val="0"/>
                        </a:spcBef>
                        <a:spcAft>
                          <a:spcPts val="0"/>
                        </a:spcAft>
                      </a:pPr>
                      <a:r>
                        <a:rPr lang="en-US" sz="1100" kern="1200">
                          <a:solidFill>
                            <a:srgbClr val="339966"/>
                          </a:solidFill>
                          <a:latin typeface="Arial"/>
                          <a:ea typeface="MS PGothic"/>
                          <a:cs typeface="Times New Roman"/>
                        </a:rPr>
                        <a:t> </a:t>
                      </a: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eaLnBrk="0" fontAlgn="ctr" hangingPunct="0">
                        <a:lnSpc>
                          <a:spcPct val="115000"/>
                        </a:lnSpc>
                        <a:spcBef>
                          <a:spcPts val="0"/>
                        </a:spcBef>
                        <a:spcAft>
                          <a:spcPts val="0"/>
                        </a:spcAft>
                      </a:pPr>
                      <a:r>
                        <a:rPr lang="en-US" sz="1100" kern="1200">
                          <a:solidFill>
                            <a:srgbClr val="339966"/>
                          </a:solidFill>
                          <a:latin typeface="Arial"/>
                          <a:ea typeface="MS PGothic"/>
                          <a:cs typeface="Times New Roman"/>
                        </a:rPr>
                        <a:t> </a:t>
                      </a: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46">
                <a:tc>
                  <a:txBody>
                    <a:bodyPr/>
                    <a:lstStyle/>
                    <a:p>
                      <a:pPr marL="0" marR="0" eaLnBrk="0" fontAlgn="ctr" hangingPunct="0">
                        <a:lnSpc>
                          <a:spcPct val="115000"/>
                        </a:lnSpc>
                        <a:spcBef>
                          <a:spcPts val="0"/>
                        </a:spcBef>
                        <a:spcAft>
                          <a:spcPts val="0"/>
                        </a:spcAft>
                      </a:pPr>
                      <a:r>
                        <a:rPr lang="en-US" sz="1600" b="1" kern="1200" dirty="0">
                          <a:solidFill>
                            <a:srgbClr val="0D1969"/>
                          </a:solidFill>
                          <a:latin typeface="Arial"/>
                          <a:ea typeface="MS PGothic"/>
                          <a:cs typeface="Times New Roman"/>
                        </a:rPr>
                        <a:t>Statistics and Probability</a:t>
                      </a:r>
                      <a:r>
                        <a:rPr lang="en-US" sz="1600" kern="1200" dirty="0">
                          <a:solidFill>
                            <a:srgbClr val="0D1969"/>
                          </a:solidFill>
                          <a:latin typeface="Arial"/>
                          <a:ea typeface="MS PGothic"/>
                          <a:cs typeface="Times New Roman"/>
                        </a:rPr>
                        <a:t> </a:t>
                      </a:r>
                      <a:endParaRPr lang="en-US" sz="16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eaLnBrk="0" fontAlgn="ctr" hangingPunct="0">
                        <a:lnSpc>
                          <a:spcPct val="115000"/>
                        </a:lnSpc>
                        <a:spcBef>
                          <a:spcPts val="0"/>
                        </a:spcBef>
                        <a:spcAft>
                          <a:spcPts val="0"/>
                        </a:spcAft>
                      </a:pPr>
                      <a:r>
                        <a:rPr lang="en-US" sz="1100" kern="1200">
                          <a:solidFill>
                            <a:srgbClr val="00FFFF"/>
                          </a:solidFill>
                          <a:latin typeface="Arial"/>
                          <a:ea typeface="MS PGothic"/>
                          <a:cs typeface="Times New Roman"/>
                        </a:rPr>
                        <a:t> </a:t>
                      </a: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eaLnBrk="0" fontAlgn="ctr" hangingPunct="0">
                        <a:lnSpc>
                          <a:spcPct val="115000"/>
                        </a:lnSpc>
                        <a:spcBef>
                          <a:spcPts val="0"/>
                        </a:spcBef>
                        <a:spcAft>
                          <a:spcPts val="0"/>
                        </a:spcAft>
                      </a:pPr>
                      <a:r>
                        <a:rPr lang="en-US" sz="1100" kern="1200">
                          <a:solidFill>
                            <a:srgbClr val="00FFFF"/>
                          </a:solidFill>
                          <a:latin typeface="Arial"/>
                          <a:ea typeface="MS PGothic"/>
                          <a:cs typeface="Times New Roman"/>
                        </a:rPr>
                        <a:t> </a:t>
                      </a:r>
                      <a:r>
                        <a:rPr lang="en-US" sz="1100" kern="1200">
                          <a:solidFill>
                            <a:srgbClr val="0D1969"/>
                          </a:solidFill>
                          <a:latin typeface="Arial"/>
                          <a:ea typeface="MS PGothic"/>
                          <a:cs typeface="Times New Roman"/>
                        </a:rPr>
                        <a:t> </a:t>
                      </a:r>
                      <a:endParaRPr lang="en-US" sz="80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eaLnBrk="0" fontAlgn="ctr" hangingPunct="0">
                        <a:lnSpc>
                          <a:spcPct val="115000"/>
                        </a:lnSpc>
                        <a:spcBef>
                          <a:spcPts val="0"/>
                        </a:spcBef>
                        <a:spcAft>
                          <a:spcPts val="0"/>
                        </a:spcAft>
                      </a:pPr>
                      <a:r>
                        <a:rPr lang="en-US" sz="1100" kern="1200" dirty="0">
                          <a:solidFill>
                            <a:srgbClr val="00FFFF"/>
                          </a:solidFill>
                          <a:latin typeface="Arial"/>
                          <a:ea typeface="MS PGothic"/>
                          <a:cs typeface="Times New Roman"/>
                        </a:rPr>
                        <a:t> </a:t>
                      </a:r>
                      <a:r>
                        <a:rPr lang="en-US" sz="1100" kern="1200" dirty="0">
                          <a:solidFill>
                            <a:srgbClr val="0D1969"/>
                          </a:solidFill>
                          <a:latin typeface="Arial"/>
                          <a:ea typeface="MS PGothic"/>
                          <a:cs typeface="Times New Roman"/>
                        </a:rPr>
                        <a:t> </a:t>
                      </a:r>
                      <a:endParaRPr lang="en-US" sz="800" dirty="0">
                        <a:latin typeface="Calibri"/>
                        <a:ea typeface="Calibri"/>
                        <a:cs typeface="Times New Roman"/>
                      </a:endParaRPr>
                    </a:p>
                  </a:txBody>
                  <a:tcPr marL="68898" marR="68898" marT="34449" marB="34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8" name="Group 183"/>
          <p:cNvGraphicFramePr>
            <a:graphicFrameLocks noGrp="1"/>
          </p:cNvGraphicFramePr>
          <p:nvPr/>
        </p:nvGraphicFramePr>
        <p:xfrm>
          <a:off x="685800" y="6248400"/>
          <a:ext cx="2895599" cy="304800"/>
        </p:xfrm>
        <a:graphic>
          <a:graphicData uri="http://schemas.openxmlformats.org/drawingml/2006/table">
            <a:tbl>
              <a:tblPr/>
              <a:tblGrid>
                <a:gridCol w="593969"/>
                <a:gridCol w="965200"/>
                <a:gridCol w="668215"/>
                <a:gridCol w="668215"/>
              </a:tblGrid>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rPr>
                        <a:t>Focus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rPr>
                        <a:t>Coherence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Clarity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Rigor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sp>
        <p:nvSpPr>
          <p:cNvPr id="7" name="Footer Placeholder 6"/>
          <p:cNvSpPr>
            <a:spLocks noGrp="1"/>
          </p:cNvSpPr>
          <p:nvPr>
            <p:ph type="ftr" sz="quarter" idx="11"/>
          </p:nvPr>
        </p:nvSpPr>
        <p:spPr/>
        <p:txBody>
          <a:bodyPr/>
          <a:lstStyle/>
          <a:p>
            <a:r>
              <a:rPr lang="en-US" smtClean="0">
                <a:solidFill>
                  <a:srgbClr val="0D1969">
                    <a:tint val="75000"/>
                  </a:srgbClr>
                </a:solidFill>
              </a:rPr>
              <a:t>Massachusetts Department of Elementary and Secondary Education</a:t>
            </a:r>
            <a:endParaRPr lang="en-US" dirty="0">
              <a:solidFill>
                <a:srgbClr val="0D1969">
                  <a:tint val="75000"/>
                </a:srgb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6C40E-487C-40A4-A841-8174FD7B7142}" type="slidenum">
              <a:rPr lang="en-US" smtClean="0"/>
              <a:pPr/>
              <a:t>28</a:t>
            </a:fld>
            <a:endParaRPr lang="en-US" dirty="0"/>
          </a:p>
        </p:txBody>
      </p:sp>
      <p:graphicFrame>
        <p:nvGraphicFramePr>
          <p:cNvPr id="6" name="Object 5" descr="Diagram of three alternative pathways to compact math courses to allow students to access advanced math in 12th grade.&#10;&#10;see: http://www.doe.mass.edu/candi/standards/MakingDecisions.pdf"/>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 val="2234440485"/>
              </p:ext>
            </p:extLst>
          </p:nvPr>
        </p:nvGraphicFramePr>
        <p:xfrm>
          <a:off x="-10488" y="1524000"/>
          <a:ext cx="9154488" cy="5334000"/>
        </p:xfrm>
        <a:graphic>
          <a:graphicData uri="http://schemas.openxmlformats.org/presentationml/2006/ole">
            <p:oleObj spid="_x0000_s1026" name="Document" r:id="rId4" imgW="5486198" imgH="3289179" progId="Word.Document.12">
              <p:embed/>
            </p:oleObj>
          </a:graphicData>
        </a:graphic>
      </p:graphicFrame>
      <p:sp>
        <p:nvSpPr>
          <p:cNvPr id="7" name="Title 6"/>
          <p:cNvSpPr>
            <a:spLocks noGrp="1"/>
          </p:cNvSpPr>
          <p:nvPr>
            <p:ph type="title"/>
          </p:nvPr>
        </p:nvSpPr>
        <p:spPr>
          <a:xfrm>
            <a:off x="0" y="228600"/>
            <a:ext cx="9144000" cy="1143000"/>
          </a:xfrm>
          <a:noFill/>
        </p:spPr>
        <p:txBody>
          <a:bodyPr>
            <a:noAutofit/>
          </a:bodyPr>
          <a:lstStyle/>
          <a:p>
            <a:pPr algn="ctr"/>
            <a:r>
              <a:rPr lang="en-US" sz="3600" i="1" dirty="0" smtClean="0"/>
              <a:t>2011 ESE Guidance Document “Making Decisions about Course Sequences”  (p. 1)</a:t>
            </a:r>
            <a:endParaRPr lang="en-US" sz="3600" dirty="0"/>
          </a:p>
        </p:txBody>
      </p:sp>
      <p:sp>
        <p:nvSpPr>
          <p:cNvPr id="8" name="TextBox 7"/>
          <p:cNvSpPr txBox="1"/>
          <p:nvPr/>
        </p:nvSpPr>
        <p:spPr>
          <a:xfrm>
            <a:off x="2819400" y="1600200"/>
            <a:ext cx="3733800" cy="307777"/>
          </a:xfrm>
          <a:prstGeom prst="rect">
            <a:avLst/>
          </a:prstGeom>
          <a:noFill/>
          <a:ln w="6350">
            <a:solidFill>
              <a:schemeClr val="tx1"/>
            </a:solidFill>
          </a:ln>
        </p:spPr>
        <p:txBody>
          <a:bodyPr wrap="square" rtlCol="0">
            <a:spAutoFit/>
          </a:bodyPr>
          <a:lstStyle/>
          <a:p>
            <a:r>
              <a:rPr lang="en-US" sz="1400" dirty="0" smtClean="0"/>
              <a:t>HS Model Algebra I in Grade 8</a:t>
            </a:r>
            <a:endParaRPr lang="en-US" sz="1400" dirty="0"/>
          </a:p>
        </p:txBody>
      </p:sp>
    </p:spTree>
    <p:extLst>
      <p:ext uri="{BB962C8B-B14F-4D97-AF65-F5344CB8AC3E}">
        <p14:creationId xmlns:mc="http://schemas.openxmlformats.org/markup-compatibility/2006" xmlns:mv="urn:schemas-microsoft-com:mac:vml" xmlns:p14="http://schemas.microsoft.com/office/powerpoint/2010/main" xmlns="" val="612878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a:noFill/>
        </p:spPr>
        <p:txBody>
          <a:bodyPr>
            <a:noAutofit/>
          </a:bodyPr>
          <a:lstStyle/>
          <a:p>
            <a:r>
              <a:rPr lang="en-US" sz="3600" dirty="0" smtClean="0"/>
              <a:t>1. Options for Course-Taking Sequences: High School Pathways </a:t>
            </a:r>
            <a:r>
              <a:rPr lang="en-US" sz="2800" dirty="0" smtClean="0"/>
              <a:t>(p. 2)</a:t>
            </a:r>
            <a:endParaRPr lang="en-US" sz="3600" b="1" dirty="0"/>
          </a:p>
        </p:txBody>
      </p:sp>
      <p:sp>
        <p:nvSpPr>
          <p:cNvPr id="4" name="Text Placeholder 3"/>
          <p:cNvSpPr>
            <a:spLocks noGrp="1"/>
          </p:cNvSpPr>
          <p:nvPr>
            <p:ph type="body" idx="1"/>
          </p:nvPr>
        </p:nvSpPr>
        <p:spPr>
          <a:xfrm>
            <a:off x="304800" y="1447800"/>
            <a:ext cx="3810000" cy="639762"/>
          </a:xfrm>
        </p:spPr>
        <p:txBody>
          <a:bodyPr/>
          <a:lstStyle/>
          <a:p>
            <a:r>
              <a:rPr lang="en-US" dirty="0" smtClean="0"/>
              <a:t>Recommendations</a:t>
            </a:r>
            <a:endParaRPr lang="en-US" dirty="0"/>
          </a:p>
        </p:txBody>
      </p:sp>
      <p:sp>
        <p:nvSpPr>
          <p:cNvPr id="5" name="Content Placeholder 4"/>
          <p:cNvSpPr>
            <a:spLocks noGrp="1"/>
          </p:cNvSpPr>
          <p:nvPr>
            <p:ph sz="half" idx="2"/>
          </p:nvPr>
        </p:nvSpPr>
        <p:spPr>
          <a:xfrm>
            <a:off x="228600" y="2133600"/>
            <a:ext cx="3733800" cy="3951288"/>
          </a:xfrm>
        </p:spPr>
        <p:txBody>
          <a:bodyPr>
            <a:normAutofit/>
          </a:bodyPr>
          <a:lstStyle/>
          <a:p>
            <a:r>
              <a:rPr lang="en-US" sz="2400" dirty="0" smtClean="0"/>
              <a:t>Include the guidance document in the high school section of the framework</a:t>
            </a:r>
          </a:p>
          <a:p>
            <a:r>
              <a:rPr lang="en-US" sz="2400" dirty="0" smtClean="0"/>
              <a:t>Revise the course sequence graphic to include pathways to calculus and other advanced courses</a:t>
            </a:r>
          </a:p>
        </p:txBody>
      </p:sp>
      <p:sp>
        <p:nvSpPr>
          <p:cNvPr id="6" name="Text Placeholder 5"/>
          <p:cNvSpPr>
            <a:spLocks noGrp="1"/>
          </p:cNvSpPr>
          <p:nvPr>
            <p:ph type="body" sz="quarter" idx="3"/>
          </p:nvPr>
        </p:nvSpPr>
        <p:spPr>
          <a:xfrm>
            <a:off x="4648200" y="1295400"/>
            <a:ext cx="3811496" cy="639762"/>
          </a:xfrm>
        </p:spPr>
        <p:txBody>
          <a:bodyPr/>
          <a:lstStyle/>
          <a:p>
            <a:pPr algn="ctr"/>
            <a:r>
              <a:rPr lang="en-US" dirty="0" smtClean="0"/>
              <a:t>Rationale</a:t>
            </a:r>
            <a:endParaRPr lang="en-US" dirty="0"/>
          </a:p>
        </p:txBody>
      </p:sp>
      <p:sp>
        <p:nvSpPr>
          <p:cNvPr id="7" name="Content Placeholder 6"/>
          <p:cNvSpPr>
            <a:spLocks noGrp="1"/>
          </p:cNvSpPr>
          <p:nvPr>
            <p:ph sz="quarter" idx="4"/>
          </p:nvPr>
        </p:nvSpPr>
        <p:spPr>
          <a:xfrm>
            <a:off x="3810000" y="1981200"/>
            <a:ext cx="5105400" cy="4419600"/>
          </a:xfrm>
        </p:spPr>
        <p:txBody>
          <a:bodyPr>
            <a:noAutofit/>
          </a:bodyPr>
          <a:lstStyle/>
          <a:p>
            <a:r>
              <a:rPr lang="en-US" sz="2100" dirty="0" smtClean="0"/>
              <a:t>Need a pathway for students who are ready to take the HS Model Algebra I course in Gr. 8 </a:t>
            </a:r>
          </a:p>
          <a:p>
            <a:r>
              <a:rPr lang="en-US" sz="2100" dirty="0" smtClean="0"/>
              <a:t>Need for pathways to calculus for students who are ready to accelerate in high school</a:t>
            </a:r>
          </a:p>
          <a:p>
            <a:r>
              <a:rPr lang="en-US" sz="2100" dirty="0" smtClean="0"/>
              <a:t>Offer additional pathways for advanced courses tailored to students’ interests and plans (statistics, discrete mathematics, advanced functions and trig etc.)</a:t>
            </a:r>
          </a:p>
        </p:txBody>
      </p:sp>
      <p:sp>
        <p:nvSpPr>
          <p:cNvPr id="8" name="Slide Number Placeholder 7"/>
          <p:cNvSpPr>
            <a:spLocks noGrp="1"/>
          </p:cNvSpPr>
          <p:nvPr>
            <p:ph type="sldNum" sz="quarter" idx="12"/>
          </p:nvPr>
        </p:nvSpPr>
        <p:spPr/>
        <p:txBody>
          <a:bodyPr/>
          <a:lstStyle/>
          <a:p>
            <a:fld id="{BD26C40E-487C-40A4-A841-8174FD7B7142}" type="slidenum">
              <a:rPr lang="en-US" smtClean="0">
                <a:solidFill>
                  <a:srgbClr val="0D1969">
                    <a:tint val="75000"/>
                  </a:srgbClr>
                </a:solidFill>
              </a:rPr>
              <a:pPr/>
              <a:t>29</a:t>
            </a:fld>
            <a:endParaRPr lang="en-US" dirty="0">
              <a:solidFill>
                <a:srgbClr val="0D1969">
                  <a:tint val="75000"/>
                </a:srgbClr>
              </a:solidFill>
            </a:endParaRPr>
          </a:p>
        </p:txBody>
      </p:sp>
      <p:sp>
        <p:nvSpPr>
          <p:cNvPr id="9"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 for this meeting: </a:t>
            </a:r>
            <a:endParaRPr lang="en-US" dirty="0"/>
          </a:p>
        </p:txBody>
      </p:sp>
      <p:sp>
        <p:nvSpPr>
          <p:cNvPr id="3" name="Content Placeholder 2"/>
          <p:cNvSpPr>
            <a:spLocks noGrp="1"/>
          </p:cNvSpPr>
          <p:nvPr>
            <p:ph idx="1"/>
          </p:nvPr>
        </p:nvSpPr>
        <p:spPr/>
        <p:txBody>
          <a:bodyPr>
            <a:normAutofit/>
          </a:bodyPr>
          <a:lstStyle/>
          <a:p>
            <a:pPr lvl="0">
              <a:buFont typeface="Wingdings" pitchFamily="2" charset="2"/>
              <a:buChar char="q"/>
            </a:pPr>
            <a:r>
              <a:rPr lang="en-US" dirty="0" smtClean="0"/>
              <a:t>Update the Board on the progress of the review of the </a:t>
            </a:r>
            <a:r>
              <a:rPr lang="en-US" i="1" dirty="0" smtClean="0"/>
              <a:t>2011 Massachusetts Frameworks for English Language Arts and Literacy </a:t>
            </a:r>
            <a:r>
              <a:rPr lang="en-US" dirty="0" smtClean="0"/>
              <a:t>and </a:t>
            </a:r>
            <a:r>
              <a:rPr lang="en-US" i="1" dirty="0" smtClean="0"/>
              <a:t>Mathematics</a:t>
            </a:r>
            <a:r>
              <a:rPr lang="en-US" dirty="0" smtClean="0"/>
              <a:t>.</a:t>
            </a:r>
          </a:p>
          <a:p>
            <a:pPr lvl="0">
              <a:buFont typeface="Wingdings" pitchFamily="2" charset="2"/>
              <a:buChar char="q"/>
            </a:pPr>
            <a:r>
              <a:rPr lang="en-US" dirty="0" smtClean="0"/>
              <a:t>Engage in discussion on the proposed revisions in ELA/Literacy and Mathematics. </a:t>
            </a:r>
          </a:p>
          <a:p>
            <a:pPr lvl="0">
              <a:buFont typeface="Wingdings" pitchFamily="2" charset="2"/>
              <a:buChar char="q"/>
            </a:pPr>
            <a:r>
              <a:rPr lang="en-US" dirty="0" smtClean="0"/>
              <a:t>Respond to Board questions and clarify next steps in preparation for the November Board meeting. </a:t>
            </a:r>
          </a:p>
          <a:p>
            <a:pPr>
              <a:buNone/>
            </a:pP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600" dirty="0" smtClean="0">
                <a:solidFill>
                  <a:srgbClr val="0D1969"/>
                </a:solidFill>
              </a:rPr>
              <a:t>2. Increase Coherence: </a:t>
            </a:r>
            <a:br>
              <a:rPr lang="en-US" sz="3600" dirty="0" smtClean="0">
                <a:solidFill>
                  <a:srgbClr val="0D1969"/>
                </a:solidFill>
              </a:rPr>
            </a:br>
            <a:r>
              <a:rPr lang="en-US" sz="3600" i="1" dirty="0" smtClean="0">
                <a:solidFill>
                  <a:srgbClr val="0D1969"/>
                </a:solidFill>
              </a:rPr>
              <a:t>Example-Recognizing Patterns  </a:t>
            </a:r>
            <a:r>
              <a:rPr lang="en-US" sz="2800" i="1" dirty="0" smtClean="0">
                <a:solidFill>
                  <a:srgbClr val="0D1969"/>
                </a:solidFill>
              </a:rPr>
              <a:t>(p. 3)</a:t>
            </a:r>
            <a:endParaRPr lang="en-US" sz="2800" b="1" i="1" dirty="0"/>
          </a:p>
        </p:txBody>
      </p:sp>
      <p:sp>
        <p:nvSpPr>
          <p:cNvPr id="4" name="Text Placeholder 3"/>
          <p:cNvSpPr>
            <a:spLocks noGrp="1"/>
          </p:cNvSpPr>
          <p:nvPr>
            <p:ph type="body" idx="1"/>
          </p:nvPr>
        </p:nvSpPr>
        <p:spPr>
          <a:xfrm>
            <a:off x="609600" y="1447800"/>
            <a:ext cx="3810000" cy="639762"/>
          </a:xfrm>
        </p:spPr>
        <p:txBody>
          <a:bodyPr/>
          <a:lstStyle/>
          <a:p>
            <a:r>
              <a:rPr lang="en-US" dirty="0" smtClean="0"/>
              <a:t>Recommendations</a:t>
            </a:r>
            <a:endParaRPr lang="en-US" dirty="0"/>
          </a:p>
        </p:txBody>
      </p:sp>
      <p:sp>
        <p:nvSpPr>
          <p:cNvPr id="5" name="Content Placeholder 4"/>
          <p:cNvSpPr>
            <a:spLocks noGrp="1"/>
          </p:cNvSpPr>
          <p:nvPr>
            <p:ph sz="half" idx="2"/>
          </p:nvPr>
        </p:nvSpPr>
        <p:spPr>
          <a:xfrm>
            <a:off x="457200" y="2174875"/>
            <a:ext cx="3733800" cy="3951288"/>
          </a:xfrm>
        </p:spPr>
        <p:txBody>
          <a:bodyPr>
            <a:normAutofit fontScale="92500"/>
          </a:bodyPr>
          <a:lstStyle/>
          <a:p>
            <a:r>
              <a:rPr lang="en-US" dirty="0" smtClean="0"/>
              <a:t>Added language to recognize and/or identify patterns in grades K-2, Example:</a:t>
            </a:r>
          </a:p>
          <a:p>
            <a:pPr lvl="1"/>
            <a:r>
              <a:rPr lang="en-US" dirty="0" smtClean="0"/>
              <a:t>Kindergarten.CC.1 Count to 100 by ones and tens.</a:t>
            </a:r>
            <a:r>
              <a:rPr lang="en-US" dirty="0" smtClean="0">
                <a:solidFill>
                  <a:srgbClr val="FF0000"/>
                </a:solidFill>
              </a:rPr>
              <a:t> Recognize the one more and ten more patterns of counting.</a:t>
            </a:r>
          </a:p>
        </p:txBody>
      </p:sp>
      <p:sp>
        <p:nvSpPr>
          <p:cNvPr id="6" name="Text Placeholder 5"/>
          <p:cNvSpPr>
            <a:spLocks noGrp="1"/>
          </p:cNvSpPr>
          <p:nvPr>
            <p:ph type="body" sz="quarter" idx="3"/>
          </p:nvPr>
        </p:nvSpPr>
        <p:spPr>
          <a:xfrm>
            <a:off x="4724400" y="1447800"/>
            <a:ext cx="3811496" cy="639762"/>
          </a:xfrm>
        </p:spPr>
        <p:txBody>
          <a:bodyPr/>
          <a:lstStyle/>
          <a:p>
            <a:r>
              <a:rPr lang="en-US" dirty="0" smtClean="0"/>
              <a:t>Rationale</a:t>
            </a:r>
            <a:endParaRPr lang="en-US" dirty="0"/>
          </a:p>
        </p:txBody>
      </p:sp>
      <p:sp>
        <p:nvSpPr>
          <p:cNvPr id="7" name="Content Placeholder 6"/>
          <p:cNvSpPr>
            <a:spLocks noGrp="1"/>
          </p:cNvSpPr>
          <p:nvPr>
            <p:ph sz="quarter" idx="4"/>
          </p:nvPr>
        </p:nvSpPr>
        <p:spPr>
          <a:xfrm>
            <a:off x="4648200" y="2209800"/>
            <a:ext cx="3962400" cy="3840163"/>
          </a:xfrm>
        </p:spPr>
        <p:txBody>
          <a:bodyPr>
            <a:normAutofit fontScale="92500" lnSpcReduction="20000"/>
          </a:bodyPr>
          <a:lstStyle/>
          <a:p>
            <a:r>
              <a:rPr lang="en-US" sz="2600" dirty="0" smtClean="0"/>
              <a:t>Maintains the focus on numbers and operations and is foundational for algebraic thinking</a:t>
            </a:r>
          </a:p>
          <a:p>
            <a:r>
              <a:rPr lang="en-US" sz="2600" dirty="0" smtClean="0"/>
              <a:t>Connects to the Standards for Mathematical Practice</a:t>
            </a:r>
          </a:p>
          <a:p>
            <a:pPr lvl="1"/>
            <a:r>
              <a:rPr lang="en-US" sz="2200" dirty="0" smtClean="0"/>
              <a:t>Looking for and making use of structure and</a:t>
            </a:r>
          </a:p>
          <a:p>
            <a:pPr lvl="1"/>
            <a:r>
              <a:rPr lang="en-US" sz="2200" dirty="0" smtClean="0"/>
              <a:t>Look for and express regularity in repeated reasoning</a:t>
            </a:r>
          </a:p>
          <a:p>
            <a:endParaRPr lang="en-US" dirty="0" smtClean="0"/>
          </a:p>
        </p:txBody>
      </p:sp>
      <p:sp>
        <p:nvSpPr>
          <p:cNvPr id="8" name="Slide Number Placeholder 7"/>
          <p:cNvSpPr>
            <a:spLocks noGrp="1"/>
          </p:cNvSpPr>
          <p:nvPr>
            <p:ph type="sldNum" sz="quarter" idx="12"/>
          </p:nvPr>
        </p:nvSpPr>
        <p:spPr/>
        <p:txBody>
          <a:bodyPr/>
          <a:lstStyle/>
          <a:p>
            <a:fld id="{BD26C40E-487C-40A4-A841-8174FD7B7142}" type="slidenum">
              <a:rPr lang="en-US" smtClean="0">
                <a:solidFill>
                  <a:srgbClr val="0D1969">
                    <a:tint val="75000"/>
                  </a:srgbClr>
                </a:solidFill>
              </a:rPr>
              <a:pPr/>
              <a:t>30</a:t>
            </a:fld>
            <a:endParaRPr lang="en-US" dirty="0">
              <a:solidFill>
                <a:srgbClr val="0D1969">
                  <a:tint val="75000"/>
                </a:srgbClr>
              </a:solidFill>
            </a:endParaRPr>
          </a:p>
        </p:txBody>
      </p:sp>
      <p:sp>
        <p:nvSpPr>
          <p:cNvPr id="9"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sz="4000" b="0" dirty="0" smtClean="0">
                <a:solidFill>
                  <a:srgbClr val="0D1969"/>
                </a:solidFill>
                <a:latin typeface="Georgia"/>
              </a:rPr>
              <a:t>2. Increase Coherence: Consistent Language and Definitions  </a:t>
            </a:r>
            <a:r>
              <a:rPr lang="en-US" sz="2800" b="0" dirty="0" smtClean="0">
                <a:solidFill>
                  <a:srgbClr val="0D1969"/>
                </a:solidFill>
                <a:latin typeface="Georgia"/>
              </a:rPr>
              <a:t>(p. 5)</a:t>
            </a:r>
            <a:endParaRPr lang="en-US" sz="2800" b="0" dirty="0">
              <a:latin typeface="+mj-lt"/>
            </a:endParaRPr>
          </a:p>
        </p:txBody>
      </p:sp>
      <p:sp>
        <p:nvSpPr>
          <p:cNvPr id="5" name="Text Placeholder 4"/>
          <p:cNvSpPr>
            <a:spLocks noGrp="1"/>
          </p:cNvSpPr>
          <p:nvPr>
            <p:ph type="body" idx="1"/>
          </p:nvPr>
        </p:nvSpPr>
        <p:spPr>
          <a:xfrm>
            <a:off x="609600" y="1371600"/>
            <a:ext cx="3810000" cy="639762"/>
          </a:xfrm>
        </p:spPr>
        <p:txBody>
          <a:bodyPr/>
          <a:lstStyle/>
          <a:p>
            <a:pPr algn="ctr"/>
            <a:r>
              <a:rPr lang="en-US" dirty="0" smtClean="0"/>
              <a:t>Recommendations</a:t>
            </a:r>
            <a:endParaRPr lang="en-US" dirty="0"/>
          </a:p>
        </p:txBody>
      </p:sp>
      <p:sp>
        <p:nvSpPr>
          <p:cNvPr id="3" name="Content Placeholder 2"/>
          <p:cNvSpPr>
            <a:spLocks noGrp="1"/>
          </p:cNvSpPr>
          <p:nvPr>
            <p:ph sz="half" idx="2"/>
          </p:nvPr>
        </p:nvSpPr>
        <p:spPr>
          <a:xfrm>
            <a:off x="304800" y="1905000"/>
            <a:ext cx="4343400" cy="4267200"/>
          </a:xfrm>
        </p:spPr>
        <p:txBody>
          <a:bodyPr>
            <a:normAutofit lnSpcReduction="10000"/>
          </a:bodyPr>
          <a:lstStyle/>
          <a:p>
            <a:r>
              <a:rPr lang="en-US" sz="2400" dirty="0" smtClean="0"/>
              <a:t>Keep the two ‘know from memory’ standards.</a:t>
            </a:r>
          </a:p>
          <a:p>
            <a:r>
              <a:rPr lang="en-US" sz="2400" dirty="0" smtClean="0"/>
              <a:t>Add definitions to Framework for fluency, know from memory, standard algorithm, and algorithm</a:t>
            </a:r>
          </a:p>
          <a:p>
            <a:pPr lvl="1"/>
            <a:r>
              <a:rPr lang="en-US" sz="2000" dirty="0" smtClean="0"/>
              <a:t>Include significance of using strategies to develop number sense and fluency precedes knowing math facts from memory</a:t>
            </a:r>
          </a:p>
          <a:p>
            <a:endParaRPr lang="en-US" dirty="0"/>
          </a:p>
        </p:txBody>
      </p:sp>
      <p:sp>
        <p:nvSpPr>
          <p:cNvPr id="6" name="Text Placeholder 5"/>
          <p:cNvSpPr>
            <a:spLocks noGrp="1"/>
          </p:cNvSpPr>
          <p:nvPr>
            <p:ph type="body" sz="quarter" idx="3"/>
          </p:nvPr>
        </p:nvSpPr>
        <p:spPr>
          <a:xfrm>
            <a:off x="4724400" y="1371600"/>
            <a:ext cx="3811496" cy="639762"/>
          </a:xfrm>
        </p:spPr>
        <p:txBody>
          <a:bodyPr/>
          <a:lstStyle/>
          <a:p>
            <a:pPr algn="ctr"/>
            <a:r>
              <a:rPr lang="en-US" dirty="0" smtClean="0"/>
              <a:t>Rationale</a:t>
            </a:r>
            <a:endParaRPr lang="en-US" dirty="0"/>
          </a:p>
        </p:txBody>
      </p:sp>
      <p:sp>
        <p:nvSpPr>
          <p:cNvPr id="4" name="Content Placeholder 3"/>
          <p:cNvSpPr>
            <a:spLocks noGrp="1"/>
          </p:cNvSpPr>
          <p:nvPr>
            <p:ph sz="quarter" idx="4"/>
          </p:nvPr>
        </p:nvSpPr>
        <p:spPr>
          <a:xfrm>
            <a:off x="4724400" y="1981200"/>
            <a:ext cx="3811496" cy="3951288"/>
          </a:xfrm>
        </p:spPr>
        <p:txBody>
          <a:bodyPr/>
          <a:lstStyle/>
          <a:p>
            <a:r>
              <a:rPr lang="en-US" sz="2400" dirty="0" smtClean="0"/>
              <a:t>Students need to be able to quickly recall math facts in order to efficiently calculate and solve more complex  calculations and problems as they advance in their mathematical studies </a:t>
            </a:r>
            <a:endParaRPr lang="en-US" sz="2400" dirty="0"/>
          </a:p>
        </p:txBody>
      </p:sp>
      <p:sp>
        <p:nvSpPr>
          <p:cNvPr id="7" name="Slide Number Placeholder 6"/>
          <p:cNvSpPr>
            <a:spLocks noGrp="1"/>
          </p:cNvSpPr>
          <p:nvPr>
            <p:ph type="sldNum" sz="quarter" idx="12"/>
          </p:nvPr>
        </p:nvSpPr>
        <p:spPr/>
        <p:txBody>
          <a:bodyPr/>
          <a:lstStyle/>
          <a:p>
            <a:fld id="{5769D82E-6987-4D55-BC92-780323C53D3E}" type="slidenum">
              <a:rPr lang="en-US" smtClean="0">
                <a:solidFill>
                  <a:srgbClr val="0D1969">
                    <a:tint val="75000"/>
                  </a:srgbClr>
                </a:solidFill>
              </a:rPr>
              <a:pPr/>
              <a:t>31</a:t>
            </a:fld>
            <a:endParaRPr lang="en-US">
              <a:solidFill>
                <a:srgbClr val="0D1969">
                  <a:tint val="75000"/>
                </a:srgbClr>
              </a:solidFill>
            </a:endParaRPr>
          </a:p>
        </p:txBody>
      </p:sp>
      <p:sp>
        <p:nvSpPr>
          <p:cNvPr id="8"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fontScale="90000"/>
          </a:bodyPr>
          <a:lstStyle/>
          <a:p>
            <a:r>
              <a:rPr lang="en-US" sz="4000" b="0" dirty="0" smtClean="0">
                <a:latin typeface="+mj-lt"/>
              </a:rPr>
              <a:t>2. Increase Coherence: Consistent Language and Definitions  </a:t>
            </a:r>
            <a:r>
              <a:rPr lang="en-US" sz="3100" b="0" dirty="0" smtClean="0">
                <a:latin typeface="+mj-lt"/>
              </a:rPr>
              <a:t>(pp. 3-4)</a:t>
            </a:r>
            <a:endParaRPr lang="en-US" sz="3100" b="0" dirty="0">
              <a:latin typeface="+mj-lt"/>
            </a:endParaRPr>
          </a:p>
        </p:txBody>
      </p:sp>
      <p:sp>
        <p:nvSpPr>
          <p:cNvPr id="3" name="Content Placeholder 2"/>
          <p:cNvSpPr>
            <a:spLocks noGrp="1"/>
          </p:cNvSpPr>
          <p:nvPr>
            <p:ph sz="half" idx="2"/>
          </p:nvPr>
        </p:nvSpPr>
        <p:spPr>
          <a:xfrm>
            <a:off x="457200" y="1981200"/>
            <a:ext cx="7924800" cy="3951288"/>
          </a:xfrm>
        </p:spPr>
        <p:txBody>
          <a:bodyPr>
            <a:normAutofit/>
          </a:bodyPr>
          <a:lstStyle/>
          <a:p>
            <a:pPr>
              <a:buNone/>
            </a:pPr>
            <a:r>
              <a:rPr lang="en-US" sz="2400" i="1" dirty="0" smtClean="0">
                <a:solidFill>
                  <a:srgbClr val="0D1969"/>
                </a:solidFill>
              </a:rPr>
              <a:t>	</a:t>
            </a:r>
            <a:r>
              <a:rPr lang="en-US" sz="1800" b="1" i="1" dirty="0" smtClean="0">
                <a:solidFill>
                  <a:srgbClr val="0D1969"/>
                </a:solidFill>
              </a:rPr>
              <a:t>Fluency: </a:t>
            </a:r>
            <a:r>
              <a:rPr lang="en-US" sz="1800" i="1" dirty="0" smtClean="0">
                <a:solidFill>
                  <a:srgbClr val="0D1969"/>
                </a:solidFill>
              </a:rPr>
              <a:t>“</a:t>
            </a:r>
            <a:r>
              <a:rPr lang="en-US" sz="1800" dirty="0" smtClean="0">
                <a:solidFill>
                  <a:srgbClr val="0D1969"/>
                </a:solidFill>
              </a:rPr>
              <a:t>Fluency is </a:t>
            </a:r>
            <a:r>
              <a:rPr lang="en-US" sz="1800" dirty="0" smtClean="0"/>
              <a:t>knowing how a number can be composed and decomposed and using that information to be flexible and efficient in solving problems. The b</a:t>
            </a:r>
            <a:r>
              <a:rPr lang="en-US" sz="1800" dirty="0" smtClean="0">
                <a:solidFill>
                  <a:srgbClr val="0D1969"/>
                </a:solidFill>
              </a:rPr>
              <a:t>est way to develop fluency is to develop number sense and to work with numbers in different ways.”</a:t>
            </a:r>
          </a:p>
          <a:p>
            <a:pPr algn="r">
              <a:buNone/>
            </a:pPr>
            <a:r>
              <a:rPr lang="en-US" sz="1200" i="1" dirty="0" smtClean="0"/>
              <a:t>       (Parish., S. 2014. Number Talks: Helping Children Build Mental Math and Computational Strategies, </a:t>
            </a:r>
          </a:p>
          <a:p>
            <a:pPr algn="r">
              <a:buNone/>
            </a:pPr>
            <a:r>
              <a:rPr lang="en-US" sz="1200" i="1" dirty="0" smtClean="0"/>
              <a:t>Grades K–5, 2014, p. 159. Updated with Common Core Connections, Math Solutions.)</a:t>
            </a:r>
          </a:p>
          <a:p>
            <a:pPr marL="400050" lvl="1" indent="0" algn="just">
              <a:buNone/>
            </a:pPr>
            <a:endParaRPr lang="en-US" sz="1800" b="1" i="1" dirty="0" smtClean="0"/>
          </a:p>
          <a:p>
            <a:pPr marL="400050" lvl="1" indent="0">
              <a:buNone/>
            </a:pPr>
            <a:r>
              <a:rPr lang="en-US" sz="1800" b="1" i="1" dirty="0" smtClean="0"/>
              <a:t>Know from Memory:  </a:t>
            </a:r>
            <a:r>
              <a:rPr lang="en-US" sz="1800" dirty="0" smtClean="0"/>
              <a:t>As students work on meaningful number activities they will commit facts to memory (</a:t>
            </a:r>
            <a:r>
              <a:rPr lang="en-US" sz="1800" dirty="0" smtClean="0">
                <a:solidFill>
                  <a:srgbClr val="0D1969"/>
                </a:solidFill>
              </a:rPr>
              <a:t>recall and easily retrieve to use when needed</a:t>
            </a:r>
            <a:r>
              <a:rPr lang="en-US" sz="1800" dirty="0" smtClean="0"/>
              <a:t>) at the same time as understanding numbers and math. Students are expected to build understanding and then they are expected to know facts from memory.</a:t>
            </a:r>
          </a:p>
          <a:p>
            <a:pPr marL="400050" lvl="1" indent="0" algn="r">
              <a:buNone/>
            </a:pPr>
            <a:r>
              <a:rPr lang="en-US" sz="1200" i="1" dirty="0" smtClean="0"/>
              <a:t>(Adapted from Jo </a:t>
            </a:r>
            <a:r>
              <a:rPr lang="en-US" sz="1200" i="1" dirty="0" err="1" smtClean="0"/>
              <a:t>Boaler</a:t>
            </a:r>
            <a:r>
              <a:rPr lang="en-US" sz="1200" i="1" dirty="0" smtClean="0"/>
              <a:t>, 2015, Fluency Without Fear. Youcubed.org)</a:t>
            </a:r>
            <a:endParaRPr lang="en-US" sz="1200" i="1" dirty="0"/>
          </a:p>
        </p:txBody>
      </p:sp>
      <p:sp>
        <p:nvSpPr>
          <p:cNvPr id="6" name="Slide Number Placeholder 5"/>
          <p:cNvSpPr>
            <a:spLocks noGrp="1"/>
          </p:cNvSpPr>
          <p:nvPr>
            <p:ph type="sldNum" sz="quarter" idx="12"/>
          </p:nvPr>
        </p:nvSpPr>
        <p:spPr/>
        <p:txBody>
          <a:bodyPr/>
          <a:lstStyle/>
          <a:p>
            <a:fld id="{BD26C40E-487C-40A4-A841-8174FD7B7142}" type="slidenum">
              <a:rPr lang="en-US" smtClean="0">
                <a:solidFill>
                  <a:srgbClr val="0D1969">
                    <a:tint val="75000"/>
                  </a:srgbClr>
                </a:solidFill>
              </a:rPr>
              <a:pPr/>
              <a:t>32</a:t>
            </a:fld>
            <a:endParaRPr lang="en-US" dirty="0">
              <a:solidFill>
                <a:srgbClr val="0D1969">
                  <a:tint val="75000"/>
                </a:srgbClr>
              </a:solidFill>
            </a:endParaRPr>
          </a:p>
        </p:txBody>
      </p:sp>
      <p:sp>
        <p:nvSpPr>
          <p:cNvPr id="8"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extLst>
      <p:ext uri="{BB962C8B-B14F-4D97-AF65-F5344CB8AC3E}">
        <p14:creationId xmlns:mc="http://schemas.openxmlformats.org/markup-compatibility/2006" xmlns:mv="urn:schemas-microsoft-com:mac:vml" xmlns="" xmlns:p14="http://schemas.microsoft.com/office/powerpoint/2010/main" val="2981666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600" b="0" dirty="0" smtClean="0">
                <a:solidFill>
                  <a:srgbClr val="0D1969"/>
                </a:solidFill>
                <a:latin typeface="Georgia"/>
              </a:rPr>
              <a:t>2. Increase Focus: </a:t>
            </a:r>
            <a:r>
              <a:rPr lang="en-US" sz="3600" b="0" i="1" dirty="0" smtClean="0">
                <a:solidFill>
                  <a:srgbClr val="0D1969"/>
                </a:solidFill>
                <a:latin typeface="Georgia"/>
              </a:rPr>
              <a:t>Example-Rate </a:t>
            </a:r>
            <a:r>
              <a:rPr lang="en-US" sz="2800" b="0" i="1" dirty="0" smtClean="0">
                <a:solidFill>
                  <a:srgbClr val="0D1969"/>
                </a:solidFill>
                <a:latin typeface="Georgia"/>
              </a:rPr>
              <a:t>(p. 6)</a:t>
            </a:r>
            <a:endParaRPr lang="en-US" sz="2800" b="1" i="1" dirty="0"/>
          </a:p>
        </p:txBody>
      </p:sp>
      <p:sp>
        <p:nvSpPr>
          <p:cNvPr id="4" name="Text Placeholder 3"/>
          <p:cNvSpPr>
            <a:spLocks noGrp="1"/>
          </p:cNvSpPr>
          <p:nvPr>
            <p:ph type="body" idx="1"/>
          </p:nvPr>
        </p:nvSpPr>
        <p:spPr>
          <a:xfrm>
            <a:off x="609600" y="1295400"/>
            <a:ext cx="3810000" cy="639762"/>
          </a:xfrm>
        </p:spPr>
        <p:txBody>
          <a:bodyPr/>
          <a:lstStyle/>
          <a:p>
            <a:r>
              <a:rPr lang="en-US" dirty="0" smtClean="0"/>
              <a:t>Recommendations</a:t>
            </a:r>
            <a:endParaRPr lang="en-US" dirty="0"/>
          </a:p>
        </p:txBody>
      </p:sp>
      <p:sp>
        <p:nvSpPr>
          <p:cNvPr id="5" name="Content Placeholder 4"/>
          <p:cNvSpPr>
            <a:spLocks noGrp="1"/>
          </p:cNvSpPr>
          <p:nvPr>
            <p:ph sz="half" idx="2"/>
          </p:nvPr>
        </p:nvSpPr>
        <p:spPr>
          <a:xfrm>
            <a:off x="152400" y="1981200"/>
            <a:ext cx="3962400" cy="3951288"/>
          </a:xfrm>
        </p:spPr>
        <p:txBody>
          <a:bodyPr>
            <a:normAutofit fontScale="92500"/>
          </a:bodyPr>
          <a:lstStyle/>
          <a:p>
            <a:r>
              <a:rPr lang="en-US" sz="2600" dirty="0" smtClean="0"/>
              <a:t>Add the word “rate” to grade 6 cluster heading of standards in the Ratio and Proportional Relationships domain</a:t>
            </a:r>
          </a:p>
          <a:p>
            <a:pPr>
              <a:buNone/>
            </a:pPr>
            <a:r>
              <a:rPr lang="en-US" sz="2600" dirty="0" smtClean="0"/>
              <a:t>	Revised cluster heading: </a:t>
            </a:r>
            <a:r>
              <a:rPr lang="en-US" sz="2600" i="1" dirty="0" smtClean="0"/>
              <a:t>Understand ratio </a:t>
            </a:r>
            <a:r>
              <a:rPr lang="en-US" sz="2600" i="1" dirty="0" smtClean="0">
                <a:solidFill>
                  <a:srgbClr val="FF0000"/>
                </a:solidFill>
              </a:rPr>
              <a:t>and rate </a:t>
            </a:r>
            <a:r>
              <a:rPr lang="en-US" sz="2600" i="1" dirty="0" smtClean="0"/>
              <a:t>concepts and use ratio </a:t>
            </a:r>
            <a:r>
              <a:rPr lang="en-US" sz="2600" i="1" dirty="0" smtClean="0">
                <a:solidFill>
                  <a:srgbClr val="FF0000"/>
                </a:solidFill>
              </a:rPr>
              <a:t>and rate </a:t>
            </a:r>
            <a:r>
              <a:rPr lang="en-US" sz="2600" i="1" dirty="0" smtClean="0"/>
              <a:t>reasoning to solve problems</a:t>
            </a:r>
            <a:endParaRPr lang="en-US" sz="2600" i="1" dirty="0"/>
          </a:p>
        </p:txBody>
      </p:sp>
      <p:sp>
        <p:nvSpPr>
          <p:cNvPr id="6" name="Text Placeholder 5"/>
          <p:cNvSpPr>
            <a:spLocks noGrp="1"/>
          </p:cNvSpPr>
          <p:nvPr>
            <p:ph type="body" sz="quarter" idx="3"/>
          </p:nvPr>
        </p:nvSpPr>
        <p:spPr>
          <a:xfrm>
            <a:off x="4724400" y="1295400"/>
            <a:ext cx="3811496" cy="639762"/>
          </a:xfrm>
        </p:spPr>
        <p:txBody>
          <a:bodyPr/>
          <a:lstStyle/>
          <a:p>
            <a:r>
              <a:rPr lang="en-US" dirty="0" smtClean="0"/>
              <a:t>Rationale</a:t>
            </a:r>
            <a:endParaRPr lang="en-US" dirty="0"/>
          </a:p>
        </p:txBody>
      </p:sp>
      <p:sp>
        <p:nvSpPr>
          <p:cNvPr id="7" name="Content Placeholder 6"/>
          <p:cNvSpPr>
            <a:spLocks noGrp="1"/>
          </p:cNvSpPr>
          <p:nvPr>
            <p:ph sz="quarter" idx="4"/>
          </p:nvPr>
        </p:nvSpPr>
        <p:spPr>
          <a:xfrm>
            <a:off x="4343400" y="1905000"/>
            <a:ext cx="4495800" cy="4191000"/>
          </a:xfrm>
        </p:spPr>
        <p:txBody>
          <a:bodyPr>
            <a:normAutofit lnSpcReduction="10000"/>
          </a:bodyPr>
          <a:lstStyle/>
          <a:p>
            <a:r>
              <a:rPr lang="en-US" sz="2400" dirty="0" smtClean="0"/>
              <a:t>Connecting Ratio and Rate is a critical focus in Grade 6</a:t>
            </a:r>
          </a:p>
          <a:p>
            <a:r>
              <a:rPr lang="en-US" sz="2400" dirty="0" smtClean="0"/>
              <a:t>Using both ratio and rate reasoning to solve problems</a:t>
            </a:r>
          </a:p>
          <a:p>
            <a:r>
              <a:rPr lang="en-US" sz="2400" dirty="0" smtClean="0"/>
              <a:t>To develop strong proportional reasoning skills  and provide a strong foundation for future work with algebraic expressions and equations in grade 7 and linear functions in grade 8</a:t>
            </a:r>
          </a:p>
          <a:p>
            <a:endParaRPr lang="en-US" dirty="0" smtClean="0"/>
          </a:p>
          <a:p>
            <a:endParaRPr lang="en-US" dirty="0" smtClean="0"/>
          </a:p>
        </p:txBody>
      </p:sp>
      <p:sp>
        <p:nvSpPr>
          <p:cNvPr id="8" name="Slide Number Placeholder 7"/>
          <p:cNvSpPr>
            <a:spLocks noGrp="1"/>
          </p:cNvSpPr>
          <p:nvPr>
            <p:ph type="sldNum" sz="quarter" idx="12"/>
          </p:nvPr>
        </p:nvSpPr>
        <p:spPr/>
        <p:txBody>
          <a:bodyPr/>
          <a:lstStyle/>
          <a:p>
            <a:fld id="{5769D82E-6987-4D55-BC92-780323C53D3E}" type="slidenum">
              <a:rPr lang="en-US" smtClean="0">
                <a:solidFill>
                  <a:srgbClr val="0D1969">
                    <a:tint val="75000"/>
                  </a:srgbClr>
                </a:solidFill>
              </a:rPr>
              <a:pPr/>
              <a:t>33</a:t>
            </a:fld>
            <a:endParaRPr lang="en-US">
              <a:solidFill>
                <a:srgbClr val="0D1969">
                  <a:tint val="75000"/>
                </a:srgbClr>
              </a:solidFill>
            </a:endParaRPr>
          </a:p>
        </p:txBody>
      </p:sp>
      <p:sp>
        <p:nvSpPr>
          <p:cNvPr id="9"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pPr algn="ctr"/>
            <a:r>
              <a:rPr lang="en-US" sz="3600" dirty="0" smtClean="0">
                <a:ea typeface="Tahoma" pitchFamily="34" charset="0"/>
                <a:cs typeface="Georgia"/>
              </a:rPr>
              <a:t>Defining Rigor in the Math Framework</a:t>
            </a:r>
            <a:endParaRPr lang="en-US" sz="3600" dirty="0">
              <a:ea typeface="Tahoma" pitchFamily="34" charset="0"/>
              <a:cs typeface="Georgia"/>
            </a:endParaRPr>
          </a:p>
        </p:txBody>
      </p:sp>
      <p:pic>
        <p:nvPicPr>
          <p:cNvPr id="4" name="Content Placeholder 3" descr="Conceptual Understanding Visual &#10;Use of Math: Application&#10;Make Sense of Math: Conceptual&#10;Do the Math: Procedural&#10;"/>
          <p:cNvPicPr>
            <a:picLocks noGrp="1" noChangeAspect="1"/>
          </p:cNvPicPr>
          <p:nvPr>
            <p:ph idx="1"/>
          </p:nvPr>
        </p:nvPicPr>
        <p:blipFill>
          <a:blip r:embed="rId3" cstate="print"/>
          <a:stretch>
            <a:fillRect/>
          </a:stretch>
        </p:blipFill>
        <p:spPr>
          <a:xfrm>
            <a:off x="2286000" y="1524000"/>
            <a:ext cx="4419600" cy="3805767"/>
          </a:xfrm>
        </p:spPr>
      </p:pic>
      <p:sp>
        <p:nvSpPr>
          <p:cNvPr id="6" name="TextBox 5" descr="Text Box: Application"/>
          <p:cNvSpPr txBox="1"/>
          <p:nvPr/>
        </p:nvSpPr>
        <p:spPr>
          <a:xfrm>
            <a:off x="3810000" y="5562600"/>
            <a:ext cx="1371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Georgia"/>
                <a:cs typeface="Georgia"/>
              </a:rPr>
              <a:t>Application</a:t>
            </a:r>
            <a:endParaRPr lang="en-US" dirty="0">
              <a:latin typeface="Georgia"/>
              <a:cs typeface="Georgia"/>
            </a:endParaRPr>
          </a:p>
        </p:txBody>
      </p:sp>
      <p:sp>
        <p:nvSpPr>
          <p:cNvPr id="7" name="TextBox 6" descr="Text Box: Procedural&#10;"/>
          <p:cNvSpPr txBox="1"/>
          <p:nvPr/>
        </p:nvSpPr>
        <p:spPr>
          <a:xfrm>
            <a:off x="6019800" y="2971800"/>
            <a:ext cx="1371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Georgia"/>
                <a:cs typeface="Georgia"/>
              </a:rPr>
              <a:t>Procedural</a:t>
            </a:r>
            <a:endParaRPr lang="en-US" dirty="0">
              <a:latin typeface="Georgia"/>
              <a:cs typeface="Georgia"/>
            </a:endParaRPr>
          </a:p>
        </p:txBody>
      </p:sp>
      <p:sp>
        <p:nvSpPr>
          <p:cNvPr id="8" name="TextBox 7" descr="Text Box: Conceptual"/>
          <p:cNvSpPr txBox="1"/>
          <p:nvPr/>
        </p:nvSpPr>
        <p:spPr>
          <a:xfrm>
            <a:off x="1752600" y="2971800"/>
            <a:ext cx="1371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Georgia"/>
                <a:cs typeface="Georgia"/>
              </a:rPr>
              <a:t>Conceptual</a:t>
            </a:r>
            <a:endParaRPr lang="en-US" dirty="0">
              <a:latin typeface="Georgia"/>
              <a:cs typeface="Georgia"/>
            </a:endParaRPr>
          </a:p>
        </p:txBody>
      </p:sp>
      <p:graphicFrame>
        <p:nvGraphicFramePr>
          <p:cNvPr id="9" name="Group 20"/>
          <p:cNvGraphicFramePr>
            <a:graphicFrameLocks noGrp="1"/>
          </p:cNvGraphicFramePr>
          <p:nvPr/>
        </p:nvGraphicFramePr>
        <p:xfrm>
          <a:off x="5334000" y="6172200"/>
          <a:ext cx="2971800" cy="304800"/>
        </p:xfrm>
        <a:graphic>
          <a:graphicData uri="http://schemas.openxmlformats.org/drawingml/2006/table">
            <a:tbl>
              <a:tblPr/>
              <a:tblGrid>
                <a:gridCol w="609600"/>
                <a:gridCol w="990600"/>
                <a:gridCol w="685800"/>
                <a:gridCol w="685800"/>
              </a:tblGrid>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Focus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Coherence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rebuchet MS" pitchFamily="34" charset="0"/>
                        </a:rPr>
                        <a:t>Clarity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rebuchet MS" pitchFamily="34" charset="0"/>
                        </a:rPr>
                        <a:t>Rigor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r>
            </a:tbl>
          </a:graphicData>
        </a:graphic>
      </p:graphicFrame>
      <p:sp>
        <p:nvSpPr>
          <p:cNvPr id="10" name="Slide Number Placeholder 9"/>
          <p:cNvSpPr>
            <a:spLocks noGrp="1"/>
          </p:cNvSpPr>
          <p:nvPr>
            <p:ph type="sldNum" sz="quarter" idx="12"/>
          </p:nvPr>
        </p:nvSpPr>
        <p:spPr/>
        <p:txBody>
          <a:bodyPr/>
          <a:lstStyle/>
          <a:p>
            <a:fld id="{5769D82E-6987-4D55-BC92-780323C53D3E}" type="slidenum">
              <a:rPr lang="en-US" smtClean="0">
                <a:solidFill>
                  <a:srgbClr val="0D1969">
                    <a:tint val="75000"/>
                  </a:srgbClr>
                </a:solidFill>
              </a:rPr>
              <a:pPr/>
              <a:t>34</a:t>
            </a:fld>
            <a:endParaRPr lang="en-US">
              <a:solidFill>
                <a:srgbClr val="0D1969">
                  <a:tint val="75000"/>
                </a:srgbClr>
              </a:solidFill>
            </a:endParaRPr>
          </a:p>
        </p:txBody>
      </p:sp>
    </p:spTree>
    <p:extLst>
      <p:ext uri="{BB962C8B-B14F-4D97-AF65-F5344CB8AC3E}">
        <p14:creationId xmlns:mc="http://schemas.openxmlformats.org/markup-compatibility/2006" xmlns:mv="urn:schemas-microsoft-com:mac:vml" xmlns="" xmlns:p14="http://schemas.microsoft.com/office/powerpoint/2010/main" val="3958478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7924800" cy="914400"/>
          </a:xfrm>
          <a:noFill/>
        </p:spPr>
        <p:txBody>
          <a:bodyPr>
            <a:normAutofit fontScale="90000"/>
          </a:bodyPr>
          <a:lstStyle/>
          <a:p>
            <a:r>
              <a:rPr lang="en-US" sz="4000" b="0" dirty="0" smtClean="0">
                <a:solidFill>
                  <a:srgbClr val="0D1969"/>
                </a:solidFill>
                <a:latin typeface="Georgia"/>
              </a:rPr>
              <a:t>2. Rigor: </a:t>
            </a:r>
            <a:r>
              <a:rPr lang="en-US" sz="4000" b="0" i="1" dirty="0" smtClean="0">
                <a:solidFill>
                  <a:srgbClr val="0D1969"/>
                </a:solidFill>
                <a:latin typeface="Georgia"/>
              </a:rPr>
              <a:t>Example- 20 High School </a:t>
            </a:r>
            <a:br>
              <a:rPr lang="en-US" sz="4000" b="0" i="1" dirty="0" smtClean="0">
                <a:solidFill>
                  <a:srgbClr val="0D1969"/>
                </a:solidFill>
                <a:latin typeface="Georgia"/>
              </a:rPr>
            </a:br>
            <a:r>
              <a:rPr lang="en-US" sz="4000" b="0" i="1" dirty="0" smtClean="0">
                <a:solidFill>
                  <a:srgbClr val="0D1969"/>
                </a:solidFill>
                <a:latin typeface="Georgia"/>
              </a:rPr>
              <a:t>Plus (+)  Standards  </a:t>
            </a:r>
            <a:r>
              <a:rPr lang="en-US" sz="3100" b="0" i="1" dirty="0" smtClean="0">
                <a:solidFill>
                  <a:srgbClr val="0D1969"/>
                </a:solidFill>
                <a:latin typeface="Georgia"/>
              </a:rPr>
              <a:t>(p. 7)</a:t>
            </a:r>
            <a:endParaRPr lang="en-US" sz="2800" b="0" dirty="0">
              <a:latin typeface="+mj-lt"/>
            </a:endParaRPr>
          </a:p>
        </p:txBody>
      </p:sp>
      <p:sp>
        <p:nvSpPr>
          <p:cNvPr id="7" name="Content Placeholder 6"/>
          <p:cNvSpPr>
            <a:spLocks noGrp="1"/>
          </p:cNvSpPr>
          <p:nvPr>
            <p:ph sz="half" idx="2"/>
          </p:nvPr>
        </p:nvSpPr>
        <p:spPr>
          <a:xfrm>
            <a:off x="304800" y="2133600"/>
            <a:ext cx="3962400" cy="3886200"/>
          </a:xfrm>
        </p:spPr>
        <p:txBody>
          <a:bodyPr>
            <a:normAutofit lnSpcReduction="10000"/>
          </a:bodyPr>
          <a:lstStyle/>
          <a:p>
            <a:r>
              <a:rPr lang="en-US" sz="2400" dirty="0" smtClean="0"/>
              <a:t>(3) G-SRT (Trig)</a:t>
            </a:r>
          </a:p>
          <a:p>
            <a:r>
              <a:rPr lang="en-US" sz="2400" dirty="0" smtClean="0"/>
              <a:t>(1) G-C4 (Construct a tangent to a circle from  a  point outside the circle)</a:t>
            </a:r>
          </a:p>
          <a:p>
            <a:r>
              <a:rPr lang="en-US" sz="2400" dirty="0" smtClean="0"/>
              <a:t>(1) G-GMD (informal argument </a:t>
            </a:r>
            <a:r>
              <a:rPr lang="en-US" sz="2400" dirty="0" err="1" smtClean="0"/>
              <a:t>Cavalieri’s</a:t>
            </a:r>
            <a:r>
              <a:rPr lang="en-US" sz="2400" dirty="0" smtClean="0"/>
              <a:t>) Principle</a:t>
            </a:r>
          </a:p>
          <a:p>
            <a:r>
              <a:rPr lang="en-US" sz="2400" dirty="0" smtClean="0"/>
              <a:t>(2) S-CP (probability)</a:t>
            </a:r>
          </a:p>
          <a:p>
            <a:r>
              <a:rPr lang="en-US" sz="2400" dirty="0" smtClean="0"/>
              <a:t>(2) S-MD (probability)</a:t>
            </a:r>
          </a:p>
          <a:p>
            <a:pPr>
              <a:buNone/>
            </a:pPr>
            <a:endParaRPr lang="en-US" dirty="0"/>
          </a:p>
        </p:txBody>
      </p:sp>
      <p:sp>
        <p:nvSpPr>
          <p:cNvPr id="8" name="Text Placeholder 7"/>
          <p:cNvSpPr>
            <a:spLocks noGrp="1"/>
          </p:cNvSpPr>
          <p:nvPr>
            <p:ph type="body" sz="quarter" idx="3"/>
          </p:nvPr>
        </p:nvSpPr>
        <p:spPr>
          <a:xfrm>
            <a:off x="4572000" y="1600200"/>
            <a:ext cx="3811496" cy="533400"/>
          </a:xfrm>
        </p:spPr>
        <p:txBody>
          <a:bodyPr/>
          <a:lstStyle/>
          <a:p>
            <a:pPr algn="ctr"/>
            <a:r>
              <a:rPr lang="en-US" b="0" i="1" dirty="0" smtClean="0"/>
              <a:t>Model Algebra II (11)</a:t>
            </a:r>
            <a:endParaRPr lang="en-US" b="0" i="1" dirty="0"/>
          </a:p>
        </p:txBody>
      </p:sp>
      <p:sp>
        <p:nvSpPr>
          <p:cNvPr id="9" name="Content Placeholder 8"/>
          <p:cNvSpPr>
            <a:spLocks noGrp="1"/>
          </p:cNvSpPr>
          <p:nvPr>
            <p:ph sz="quarter" idx="4"/>
          </p:nvPr>
        </p:nvSpPr>
        <p:spPr>
          <a:xfrm>
            <a:off x="4343400" y="2133600"/>
            <a:ext cx="4572000" cy="3810000"/>
          </a:xfrm>
        </p:spPr>
        <p:txBody>
          <a:bodyPr/>
          <a:lstStyle/>
          <a:p>
            <a:r>
              <a:rPr lang="en-US" sz="2400" dirty="0" smtClean="0"/>
              <a:t>(5) N-VM (vectors and matrices)</a:t>
            </a:r>
          </a:p>
          <a:p>
            <a:r>
              <a:rPr lang="en-US" sz="2400" dirty="0" smtClean="0"/>
              <a:t>(2) N-CN (complex #s)</a:t>
            </a:r>
          </a:p>
          <a:p>
            <a:r>
              <a:rPr lang="en-US" sz="2400" dirty="0" smtClean="0"/>
              <a:t>(1) A-APR (the binomial theorem) </a:t>
            </a:r>
          </a:p>
          <a:p>
            <a:r>
              <a:rPr lang="en-US" sz="2400" dirty="0" smtClean="0"/>
              <a:t>(1) A-APR. (Closure property of rational expressions)</a:t>
            </a:r>
          </a:p>
          <a:p>
            <a:r>
              <a:rPr lang="en-US" sz="2400" dirty="0" smtClean="0"/>
              <a:t>(2) S-MD (using probability to make decisions)</a:t>
            </a:r>
          </a:p>
          <a:p>
            <a:endParaRPr lang="en-US" sz="2400" dirty="0" smtClean="0"/>
          </a:p>
          <a:p>
            <a:pPr>
              <a:buNone/>
            </a:pPr>
            <a:endParaRPr lang="en-US" sz="2400" dirty="0"/>
          </a:p>
        </p:txBody>
      </p:sp>
      <p:sp>
        <p:nvSpPr>
          <p:cNvPr id="10" name="Slide Number Placeholder 9"/>
          <p:cNvSpPr>
            <a:spLocks noGrp="1"/>
          </p:cNvSpPr>
          <p:nvPr>
            <p:ph type="sldNum" sz="quarter" idx="12"/>
          </p:nvPr>
        </p:nvSpPr>
        <p:spPr/>
        <p:txBody>
          <a:bodyPr/>
          <a:lstStyle/>
          <a:p>
            <a:fld id="{5769D82E-6987-4D55-BC92-780323C53D3E}" type="slidenum">
              <a:rPr lang="en-US" smtClean="0">
                <a:solidFill>
                  <a:srgbClr val="0D1969">
                    <a:tint val="75000"/>
                  </a:srgbClr>
                </a:solidFill>
              </a:rPr>
              <a:pPr/>
              <a:t>35</a:t>
            </a:fld>
            <a:endParaRPr lang="en-US">
              <a:solidFill>
                <a:srgbClr val="0D1969">
                  <a:tint val="75000"/>
                </a:srgbClr>
              </a:solidFill>
            </a:endParaRPr>
          </a:p>
        </p:txBody>
      </p:sp>
      <p:sp>
        <p:nvSpPr>
          <p:cNvPr id="13" name="Text Placeholder 5"/>
          <p:cNvSpPr>
            <a:spLocks noGrp="1"/>
          </p:cNvSpPr>
          <p:nvPr>
            <p:ph type="body" idx="1"/>
          </p:nvPr>
        </p:nvSpPr>
        <p:spPr>
          <a:xfrm>
            <a:off x="381000" y="1600200"/>
            <a:ext cx="3810000" cy="533400"/>
          </a:xfrm>
          <a:prstGeom prst="rect">
            <a:avLst/>
          </a:prstGeom>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smtClean="0">
                <a:ln>
                  <a:noFill/>
                </a:ln>
                <a:effectLst/>
                <a:uLnTx/>
                <a:uFillTx/>
              </a:rPr>
              <a:t>Model Geometry (9 )</a:t>
            </a:r>
            <a:endParaRPr kumimoji="0" lang="en-US" b="0" i="1" u="none" strike="noStrike" kern="0" cap="none" spc="0" normalizeH="0" baseline="0" noProof="0" dirty="0">
              <a:ln>
                <a:noFill/>
              </a:ln>
              <a:effectLst/>
              <a:uLnTx/>
              <a:uFillTx/>
            </a:endParaRPr>
          </a:p>
        </p:txBody>
      </p:sp>
      <p:sp>
        <p:nvSpPr>
          <p:cNvPr id="14"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600" b="0" dirty="0" smtClean="0">
                <a:solidFill>
                  <a:srgbClr val="0D1969"/>
                </a:solidFill>
                <a:latin typeface="Georgia"/>
              </a:rPr>
              <a:t>2. Maintain Rigor: </a:t>
            </a:r>
            <a:r>
              <a:rPr lang="en-US" sz="3600" b="0" i="1" dirty="0" smtClean="0">
                <a:solidFill>
                  <a:srgbClr val="0D1969"/>
                </a:solidFill>
                <a:latin typeface="Georgia"/>
              </a:rPr>
              <a:t>Example-High School (+) Plus Standards </a:t>
            </a:r>
            <a:r>
              <a:rPr lang="en-US" sz="2800" b="0" i="1" dirty="0" smtClean="0">
                <a:solidFill>
                  <a:srgbClr val="0D1969"/>
                </a:solidFill>
                <a:latin typeface="Georgia"/>
              </a:rPr>
              <a:t>(p. 7)</a:t>
            </a:r>
            <a:endParaRPr lang="en-US" sz="3600" b="1" i="1" dirty="0"/>
          </a:p>
        </p:txBody>
      </p:sp>
      <p:sp>
        <p:nvSpPr>
          <p:cNvPr id="4" name="Text Placeholder 3"/>
          <p:cNvSpPr>
            <a:spLocks noGrp="1"/>
          </p:cNvSpPr>
          <p:nvPr>
            <p:ph type="body" idx="1"/>
          </p:nvPr>
        </p:nvSpPr>
        <p:spPr>
          <a:xfrm>
            <a:off x="609600" y="1447800"/>
            <a:ext cx="3810000" cy="639762"/>
          </a:xfrm>
        </p:spPr>
        <p:txBody>
          <a:bodyPr/>
          <a:lstStyle/>
          <a:p>
            <a:r>
              <a:rPr lang="en-US" dirty="0" smtClean="0"/>
              <a:t>Recommendations</a:t>
            </a:r>
            <a:endParaRPr lang="en-US" dirty="0"/>
          </a:p>
        </p:txBody>
      </p:sp>
      <p:sp>
        <p:nvSpPr>
          <p:cNvPr id="5" name="Content Placeholder 4"/>
          <p:cNvSpPr>
            <a:spLocks noGrp="1"/>
          </p:cNvSpPr>
          <p:nvPr>
            <p:ph sz="half" idx="2"/>
          </p:nvPr>
        </p:nvSpPr>
        <p:spPr>
          <a:xfrm>
            <a:off x="457200" y="2103437"/>
            <a:ext cx="3733800" cy="3951288"/>
          </a:xfrm>
        </p:spPr>
        <p:txBody>
          <a:bodyPr/>
          <a:lstStyle/>
          <a:p>
            <a:r>
              <a:rPr lang="en-US" dirty="0" smtClean="0"/>
              <a:t>Retain the high school (+) Plus standards in the Model High School  courses</a:t>
            </a:r>
            <a:endParaRPr lang="en-US" dirty="0"/>
          </a:p>
        </p:txBody>
      </p:sp>
      <p:sp>
        <p:nvSpPr>
          <p:cNvPr id="6" name="Text Placeholder 5"/>
          <p:cNvSpPr>
            <a:spLocks noGrp="1"/>
          </p:cNvSpPr>
          <p:nvPr>
            <p:ph type="body" sz="quarter" idx="3"/>
          </p:nvPr>
        </p:nvSpPr>
        <p:spPr>
          <a:xfrm>
            <a:off x="4724400" y="1447800"/>
            <a:ext cx="3811496" cy="639762"/>
          </a:xfrm>
        </p:spPr>
        <p:txBody>
          <a:bodyPr/>
          <a:lstStyle/>
          <a:p>
            <a:r>
              <a:rPr lang="en-US" dirty="0" smtClean="0"/>
              <a:t>Rationale</a:t>
            </a:r>
            <a:endParaRPr lang="en-US" dirty="0"/>
          </a:p>
        </p:txBody>
      </p:sp>
      <p:sp>
        <p:nvSpPr>
          <p:cNvPr id="7" name="Content Placeholder 6"/>
          <p:cNvSpPr>
            <a:spLocks noGrp="1"/>
          </p:cNvSpPr>
          <p:nvPr>
            <p:ph sz="quarter" idx="4"/>
          </p:nvPr>
        </p:nvSpPr>
        <p:spPr>
          <a:xfrm>
            <a:off x="4038600" y="2103437"/>
            <a:ext cx="4876800" cy="3992563"/>
          </a:xfrm>
        </p:spPr>
        <p:txBody>
          <a:bodyPr>
            <a:normAutofit fontScale="92500"/>
          </a:bodyPr>
          <a:lstStyle/>
          <a:p>
            <a:r>
              <a:rPr lang="en-US" sz="2600" dirty="0" smtClean="0"/>
              <a:t>(+) standards are optional </a:t>
            </a:r>
          </a:p>
          <a:p>
            <a:r>
              <a:rPr lang="en-US" sz="2600" dirty="0" smtClean="0"/>
              <a:t>Equity: Inclusion provides differentiated  learning opportunities for students who are ready for advanced content </a:t>
            </a:r>
          </a:p>
          <a:p>
            <a:r>
              <a:rPr lang="en-US" sz="2600" dirty="0" smtClean="0"/>
              <a:t> Retains coherence within the course by connecting content</a:t>
            </a:r>
          </a:p>
          <a:p>
            <a:r>
              <a:rPr lang="en-US" sz="2600" dirty="0" smtClean="0"/>
              <a:t>Prepares students for advanced coursework in which the standards are prerequisites</a:t>
            </a:r>
          </a:p>
        </p:txBody>
      </p:sp>
      <p:sp>
        <p:nvSpPr>
          <p:cNvPr id="8" name="Slide Number Placeholder 7"/>
          <p:cNvSpPr>
            <a:spLocks noGrp="1"/>
          </p:cNvSpPr>
          <p:nvPr>
            <p:ph type="sldNum" sz="quarter" idx="12"/>
          </p:nvPr>
        </p:nvSpPr>
        <p:spPr/>
        <p:txBody>
          <a:bodyPr/>
          <a:lstStyle/>
          <a:p>
            <a:fld id="{5769D82E-6987-4D55-BC92-780323C53D3E}" type="slidenum">
              <a:rPr lang="en-US" smtClean="0">
                <a:solidFill>
                  <a:srgbClr val="0D1969">
                    <a:tint val="75000"/>
                  </a:srgbClr>
                </a:solidFill>
              </a:rPr>
              <a:pPr/>
              <a:t>36</a:t>
            </a:fld>
            <a:endParaRPr lang="en-US">
              <a:solidFill>
                <a:srgbClr val="0D1969">
                  <a:tint val="75000"/>
                </a:srgbClr>
              </a:solidFill>
            </a:endParaRPr>
          </a:p>
        </p:txBody>
      </p:sp>
      <p:sp>
        <p:nvSpPr>
          <p:cNvPr id="9"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3"/>
          <p:cNvSpPr>
            <a:spLocks noGrp="1"/>
          </p:cNvSpPr>
          <p:nvPr>
            <p:ph idx="1"/>
          </p:nvPr>
        </p:nvSpPr>
        <p:spPr>
          <a:xfrm>
            <a:off x="457200" y="1295400"/>
            <a:ext cx="8229600" cy="5334000"/>
          </a:xfrm>
          <a:ln>
            <a:noFill/>
          </a:ln>
        </p:spPr>
        <p:txBody>
          <a:bodyPr>
            <a:normAutofit/>
          </a:bodyPr>
          <a:lstStyle/>
          <a:p>
            <a:pPr lvl="0"/>
            <a:r>
              <a:rPr lang="en-US" sz="2200" b="1" dirty="0"/>
              <a:t>Existing Grade 4 number and </a:t>
            </a:r>
            <a:r>
              <a:rPr lang="en-US" sz="2200" b="1" dirty="0" smtClean="0"/>
              <a:t>operations  with fractions standard:4.NF.1 </a:t>
            </a:r>
            <a:r>
              <a:rPr lang="en-US" sz="2200" dirty="0"/>
              <a:t>Explain why a fraction </a:t>
            </a:r>
            <a:r>
              <a:rPr lang="en-US" sz="2200" b="1" i="1" dirty="0"/>
              <a:t>a</a:t>
            </a:r>
            <a:r>
              <a:rPr lang="en-US" sz="2200" dirty="0"/>
              <a:t>/</a:t>
            </a:r>
            <a:r>
              <a:rPr lang="en-US" sz="2200" b="1" i="1" dirty="0"/>
              <a:t>b</a:t>
            </a:r>
            <a:r>
              <a:rPr lang="en-US" sz="2200" dirty="0"/>
              <a:t> is equivalent to a fraction </a:t>
            </a:r>
            <a:r>
              <a:rPr lang="en-US" sz="2200" b="1" dirty="0"/>
              <a:t>(</a:t>
            </a:r>
            <a:r>
              <a:rPr lang="en-US" sz="2200" b="1" i="1" dirty="0"/>
              <a:t>n </a:t>
            </a:r>
            <a:r>
              <a:rPr lang="en-US" sz="2200" b="1" dirty="0">
                <a:sym typeface="Symbol"/>
              </a:rPr>
              <a:t></a:t>
            </a:r>
            <a:r>
              <a:rPr lang="en-US" sz="2200" b="1" i="1" dirty="0"/>
              <a:t> a</a:t>
            </a:r>
            <a:r>
              <a:rPr lang="en-US" sz="2200" b="1" dirty="0"/>
              <a:t>)</a:t>
            </a:r>
            <a:r>
              <a:rPr lang="en-US" sz="2200" dirty="0"/>
              <a:t>/</a:t>
            </a:r>
            <a:r>
              <a:rPr lang="en-US" sz="2200" b="1" dirty="0"/>
              <a:t>(</a:t>
            </a:r>
            <a:r>
              <a:rPr lang="en-US" sz="2200" b="1" i="1" dirty="0"/>
              <a:t>n </a:t>
            </a:r>
            <a:r>
              <a:rPr lang="en-US" sz="2200" b="1" dirty="0">
                <a:sym typeface="Symbol"/>
              </a:rPr>
              <a:t></a:t>
            </a:r>
            <a:r>
              <a:rPr lang="en-US" sz="2200" b="1" i="1" dirty="0"/>
              <a:t> b</a:t>
            </a:r>
            <a:r>
              <a:rPr lang="en-US" sz="2200" b="1" dirty="0"/>
              <a:t>)</a:t>
            </a:r>
            <a:r>
              <a:rPr lang="en-US" sz="2200" dirty="0"/>
              <a:t> by using visual fraction models, with attention to how the numbers and sizes of the parts differ even though the two fractions themselves are the same size. Use this principle to recognize and generate equivalent </a:t>
            </a:r>
            <a:r>
              <a:rPr lang="en-US" sz="2200" dirty="0" smtClean="0"/>
              <a:t>fractions.</a:t>
            </a:r>
          </a:p>
          <a:p>
            <a:pPr lvl="0"/>
            <a:r>
              <a:rPr lang="en-US" sz="2000" b="1" dirty="0" smtClean="0">
                <a:solidFill>
                  <a:srgbClr val="FF0000"/>
                </a:solidFill>
              </a:rPr>
              <a:t>Added a visual model example</a:t>
            </a:r>
          </a:p>
          <a:p>
            <a:pPr lvl="0"/>
            <a:endParaRPr lang="en-US" sz="2000" b="1" dirty="0"/>
          </a:p>
          <a:p>
            <a:pPr lvl="0"/>
            <a:endParaRPr lang="en-US" sz="2000" b="1" dirty="0" smtClean="0"/>
          </a:p>
          <a:p>
            <a:pPr lvl="0"/>
            <a:endParaRPr lang="en-US" sz="2000" b="1" dirty="0"/>
          </a:p>
          <a:p>
            <a:pPr lvl="0"/>
            <a:endParaRPr lang="en-US" sz="2000" b="1" dirty="0" smtClean="0"/>
          </a:p>
          <a:p>
            <a:pPr lvl="0"/>
            <a:endParaRPr lang="en-US" sz="2000" b="1" dirty="0"/>
          </a:p>
          <a:p>
            <a:pPr lvl="0"/>
            <a:r>
              <a:rPr lang="en-US" sz="2000" b="1" dirty="0" smtClean="0"/>
              <a:t>Rationale: </a:t>
            </a:r>
            <a:r>
              <a:rPr lang="en-US" sz="2000" dirty="0" smtClean="0"/>
              <a:t>The edit provides clarification for types of </a:t>
            </a:r>
            <a:r>
              <a:rPr lang="en-US" sz="2000" dirty="0" smtClean="0">
                <a:solidFill>
                  <a:srgbClr val="FF0000"/>
                </a:solidFill>
              </a:rPr>
              <a:t>visual models </a:t>
            </a:r>
            <a:r>
              <a:rPr lang="en-US" sz="2000" dirty="0" smtClean="0"/>
              <a:t>that can be used to explain fraction equivalency.</a:t>
            </a:r>
            <a:endParaRPr lang="en-US" dirty="0"/>
          </a:p>
        </p:txBody>
      </p:sp>
      <p:sp>
        <p:nvSpPr>
          <p:cNvPr id="2054" name="Rectangle 6"/>
          <p:cNvSpPr>
            <a:spLocks noChangeArrowheads="1"/>
          </p:cNvSpPr>
          <p:nvPr/>
        </p:nvSpPr>
        <p:spPr bwMode="auto">
          <a:xfrm>
            <a:off x="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685800" algn="l"/>
                <a:tab pos="2686050" algn="l"/>
              </a:tabLst>
            </a:pPr>
            <a:endParaRPr lang="en-US">
              <a:solidFill>
                <a:prstClr val="black"/>
              </a:solidFill>
              <a:latin typeface="Arial" pitchFamily="34" charset="0"/>
              <a:cs typeface="Arial" pitchFamily="34" charset="0"/>
            </a:endParaRPr>
          </a:p>
        </p:txBody>
      </p:sp>
      <p:sp>
        <p:nvSpPr>
          <p:cNvPr id="2060" name="Rectangle 12"/>
          <p:cNvSpPr>
            <a:spLocks noChangeArrowheads="1"/>
          </p:cNvSpPr>
          <p:nvPr/>
        </p:nvSpPr>
        <p:spPr bwMode="auto">
          <a:xfrm>
            <a:off x="1" y="147191"/>
            <a:ext cx="295465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685800" algn="l"/>
                <a:tab pos="2686050" algn="l"/>
              </a:tabLst>
            </a:pPr>
            <a:r>
              <a:rPr lang="en-US" sz="800">
                <a:solidFill>
                  <a:prstClr val="black"/>
                </a:solidFill>
                <a:latin typeface="Arial" pitchFamily="34" charset="0"/>
                <a:cs typeface="Arial" pitchFamily="34" charset="0"/>
              </a:rPr>
              <a:t/>
            </a:r>
            <a:br>
              <a:rPr lang="en-US" sz="800">
                <a:solidFill>
                  <a:prstClr val="black"/>
                </a:solidFill>
                <a:latin typeface="Arial" pitchFamily="34" charset="0"/>
                <a:cs typeface="Arial" pitchFamily="34" charset="0"/>
              </a:rPr>
            </a:br>
            <a:endParaRPr lang="en-US">
              <a:solidFill>
                <a:prstClr val="black"/>
              </a:solidFill>
              <a:latin typeface="Arial" pitchFamily="34" charset="0"/>
              <a:cs typeface="Arial" pitchFamily="34" charset="0"/>
            </a:endParaRPr>
          </a:p>
          <a:p>
            <a:pPr eaLnBrk="0" fontAlgn="base" hangingPunct="0">
              <a:spcBef>
                <a:spcPct val="0"/>
              </a:spcBef>
              <a:spcAft>
                <a:spcPct val="0"/>
              </a:spcAft>
              <a:tabLst>
                <a:tab pos="685800" algn="l"/>
                <a:tab pos="2686050" algn="l"/>
              </a:tabLst>
            </a:pPr>
            <a:r>
              <a:rPr lang="en-US" sz="1000">
                <a:solidFill>
                  <a:prstClr val="black"/>
                </a:solidFill>
                <a:latin typeface="Arial" pitchFamily="34" charset="0"/>
                <a:ea typeface="Times New Roman" pitchFamily="18" charset="0"/>
                <a:cs typeface="Times New Roman" pitchFamily="18" charset="0"/>
              </a:rPr>
              <a:t>			</a:t>
            </a:r>
            <a:endParaRPr lang="en-US" sz="800">
              <a:solidFill>
                <a:prstClr val="black"/>
              </a:solidFill>
              <a:latin typeface="Arial" pitchFamily="34" charset="0"/>
              <a:cs typeface="Arial" pitchFamily="34" charset="0"/>
            </a:endParaRPr>
          </a:p>
          <a:p>
            <a:pPr eaLnBrk="0" fontAlgn="base" hangingPunct="0">
              <a:spcBef>
                <a:spcPct val="0"/>
              </a:spcBef>
              <a:spcAft>
                <a:spcPct val="0"/>
              </a:spcAft>
              <a:tabLst>
                <a:tab pos="685800" algn="l"/>
                <a:tab pos="2686050" algn="l"/>
              </a:tabLst>
            </a:pPr>
            <a:r>
              <a:rPr lang="en-US" sz="1000">
                <a:solidFill>
                  <a:prstClr val="black"/>
                </a:solidFill>
                <a:latin typeface="Arial" pitchFamily="34" charset="0"/>
                <a:ea typeface="Cambria" pitchFamily="18" charset="0"/>
                <a:cs typeface="Times New Roman" pitchFamily="18" charset="0"/>
              </a:rPr>
              <a:t>			</a:t>
            </a:r>
            <a:endParaRPr lang="en-US" sz="800">
              <a:solidFill>
                <a:prstClr val="black"/>
              </a:solidFill>
              <a:latin typeface="Arial" pitchFamily="34" charset="0"/>
              <a:cs typeface="Arial" pitchFamily="34" charset="0"/>
            </a:endParaRPr>
          </a:p>
          <a:p>
            <a:pPr eaLnBrk="0" fontAlgn="base" hangingPunct="0">
              <a:spcBef>
                <a:spcPct val="0"/>
              </a:spcBef>
              <a:spcAft>
                <a:spcPct val="0"/>
              </a:spcAft>
              <a:tabLst>
                <a:tab pos="685800" algn="l"/>
                <a:tab pos="2686050" algn="l"/>
              </a:tabLst>
            </a:pPr>
            <a:endParaRPr lang="en-US">
              <a:solidFill>
                <a:prstClr val="black"/>
              </a:solidFill>
              <a:latin typeface="Arial" pitchFamily="34" charset="0"/>
              <a:cs typeface="Arial" pitchFamily="34" charset="0"/>
            </a:endParaRPr>
          </a:p>
        </p:txBody>
      </p:sp>
      <p:sp>
        <p:nvSpPr>
          <p:cNvPr id="2066" name="Rectangle 18"/>
          <p:cNvSpPr>
            <a:spLocks noChangeArrowheads="1"/>
          </p:cNvSpPr>
          <p:nvPr/>
        </p:nvSpPr>
        <p:spPr bwMode="auto">
          <a:xfrm>
            <a:off x="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685800" algn="l"/>
                <a:tab pos="2686050" algn="l"/>
              </a:tabLst>
            </a:pPr>
            <a:endParaRPr lang="en-US">
              <a:solidFill>
                <a:prstClr val="black"/>
              </a:solidFill>
              <a:latin typeface="Arial" pitchFamily="34" charset="0"/>
              <a:cs typeface="Arial" pitchFamily="34" charset="0"/>
            </a:endParaRPr>
          </a:p>
        </p:txBody>
      </p:sp>
      <p:sp>
        <p:nvSpPr>
          <p:cNvPr id="2072" name="Rectangle 24"/>
          <p:cNvSpPr>
            <a:spLocks noChangeArrowheads="1"/>
          </p:cNvSpPr>
          <p:nvPr/>
        </p:nvSpPr>
        <p:spPr bwMode="auto">
          <a:xfrm>
            <a:off x="1" y="147191"/>
            <a:ext cx="295465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685800" algn="l"/>
                <a:tab pos="2686050" algn="l"/>
              </a:tabLst>
            </a:pPr>
            <a:r>
              <a:rPr lang="en-US" sz="800">
                <a:solidFill>
                  <a:prstClr val="black"/>
                </a:solidFill>
                <a:latin typeface="Arial" pitchFamily="34" charset="0"/>
                <a:cs typeface="Arial" pitchFamily="34" charset="0"/>
              </a:rPr>
              <a:t/>
            </a:r>
            <a:br>
              <a:rPr lang="en-US" sz="800">
                <a:solidFill>
                  <a:prstClr val="black"/>
                </a:solidFill>
                <a:latin typeface="Arial" pitchFamily="34" charset="0"/>
                <a:cs typeface="Arial" pitchFamily="34" charset="0"/>
              </a:rPr>
            </a:br>
            <a:endParaRPr lang="en-US">
              <a:solidFill>
                <a:prstClr val="black"/>
              </a:solidFill>
              <a:latin typeface="Arial" pitchFamily="34" charset="0"/>
              <a:cs typeface="Arial" pitchFamily="34" charset="0"/>
            </a:endParaRPr>
          </a:p>
          <a:p>
            <a:pPr eaLnBrk="0" fontAlgn="base" hangingPunct="0">
              <a:spcBef>
                <a:spcPct val="0"/>
              </a:spcBef>
              <a:spcAft>
                <a:spcPct val="0"/>
              </a:spcAft>
              <a:tabLst>
                <a:tab pos="685800" algn="l"/>
                <a:tab pos="2686050" algn="l"/>
              </a:tabLst>
            </a:pPr>
            <a:r>
              <a:rPr lang="en-US" sz="1000">
                <a:solidFill>
                  <a:prstClr val="black"/>
                </a:solidFill>
                <a:latin typeface="Arial" pitchFamily="34" charset="0"/>
                <a:ea typeface="Times New Roman" pitchFamily="18" charset="0"/>
                <a:cs typeface="Times New Roman" pitchFamily="18" charset="0"/>
              </a:rPr>
              <a:t>			</a:t>
            </a:r>
            <a:endParaRPr lang="en-US" sz="800">
              <a:solidFill>
                <a:prstClr val="black"/>
              </a:solidFill>
              <a:latin typeface="Arial" pitchFamily="34" charset="0"/>
              <a:cs typeface="Arial" pitchFamily="34" charset="0"/>
            </a:endParaRPr>
          </a:p>
          <a:p>
            <a:pPr eaLnBrk="0" fontAlgn="base" hangingPunct="0">
              <a:spcBef>
                <a:spcPct val="0"/>
              </a:spcBef>
              <a:spcAft>
                <a:spcPct val="0"/>
              </a:spcAft>
              <a:tabLst>
                <a:tab pos="685800" algn="l"/>
                <a:tab pos="2686050" algn="l"/>
              </a:tabLst>
            </a:pPr>
            <a:r>
              <a:rPr lang="en-US" sz="1000">
                <a:solidFill>
                  <a:prstClr val="black"/>
                </a:solidFill>
                <a:latin typeface="Arial" pitchFamily="34" charset="0"/>
                <a:ea typeface="Cambria" pitchFamily="18" charset="0"/>
                <a:cs typeface="Times New Roman" pitchFamily="18" charset="0"/>
              </a:rPr>
              <a:t>			</a:t>
            </a:r>
            <a:endParaRPr lang="en-US" sz="800">
              <a:solidFill>
                <a:prstClr val="black"/>
              </a:solidFill>
              <a:latin typeface="Arial" pitchFamily="34" charset="0"/>
              <a:cs typeface="Arial" pitchFamily="34" charset="0"/>
            </a:endParaRPr>
          </a:p>
          <a:p>
            <a:pPr eaLnBrk="0" fontAlgn="base" hangingPunct="0">
              <a:spcBef>
                <a:spcPct val="0"/>
              </a:spcBef>
              <a:spcAft>
                <a:spcPct val="0"/>
              </a:spcAft>
              <a:tabLst>
                <a:tab pos="685800" algn="l"/>
                <a:tab pos="2686050" algn="l"/>
              </a:tabLst>
            </a:pPr>
            <a:endParaRPr lang="en-US">
              <a:solidFill>
                <a:prstClr val="black"/>
              </a:solidFill>
              <a:latin typeface="Arial" pitchFamily="34" charset="0"/>
              <a:cs typeface="Arial" pitchFamily="34" charset="0"/>
            </a:endParaRPr>
          </a:p>
        </p:txBody>
      </p:sp>
      <p:graphicFrame>
        <p:nvGraphicFramePr>
          <p:cNvPr id="21" name="Table 20"/>
          <p:cNvGraphicFramePr>
            <a:graphicFrameLocks noGrp="1"/>
          </p:cNvGraphicFramePr>
          <p:nvPr/>
        </p:nvGraphicFramePr>
        <p:xfrm>
          <a:off x="3886200" y="4267200"/>
          <a:ext cx="1828800" cy="822960"/>
        </p:xfrm>
        <a:graphic>
          <a:graphicData uri="http://schemas.openxmlformats.org/drawingml/2006/table">
            <a:tbl>
              <a:tblPr/>
              <a:tblGrid>
                <a:gridCol w="457200"/>
                <a:gridCol w="457200"/>
                <a:gridCol w="457200"/>
                <a:gridCol w="457200"/>
              </a:tblGrid>
              <a:tr h="274320">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4320">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74320">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just">
                        <a:spcBef>
                          <a:spcPts val="0"/>
                        </a:spcBef>
                        <a:spcAft>
                          <a:spcPts val="0"/>
                        </a:spcAft>
                      </a:pPr>
                      <a:endParaRPr lang="en-US" sz="100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2076" name="Text Box 115"/>
          <p:cNvSpPr txBox="1">
            <a:spLocks noChangeArrowheads="1"/>
          </p:cNvSpPr>
          <p:nvPr/>
        </p:nvSpPr>
        <p:spPr bwMode="auto">
          <a:xfrm>
            <a:off x="1828800" y="5105402"/>
            <a:ext cx="1981199" cy="347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ct val="0"/>
              </a:spcAft>
            </a:pPr>
            <a:r>
              <a:rPr lang="en-US" sz="900" dirty="0">
                <a:solidFill>
                  <a:prstClr val="black"/>
                </a:solidFill>
                <a:latin typeface="Arial" pitchFamily="34" charset="0"/>
                <a:ea typeface="Cambria" pitchFamily="18" charset="0"/>
                <a:cs typeface="Times New Roman" pitchFamily="18" charset="0"/>
              </a:rPr>
              <a:t>2/3 of the whole region is shaded</a:t>
            </a:r>
            <a:endParaRPr lang="en-US" dirty="0">
              <a:solidFill>
                <a:prstClr val="black"/>
              </a:solidFill>
              <a:latin typeface="Arial" pitchFamily="34" charset="0"/>
              <a:cs typeface="Arial" pitchFamily="34" charset="0"/>
            </a:endParaRPr>
          </a:p>
        </p:txBody>
      </p:sp>
      <p:sp>
        <p:nvSpPr>
          <p:cNvPr id="2074" name="Text Box 118"/>
          <p:cNvSpPr txBox="1">
            <a:spLocks noChangeArrowheads="1"/>
          </p:cNvSpPr>
          <p:nvPr/>
        </p:nvSpPr>
        <p:spPr bwMode="auto">
          <a:xfrm>
            <a:off x="3810000" y="5105402"/>
            <a:ext cx="2057400" cy="3476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ct val="0"/>
              </a:spcAft>
            </a:pPr>
            <a:r>
              <a:rPr lang="en-US" sz="900" dirty="0">
                <a:solidFill>
                  <a:prstClr val="black"/>
                </a:solidFill>
                <a:latin typeface="Arial" pitchFamily="34" charset="0"/>
                <a:ea typeface="Cambria" pitchFamily="18" charset="0"/>
                <a:cs typeface="Times New Roman" pitchFamily="18" charset="0"/>
              </a:rPr>
              <a:t>8/12 of the whole region is shaded </a:t>
            </a:r>
            <a:endParaRPr lang="en-US" sz="800" dirty="0">
              <a:solidFill>
                <a:prstClr val="black"/>
              </a:solidFill>
              <a:latin typeface="Arial" pitchFamily="34" charset="0"/>
              <a:cs typeface="Arial" pitchFamily="34" charset="0"/>
            </a:endParaRPr>
          </a:p>
          <a:p>
            <a:pPr eaLnBrk="0" fontAlgn="base" hangingPunct="0">
              <a:spcBef>
                <a:spcPct val="0"/>
              </a:spcBef>
              <a:spcAft>
                <a:spcPct val="0"/>
              </a:spcAft>
            </a:pPr>
            <a:endParaRPr lang="en-US" dirty="0">
              <a:solidFill>
                <a:prstClr val="black"/>
              </a:solidFill>
              <a:latin typeface="Arial" pitchFamily="34" charset="0"/>
              <a:cs typeface="Arial" pitchFamily="34" charset="0"/>
            </a:endParaRPr>
          </a:p>
        </p:txBody>
      </p:sp>
      <p:sp>
        <p:nvSpPr>
          <p:cNvPr id="2073" name="Text Box 25" descr="         2/3    =   (2 x 4)/(3 x 4)   =     8/12&#10;"/>
          <p:cNvSpPr txBox="1">
            <a:spLocks noChangeArrowheads="1"/>
          </p:cNvSpPr>
          <p:nvPr/>
        </p:nvSpPr>
        <p:spPr bwMode="auto">
          <a:xfrm>
            <a:off x="2362200" y="5486400"/>
            <a:ext cx="2616200" cy="3540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tabLst>
                <a:tab pos="685800" algn="l"/>
                <a:tab pos="2686050" algn="l"/>
              </a:tabLst>
            </a:pPr>
            <a:r>
              <a:rPr lang="en-US" sz="1000" b="1" dirty="0">
                <a:solidFill>
                  <a:prstClr val="black"/>
                </a:solidFill>
                <a:latin typeface="Arial" pitchFamily="34" charset="0"/>
                <a:ea typeface="Times New Roman" pitchFamily="18" charset="0"/>
                <a:cs typeface="Times New Roman" pitchFamily="18" charset="0"/>
              </a:rPr>
              <a:t>         2/3    =   (2 x 4)/(3 x 4)   =     8/12</a:t>
            </a:r>
            <a:endParaRPr lang="en-US" dirty="0">
              <a:solidFill>
                <a:prstClr val="black"/>
              </a:solidFill>
              <a:latin typeface="Arial" pitchFamily="34" charset="0"/>
              <a:cs typeface="Arial" pitchFamily="34" charset="0"/>
            </a:endParaRPr>
          </a:p>
        </p:txBody>
      </p:sp>
      <p:sp>
        <p:nvSpPr>
          <p:cNvPr id="2078" name="Rectangle 30"/>
          <p:cNvSpPr>
            <a:spLocks noChangeArrowheads="1"/>
          </p:cNvSpPr>
          <p:nvPr/>
        </p:nvSpPr>
        <p:spPr bwMode="auto">
          <a:xfrm>
            <a:off x="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685800" algn="l"/>
                <a:tab pos="2686050" algn="l"/>
              </a:tabLst>
            </a:pPr>
            <a:endParaRPr lang="en-US">
              <a:solidFill>
                <a:prstClr val="black"/>
              </a:solidFill>
              <a:latin typeface="Arial" pitchFamily="34" charset="0"/>
              <a:cs typeface="Arial" pitchFamily="34" charset="0"/>
            </a:endParaRPr>
          </a:p>
        </p:txBody>
      </p:sp>
      <p:graphicFrame>
        <p:nvGraphicFramePr>
          <p:cNvPr id="29" name="Table 28"/>
          <p:cNvGraphicFramePr>
            <a:graphicFrameLocks noGrp="1"/>
          </p:cNvGraphicFramePr>
          <p:nvPr/>
        </p:nvGraphicFramePr>
        <p:xfrm>
          <a:off x="1905000" y="4267200"/>
          <a:ext cx="1828800" cy="822960"/>
        </p:xfrm>
        <a:graphic>
          <a:graphicData uri="http://schemas.openxmlformats.org/drawingml/2006/table">
            <a:tbl>
              <a:tblPr/>
              <a:tblGrid>
                <a:gridCol w="1828800"/>
              </a:tblGrid>
              <a:tr h="274320">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r h="274320">
                <a:tc>
                  <a:txBody>
                    <a:bodyPr/>
                    <a:lstStyle/>
                    <a:p>
                      <a:pPr marL="0" marR="0" algn="just">
                        <a:spcBef>
                          <a:spcPts val="0"/>
                        </a:spcBef>
                        <a:spcAft>
                          <a:spcPts val="0"/>
                        </a:spcAft>
                      </a:pPr>
                      <a:endParaRPr lang="en-US" sz="1000" dirty="0">
                        <a:latin typeface="Arial"/>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bl>
          </a:graphicData>
        </a:graphic>
      </p:graphicFrame>
      <p:sp>
        <p:nvSpPr>
          <p:cNvPr id="33" name="Title 32"/>
          <p:cNvSpPr>
            <a:spLocks noGrp="1"/>
          </p:cNvSpPr>
          <p:nvPr>
            <p:ph type="title"/>
          </p:nvPr>
        </p:nvSpPr>
        <p:spPr>
          <a:xfrm>
            <a:off x="609600" y="304800"/>
            <a:ext cx="7924800" cy="792162"/>
          </a:xfrm>
          <a:noFill/>
        </p:spPr>
        <p:txBody>
          <a:bodyPr>
            <a:noAutofit/>
          </a:bodyPr>
          <a:lstStyle/>
          <a:p>
            <a:r>
              <a:rPr lang="en-US" sz="3600" dirty="0" smtClean="0"/>
              <a:t>2. Increase Clarity: </a:t>
            </a:r>
            <a:r>
              <a:rPr lang="en-US" sz="3600" i="1" dirty="0" smtClean="0"/>
              <a:t>Example-Visual Model </a:t>
            </a:r>
            <a:endParaRPr lang="en-US" sz="3600" b="1" i="1" dirty="0"/>
          </a:p>
        </p:txBody>
      </p:sp>
      <p:sp>
        <p:nvSpPr>
          <p:cNvPr id="14" name="Slide Number Placeholder 13"/>
          <p:cNvSpPr>
            <a:spLocks noGrp="1"/>
          </p:cNvSpPr>
          <p:nvPr>
            <p:ph type="sldNum" sz="quarter" idx="12"/>
          </p:nvPr>
        </p:nvSpPr>
        <p:spPr/>
        <p:txBody>
          <a:bodyPr/>
          <a:lstStyle/>
          <a:p>
            <a:fld id="{BD26C40E-487C-40A4-A841-8174FD7B7142}" type="slidenum">
              <a:rPr lang="en-US" smtClean="0">
                <a:solidFill>
                  <a:srgbClr val="0D1969">
                    <a:tint val="75000"/>
                  </a:srgbClr>
                </a:solidFill>
              </a:rPr>
              <a:pPr/>
              <a:t>37</a:t>
            </a:fld>
            <a:endParaRPr lang="en-US" dirty="0">
              <a:solidFill>
                <a:srgbClr val="0D1969">
                  <a:tint val="75000"/>
                </a:srgb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143000"/>
          </a:xfrm>
          <a:noFill/>
        </p:spPr>
        <p:txBody>
          <a:bodyPr/>
          <a:lstStyle/>
          <a:p>
            <a:r>
              <a:rPr lang="en-US" sz="3600" dirty="0" smtClean="0"/>
              <a:t> 3.  Revisions to Other Sections </a:t>
            </a:r>
            <a:r>
              <a:rPr lang="en-US" sz="2800" dirty="0" smtClean="0"/>
              <a:t>(p. 9)</a:t>
            </a:r>
            <a:endParaRPr lang="en-US" sz="2800" dirty="0"/>
          </a:p>
        </p:txBody>
      </p:sp>
      <p:sp>
        <p:nvSpPr>
          <p:cNvPr id="7" name="Text Placeholder 6"/>
          <p:cNvSpPr>
            <a:spLocks noGrp="1"/>
          </p:cNvSpPr>
          <p:nvPr>
            <p:ph type="body" idx="1"/>
          </p:nvPr>
        </p:nvSpPr>
        <p:spPr/>
        <p:txBody>
          <a:bodyPr/>
          <a:lstStyle/>
          <a:p>
            <a:r>
              <a:rPr lang="en-US" dirty="0" smtClean="0"/>
              <a:t>Recommendation</a:t>
            </a:r>
            <a:endParaRPr lang="en-US" dirty="0"/>
          </a:p>
        </p:txBody>
      </p:sp>
      <p:sp>
        <p:nvSpPr>
          <p:cNvPr id="8" name="Content Placeholder 7"/>
          <p:cNvSpPr>
            <a:spLocks noGrp="1"/>
          </p:cNvSpPr>
          <p:nvPr>
            <p:ph sz="half" idx="2"/>
          </p:nvPr>
        </p:nvSpPr>
        <p:spPr/>
        <p:txBody>
          <a:bodyPr>
            <a:normAutofit fontScale="92500" lnSpcReduction="10000"/>
          </a:bodyPr>
          <a:lstStyle/>
          <a:p>
            <a:r>
              <a:rPr lang="en-US" sz="2600" dirty="0" smtClean="0"/>
              <a:t>Standards for Mathematical Practice descriptions by narrower grade spans</a:t>
            </a:r>
          </a:p>
          <a:p>
            <a:r>
              <a:rPr lang="en-US" dirty="0" smtClean="0"/>
              <a:t>Update Appendices</a:t>
            </a:r>
          </a:p>
          <a:p>
            <a:pPr lvl="1"/>
            <a:r>
              <a:rPr lang="en-US" dirty="0" smtClean="0"/>
              <a:t>Glossary</a:t>
            </a:r>
          </a:p>
          <a:p>
            <a:r>
              <a:rPr lang="en-US" dirty="0" smtClean="0"/>
              <a:t>Hyperlink standards to examples, glossary terms, Model Curriculum Units, etc.</a:t>
            </a:r>
            <a:endParaRPr lang="en-US" dirty="0"/>
          </a:p>
        </p:txBody>
      </p:sp>
      <p:sp>
        <p:nvSpPr>
          <p:cNvPr id="9" name="Text Placeholder 8"/>
          <p:cNvSpPr>
            <a:spLocks noGrp="1"/>
          </p:cNvSpPr>
          <p:nvPr>
            <p:ph type="body" sz="quarter" idx="3"/>
          </p:nvPr>
        </p:nvSpPr>
        <p:spPr/>
        <p:txBody>
          <a:bodyPr/>
          <a:lstStyle/>
          <a:p>
            <a:r>
              <a:rPr lang="en-US" dirty="0" smtClean="0"/>
              <a:t>Rationale</a:t>
            </a:r>
            <a:endParaRPr lang="en-US" dirty="0"/>
          </a:p>
        </p:txBody>
      </p:sp>
      <p:sp>
        <p:nvSpPr>
          <p:cNvPr id="10" name="Content Placeholder 9"/>
          <p:cNvSpPr>
            <a:spLocks noGrp="1"/>
          </p:cNvSpPr>
          <p:nvPr>
            <p:ph sz="quarter" idx="4"/>
          </p:nvPr>
        </p:nvSpPr>
        <p:spPr>
          <a:xfrm>
            <a:off x="4722904" y="2174875"/>
            <a:ext cx="3963896" cy="3951288"/>
          </a:xfrm>
        </p:spPr>
        <p:txBody>
          <a:bodyPr>
            <a:normAutofit fontScale="92500" lnSpcReduction="10000"/>
          </a:bodyPr>
          <a:lstStyle/>
          <a:p>
            <a:r>
              <a:rPr lang="en-US" dirty="0" smtClean="0"/>
              <a:t>The narrower grade span descriptions make them more relevant, understandable, and usable for teachers to engage students in the math content</a:t>
            </a:r>
          </a:p>
          <a:p>
            <a:r>
              <a:rPr lang="en-US" dirty="0" smtClean="0"/>
              <a:t>Updated appendices make the Framework more user-friendly</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solidFill>
                  <a:srgbClr val="0D1969">
                    <a:tint val="75000"/>
                  </a:srgbClr>
                </a:solidFill>
              </a:rPr>
              <a:pPr/>
              <a:t>38</a:t>
            </a:fld>
            <a:endParaRPr lang="en-US" dirty="0">
              <a:solidFill>
                <a:srgbClr val="0D1969">
                  <a:tint val="75000"/>
                </a:srgbClr>
              </a:solidFill>
            </a:endParaRPr>
          </a:p>
        </p:txBody>
      </p:sp>
      <p:sp>
        <p:nvSpPr>
          <p:cNvPr id="11"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ormAutofit/>
          </a:bodyPr>
          <a:lstStyle/>
          <a:p>
            <a:r>
              <a:rPr lang="en-US" sz="3600" dirty="0" smtClean="0">
                <a:latin typeface="+mj-lt"/>
              </a:rPr>
              <a:t>Your Questions</a:t>
            </a:r>
            <a:endParaRPr lang="en-US" sz="3600" dirty="0">
              <a:latin typeface="+mj-lt"/>
            </a:endParaRPr>
          </a:p>
        </p:txBody>
      </p:sp>
      <p:sp>
        <p:nvSpPr>
          <p:cNvPr id="6" name="Content Placeholder 5"/>
          <p:cNvSpPr>
            <a:spLocks noGrp="1"/>
          </p:cNvSpPr>
          <p:nvPr>
            <p:ph idx="1"/>
          </p:nvPr>
        </p:nvSpPr>
        <p:spPr>
          <a:xfrm>
            <a:off x="609600" y="2057400"/>
            <a:ext cx="7924800" cy="4190998"/>
          </a:xfrm>
        </p:spPr>
        <p:txBody>
          <a:bodyPr>
            <a:normAutofit/>
          </a:bodyPr>
          <a:lstStyle/>
          <a:p>
            <a:r>
              <a:rPr lang="en-US" dirty="0" smtClean="0"/>
              <a:t>We welcome your comments and questions on the proposed revisions we have described and any of the further proposed revisions in the Overview document.</a:t>
            </a:r>
            <a:endParaRPr lang="en-US" sz="2000" dirty="0"/>
          </a:p>
        </p:txBody>
      </p:sp>
      <p:sp>
        <p:nvSpPr>
          <p:cNvPr id="4" name="Slide Number Placeholder 3"/>
          <p:cNvSpPr>
            <a:spLocks noGrp="1"/>
          </p:cNvSpPr>
          <p:nvPr>
            <p:ph type="sldNum" sz="quarter" idx="12"/>
          </p:nvPr>
        </p:nvSpPr>
        <p:spPr/>
        <p:txBody>
          <a:bodyPr/>
          <a:lstStyle/>
          <a:p>
            <a:fld id="{5769D82E-6987-4D55-BC92-780323C53D3E}" type="slidenum">
              <a:rPr lang="en-US" smtClean="0">
                <a:solidFill>
                  <a:srgbClr val="0D1969">
                    <a:tint val="75000"/>
                  </a:srgbClr>
                </a:solidFill>
              </a:rPr>
              <a:pPr/>
              <a:t>39</a:t>
            </a:fld>
            <a:endParaRPr lang="en-US">
              <a:solidFill>
                <a:srgbClr val="0D1969">
                  <a:tint val="75000"/>
                </a:srgbClr>
              </a:solidFill>
            </a:endParaRPr>
          </a:p>
        </p:txBody>
      </p:sp>
      <p:sp>
        <p:nvSpPr>
          <p:cNvPr id="7"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 </a:t>
            </a:r>
            <a:endParaRPr lang="en-US" dirty="0"/>
          </a:p>
        </p:txBody>
      </p:sp>
      <p:sp>
        <p:nvSpPr>
          <p:cNvPr id="3" name="Content Placeholder 2"/>
          <p:cNvSpPr>
            <a:spLocks noGrp="1"/>
          </p:cNvSpPr>
          <p:nvPr>
            <p:ph idx="1"/>
          </p:nvPr>
        </p:nvSpPr>
        <p:spPr>
          <a:xfrm>
            <a:off x="609600" y="1524000"/>
            <a:ext cx="7924800" cy="5029200"/>
          </a:xfrm>
        </p:spPr>
        <p:txBody>
          <a:bodyPr>
            <a:noAutofit/>
          </a:bodyPr>
          <a:lstStyle/>
          <a:p>
            <a:r>
              <a:rPr lang="en-US" sz="2400" dirty="0" smtClean="0"/>
              <a:t>Framing comments, history &amp; orientation </a:t>
            </a:r>
          </a:p>
          <a:p>
            <a:r>
              <a:rPr lang="en-US" sz="2400" dirty="0" smtClean="0"/>
              <a:t>ELA/Literacy: </a:t>
            </a:r>
          </a:p>
          <a:p>
            <a:pPr lvl="1"/>
            <a:r>
              <a:rPr lang="en-US" dirty="0" smtClean="0"/>
              <a:t>Key topics of interest: Reading closely and writing about complex texts; addressing literary concepts</a:t>
            </a:r>
          </a:p>
          <a:p>
            <a:pPr lvl="1"/>
            <a:r>
              <a:rPr lang="en-US" dirty="0" smtClean="0"/>
              <a:t>Examples of proposed revisions</a:t>
            </a:r>
          </a:p>
          <a:p>
            <a:pPr lvl="1"/>
            <a:r>
              <a:rPr lang="en-US" dirty="0" smtClean="0"/>
              <a:t>Discussion </a:t>
            </a:r>
          </a:p>
          <a:p>
            <a:pPr lvl="0"/>
            <a:r>
              <a:rPr lang="en-US" sz="2400" dirty="0" smtClean="0"/>
              <a:t>Mathematics: </a:t>
            </a:r>
          </a:p>
          <a:p>
            <a:pPr lvl="1"/>
            <a:r>
              <a:rPr lang="en-US" dirty="0" smtClean="0"/>
              <a:t>Key topics of interest: Offering of high school Algebra I Model Course in middle school and options for course sequences and pathways</a:t>
            </a:r>
          </a:p>
          <a:p>
            <a:pPr lvl="1"/>
            <a:r>
              <a:rPr lang="en-US" dirty="0" smtClean="0"/>
              <a:t>Examples of proposed revisions </a:t>
            </a:r>
          </a:p>
          <a:p>
            <a:pPr lvl="1"/>
            <a:r>
              <a:rPr lang="en-US" dirty="0" smtClean="0"/>
              <a:t>Discussion</a:t>
            </a:r>
          </a:p>
          <a:p>
            <a:endParaRPr lang="en-US" sz="2400"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417638"/>
          </a:xfrm>
        </p:spPr>
        <p:txBody>
          <a:bodyPr>
            <a:noAutofit/>
          </a:bodyPr>
          <a:lstStyle/>
          <a:p>
            <a:r>
              <a:rPr lang="en-US" dirty="0" smtClean="0"/>
              <a:t>Reference Materials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Final Report: Massachusetts ELA/Literacy and Mathematics Curriculum Frameworks Review by </a:t>
            </a:r>
            <a:r>
              <a:rPr lang="en-US" dirty="0" err="1" smtClean="0"/>
              <a:t>Abt</a:t>
            </a:r>
            <a:r>
              <a:rPr lang="en-US" dirty="0" smtClean="0"/>
              <a:t> Associates</a:t>
            </a:r>
          </a:p>
          <a:p>
            <a:pPr lvl="0"/>
            <a:r>
              <a:rPr lang="en-US" dirty="0" smtClean="0"/>
              <a:t>Overview of Major Recommendations: Massachusetts Curriculum Frameworks for English Language Arts and Literacy Standards Review 2016</a:t>
            </a:r>
          </a:p>
          <a:p>
            <a:pPr lvl="0"/>
            <a:r>
              <a:rPr lang="en-US" dirty="0" smtClean="0"/>
              <a:t>ELA/Literacy Detailed Proposed Revisions</a:t>
            </a:r>
          </a:p>
          <a:p>
            <a:pPr lvl="0"/>
            <a:r>
              <a:rPr lang="en-US" dirty="0" smtClean="0"/>
              <a:t>Overview of Major Recommendations: Massachusetts Curriculum Frameworks for Mathematics Standards Review 2016 </a:t>
            </a:r>
          </a:p>
          <a:p>
            <a:pPr lvl="0"/>
            <a:r>
              <a:rPr lang="en-US" dirty="0" smtClean="0"/>
              <a:t>Mathematics Detailed Proposed Revisions</a:t>
            </a:r>
          </a:p>
          <a:p>
            <a:pPr lvl="0"/>
            <a:r>
              <a:rPr lang="en-US" dirty="0" smtClean="0"/>
              <a:t>2011 ELA/Literacy and Mathematics Frameworks </a:t>
            </a:r>
          </a:p>
          <a:p>
            <a:pPr lvl="0"/>
            <a:endParaRPr lang="en-US" dirty="0" smtClean="0"/>
          </a:p>
          <a:p>
            <a:pPr lvl="0"/>
            <a:endParaRPr lang="en-US" dirty="0" smtClean="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Brief History: Standards in Massachusetts </a:t>
            </a:r>
            <a:endParaRPr lang="en-US" dirty="0"/>
          </a:p>
        </p:txBody>
      </p:sp>
      <p:sp>
        <p:nvSpPr>
          <p:cNvPr id="3" name="Content Placeholder 2"/>
          <p:cNvSpPr>
            <a:spLocks noGrp="1"/>
          </p:cNvSpPr>
          <p:nvPr>
            <p:ph idx="1"/>
          </p:nvPr>
        </p:nvSpPr>
        <p:spPr>
          <a:xfrm>
            <a:off x="609600" y="1524000"/>
            <a:ext cx="7924800" cy="5105400"/>
          </a:xfrm>
        </p:spPr>
        <p:txBody>
          <a:bodyPr>
            <a:normAutofit fontScale="77500" lnSpcReduction="20000"/>
          </a:bodyPr>
          <a:lstStyle/>
          <a:p>
            <a:pPr>
              <a:lnSpc>
                <a:spcPct val="120000"/>
              </a:lnSpc>
              <a:spcBef>
                <a:spcPts val="600"/>
              </a:spcBef>
              <a:spcAft>
                <a:spcPts val="600"/>
              </a:spcAft>
            </a:pPr>
            <a:r>
              <a:rPr lang="en-US" dirty="0" smtClean="0"/>
              <a:t>1993 Education Reform Act: MA one of first states to implement standards-based reform; mandated development of content standards and a statewide assessment of those standards </a:t>
            </a:r>
          </a:p>
          <a:p>
            <a:pPr>
              <a:lnSpc>
                <a:spcPct val="120000"/>
              </a:lnSpc>
              <a:spcBef>
                <a:spcPts val="600"/>
              </a:spcBef>
              <a:spcAft>
                <a:spcPts val="600"/>
              </a:spcAft>
            </a:pPr>
            <a:r>
              <a:rPr lang="en-US" dirty="0" smtClean="0"/>
              <a:t>1995: Board adopted the first Mathematics Framework; and the first ELA Framework in 1997 </a:t>
            </a:r>
          </a:p>
          <a:p>
            <a:pPr>
              <a:lnSpc>
                <a:spcPct val="120000"/>
              </a:lnSpc>
              <a:spcBef>
                <a:spcPts val="600"/>
              </a:spcBef>
              <a:spcAft>
                <a:spcPts val="600"/>
              </a:spcAft>
            </a:pPr>
            <a:r>
              <a:rPr lang="en-US" dirty="0" smtClean="0"/>
              <a:t>2000: Revised ELA/Literacy and Mathematics Framework adopted; Grade-level Supplements added in 2004</a:t>
            </a:r>
          </a:p>
          <a:p>
            <a:pPr>
              <a:lnSpc>
                <a:spcPct val="120000"/>
              </a:lnSpc>
              <a:spcBef>
                <a:spcPts val="600"/>
              </a:spcBef>
              <a:spcAft>
                <a:spcPts val="600"/>
              </a:spcAft>
            </a:pPr>
            <a:r>
              <a:rPr lang="en-US" dirty="0" smtClean="0"/>
              <a:t>2010: Revised ELA/Literacy and Mathematics Frameworks adopted, incorporated the Common Core State Standards </a:t>
            </a:r>
          </a:p>
          <a:p>
            <a:pPr>
              <a:lnSpc>
                <a:spcPct val="120000"/>
              </a:lnSpc>
              <a:spcBef>
                <a:spcPts val="600"/>
              </a:spcBef>
              <a:spcAft>
                <a:spcPts val="600"/>
              </a:spcAft>
            </a:pPr>
            <a:r>
              <a:rPr lang="en-US" dirty="0" smtClean="0"/>
              <a:t>2015 Board recommended new assessment and charged ESE with reviewing and revising Curriculum Frameworks  </a:t>
            </a:r>
          </a:p>
          <a:p>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Work: </a:t>
            </a:r>
            <a:endParaRPr lang="en-US" dirty="0"/>
          </a:p>
        </p:txBody>
      </p:sp>
      <p:sp>
        <p:nvSpPr>
          <p:cNvPr id="3" name="Content Placeholder 2"/>
          <p:cNvSpPr>
            <a:spLocks noGrp="1"/>
          </p:cNvSpPr>
          <p:nvPr>
            <p:ph idx="1"/>
          </p:nvPr>
        </p:nvSpPr>
        <p:spPr>
          <a:xfrm>
            <a:off x="609600" y="1752600"/>
            <a:ext cx="7924800" cy="4602163"/>
          </a:xfrm>
        </p:spPr>
        <p:txBody>
          <a:bodyPr>
            <a:normAutofit/>
          </a:bodyPr>
          <a:lstStyle/>
          <a:p>
            <a:pPr marL="3175" indent="0">
              <a:buNone/>
            </a:pPr>
            <a:r>
              <a:rPr lang="en-US" dirty="0" smtClean="0">
                <a:latin typeface="+mn-lt"/>
              </a:rPr>
              <a:t>Goal: Make recommendations to the Board to revise the standards, based on evidence from lessons learned during Massachusetts educators’ implementation of the standards over the past five years.</a:t>
            </a:r>
          </a:p>
          <a:p>
            <a:pPr marL="3175" indent="0">
              <a:buNone/>
            </a:pPr>
            <a:endParaRPr lang="en-US" sz="3200" dirty="0" smtClean="0">
              <a:latin typeface="+mn-lt"/>
            </a:endParaRPr>
          </a:p>
          <a:p>
            <a:pPr marL="3175" indent="0">
              <a:buNone/>
            </a:pPr>
            <a:endParaRPr lang="en-US" sz="3200" dirty="0" smtClean="0">
              <a:latin typeface="+mn-lt"/>
            </a:endParaRPr>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7</a:t>
            </a:fld>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Three Phases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Phase 1 (January-July 2016): Engaged stakeholders and gathered recommendations for revisions;</a:t>
            </a:r>
          </a:p>
          <a:p>
            <a:pPr lvl="0"/>
            <a:r>
              <a:rPr lang="en-US" dirty="0" smtClean="0"/>
              <a:t>Phase 2 (July-October 2016): Engaged content advisors and refined revisions; progress report to the Board;</a:t>
            </a:r>
          </a:p>
          <a:p>
            <a:pPr lvl="0"/>
            <a:r>
              <a:rPr lang="en-US" dirty="0" smtClean="0"/>
              <a:t>Phase 3 (November 2016-Spring 2017): Refine the proposed revisions; bring them to the Board for review and a vote to release for public comment (Nov); conduct public comment period, synthesize public comment; make final revisions and bring the final proposed standards to the Board for vote to adopt.</a:t>
            </a:r>
          </a:p>
          <a:p>
            <a:pPr>
              <a:buNone/>
            </a:pPr>
            <a:endParaRPr lang="en-US" dirty="0"/>
          </a:p>
        </p:txBody>
      </p:sp>
      <p:sp>
        <p:nvSpPr>
          <p:cNvPr id="4" name="Footer Placeholder 3"/>
          <p:cNvSpPr>
            <a:spLocks noGrp="1"/>
          </p:cNvSpPr>
          <p:nvPr>
            <p:ph type="ftr" sz="quarter" idx="11"/>
          </p:nvPr>
        </p:nvSpPr>
        <p:spPr/>
        <p:txBody>
          <a:bodyPr/>
          <a:lstStyle/>
          <a:p>
            <a:r>
              <a:rPr lang="en-US"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1026"/>
          <p:cNvSpPr>
            <a:spLocks noGrp="1" noChangeArrowheads="1"/>
          </p:cNvSpPr>
          <p:nvPr>
            <p:ph type="title"/>
          </p:nvPr>
        </p:nvSpPr>
        <p:spPr>
          <a:xfrm>
            <a:off x="457200" y="381000"/>
            <a:ext cx="8229600" cy="1143000"/>
          </a:xfrm>
        </p:spPr>
        <p:txBody>
          <a:bodyPr>
            <a:noAutofit/>
          </a:bodyPr>
          <a:lstStyle/>
          <a:p>
            <a:r>
              <a:rPr lang="en-US" dirty="0" smtClean="0"/>
              <a:t>Orientation to the Curriculum Frameworks:</a:t>
            </a:r>
            <a:endParaRPr lang="en-US" sz="4000" i="1" dirty="0">
              <a:latin typeface="Arial" charset="0"/>
            </a:endParaRPr>
          </a:p>
        </p:txBody>
      </p:sp>
      <p:sp>
        <p:nvSpPr>
          <p:cNvPr id="466947" name="Rectangle 1027"/>
          <p:cNvSpPr>
            <a:spLocks noGrp="1" noChangeArrowheads="1"/>
          </p:cNvSpPr>
          <p:nvPr>
            <p:ph type="body" idx="1"/>
          </p:nvPr>
        </p:nvSpPr>
        <p:spPr>
          <a:xfrm>
            <a:off x="457200" y="1828800"/>
            <a:ext cx="8229600" cy="4572000"/>
          </a:xfrm>
        </p:spPr>
        <p:txBody>
          <a:bodyPr>
            <a:normAutofit/>
          </a:bodyPr>
          <a:lstStyle/>
          <a:p>
            <a:pPr>
              <a:spcAft>
                <a:spcPts val="600"/>
              </a:spcAft>
            </a:pPr>
            <a:r>
              <a:rPr lang="en-US" dirty="0" smtClean="0">
                <a:latin typeface="+mn-lt"/>
                <a:cs typeface="Times New Roman" pitchFamily="18" charset="0"/>
              </a:rPr>
              <a:t>Vision statement</a:t>
            </a:r>
            <a:endParaRPr lang="en-US" dirty="0">
              <a:latin typeface="+mn-lt"/>
              <a:cs typeface="Times New Roman" pitchFamily="18" charset="0"/>
            </a:endParaRPr>
          </a:p>
          <a:p>
            <a:pPr>
              <a:spcAft>
                <a:spcPts val="600"/>
              </a:spcAft>
            </a:pPr>
            <a:r>
              <a:rPr lang="en-US" dirty="0" smtClean="0">
                <a:latin typeface="+mn-lt"/>
                <a:cs typeface="Times New Roman" pitchFamily="18" charset="0"/>
              </a:rPr>
              <a:t>Guiding principles for effective programs</a:t>
            </a:r>
          </a:p>
          <a:p>
            <a:pPr>
              <a:spcAft>
                <a:spcPts val="600"/>
              </a:spcAft>
            </a:pPr>
            <a:r>
              <a:rPr lang="en-US" dirty="0" smtClean="0">
                <a:latin typeface="+mn-lt"/>
                <a:cs typeface="Times New Roman" pitchFamily="18" charset="0"/>
              </a:rPr>
              <a:t>Orientation and structure</a:t>
            </a:r>
          </a:p>
          <a:p>
            <a:pPr>
              <a:spcAft>
                <a:spcPts val="600"/>
              </a:spcAft>
            </a:pPr>
            <a:r>
              <a:rPr lang="en-US" dirty="0" smtClean="0">
                <a:latin typeface="+mn-lt"/>
                <a:cs typeface="Times New Roman" pitchFamily="18" charset="0"/>
              </a:rPr>
              <a:t>Learning standards</a:t>
            </a:r>
            <a:endParaRPr lang="en-US" dirty="0">
              <a:latin typeface="+mn-lt"/>
              <a:cs typeface="Times New Roman" pitchFamily="18" charset="0"/>
            </a:endParaRPr>
          </a:p>
          <a:p>
            <a:pPr>
              <a:spcAft>
                <a:spcPts val="600"/>
              </a:spcAft>
            </a:pPr>
            <a:r>
              <a:rPr lang="en-US" dirty="0" smtClean="0">
                <a:latin typeface="+mn-lt"/>
                <a:cs typeface="Times New Roman" pitchFamily="18" charset="0"/>
              </a:rPr>
              <a:t>Supporting resources for educators and programs</a:t>
            </a:r>
            <a:endParaRPr lang="en-US" dirty="0">
              <a:latin typeface="+mn-lt"/>
              <a:cs typeface="Times New Roman" pitchFamily="18" charset="0"/>
            </a:endParaRPr>
          </a:p>
        </p:txBody>
      </p:sp>
      <p:sp>
        <p:nvSpPr>
          <p:cNvPr id="4" name="Footer Placeholder 3"/>
          <p:cNvSpPr>
            <a:spLocks noGrp="1"/>
          </p:cNvSpPr>
          <p:nvPr>
            <p:ph type="ftr" sz="quarter" idx="11"/>
          </p:nvPr>
        </p:nvSpPr>
        <p:spPr>
          <a:xfrm>
            <a:off x="3124200" y="6356350"/>
            <a:ext cx="5410200" cy="365125"/>
          </a:xfrm>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9</a:t>
            </a:fld>
            <a:endParaRPr lang="en-US" dirty="0"/>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2.1178"/>
  <p:tag name="LUIDIAENABLED" val="False"/>
  <p:tag name="EXPANDSHOWBAR" val="Tr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DESE-231-29006</_dlc_DocId>
    <_dlc_DocIdUrl xmlns="733efe1c-5bbe-4968-87dc-d400e65c879f">
      <Url>https://sharepoint.doemass.org/ese/webteam/cps/_layouts/DocIdRedir.aspx?ID=DESE-231-29006</Url>
      <Description>DESE-231-29006</Description>
    </_dlc_DocIdUrl>
  </documentManagement>
</p:propertie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E1EC37CE-F19B-4A64-A4E5-EAF0BD31A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46D798-B447-4DC9-9589-A8293EEB3966}">
  <ds:schemaRefs>
    <ds:schemaRef ds:uri="http://schemas.microsoft.com/sharepoint/events"/>
  </ds:schemaRefs>
</ds:datastoreItem>
</file>

<file path=customXml/itemProps3.xml><?xml version="1.0" encoding="utf-8"?>
<ds:datastoreItem xmlns:ds="http://schemas.openxmlformats.org/officeDocument/2006/customXml" ds:itemID="{A1959A83-47C6-4885-8C61-1B61FB4FBC6C}">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4.xml><?xml version="1.0" encoding="utf-8"?>
<ds:datastoreItem xmlns:ds="http://schemas.openxmlformats.org/officeDocument/2006/customXml" ds:itemID="{75718E25-0F74-4330-A3A7-B769174D14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2007_ESE_Template</Template>
  <TotalTime>6572</TotalTime>
  <Words>2747</Words>
  <Application>Microsoft Office PowerPoint</Application>
  <PresentationFormat>On-screen Show (4:3)</PresentationFormat>
  <Paragraphs>478</Paragraphs>
  <Slides>39</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2007_ESE_Template</vt:lpstr>
      <vt:lpstr>Document</vt:lpstr>
      <vt:lpstr>Standards Review Update:  English Language Arts/Literacy and Mathematics</vt:lpstr>
      <vt:lpstr>Massachusetts’s goal is to prepare all students for success after high school, by:</vt:lpstr>
      <vt:lpstr>Objectives for this meeting: </vt:lpstr>
      <vt:lpstr>Agenda </vt:lpstr>
      <vt:lpstr>Reference Materials</vt:lpstr>
      <vt:lpstr>Brief History: Standards in Massachusetts </vt:lpstr>
      <vt:lpstr>Current Work: </vt:lpstr>
      <vt:lpstr>Process: Three Phases</vt:lpstr>
      <vt:lpstr>Orientation to the Curriculum Frameworks:</vt:lpstr>
      <vt:lpstr>What is a Standard?</vt:lpstr>
      <vt:lpstr>English Language Arts  and Literacy</vt:lpstr>
      <vt:lpstr>The Structure of the 2011 ELA/Literacy Framework</vt:lpstr>
      <vt:lpstr>Topics of Major Recommendations</vt:lpstr>
      <vt:lpstr>1. Reading Closely and  Writing about Complex Texts</vt:lpstr>
      <vt:lpstr>1. Reading Closely and  Writing about Complex Texts</vt:lpstr>
      <vt:lpstr>1. Reading Closely and  Writing about Complex Texts</vt:lpstr>
      <vt:lpstr>1. Reading Closely and  Writing about Complex Texts</vt:lpstr>
      <vt:lpstr>1. Reading Closely and  Writing about Complex Texts</vt:lpstr>
      <vt:lpstr>2. Addressing Literary Concepts (pages 6 and 7)</vt:lpstr>
      <vt:lpstr>2. Addressing Literary Concepts</vt:lpstr>
      <vt:lpstr>2. Addressing Literary Concepts</vt:lpstr>
      <vt:lpstr>2. Addressing Literary Concepts</vt:lpstr>
      <vt:lpstr>Your Questions</vt:lpstr>
      <vt:lpstr>  Mathematics</vt:lpstr>
      <vt:lpstr>Topics of Major Recommendations</vt:lpstr>
      <vt:lpstr>Slide 26</vt:lpstr>
      <vt:lpstr>Slide 27</vt:lpstr>
      <vt:lpstr>2011 ESE Guidance Document “Making Decisions about Course Sequences”  (p. 1)</vt:lpstr>
      <vt:lpstr>1. Options for Course-Taking Sequences: High School Pathways (p. 2)</vt:lpstr>
      <vt:lpstr>2. Increase Coherence:  Example-Recognizing Patterns  (p. 3)</vt:lpstr>
      <vt:lpstr>2. Increase Coherence: Consistent Language and Definitions  (p. 5)</vt:lpstr>
      <vt:lpstr>2. Increase Coherence: Consistent Language and Definitions  (pp. 3-4)</vt:lpstr>
      <vt:lpstr>2. Increase Focus: Example-Rate (p. 6)</vt:lpstr>
      <vt:lpstr>Defining Rigor in the Math Framework</vt:lpstr>
      <vt:lpstr>2. Rigor: Example- 20 High School  Plus (+)  Standards  (p. 7)</vt:lpstr>
      <vt:lpstr>2. Maintain Rigor: Example-High School (+) Plus Standards (p. 7)</vt:lpstr>
      <vt:lpstr>2. Increase Clarity: Example-Visual Model </vt:lpstr>
      <vt:lpstr> 3.  Revisions to Other Sections (p. 9)</vt:lpstr>
      <vt:lpstr>Your 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Review Update ELA Math, October 2016</dc:title>
  <dc:creator>ESE</dc:creator>
  <cp:lastModifiedBy>dzou</cp:lastModifiedBy>
  <cp:revision>415</cp:revision>
  <cp:lastPrinted>2016-10-21T17:46:00Z</cp:lastPrinted>
  <dcterms:created xsi:type="dcterms:W3CDTF">2016-01-07T20:48:03Z</dcterms:created>
  <dcterms:modified xsi:type="dcterms:W3CDTF">2016-10-27T15:32:41Z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27 2016</vt:lpwstr>
  </property>
</Properties>
</file>