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32"/>
  </p:notesMasterIdLst>
  <p:handoutMasterIdLst>
    <p:handoutMasterId r:id="rId33"/>
  </p:handoutMasterIdLst>
  <p:sldIdLst>
    <p:sldId id="256" r:id="rId6"/>
    <p:sldId id="298" r:id="rId7"/>
    <p:sldId id="358" r:id="rId8"/>
    <p:sldId id="290" r:id="rId9"/>
    <p:sldId id="297" r:id="rId10"/>
    <p:sldId id="320" r:id="rId11"/>
    <p:sldId id="321" r:id="rId12"/>
    <p:sldId id="304" r:id="rId13"/>
    <p:sldId id="331" r:id="rId14"/>
    <p:sldId id="332" r:id="rId15"/>
    <p:sldId id="333" r:id="rId16"/>
    <p:sldId id="334" r:id="rId17"/>
    <p:sldId id="335" r:id="rId18"/>
    <p:sldId id="338" r:id="rId19"/>
    <p:sldId id="348" r:id="rId20"/>
    <p:sldId id="349" r:id="rId21"/>
    <p:sldId id="350" r:id="rId22"/>
    <p:sldId id="351" r:id="rId23"/>
    <p:sldId id="352" r:id="rId24"/>
    <p:sldId id="353" r:id="rId25"/>
    <p:sldId id="354" r:id="rId26"/>
    <p:sldId id="355" r:id="rId27"/>
    <p:sldId id="356" r:id="rId28"/>
    <p:sldId id="357" r:id="rId29"/>
    <p:sldId id="318" r:id="rId30"/>
    <p:sldId id="33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6076" autoAdjust="0"/>
  </p:normalViewPr>
  <p:slideViewPr>
    <p:cSldViewPr>
      <p:cViewPr varScale="1">
        <p:scale>
          <a:sx n="110" d="100"/>
          <a:sy n="110" d="100"/>
        </p:scale>
        <p:origin x="-1560" y="-90"/>
      </p:cViewPr>
      <p:guideLst>
        <p:guide orient="horz" pos="2160"/>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44" y="-77"/>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7"/>
            <a:ext cx="4595707" cy="311493"/>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Tree>
    <p:extLst>
      <p:ext uri="{BB962C8B-B14F-4D97-AF65-F5344CB8AC3E}">
        <p14:creationId xmlns:p14="http://schemas.microsoft.com/office/powerpoint/2010/main" xmlns="" val="485611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63F597-CE17-476A-A5CB-91589ED997B7}" type="datetimeFigureOut">
              <a:rPr lang="en-US" smtClean="0"/>
              <a:pPr/>
              <a:t>3/29/2017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xmlns="" val="3470011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2F6ADF-FD9C-46F3-A84A-6DF28AC82DA1}"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524123" indent="-524123"/>
            <a:r>
              <a:rPr lang="en-US" dirty="0" smtClean="0">
                <a:cs typeface="Calibri"/>
              </a:rPr>
              <a:t>Opportunity to refine, deepen, and accelerate work on our five strategies </a:t>
            </a:r>
          </a:p>
          <a:p>
            <a:pPr marL="524123" indent="-524123"/>
            <a:r>
              <a:rPr lang="en-US" dirty="0" smtClean="0">
                <a:cs typeface="Calibri"/>
              </a:rPr>
              <a:t>Promote coherence across our strategies through our focus on instructional quality</a:t>
            </a:r>
          </a:p>
          <a:p>
            <a:pPr marL="524123" indent="-524123"/>
            <a:endParaRPr lang="en-US" dirty="0" smtClean="0"/>
          </a:p>
          <a:p>
            <a:pPr marL="524123" indent="-524123"/>
            <a:r>
              <a:rPr lang="en-US" dirty="0" smtClean="0"/>
              <a:t>Our ESSA plan summary includes lots of details. I will highlight a few broad themes around how our plan will help us work towards greater excellence and equity.</a:t>
            </a:r>
          </a:p>
          <a:p>
            <a:pPr marL="524123" indent="-524123"/>
            <a:endParaRPr lang="en-US" dirty="0" smtClean="0"/>
          </a:p>
        </p:txBody>
      </p:sp>
      <p:sp>
        <p:nvSpPr>
          <p:cNvPr id="47108" name="Slide Number Placeholder 3"/>
          <p:cNvSpPr txBox="1">
            <a:spLocks noGrp="1"/>
          </p:cNvSpPr>
          <p:nvPr/>
        </p:nvSpPr>
        <p:spPr bwMode="auto">
          <a:xfrm>
            <a:off x="3970050" y="8830322"/>
            <a:ext cx="3038782" cy="464506"/>
          </a:xfrm>
          <a:prstGeom prst="rect">
            <a:avLst/>
          </a:prstGeom>
          <a:noFill/>
          <a:ln w="9525">
            <a:noFill/>
            <a:miter lim="800000"/>
            <a:headEnd/>
            <a:tailEnd/>
          </a:ln>
        </p:spPr>
        <p:txBody>
          <a:bodyPr lIns="93147" tIns="46575" rIns="93147" bIns="46575" anchor="b"/>
          <a:lstStyle/>
          <a:p>
            <a:pPr algn="r"/>
            <a:fld id="{4280FC88-28DC-4DFE-B193-C94F445F7606}" type="slidenum">
              <a:rPr lang="en-US" sz="1200">
                <a:solidFill>
                  <a:srgbClr val="000000"/>
                </a:solidFill>
                <a:latin typeface="Calibri" pitchFamily="34" charset="0"/>
                <a:ea typeface="ＭＳ Ｐゴシック" pitchFamily="34" charset="-128"/>
              </a:rPr>
              <a:pPr algn="r"/>
              <a:t>5</a:t>
            </a:fld>
            <a:endParaRPr lang="en-US" sz="1200" dirty="0">
              <a:solidFill>
                <a:srgbClr val="000000"/>
              </a:solidFill>
              <a:latin typeface="Calibri" pitchFamily="34" charset="0"/>
              <a:ea typeface="ＭＳ Ｐゴシック" pitchFamily="34" charset="-128"/>
            </a:endParaRPr>
          </a:p>
        </p:txBody>
      </p:sp>
      <p:sp>
        <p:nvSpPr>
          <p:cNvPr id="47109" name="Footer Placeholder 4"/>
          <p:cNvSpPr txBox="1">
            <a:spLocks noGrp="1"/>
          </p:cNvSpPr>
          <p:nvPr/>
        </p:nvSpPr>
        <p:spPr bwMode="auto">
          <a:xfrm>
            <a:off x="2" y="8830322"/>
            <a:ext cx="3038782" cy="464506"/>
          </a:xfrm>
          <a:prstGeom prst="rect">
            <a:avLst/>
          </a:prstGeom>
          <a:noFill/>
          <a:ln w="9525">
            <a:noFill/>
            <a:miter lim="800000"/>
            <a:headEnd/>
            <a:tailEnd/>
          </a:ln>
        </p:spPr>
        <p:txBody>
          <a:bodyPr lIns="93147" tIns="46575" rIns="93147" bIns="46575" anchor="b"/>
          <a:lstStyle/>
          <a:p>
            <a:r>
              <a:rPr lang="en-US" sz="1200" dirty="0">
                <a:solidFill>
                  <a:srgbClr val="000000"/>
                </a:solidFill>
                <a:latin typeface="Calibri" pitchFamily="34" charset="0"/>
                <a:ea typeface="ＭＳ Ｐゴシック" pitchFamily="34" charset="-128"/>
              </a:rPr>
              <a:t>Massachusetts Department of Elementary and Secondary Education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identified early grades literacy,</a:t>
            </a:r>
            <a:r>
              <a:rPr lang="en-US" baseline="0" dirty="0" smtClean="0"/>
              <a:t> middle grades mathematics, high-quality career pathways, and historically disadvantaged student groups as the focus for how we will use our state strategies to improve student outcomes. Let me show you why.</a:t>
            </a:r>
            <a:endParaRPr lang="en-US" dirty="0" smtClean="0"/>
          </a:p>
          <a:p>
            <a:endParaRPr lang="en-US" dirty="0" smtClean="0"/>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ways we will do this – throughout the proposal</a:t>
            </a:r>
          </a:p>
          <a:p>
            <a:pPr>
              <a:buFont typeface="Arial" charset="0"/>
              <a:buNone/>
            </a:pPr>
            <a:endParaRPr lang="en-US" baseline="0" dirty="0" smtClean="0"/>
          </a:p>
          <a:p>
            <a:pPr>
              <a:buFont typeface="Arial" charset="0"/>
              <a:buNone/>
            </a:pPr>
            <a:r>
              <a:rPr lang="en-US" baseline="0" dirty="0" smtClean="0"/>
              <a:t>Goal is to promote coherence across strategies towards a common purpose. Use our existing strategies and work to drive towards our focus areas, and add new cross-agency initiatives to further deepen our focus.</a:t>
            </a:r>
            <a:endParaRPr lang="en-US" dirty="0" smtClean="0"/>
          </a:p>
          <a:p>
            <a:pPr>
              <a:buFont typeface="Arial" charset="0"/>
              <a:buNone/>
            </a:pP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Our proposal also has a strong focus on</a:t>
            </a:r>
            <a:r>
              <a:rPr lang="en-US" baseline="0" dirty="0" smtClean="0"/>
              <a:t> increasing equity. Part of this is the focus on historically disadvantaged subgroups I described earlier. Another is new ways of using data to shed light on equity issues where they exist. </a:t>
            </a:r>
            <a:r>
              <a:rPr lang="en-US" dirty="0" smtClean="0"/>
              <a:t>Three examples.</a:t>
            </a:r>
          </a:p>
          <a:p>
            <a:endParaRPr lang="en-US" dirty="0" smtClean="0"/>
          </a:p>
          <a:p>
            <a:r>
              <a:rPr lang="en-US" dirty="0" smtClean="0"/>
              <a:t>Student learning experience reports</a:t>
            </a:r>
          </a:p>
          <a:p>
            <a:pPr>
              <a:buFontTx/>
              <a:buChar char="-"/>
            </a:pPr>
            <a:r>
              <a:rPr lang="en-US" dirty="0" smtClean="0"/>
              <a:t>Testing in Edwin right now – to be rolled out</a:t>
            </a:r>
            <a:r>
              <a:rPr lang="en-US" baseline="0" dirty="0" smtClean="0"/>
              <a:t> statewide later this year</a:t>
            </a:r>
          </a:p>
          <a:p>
            <a:pPr>
              <a:buFontTx/>
              <a:buChar char="-"/>
            </a:pPr>
            <a:r>
              <a:rPr lang="en-US" baseline="0" dirty="0" smtClean="0"/>
              <a:t>What % of student experiences (i.e., courses/teacher assignments) are to teachers who are experienced, teaching in-field, or rated proficient or exemplary? How does this vary by school, subgroup?</a:t>
            </a:r>
          </a:p>
          <a:p>
            <a:pPr>
              <a:buFontTx/>
              <a:buChar char="-"/>
            </a:pPr>
            <a:endParaRPr lang="en-US" baseline="0" dirty="0" smtClean="0"/>
          </a:p>
          <a:p>
            <a:pPr>
              <a:buFontTx/>
              <a:buNone/>
            </a:pPr>
            <a:r>
              <a:rPr lang="en-US" baseline="0" dirty="0" smtClean="0"/>
              <a:t>School-level expenditures</a:t>
            </a:r>
          </a:p>
          <a:p>
            <a:pPr>
              <a:buFontTx/>
              <a:buNone/>
            </a:pPr>
            <a:r>
              <a:rPr lang="en-US" baseline="0" dirty="0" smtClean="0"/>
              <a:t>-New requirement under ESSA. We already collect instructional costs by school, which most states don’t.</a:t>
            </a:r>
          </a:p>
          <a:p>
            <a:pPr>
              <a:buFontTx/>
              <a:buNone/>
            </a:pPr>
            <a:r>
              <a:rPr lang="en-US" baseline="0" dirty="0" smtClean="0"/>
              <a:t>-Will need to consider how to allocate non-instructional costs and ensure consistent reporting of school-level vs. central office expenditures within instructional category (e.g., SPED therapists supervised centrally and assigned as needed—should those be coded as school or central office?)</a:t>
            </a:r>
          </a:p>
          <a:p>
            <a:pPr>
              <a:buFontTx/>
              <a:buNone/>
            </a:pPr>
            <a:r>
              <a:rPr lang="en-US" baseline="0" dirty="0" smtClean="0"/>
              <a:t>-Developing reports to show these data to districts with comparisons to other similar districts. Part of our Resource Allocation and District Action Reports, which also include other reports focused on resource allocation in staffing, budget, class size, special education, etc. Piloting now with 9 districts.</a:t>
            </a:r>
          </a:p>
          <a:p>
            <a:pPr>
              <a:buFontTx/>
              <a:buNone/>
            </a:pPr>
            <a:endParaRPr lang="en-US" baseline="0" dirty="0" smtClean="0"/>
          </a:p>
          <a:p>
            <a:pPr>
              <a:buFontTx/>
              <a:buNone/>
            </a:pPr>
            <a:r>
              <a:rPr lang="en-US" baseline="0" dirty="0" smtClean="0"/>
              <a:t>Resource review in turnaround schools</a:t>
            </a:r>
          </a:p>
          <a:p>
            <a:pPr>
              <a:buFontTx/>
              <a:buNone/>
            </a:pPr>
            <a:r>
              <a:rPr lang="en-US" baseline="0" dirty="0" smtClean="0"/>
              <a:t>-New ESSA requirement for schools ID for comprehensive or targeted support and improvement</a:t>
            </a:r>
          </a:p>
          <a:p>
            <a:pPr>
              <a:buFontTx/>
              <a:buNone/>
            </a:pPr>
            <a:r>
              <a:rPr lang="en-US" dirty="0" smtClean="0"/>
              <a:t>-Use RADAR reports, SLE reports, and other data as</a:t>
            </a:r>
            <a:r>
              <a:rPr lang="en-US" baseline="0" dirty="0" smtClean="0"/>
              <a:t> part of this review</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3/29/2017</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3/29/2017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3/29/2017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3/29/2017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3/29/2017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3/29/2017</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3/29/2017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3/29/2017</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3/29/2017</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3/29/2017</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3/29/2017</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Every Student Succeeds Act (ESSA) State Plan</a:t>
            </a:r>
            <a:endParaRPr lang="en-US" dirty="0"/>
          </a:p>
        </p:txBody>
      </p:sp>
      <p:sp>
        <p:nvSpPr>
          <p:cNvPr id="3" name="Subtitle 2"/>
          <p:cNvSpPr>
            <a:spLocks noGrp="1"/>
          </p:cNvSpPr>
          <p:nvPr>
            <p:ph type="subTitle" idx="1"/>
          </p:nvPr>
        </p:nvSpPr>
        <p:spPr>
          <a:xfrm>
            <a:off x="533400" y="3733800"/>
            <a:ext cx="6400800" cy="1524000"/>
          </a:xfrm>
        </p:spPr>
        <p:txBody>
          <a:bodyPr>
            <a:normAutofit fontScale="92500" lnSpcReduction="20000"/>
          </a:bodyPr>
          <a:lstStyle/>
          <a:p>
            <a:r>
              <a:rPr lang="en-US" dirty="0" smtClean="0"/>
              <a:t>Presentation to the Board of Elementary and Secondary Education</a:t>
            </a:r>
          </a:p>
          <a:p>
            <a:endParaRPr lang="en-US" dirty="0" smtClean="0"/>
          </a:p>
          <a:p>
            <a:r>
              <a:rPr lang="en-US" dirty="0" smtClean="0"/>
              <a:t>March 28,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Stakeholder feedback</a:t>
            </a:r>
            <a:br>
              <a:rPr lang="en-US" sz="4000" dirty="0" smtClean="0"/>
            </a:br>
            <a:r>
              <a:rPr lang="en-US" sz="4000" dirty="0" smtClean="0"/>
              <a:t>(April 2016 - February 2017)</a:t>
            </a:r>
            <a:endParaRPr lang="en-US" sz="4000" dirty="0"/>
          </a:p>
        </p:txBody>
      </p:sp>
      <p:sp>
        <p:nvSpPr>
          <p:cNvPr id="3" name="Content Placeholder 2"/>
          <p:cNvSpPr>
            <a:spLocks noGrp="1"/>
          </p:cNvSpPr>
          <p:nvPr>
            <p:ph idx="1"/>
          </p:nvPr>
        </p:nvSpPr>
        <p:spPr/>
        <p:txBody>
          <a:bodyPr/>
          <a:lstStyle/>
          <a:p>
            <a:r>
              <a:rPr lang="en-US" dirty="0" smtClean="0"/>
              <a:t>200+ stakeholder groups</a:t>
            </a:r>
          </a:p>
          <a:p>
            <a:r>
              <a:rPr lang="en-US" dirty="0" smtClean="0"/>
              <a:t>5 public forums: 250+ attendees</a:t>
            </a:r>
          </a:p>
          <a:p>
            <a:r>
              <a:rPr lang="en-US" dirty="0" smtClean="0"/>
              <a:t>Almost 100 community meetings and presentations</a:t>
            </a:r>
          </a:p>
          <a:p>
            <a:r>
              <a:rPr lang="en-US" dirty="0" smtClean="0"/>
              <a:t>1,500+ responses to our survey</a:t>
            </a:r>
          </a:p>
          <a:p>
            <a:r>
              <a:rPr lang="en-US" dirty="0" smtClean="0"/>
              <a:t>Broad range: educators, parents, students, advocacy groups</a:t>
            </a:r>
          </a:p>
          <a:p>
            <a:r>
              <a:rPr lang="en-US" dirty="0" smtClean="0"/>
              <a:t>Regular meetings with Accountability and Assistance Advisory Council</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Official public comment</a:t>
            </a:r>
            <a:br>
              <a:rPr lang="en-US" sz="4000" dirty="0" smtClean="0"/>
            </a:br>
            <a:r>
              <a:rPr lang="en-US" sz="4000" dirty="0" smtClean="0"/>
              <a:t>(February 2017 - March 2017)</a:t>
            </a:r>
            <a:endParaRPr lang="en-US" sz="4000" dirty="0"/>
          </a:p>
        </p:txBody>
      </p:sp>
      <p:sp>
        <p:nvSpPr>
          <p:cNvPr id="3" name="Content Placeholder 2"/>
          <p:cNvSpPr>
            <a:spLocks noGrp="1"/>
          </p:cNvSpPr>
          <p:nvPr>
            <p:ph idx="1"/>
          </p:nvPr>
        </p:nvSpPr>
        <p:spPr/>
        <p:txBody>
          <a:bodyPr/>
          <a:lstStyle/>
          <a:p>
            <a:r>
              <a:rPr lang="en-US" sz="2700" dirty="0" smtClean="0"/>
              <a:t>1,000+ responses to our survey</a:t>
            </a:r>
          </a:p>
          <a:p>
            <a:r>
              <a:rPr lang="en-US" sz="2700" dirty="0" smtClean="0"/>
              <a:t>Wide range of participants: educators, parents, students, advocacy groups, legislators, Governor</a:t>
            </a:r>
          </a:p>
          <a:p>
            <a:r>
              <a:rPr lang="en-US" sz="2700" dirty="0" smtClean="0"/>
              <a:t>65+ individual letters</a:t>
            </a:r>
          </a:p>
          <a:p>
            <a:r>
              <a:rPr lang="en-US" sz="2700" dirty="0" smtClean="0"/>
              <a:t>Postcards from the arts community</a:t>
            </a:r>
          </a:p>
          <a:p>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a:p>
        </p:txBody>
      </p:sp>
      <p:pic>
        <p:nvPicPr>
          <p:cNvPr id="6" name="Picture 5" descr="picture of postcards from the arts community"/>
          <p:cNvPicPr>
            <a:picLocks noChangeAspect="1"/>
          </p:cNvPicPr>
          <p:nvPr/>
        </p:nvPicPr>
        <p:blipFill>
          <a:blip r:embed="rId2" cstate="print"/>
          <a:stretch>
            <a:fillRect/>
          </a:stretch>
        </p:blipFill>
        <p:spPr>
          <a:xfrm>
            <a:off x="2514601" y="4249130"/>
            <a:ext cx="3886200" cy="20790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Official public comment:</a:t>
            </a:r>
            <a:br>
              <a:rPr lang="en-US" sz="3600" dirty="0" smtClean="0"/>
            </a:br>
            <a:r>
              <a:rPr lang="en-US" sz="3600" dirty="0" smtClean="0"/>
              <a:t>Support for state priorities</a:t>
            </a:r>
            <a:endParaRPr lang="en-US" sz="3600" dirty="0"/>
          </a:p>
        </p:txBody>
      </p:sp>
      <p:graphicFrame>
        <p:nvGraphicFramePr>
          <p:cNvPr id="6" name="Content Placeholder 5"/>
          <p:cNvGraphicFramePr>
            <a:graphicFrameLocks noGrp="1"/>
          </p:cNvGraphicFramePr>
          <p:nvPr>
            <p:ph idx="1"/>
          </p:nvPr>
        </p:nvGraphicFramePr>
        <p:xfrm>
          <a:off x="609600" y="1524000"/>
          <a:ext cx="7924800" cy="4267199"/>
        </p:xfrm>
        <a:graphic>
          <a:graphicData uri="http://schemas.openxmlformats.org/drawingml/2006/table">
            <a:tbl>
              <a:tblPr firstRow="1" bandRow="1">
                <a:tableStyleId>{5C22544A-7EE6-4342-B048-85BDC9FD1C3A}</a:tableStyleId>
              </a:tblPr>
              <a:tblGrid>
                <a:gridCol w="2438400"/>
                <a:gridCol w="1295400"/>
                <a:gridCol w="1447800"/>
                <a:gridCol w="1447800"/>
                <a:gridCol w="1295400"/>
              </a:tblGrid>
              <a:tr h="728546">
                <a:tc>
                  <a:txBody>
                    <a:bodyPr/>
                    <a:lstStyle/>
                    <a:p>
                      <a:endParaRPr lang="en-US" b="1" dirty="0"/>
                    </a:p>
                  </a:txBody>
                  <a:tcPr/>
                </a:tc>
                <a:tc>
                  <a:txBody>
                    <a:bodyPr/>
                    <a:lstStyle/>
                    <a:p>
                      <a:pPr algn="ctr"/>
                      <a:r>
                        <a:rPr lang="en-US" dirty="0" smtClean="0"/>
                        <a:t>Strongly Agree</a:t>
                      </a:r>
                      <a:endParaRPr lang="en-US" dirty="0"/>
                    </a:p>
                  </a:txBody>
                  <a:tcPr/>
                </a:tc>
                <a:tc>
                  <a:txBody>
                    <a:bodyPr/>
                    <a:lstStyle/>
                    <a:p>
                      <a:pPr algn="ctr"/>
                      <a:r>
                        <a:rPr lang="en-US" dirty="0" smtClean="0"/>
                        <a:t>Somewhat Agree</a:t>
                      </a:r>
                      <a:endParaRPr lang="en-US" dirty="0"/>
                    </a:p>
                  </a:txBody>
                  <a:tcPr/>
                </a:tc>
                <a:tc>
                  <a:txBody>
                    <a:bodyPr/>
                    <a:lstStyle/>
                    <a:p>
                      <a:pPr algn="ctr"/>
                      <a:r>
                        <a:rPr lang="en-US" dirty="0" smtClean="0"/>
                        <a:t>Somewhat Disagree</a:t>
                      </a:r>
                      <a:endParaRPr lang="en-US" dirty="0"/>
                    </a:p>
                  </a:txBody>
                  <a:tcPr/>
                </a:tc>
                <a:tc>
                  <a:txBody>
                    <a:bodyPr/>
                    <a:lstStyle/>
                    <a:p>
                      <a:pPr algn="ctr"/>
                      <a:r>
                        <a:rPr lang="en-US" dirty="0" smtClean="0"/>
                        <a:t>Strongly Disagree</a:t>
                      </a:r>
                      <a:endParaRPr lang="en-US" dirty="0"/>
                    </a:p>
                  </a:txBody>
                  <a:tcPr/>
                </a:tc>
              </a:tr>
              <a:tr h="728546">
                <a:tc>
                  <a:txBody>
                    <a:bodyPr/>
                    <a:lstStyle/>
                    <a:p>
                      <a:r>
                        <a:rPr lang="en-US" b="1" dirty="0" smtClean="0"/>
                        <a:t>Early Grades Literacy</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79%</a:t>
                      </a:r>
                      <a:endParaRPr lang="en-US" sz="2400" dirty="0">
                        <a:latin typeface="Calibri"/>
                        <a:ea typeface="Calibri"/>
                        <a:cs typeface="Times New Roman"/>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17%</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2%</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2%</a:t>
                      </a:r>
                      <a:endParaRPr lang="en-US" sz="2400" dirty="0">
                        <a:latin typeface="Calibri"/>
                        <a:ea typeface="Calibri"/>
                        <a:cs typeface="Times New Roman"/>
                      </a:endParaRPr>
                    </a:p>
                  </a:txBody>
                  <a:tcPr marL="68580" marR="68580" marT="0" marB="0" anchor="ctr">
                    <a:solidFill>
                      <a:schemeClr val="bg2"/>
                    </a:solidFill>
                  </a:tcPr>
                </a:tc>
              </a:tr>
              <a:tr h="1353015">
                <a:tc>
                  <a:txBody>
                    <a:bodyPr/>
                    <a:lstStyle/>
                    <a:p>
                      <a:r>
                        <a:rPr lang="en-US" b="1" dirty="0" smtClean="0"/>
                        <a:t>Supports for those who have</a:t>
                      </a:r>
                      <a:r>
                        <a:rPr lang="en-US" b="1" baseline="0" dirty="0" smtClean="0"/>
                        <a:t> historically struggled</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75%</a:t>
                      </a:r>
                      <a:endParaRPr lang="en-US" sz="2400" dirty="0">
                        <a:latin typeface="Calibri"/>
                        <a:ea typeface="Calibri"/>
                        <a:cs typeface="Times New Roman"/>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20%</a:t>
                      </a:r>
                      <a:endParaRPr lang="en-US" sz="2400" dirty="0">
                        <a:latin typeface="Calibri"/>
                        <a:ea typeface="Calibri"/>
                        <a:cs typeface="Times New Roman"/>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a:t>
                      </a:r>
                      <a:endParaRPr lang="en-US" sz="2400" dirty="0">
                        <a:latin typeface="Calibri"/>
                        <a:ea typeface="Calibri"/>
                        <a:cs typeface="Times New Roman"/>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2%</a:t>
                      </a:r>
                      <a:endParaRPr lang="en-US" sz="2400" dirty="0">
                        <a:latin typeface="Calibri"/>
                        <a:ea typeface="Calibri"/>
                        <a:cs typeface="Times New Roman"/>
                      </a:endParaRPr>
                    </a:p>
                  </a:txBody>
                  <a:tcPr marL="68580" marR="68580" marT="0" marB="0">
                    <a:solidFill>
                      <a:schemeClr val="bg2"/>
                    </a:solidFill>
                  </a:tcPr>
                </a:tc>
              </a:tr>
              <a:tr h="728546">
                <a:tc>
                  <a:txBody>
                    <a:bodyPr/>
                    <a:lstStyle/>
                    <a:p>
                      <a:r>
                        <a:rPr lang="en-US" b="1" dirty="0" smtClean="0"/>
                        <a:t>High quality</a:t>
                      </a:r>
                      <a:r>
                        <a:rPr lang="en-US" b="1" baseline="0" dirty="0" smtClean="0"/>
                        <a:t> career pathways</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67%</a:t>
                      </a:r>
                      <a:endParaRPr lang="en-US" sz="2400" dirty="0">
                        <a:latin typeface="Calibri"/>
                        <a:ea typeface="Calibri"/>
                        <a:cs typeface="Times New Roman"/>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27%</a:t>
                      </a:r>
                      <a:endParaRPr lang="en-US" sz="2400" dirty="0">
                        <a:latin typeface="Calibri"/>
                        <a:ea typeface="Calibri"/>
                        <a:cs typeface="Times New Roman"/>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5%</a:t>
                      </a:r>
                      <a:endParaRPr lang="en-US" sz="2400" dirty="0">
                        <a:latin typeface="Calibri"/>
                        <a:ea typeface="Calibri"/>
                        <a:cs typeface="Times New Roman"/>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1%</a:t>
                      </a:r>
                      <a:endParaRPr lang="en-US" sz="2400" dirty="0">
                        <a:latin typeface="Calibri"/>
                        <a:ea typeface="Calibri"/>
                        <a:cs typeface="Times New Roman"/>
                      </a:endParaRPr>
                    </a:p>
                  </a:txBody>
                  <a:tcPr marL="68580" marR="68580" marT="0" marB="0">
                    <a:solidFill>
                      <a:schemeClr val="bg2"/>
                    </a:solidFill>
                  </a:tcPr>
                </a:tc>
              </a:tr>
              <a:tr h="728546">
                <a:tc>
                  <a:txBody>
                    <a:bodyPr/>
                    <a:lstStyle/>
                    <a:p>
                      <a:r>
                        <a:rPr lang="en-US" b="1" dirty="0" smtClean="0"/>
                        <a:t>Middle grades math</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60%</a:t>
                      </a:r>
                      <a:endParaRPr lang="en-US" sz="2400" dirty="0">
                        <a:latin typeface="Calibri"/>
                        <a:ea typeface="Calibri"/>
                        <a:cs typeface="Times New Roman"/>
                      </a:endParaRPr>
                    </a:p>
                  </a:txBody>
                  <a:tcPr marL="68580" marR="68580" marT="0" marB="0">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36%</a:t>
                      </a:r>
                      <a:endParaRPr lang="en-US" sz="2400" dirty="0">
                        <a:latin typeface="Calibri"/>
                        <a:ea typeface="Calibri"/>
                        <a:cs typeface="Times New Roman"/>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a:t>
                      </a:r>
                      <a:endParaRPr lang="en-US" sz="2400" dirty="0">
                        <a:latin typeface="Calibri"/>
                        <a:ea typeface="Calibri"/>
                        <a:cs typeface="Times New Roman"/>
                      </a:endParaRPr>
                    </a:p>
                  </a:txBody>
                  <a:tcPr marL="68580" marR="68580" marT="0" marB="0">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1%</a:t>
                      </a:r>
                      <a:endParaRPr lang="en-US" sz="2400" dirty="0">
                        <a:latin typeface="Calibri"/>
                        <a:ea typeface="Calibri"/>
                        <a:cs typeface="Times New Roman"/>
                      </a:endParaRPr>
                    </a:p>
                  </a:txBody>
                  <a:tcPr marL="68580" marR="68580" marT="0" marB="0">
                    <a:solidFill>
                      <a:schemeClr val="bg2"/>
                    </a:solidFill>
                  </a:tcPr>
                </a:tc>
              </a:tr>
            </a:tbl>
          </a:graphicData>
        </a:graphic>
      </p:graphicFrame>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Official public comment:</a:t>
            </a:r>
            <a:br>
              <a:rPr lang="en-US" sz="3600" dirty="0" smtClean="0"/>
            </a:br>
            <a:r>
              <a:rPr lang="en-US" sz="3600" dirty="0" smtClean="0"/>
              <a:t>Support for indicators</a:t>
            </a:r>
            <a:endParaRPr lang="en-US" sz="3600" dirty="0"/>
          </a:p>
        </p:txBody>
      </p:sp>
      <p:graphicFrame>
        <p:nvGraphicFramePr>
          <p:cNvPr id="6" name="Content Placeholder 5"/>
          <p:cNvGraphicFramePr>
            <a:graphicFrameLocks noGrp="1"/>
          </p:cNvGraphicFramePr>
          <p:nvPr>
            <p:ph idx="1"/>
          </p:nvPr>
        </p:nvGraphicFramePr>
        <p:xfrm>
          <a:off x="609600" y="1524000"/>
          <a:ext cx="7924800" cy="4654033"/>
        </p:xfrm>
        <a:graphic>
          <a:graphicData uri="http://schemas.openxmlformats.org/drawingml/2006/table">
            <a:tbl>
              <a:tblPr firstRow="1" bandRow="1">
                <a:tableStyleId>{5C22544A-7EE6-4342-B048-85BDC9FD1C3A}</a:tableStyleId>
              </a:tblPr>
              <a:tblGrid>
                <a:gridCol w="2438400"/>
                <a:gridCol w="1295400"/>
                <a:gridCol w="1447800"/>
                <a:gridCol w="1447800"/>
                <a:gridCol w="1295400"/>
              </a:tblGrid>
              <a:tr h="721907">
                <a:tc>
                  <a:txBody>
                    <a:bodyPr/>
                    <a:lstStyle/>
                    <a:p>
                      <a:endParaRPr lang="en-US" b="1" dirty="0"/>
                    </a:p>
                  </a:txBody>
                  <a:tcPr/>
                </a:tc>
                <a:tc>
                  <a:txBody>
                    <a:bodyPr/>
                    <a:lstStyle/>
                    <a:p>
                      <a:pPr algn="ctr"/>
                      <a:r>
                        <a:rPr lang="en-US" dirty="0" smtClean="0"/>
                        <a:t>Strongly Support</a:t>
                      </a:r>
                      <a:endParaRPr lang="en-US" dirty="0"/>
                    </a:p>
                  </a:txBody>
                  <a:tcPr/>
                </a:tc>
                <a:tc>
                  <a:txBody>
                    <a:bodyPr/>
                    <a:lstStyle/>
                    <a:p>
                      <a:pPr algn="ctr"/>
                      <a:r>
                        <a:rPr lang="en-US" dirty="0" smtClean="0"/>
                        <a:t>Somewhat Support</a:t>
                      </a:r>
                      <a:endParaRPr lang="en-US" dirty="0"/>
                    </a:p>
                  </a:txBody>
                  <a:tcPr/>
                </a:tc>
                <a:tc>
                  <a:txBody>
                    <a:bodyPr/>
                    <a:lstStyle/>
                    <a:p>
                      <a:pPr algn="ctr"/>
                      <a:r>
                        <a:rPr lang="en-US" dirty="0" smtClean="0"/>
                        <a:t>Somewhat Oppose</a:t>
                      </a:r>
                      <a:endParaRPr lang="en-US" dirty="0"/>
                    </a:p>
                  </a:txBody>
                  <a:tcPr/>
                </a:tc>
                <a:tc>
                  <a:txBody>
                    <a:bodyPr/>
                    <a:lstStyle/>
                    <a:p>
                      <a:pPr algn="ctr"/>
                      <a:r>
                        <a:rPr lang="en-US" dirty="0" smtClean="0"/>
                        <a:t>Strongly Oppose</a:t>
                      </a:r>
                      <a:endParaRPr lang="en-US" dirty="0"/>
                    </a:p>
                  </a:txBody>
                  <a:tcPr/>
                </a:tc>
              </a:tr>
              <a:tr h="561689">
                <a:tc>
                  <a:txBody>
                    <a:bodyPr/>
                    <a:lstStyle/>
                    <a:p>
                      <a:r>
                        <a:rPr lang="en-US" b="1" dirty="0" smtClean="0"/>
                        <a:t>Access to arts</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76%</a:t>
                      </a:r>
                      <a:endParaRPr lang="en-US" sz="2400" dirty="0">
                        <a:latin typeface="Calibri"/>
                        <a:ea typeface="Calibri"/>
                        <a:cs typeface="Times New Roman"/>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20%</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1%</a:t>
                      </a:r>
                      <a:endParaRPr lang="en-US" sz="2400" dirty="0">
                        <a:latin typeface="Calibri"/>
                        <a:ea typeface="Calibri"/>
                        <a:cs typeface="Times New Roman"/>
                      </a:endParaRPr>
                    </a:p>
                  </a:txBody>
                  <a:tcPr marL="68580" marR="68580" marT="0" marB="0" anchor="ctr">
                    <a:solidFill>
                      <a:schemeClr val="bg2"/>
                    </a:solidFill>
                  </a:tcPr>
                </a:tc>
              </a:tr>
              <a:tr h="679551">
                <a:tc>
                  <a:txBody>
                    <a:bodyPr/>
                    <a:lstStyle/>
                    <a:p>
                      <a:r>
                        <a:rPr lang="en-US" b="1" dirty="0" smtClean="0"/>
                        <a:t>Acc</a:t>
                      </a:r>
                      <a:r>
                        <a:rPr lang="en-US" b="1" baseline="0" dirty="0" smtClean="0"/>
                        <a:t>ess to broad curriculum</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69%</a:t>
                      </a:r>
                      <a:endParaRPr lang="en-US" sz="2400" dirty="0">
                        <a:latin typeface="Calibri"/>
                        <a:ea typeface="Calibri"/>
                        <a:cs typeface="Times New Roman"/>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28%</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2%</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1%</a:t>
                      </a:r>
                      <a:endParaRPr lang="en-US" sz="2400" dirty="0">
                        <a:latin typeface="Calibri"/>
                        <a:ea typeface="Calibri"/>
                        <a:cs typeface="Times New Roman"/>
                      </a:endParaRPr>
                    </a:p>
                  </a:txBody>
                  <a:tcPr marL="68580" marR="68580" marT="0" marB="0" anchor="ctr">
                    <a:solidFill>
                      <a:schemeClr val="bg2"/>
                    </a:solidFill>
                  </a:tcPr>
                </a:tc>
              </a:tr>
              <a:tr h="679551">
                <a:tc>
                  <a:txBody>
                    <a:bodyPr/>
                    <a:lstStyle/>
                    <a:p>
                      <a:r>
                        <a:rPr lang="en-US" b="1" dirty="0" smtClean="0"/>
                        <a:t>Access to advanced coursework</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61%</a:t>
                      </a:r>
                      <a:endParaRPr lang="en-US" sz="2400" dirty="0">
                        <a:latin typeface="Calibri"/>
                        <a:ea typeface="Calibri"/>
                        <a:cs typeface="Times New Roman"/>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35%</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1%</a:t>
                      </a:r>
                      <a:endParaRPr lang="en-US" sz="2400" dirty="0">
                        <a:latin typeface="Calibri"/>
                        <a:ea typeface="Calibri"/>
                        <a:cs typeface="Times New Roman"/>
                      </a:endParaRPr>
                    </a:p>
                  </a:txBody>
                  <a:tcPr marL="68580" marR="68580" marT="0" marB="0" anchor="ctr">
                    <a:solidFill>
                      <a:schemeClr val="bg2"/>
                    </a:solidFill>
                  </a:tcPr>
                </a:tc>
              </a:tr>
              <a:tr h="634247">
                <a:tc>
                  <a:txBody>
                    <a:bodyPr/>
                    <a:lstStyle/>
                    <a:p>
                      <a:r>
                        <a:rPr lang="en-US" b="1" dirty="0" smtClean="0"/>
                        <a:t>School climate and culture</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55%</a:t>
                      </a:r>
                      <a:endParaRPr lang="en-US" sz="2400" dirty="0">
                        <a:latin typeface="Calibri"/>
                        <a:ea typeface="Calibri"/>
                        <a:cs typeface="Times New Roman"/>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32%</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9%</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4%</a:t>
                      </a:r>
                      <a:endParaRPr lang="en-US" sz="2400" dirty="0">
                        <a:latin typeface="Calibri"/>
                        <a:ea typeface="Calibri"/>
                        <a:cs typeface="Times New Roman"/>
                      </a:endParaRPr>
                    </a:p>
                  </a:txBody>
                  <a:tcPr marL="68580" marR="68580" marT="0" marB="0" anchor="ctr">
                    <a:solidFill>
                      <a:schemeClr val="bg2"/>
                    </a:solidFill>
                  </a:tcPr>
                </a:tc>
              </a:tr>
              <a:tr h="649348">
                <a:tc>
                  <a:txBody>
                    <a:bodyPr/>
                    <a:lstStyle/>
                    <a:p>
                      <a:r>
                        <a:rPr lang="en-US" b="1" dirty="0" smtClean="0"/>
                        <a:t>Chronic absenteeism</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43%</a:t>
                      </a:r>
                      <a:endParaRPr lang="en-US" sz="2400" dirty="0">
                        <a:latin typeface="Calibri"/>
                        <a:ea typeface="Calibri"/>
                        <a:cs typeface="Times New Roman"/>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39%</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12%</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5%</a:t>
                      </a:r>
                      <a:endParaRPr lang="en-US" sz="2400" dirty="0">
                        <a:latin typeface="Calibri"/>
                        <a:ea typeface="Calibri"/>
                        <a:cs typeface="Times New Roman"/>
                      </a:endParaRPr>
                    </a:p>
                  </a:txBody>
                  <a:tcPr marL="68580" marR="68580" marT="0" marB="0" anchor="ctr">
                    <a:solidFill>
                      <a:schemeClr val="bg2"/>
                    </a:solidFill>
                  </a:tcPr>
                </a:tc>
              </a:tr>
              <a:tr h="721907">
                <a:tc>
                  <a:txBody>
                    <a:bodyPr/>
                    <a:lstStyle/>
                    <a:p>
                      <a:r>
                        <a:rPr lang="en-US" b="1" dirty="0" smtClean="0"/>
                        <a:t>9</a:t>
                      </a:r>
                      <a:r>
                        <a:rPr lang="en-US" b="1" baseline="30000" dirty="0" smtClean="0"/>
                        <a:t>th</a:t>
                      </a:r>
                      <a:r>
                        <a:rPr lang="en-US" b="1" dirty="0" smtClean="0"/>
                        <a:t> grade course passing</a:t>
                      </a:r>
                      <a:endParaRPr lang="en-US" b="1" dirty="0"/>
                    </a:p>
                  </a:txBody>
                  <a:tcP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35%</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49%</a:t>
                      </a:r>
                      <a:endParaRPr lang="en-US" sz="2400" dirty="0">
                        <a:latin typeface="Calibri"/>
                        <a:ea typeface="Calibri"/>
                        <a:cs typeface="Times New Roman"/>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13%</a:t>
                      </a:r>
                      <a:endParaRPr lang="en-US" sz="24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a:t>
                      </a:r>
                      <a:endParaRPr lang="en-US" sz="2400" dirty="0">
                        <a:latin typeface="Calibri"/>
                        <a:ea typeface="Calibri"/>
                        <a:cs typeface="Times New Roman"/>
                      </a:endParaRPr>
                    </a:p>
                  </a:txBody>
                  <a:tcPr marL="68580" marR="68580" marT="0" marB="0" anchor="ctr">
                    <a:solidFill>
                      <a:schemeClr val="bg2"/>
                    </a:solidFill>
                  </a:tcPr>
                </a:tc>
              </a:tr>
            </a:tbl>
          </a:graphicData>
        </a:graphic>
      </p:graphicFrame>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417638"/>
          </a:xfrm>
        </p:spPr>
        <p:txBody>
          <a:bodyPr>
            <a:normAutofit/>
          </a:bodyPr>
          <a:lstStyle/>
          <a:p>
            <a:r>
              <a:rPr lang="en-US" sz="3600" dirty="0" smtClean="0"/>
              <a:t>Official public comment:</a:t>
            </a:r>
            <a:br>
              <a:rPr lang="en-US" sz="3600" dirty="0" smtClean="0"/>
            </a:br>
            <a:r>
              <a:rPr lang="en-US" sz="3600" dirty="0" smtClean="0"/>
              <a:t>Support for indicators</a:t>
            </a:r>
            <a:endParaRPr lang="en-US" sz="3600" dirty="0"/>
          </a:p>
        </p:txBody>
      </p:sp>
      <p:graphicFrame>
        <p:nvGraphicFramePr>
          <p:cNvPr id="6" name="Content Placeholder 5"/>
          <p:cNvGraphicFramePr>
            <a:graphicFrameLocks noGrp="1"/>
          </p:cNvGraphicFramePr>
          <p:nvPr>
            <p:ph idx="1"/>
          </p:nvPr>
        </p:nvGraphicFramePr>
        <p:xfrm>
          <a:off x="609600" y="1447800"/>
          <a:ext cx="7924800" cy="3647987"/>
        </p:xfrm>
        <a:graphic>
          <a:graphicData uri="http://schemas.openxmlformats.org/drawingml/2006/table">
            <a:tbl>
              <a:tblPr firstRow="1" bandRow="1">
                <a:tableStyleId>{5C22544A-7EE6-4342-B048-85BDC9FD1C3A}</a:tableStyleId>
              </a:tblPr>
              <a:tblGrid>
                <a:gridCol w="2438400"/>
                <a:gridCol w="1295400"/>
                <a:gridCol w="1447800"/>
                <a:gridCol w="1447800"/>
                <a:gridCol w="1295400"/>
              </a:tblGrid>
              <a:tr h="721907">
                <a:tc>
                  <a:txBody>
                    <a:bodyPr/>
                    <a:lstStyle/>
                    <a:p>
                      <a:endParaRPr lang="en-US" b="1" dirty="0"/>
                    </a:p>
                  </a:txBody>
                  <a:tcPr/>
                </a:tc>
                <a:tc>
                  <a:txBody>
                    <a:bodyPr/>
                    <a:lstStyle/>
                    <a:p>
                      <a:pPr algn="ctr"/>
                      <a:r>
                        <a:rPr lang="en-US" dirty="0" smtClean="0"/>
                        <a:t>Strongly Support</a:t>
                      </a:r>
                      <a:endParaRPr lang="en-US" dirty="0"/>
                    </a:p>
                  </a:txBody>
                  <a:tcPr/>
                </a:tc>
                <a:tc>
                  <a:txBody>
                    <a:bodyPr/>
                    <a:lstStyle/>
                    <a:p>
                      <a:pPr algn="ctr"/>
                      <a:r>
                        <a:rPr lang="en-US" dirty="0" smtClean="0"/>
                        <a:t>Somewhat Support</a:t>
                      </a:r>
                      <a:endParaRPr lang="en-US" dirty="0"/>
                    </a:p>
                  </a:txBody>
                  <a:tcPr/>
                </a:tc>
                <a:tc>
                  <a:txBody>
                    <a:bodyPr/>
                    <a:lstStyle/>
                    <a:p>
                      <a:pPr algn="ctr"/>
                      <a:r>
                        <a:rPr lang="en-US" dirty="0" smtClean="0"/>
                        <a:t>Somewhat Oppose</a:t>
                      </a:r>
                      <a:endParaRPr lang="en-US" dirty="0"/>
                    </a:p>
                  </a:txBody>
                  <a:tcPr/>
                </a:tc>
                <a:tc>
                  <a:txBody>
                    <a:bodyPr/>
                    <a:lstStyle/>
                    <a:p>
                      <a:pPr algn="ctr"/>
                      <a:r>
                        <a:rPr lang="en-US" dirty="0" smtClean="0"/>
                        <a:t>Strongly Oppose</a:t>
                      </a:r>
                      <a:endParaRPr lang="en-US" dirty="0"/>
                    </a:p>
                  </a:txBody>
                  <a:tcPr/>
                </a:tc>
              </a:tr>
              <a:tr h="561689">
                <a:tc>
                  <a:txBody>
                    <a:bodyPr/>
                    <a:lstStyle/>
                    <a:p>
                      <a:r>
                        <a:rPr lang="en-US" sz="1800" b="1" kern="1200" dirty="0" smtClean="0">
                          <a:solidFill>
                            <a:schemeClr val="dk1"/>
                          </a:solidFill>
                          <a:latin typeface="+mn-lt"/>
                          <a:ea typeface="+mn-ea"/>
                          <a:cs typeface="+mn-cs"/>
                        </a:rPr>
                        <a:t>The proposed system includes the right amount of indicators related to outcomes</a:t>
                      </a:r>
                      <a:endParaRPr lang="en-US" b="1" dirty="0"/>
                    </a:p>
                  </a:txBody>
                  <a:tcPr>
                    <a:solidFill>
                      <a:schemeClr val="bg2"/>
                    </a:solidFill>
                  </a:tcPr>
                </a:tc>
                <a:tc>
                  <a:txBody>
                    <a:bodyPr/>
                    <a:lstStyle/>
                    <a:p>
                      <a:pPr marL="0" marR="0" algn="ctr">
                        <a:lnSpc>
                          <a:spcPct val="115000"/>
                        </a:lnSpc>
                        <a:spcBef>
                          <a:spcPts val="0"/>
                        </a:spcBef>
                        <a:spcAft>
                          <a:spcPts val="0"/>
                        </a:spcAft>
                      </a:pPr>
                      <a:r>
                        <a:rPr lang="en-US" sz="2800" dirty="0" smtClean="0">
                          <a:latin typeface="Calibri"/>
                          <a:ea typeface="Calibri"/>
                          <a:cs typeface="Times New Roman"/>
                        </a:rPr>
                        <a:t>23%</a:t>
                      </a:r>
                      <a:endParaRPr lang="en-US" sz="28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800" dirty="0" smtClean="0">
                          <a:latin typeface="Calibri"/>
                          <a:ea typeface="Calibri"/>
                          <a:cs typeface="Times New Roman"/>
                        </a:rPr>
                        <a:t>54%</a:t>
                      </a:r>
                      <a:endParaRPr lang="en-US" sz="2800" dirty="0">
                        <a:latin typeface="Calibri"/>
                        <a:ea typeface="Calibri"/>
                        <a:cs typeface="Times New Roman"/>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smtClean="0">
                          <a:latin typeface="Calibri"/>
                          <a:ea typeface="Calibri"/>
                          <a:cs typeface="Times New Roman"/>
                        </a:rPr>
                        <a:t>16%</a:t>
                      </a:r>
                      <a:endParaRPr lang="en-US" sz="28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800" dirty="0" smtClean="0">
                          <a:latin typeface="Calibri"/>
                          <a:ea typeface="Calibri"/>
                          <a:cs typeface="Times New Roman"/>
                        </a:rPr>
                        <a:t>7%</a:t>
                      </a:r>
                      <a:endParaRPr lang="en-US" sz="2800" dirty="0">
                        <a:latin typeface="Calibri"/>
                        <a:ea typeface="Calibri"/>
                        <a:cs typeface="Times New Roman"/>
                      </a:endParaRPr>
                    </a:p>
                  </a:txBody>
                  <a:tcPr marL="68580" marR="68580" marT="0" marB="0" anchor="ctr">
                    <a:solidFill>
                      <a:schemeClr val="bg2"/>
                    </a:solidFill>
                  </a:tcPr>
                </a:tc>
              </a:tr>
              <a:tr h="561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The proposed system includes the right amount of indicators related to inputs</a:t>
                      </a:r>
                      <a:endParaRPr lang="en-US" b="1" dirty="0" smtClean="0"/>
                    </a:p>
                  </a:txBody>
                  <a:tcPr>
                    <a:solidFill>
                      <a:schemeClr val="bg2"/>
                    </a:solidFill>
                  </a:tcPr>
                </a:tc>
                <a:tc>
                  <a:txBody>
                    <a:bodyPr/>
                    <a:lstStyle/>
                    <a:p>
                      <a:pPr marL="0" marR="0" algn="ctr">
                        <a:lnSpc>
                          <a:spcPct val="115000"/>
                        </a:lnSpc>
                        <a:spcBef>
                          <a:spcPts val="0"/>
                        </a:spcBef>
                        <a:spcAft>
                          <a:spcPts val="0"/>
                        </a:spcAft>
                      </a:pPr>
                      <a:r>
                        <a:rPr lang="en-US" sz="2800" dirty="0" smtClean="0">
                          <a:latin typeface="Calibri"/>
                          <a:ea typeface="Calibri"/>
                          <a:cs typeface="Times New Roman"/>
                        </a:rPr>
                        <a:t>31%</a:t>
                      </a:r>
                      <a:endParaRPr lang="en-US" sz="28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800" dirty="0" smtClean="0">
                          <a:latin typeface="Calibri"/>
                          <a:ea typeface="Calibri"/>
                          <a:cs typeface="Times New Roman"/>
                        </a:rPr>
                        <a:t>43%</a:t>
                      </a:r>
                      <a:endParaRPr lang="en-US" sz="2800" dirty="0">
                        <a:latin typeface="Calibri"/>
                        <a:ea typeface="Calibri"/>
                        <a:cs typeface="Times New Roman"/>
                      </a:endParaRPr>
                    </a:p>
                  </a:txBody>
                  <a:tcPr marL="68580" marR="68580" marT="0" marB="0" anchor="ctr">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smtClean="0">
                          <a:latin typeface="Calibri"/>
                          <a:ea typeface="Calibri"/>
                          <a:cs typeface="Times New Roman"/>
                        </a:rPr>
                        <a:t>17%</a:t>
                      </a:r>
                      <a:endParaRPr lang="en-US" sz="2800" dirty="0">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2800" dirty="0" smtClean="0">
                          <a:latin typeface="Calibri"/>
                          <a:ea typeface="Calibri"/>
                          <a:cs typeface="Times New Roman"/>
                        </a:rPr>
                        <a:t>9%</a:t>
                      </a:r>
                      <a:endParaRPr lang="en-US" sz="2800" dirty="0">
                        <a:latin typeface="Calibri"/>
                        <a:ea typeface="Calibri"/>
                        <a:cs typeface="Times New Roman"/>
                      </a:endParaRPr>
                    </a:p>
                  </a:txBody>
                  <a:tcPr marL="68580" marR="68580" marT="0" marB="0" anchor="ctr">
                    <a:solidFill>
                      <a:schemeClr val="bg2"/>
                    </a:solidFill>
                  </a:tcPr>
                </a:tc>
              </a:tr>
            </a:tbl>
          </a:graphicData>
        </a:graphic>
      </p:graphicFrame>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6781800" cy="2133600"/>
          </a:xfrm>
        </p:spPr>
        <p:txBody>
          <a:bodyPr>
            <a:normAutofit/>
          </a:bodyPr>
          <a:lstStyle/>
          <a:p>
            <a:r>
              <a:rPr lang="en-US" dirty="0" smtClean="0"/>
              <a:t>Refinements to the</a:t>
            </a:r>
            <a:br>
              <a:rPr lang="en-US" dirty="0" smtClean="0"/>
            </a:br>
            <a:r>
              <a:rPr lang="en-US" dirty="0" smtClean="0"/>
              <a:t>school and district accountability system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944562"/>
          </a:xfrm>
        </p:spPr>
        <p:txBody>
          <a:bodyPr>
            <a:normAutofit fontScale="90000"/>
          </a:bodyPr>
          <a:lstStyle/>
          <a:p>
            <a:r>
              <a:rPr lang="en-US" sz="4000" dirty="0" smtClean="0"/>
              <a:t>Accountability requirements under ESSA</a:t>
            </a:r>
            <a:endParaRPr lang="en-US" sz="4000" dirty="0"/>
          </a:p>
        </p:txBody>
      </p:sp>
      <p:sp>
        <p:nvSpPr>
          <p:cNvPr id="3" name="Content Placeholder 2"/>
          <p:cNvSpPr>
            <a:spLocks noGrp="1"/>
          </p:cNvSpPr>
          <p:nvPr>
            <p:ph idx="1"/>
          </p:nvPr>
        </p:nvSpPr>
        <p:spPr/>
        <p:txBody>
          <a:bodyPr>
            <a:normAutofit/>
          </a:bodyPr>
          <a:lstStyle/>
          <a:p>
            <a:r>
              <a:rPr lang="en-US" dirty="0" smtClean="0"/>
              <a:t>“Annual meaningful differentiation”</a:t>
            </a:r>
          </a:p>
          <a:p>
            <a:pPr marL="342900" lvl="1" indent="-342900">
              <a:buFont typeface="Wingdings 2" pitchFamily="18" charset="2"/>
              <a:buChar char=""/>
            </a:pPr>
            <a:r>
              <a:rPr lang="en-US" sz="2800" dirty="0" smtClean="0"/>
              <a:t>“Ambitious state-designed long-term goals” </a:t>
            </a:r>
          </a:p>
          <a:p>
            <a:pPr marL="742950" lvl="2" indent="-342900">
              <a:buFont typeface="Wingdings 2" pitchFamily="18" charset="2"/>
              <a:buChar char=""/>
            </a:pPr>
            <a:r>
              <a:rPr lang="en-US" dirty="0" smtClean="0"/>
              <a:t>All students and subgroups </a:t>
            </a:r>
          </a:p>
          <a:p>
            <a:pPr marL="742950" lvl="2" indent="-342900">
              <a:buFont typeface="Wingdings 2" pitchFamily="18" charset="2"/>
              <a:buChar char=""/>
            </a:pPr>
            <a:r>
              <a:rPr lang="en-US" dirty="0" smtClean="0"/>
              <a:t>Focus on gap closing</a:t>
            </a:r>
          </a:p>
          <a:p>
            <a:r>
              <a:rPr lang="en-US" dirty="0" smtClean="0"/>
              <a:t>Continued annual testing</a:t>
            </a:r>
          </a:p>
          <a:p>
            <a:r>
              <a:rPr lang="en-US" dirty="0" smtClean="0"/>
              <a:t>95% assessment participation requirement </a:t>
            </a:r>
          </a:p>
          <a:p>
            <a:pPr>
              <a:buNone/>
            </a:pP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944562"/>
          </a:xfrm>
        </p:spPr>
        <p:txBody>
          <a:bodyPr>
            <a:noAutofit/>
          </a:bodyPr>
          <a:lstStyle/>
          <a:p>
            <a:r>
              <a:rPr lang="en-US" sz="3600" dirty="0" smtClean="0"/>
              <a:t>Accountability requirements under ESSA</a:t>
            </a:r>
            <a:endParaRPr lang="en-US" sz="3600" dirty="0"/>
          </a:p>
        </p:txBody>
      </p:sp>
      <p:sp>
        <p:nvSpPr>
          <p:cNvPr id="3" name="Content Placeholder 2"/>
          <p:cNvSpPr>
            <a:spLocks noGrp="1"/>
          </p:cNvSpPr>
          <p:nvPr>
            <p:ph idx="1"/>
          </p:nvPr>
        </p:nvSpPr>
        <p:spPr/>
        <p:txBody>
          <a:bodyPr>
            <a:normAutofit/>
          </a:bodyPr>
          <a:lstStyle/>
          <a:p>
            <a:r>
              <a:rPr lang="en-US" dirty="0" smtClean="0"/>
              <a:t>“</a:t>
            </a:r>
            <a:r>
              <a:rPr lang="en-US" b="1" dirty="0" smtClean="0"/>
              <a:t>Substantial weight</a:t>
            </a:r>
            <a:r>
              <a:rPr lang="en-US" dirty="0" smtClean="0"/>
              <a:t>” on achievement, progress, ELL proficiency, and graduation rate</a:t>
            </a:r>
          </a:p>
          <a:p>
            <a:pPr lvl="1"/>
            <a:r>
              <a:rPr lang="en-US" dirty="0" smtClean="0"/>
              <a:t>Together, they must be given “much greater weight” than any measures of school quality or student success 	</a:t>
            </a:r>
          </a:p>
          <a:p>
            <a:r>
              <a:rPr lang="en-US" dirty="0" smtClean="0"/>
              <a:t>Identify </a:t>
            </a:r>
            <a:r>
              <a:rPr lang="en-US" b="1" dirty="0" smtClean="0"/>
              <a:t>lowest performing 5 percent </a:t>
            </a:r>
            <a:r>
              <a:rPr lang="en-US" dirty="0" smtClean="0"/>
              <a:t>of schools &amp; high schools with </a:t>
            </a:r>
            <a:r>
              <a:rPr lang="en-US" b="1" dirty="0" smtClean="0"/>
              <a:t>graduation rates below 67%</a:t>
            </a:r>
          </a:p>
          <a:p>
            <a:r>
              <a:rPr lang="en-US" dirty="0" smtClean="0"/>
              <a:t>Identify schools with </a:t>
            </a:r>
            <a:r>
              <a:rPr lang="en-US" b="1" dirty="0" smtClean="0"/>
              <a:t>low performing subgroups</a:t>
            </a:r>
          </a:p>
          <a:p>
            <a:endParaRPr lang="en-US" sz="12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smtClean="0"/>
              <a:t>ESSA required indicators</a:t>
            </a:r>
            <a:endParaRPr lang="en-US" sz="3600" dirty="0"/>
          </a:p>
        </p:txBody>
      </p:sp>
      <p:sp>
        <p:nvSpPr>
          <p:cNvPr id="3" name="Content Placeholder 2"/>
          <p:cNvSpPr>
            <a:spLocks noGrp="1"/>
          </p:cNvSpPr>
          <p:nvPr>
            <p:ph idx="1"/>
          </p:nvPr>
        </p:nvSpPr>
        <p:spPr/>
        <p:txBody>
          <a:bodyPr>
            <a:normAutofit/>
          </a:bodyPr>
          <a:lstStyle/>
          <a:p>
            <a:r>
              <a:rPr lang="en-US" b="1" dirty="0" smtClean="0"/>
              <a:t>Academic achievement </a:t>
            </a:r>
            <a:r>
              <a:rPr lang="en-US" dirty="0" smtClean="0"/>
              <a:t>based on annual assessments in ELA, math and science</a:t>
            </a:r>
          </a:p>
          <a:p>
            <a:r>
              <a:rPr lang="en-US" dirty="0" smtClean="0"/>
              <a:t>A measure of </a:t>
            </a:r>
            <a:r>
              <a:rPr lang="en-US" b="1" dirty="0" smtClean="0"/>
              <a:t>student growth </a:t>
            </a:r>
            <a:r>
              <a:rPr lang="en-US" dirty="0" smtClean="0"/>
              <a:t>or progress for elementary and middle schools. </a:t>
            </a:r>
          </a:p>
          <a:p>
            <a:r>
              <a:rPr lang="en-US" b="1" dirty="0" smtClean="0"/>
              <a:t>Graduation rates </a:t>
            </a:r>
            <a:r>
              <a:rPr lang="en-US" dirty="0" smtClean="0"/>
              <a:t>for high schools</a:t>
            </a:r>
          </a:p>
          <a:p>
            <a:r>
              <a:rPr lang="en-US" dirty="0" smtClean="0"/>
              <a:t>Progress in achieving </a:t>
            </a:r>
            <a:r>
              <a:rPr lang="en-US" b="1" dirty="0" smtClean="0"/>
              <a:t>English proficiency </a:t>
            </a:r>
            <a:r>
              <a:rPr lang="en-US" dirty="0" smtClean="0"/>
              <a:t>for English language learners</a:t>
            </a:r>
          </a:p>
          <a:p>
            <a:r>
              <a:rPr lang="en-US" dirty="0" smtClean="0"/>
              <a:t>At least one measure of </a:t>
            </a:r>
            <a:r>
              <a:rPr lang="en-US" b="1" dirty="0" smtClean="0"/>
              <a:t>school quality or student success</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dirty="0" smtClean="0"/>
              <a:t>MA Accountability Design Principles</a:t>
            </a:r>
            <a:endParaRPr lang="en-US" dirty="0"/>
          </a:p>
        </p:txBody>
      </p:sp>
      <p:sp>
        <p:nvSpPr>
          <p:cNvPr id="3" name="Content Placeholder 2"/>
          <p:cNvSpPr>
            <a:spLocks noGrp="1"/>
          </p:cNvSpPr>
          <p:nvPr>
            <p:ph idx="1"/>
          </p:nvPr>
        </p:nvSpPr>
        <p:spPr/>
        <p:txBody>
          <a:bodyPr>
            <a:normAutofit/>
          </a:bodyPr>
          <a:lstStyle/>
          <a:p>
            <a:r>
              <a:rPr lang="en-US" sz="2400" dirty="0" smtClean="0"/>
              <a:t>Focus on academic performance (e.g., academic achievement and graduation rates) more so than on school inputs</a:t>
            </a:r>
          </a:p>
          <a:p>
            <a:r>
              <a:rPr lang="en-US" sz="2400" dirty="0" smtClean="0"/>
              <a:t>Balance robustness with simplicity and transparency</a:t>
            </a:r>
          </a:p>
          <a:p>
            <a:r>
              <a:rPr lang="en-US" sz="2400" dirty="0" smtClean="0"/>
              <a:t>Ensure the validity and reliability of our accountability index so that it is technically defensible</a:t>
            </a:r>
          </a:p>
          <a:p>
            <a:r>
              <a:rPr lang="en-US" sz="2400" dirty="0" smtClean="0"/>
              <a:t>Set targets that require that each school and district stretch and continually improve.</a:t>
            </a:r>
          </a:p>
          <a:p>
            <a:r>
              <a:rPr lang="en-US" sz="2400" dirty="0" smtClean="0"/>
              <a:t>Align accountability incentives for districts, schools, educators, and students</a:t>
            </a:r>
            <a:endParaRPr lang="en-US" sz="24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Presentation outline</a:t>
            </a:r>
            <a:endParaRPr lang="en-US" sz="4000" dirty="0"/>
          </a:p>
        </p:txBody>
      </p:sp>
      <p:sp>
        <p:nvSpPr>
          <p:cNvPr id="3" name="Content Placeholder 2"/>
          <p:cNvSpPr>
            <a:spLocks noGrp="1"/>
          </p:cNvSpPr>
          <p:nvPr>
            <p:ph idx="1"/>
          </p:nvPr>
        </p:nvSpPr>
        <p:spPr/>
        <p:txBody>
          <a:bodyPr/>
          <a:lstStyle/>
          <a:p>
            <a:r>
              <a:rPr lang="en-US" dirty="0" smtClean="0"/>
              <a:t>Overview of Massachusetts’ ESSA plan</a:t>
            </a:r>
          </a:p>
          <a:p>
            <a:r>
              <a:rPr lang="en-US" dirty="0" smtClean="0"/>
              <a:t>Stakeholder feedback</a:t>
            </a:r>
          </a:p>
          <a:p>
            <a:r>
              <a:rPr lang="en-US" dirty="0" smtClean="0"/>
              <a:t>Refinements to February draft plan</a:t>
            </a:r>
          </a:p>
          <a:p>
            <a:r>
              <a:rPr lang="en-US" dirty="0" smtClean="0"/>
              <a:t>Next steps</a:t>
            </a:r>
          </a:p>
          <a:p>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 Core Accountability Measures</a:t>
            </a:r>
            <a:endParaRPr lang="en-US" dirty="0"/>
          </a:p>
        </p:txBody>
      </p:sp>
      <p:sp>
        <p:nvSpPr>
          <p:cNvPr id="3" name="Content Placeholder 2"/>
          <p:cNvSpPr>
            <a:spLocks noGrp="1"/>
          </p:cNvSpPr>
          <p:nvPr>
            <p:ph idx="1"/>
          </p:nvPr>
        </p:nvSpPr>
        <p:spPr/>
        <p:txBody>
          <a:bodyPr>
            <a:normAutofit lnSpcReduction="10000"/>
          </a:bodyPr>
          <a:lstStyle/>
          <a:p>
            <a:pPr lvl="0"/>
            <a:r>
              <a:rPr lang="en-US" sz="2400" dirty="0" smtClean="0"/>
              <a:t>ELA, mathematics and science achievement results</a:t>
            </a:r>
          </a:p>
          <a:p>
            <a:pPr lvl="0"/>
            <a:endParaRPr lang="en-US" sz="2400" dirty="0" smtClean="0"/>
          </a:p>
          <a:p>
            <a:pPr lvl="0"/>
            <a:r>
              <a:rPr lang="en-US" sz="2400" dirty="0" smtClean="0"/>
              <a:t>A measure of student growth in tested grades</a:t>
            </a:r>
          </a:p>
          <a:p>
            <a:pPr lvl="0"/>
            <a:endParaRPr lang="en-US" sz="2400" dirty="0" smtClean="0"/>
          </a:p>
          <a:p>
            <a:pPr lvl="0"/>
            <a:r>
              <a:rPr lang="en-US" sz="2400" dirty="0" smtClean="0"/>
              <a:t>Gap closing by accelerating the gains of the lowest performing students</a:t>
            </a:r>
          </a:p>
          <a:p>
            <a:pPr lvl="0"/>
            <a:endParaRPr lang="en-US" sz="2400" dirty="0" smtClean="0"/>
          </a:p>
          <a:p>
            <a:pPr lvl="0"/>
            <a:r>
              <a:rPr lang="en-US" sz="2400" dirty="0" smtClean="0"/>
              <a:t>High school graduation rates</a:t>
            </a:r>
          </a:p>
          <a:p>
            <a:pPr lvl="0"/>
            <a:endParaRPr lang="en-US" sz="2400" dirty="0" smtClean="0"/>
          </a:p>
          <a:p>
            <a:pPr lvl="0"/>
            <a:r>
              <a:rPr lang="en-US" sz="2400" dirty="0" smtClean="0"/>
              <a:t>English learner progress and attainment of proficiency in English</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Additional Measures</a:t>
            </a:r>
            <a:endParaRPr lang="en-US" dirty="0"/>
          </a:p>
        </p:txBody>
      </p:sp>
      <p:sp>
        <p:nvSpPr>
          <p:cNvPr id="3" name="Content Placeholder 2"/>
          <p:cNvSpPr>
            <a:spLocks noGrp="1"/>
          </p:cNvSpPr>
          <p:nvPr>
            <p:ph idx="1"/>
          </p:nvPr>
        </p:nvSpPr>
        <p:spPr/>
        <p:txBody>
          <a:bodyPr/>
          <a:lstStyle/>
          <a:p>
            <a:r>
              <a:rPr lang="en-US" dirty="0" smtClean="0"/>
              <a:t>Chronic absenteeism</a:t>
            </a:r>
          </a:p>
          <a:p>
            <a:endParaRPr lang="en-US" dirty="0" smtClean="0"/>
          </a:p>
          <a:p>
            <a:r>
              <a:rPr lang="en-US" dirty="0" smtClean="0"/>
              <a:t>Annual dropout rates in grades 9-12</a:t>
            </a:r>
          </a:p>
          <a:p>
            <a:endParaRPr lang="en-US" dirty="0" smtClean="0"/>
          </a:p>
          <a:p>
            <a:r>
              <a:rPr lang="en-US" dirty="0" smtClean="0"/>
              <a:t>Successful completion of a broad and challenging curriculum</a:t>
            </a:r>
          </a:p>
          <a:p>
            <a:endParaRPr lang="en-US" dirty="0" smtClean="0"/>
          </a:p>
          <a:p>
            <a:r>
              <a:rPr lang="en-US" dirty="0" smtClean="0"/>
              <a:t>Success in the 9</a:t>
            </a:r>
            <a:r>
              <a:rPr lang="en-US" baseline="30000" dirty="0" smtClean="0"/>
              <a:t>th</a:t>
            </a:r>
            <a:r>
              <a:rPr lang="en-US" dirty="0" smtClean="0"/>
              <a:t> grade</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924800" cy="762000"/>
          </a:xfrm>
        </p:spPr>
        <p:txBody>
          <a:bodyPr>
            <a:normAutofit fontScale="90000"/>
          </a:bodyPr>
          <a:lstStyle/>
          <a:p>
            <a:r>
              <a:rPr lang="en-US" dirty="0" smtClean="0"/>
              <a:t>Proposed accountability approach</a:t>
            </a:r>
            <a:endParaRPr lang="en-US" dirty="0"/>
          </a:p>
        </p:txBody>
      </p:sp>
      <p:sp>
        <p:nvSpPr>
          <p:cNvPr id="5" name="Content Placeholder 4"/>
          <p:cNvSpPr>
            <a:spLocks noGrp="1"/>
          </p:cNvSpPr>
          <p:nvPr>
            <p:ph idx="1"/>
          </p:nvPr>
        </p:nvSpPr>
        <p:spPr>
          <a:xfrm>
            <a:off x="609600" y="1295400"/>
            <a:ext cx="7924800" cy="1676400"/>
          </a:xfrm>
        </p:spPr>
        <p:txBody>
          <a:bodyPr>
            <a:normAutofit/>
          </a:bodyPr>
          <a:lstStyle/>
          <a:p>
            <a:r>
              <a:rPr lang="en-US" sz="2400" dirty="0" smtClean="0"/>
              <a:t>Measures aggregated into overall school performance percentile</a:t>
            </a:r>
          </a:p>
          <a:p>
            <a:r>
              <a:rPr lang="en-US" sz="2400" dirty="0" smtClean="0"/>
              <a:t>Percentile used as first step for classifying schools into performance levels</a:t>
            </a:r>
          </a:p>
          <a:p>
            <a:pPr>
              <a:buNone/>
            </a:pPr>
            <a:endParaRPr lang="en-US" dirty="0"/>
          </a:p>
        </p:txBody>
      </p:sp>
      <p:sp>
        <p:nvSpPr>
          <p:cNvPr id="2" name="Footer Placeholder 1"/>
          <p:cNvSpPr>
            <a:spLocks noGrp="1"/>
          </p:cNvSpPr>
          <p:nvPr>
            <p:ph type="ftr" sz="quarter" idx="11"/>
          </p:nvPr>
        </p:nvSpPr>
        <p:spPr/>
        <p:txBody>
          <a:bodyPr/>
          <a:lstStyle/>
          <a:p>
            <a:r>
              <a:rPr lang="en-US" smtClean="0"/>
              <a:t>Massachusetts Department of Elementary and Secondary Education</a:t>
            </a:r>
            <a:endParaRPr lang="en-US"/>
          </a:p>
        </p:txBody>
      </p:sp>
      <p:sp>
        <p:nvSpPr>
          <p:cNvPr id="3" name="Slide Number Placeholder 2"/>
          <p:cNvSpPr>
            <a:spLocks noGrp="1"/>
          </p:cNvSpPr>
          <p:nvPr>
            <p:ph type="sldNum" sz="quarter" idx="12"/>
          </p:nvPr>
        </p:nvSpPr>
        <p:spPr/>
        <p:txBody>
          <a:bodyPr/>
          <a:lstStyle/>
          <a:p>
            <a:fld id="{BD26C40E-487C-40A4-A841-8174FD7B7142}" type="slidenum">
              <a:rPr lang="en-US" smtClean="0"/>
              <a:pPr/>
              <a:t>22</a:t>
            </a:fld>
            <a:endParaRPr lang="en-US"/>
          </a:p>
        </p:txBody>
      </p:sp>
      <p:graphicFrame>
        <p:nvGraphicFramePr>
          <p:cNvPr id="9" name="Table 8"/>
          <p:cNvGraphicFramePr>
            <a:graphicFrameLocks noGrp="1"/>
          </p:cNvGraphicFramePr>
          <p:nvPr/>
        </p:nvGraphicFramePr>
        <p:xfrm>
          <a:off x="990600" y="3276600"/>
          <a:ext cx="7162800" cy="3103880"/>
        </p:xfrm>
        <a:graphic>
          <a:graphicData uri="http://schemas.openxmlformats.org/drawingml/2006/table">
            <a:tbl>
              <a:tblPr firstRow="1" bandRow="1">
                <a:tableStyleId>{073A0DAA-6AF3-43AB-8588-CEC1D06C72B9}</a:tableStyleId>
              </a:tblPr>
              <a:tblGrid>
                <a:gridCol w="3413609"/>
                <a:gridCol w="3749191"/>
              </a:tblGrid>
              <a:tr h="370840">
                <a:tc>
                  <a:txBody>
                    <a:bodyPr/>
                    <a:lstStyle/>
                    <a:p>
                      <a:r>
                        <a:rPr lang="en-US" sz="1800" dirty="0" smtClean="0"/>
                        <a:t>Example Level</a:t>
                      </a:r>
                      <a:endParaRPr lang="en-US" sz="1800" dirty="0"/>
                    </a:p>
                  </a:txBody>
                  <a:tcPr/>
                </a:tc>
                <a:tc>
                  <a:txBody>
                    <a:bodyPr/>
                    <a:lstStyle/>
                    <a:p>
                      <a:r>
                        <a:rPr lang="en-US" sz="1800" dirty="0" smtClean="0"/>
                        <a:t>Example Criteria</a:t>
                      </a:r>
                      <a:endParaRPr lang="en-US" sz="1800" dirty="0"/>
                    </a:p>
                  </a:txBody>
                  <a:tcPr/>
                </a:tc>
              </a:tr>
              <a:tr h="314960">
                <a:tc>
                  <a:txBody>
                    <a:bodyPr/>
                    <a:lstStyle/>
                    <a:p>
                      <a:r>
                        <a:rPr lang="en-US" sz="1600" dirty="0" smtClean="0"/>
                        <a:t>Tier</a:t>
                      </a:r>
                      <a:r>
                        <a:rPr lang="en-US" sz="1600" baseline="0" dirty="0" smtClean="0"/>
                        <a:t> 1</a:t>
                      </a:r>
                      <a:endParaRPr lang="en-US" sz="1600" dirty="0" smtClean="0"/>
                    </a:p>
                  </a:txBody>
                  <a:tcPr anchor="ctr"/>
                </a:tc>
                <a:tc>
                  <a:txBody>
                    <a:bodyPr/>
                    <a:lstStyle/>
                    <a:p>
                      <a:pPr>
                        <a:buFont typeface="Arial" pitchFamily="34" charset="0"/>
                        <a:buChar char="•"/>
                      </a:pPr>
                      <a:r>
                        <a:rPr lang="en-US" sz="1600" dirty="0" smtClean="0"/>
                        <a:t>School percentile 90-100</a:t>
                      </a:r>
                      <a:endParaRPr lang="en-US" sz="1600" dirty="0"/>
                    </a:p>
                  </a:txBody>
                  <a:tcPr/>
                </a:tc>
              </a:tr>
              <a:tr h="370840">
                <a:tc>
                  <a:txBody>
                    <a:bodyPr/>
                    <a:lstStyle/>
                    <a:p>
                      <a:r>
                        <a:rPr lang="en-US" sz="1600" dirty="0" smtClean="0"/>
                        <a:t>Tier 2</a:t>
                      </a:r>
                    </a:p>
                  </a:txBody>
                  <a:tcPr anchor="ctr"/>
                </a:tc>
                <a:tc>
                  <a:txBody>
                    <a:bodyPr/>
                    <a:lstStyle/>
                    <a:p>
                      <a:pPr>
                        <a:buFont typeface="Arial" pitchFamily="34" charset="0"/>
                        <a:buChar char="•"/>
                      </a:pPr>
                      <a:r>
                        <a:rPr lang="en-US" sz="1600" dirty="0" smtClean="0"/>
                        <a:t>School percentile</a:t>
                      </a:r>
                      <a:r>
                        <a:rPr lang="en-US" sz="1600" baseline="0" dirty="0" smtClean="0"/>
                        <a:t> 51-89 </a:t>
                      </a:r>
                    </a:p>
                  </a:txBody>
                  <a:tcPr/>
                </a:tc>
              </a:tr>
              <a:tr h="370840">
                <a:tc>
                  <a:txBody>
                    <a:bodyPr/>
                    <a:lstStyle/>
                    <a:p>
                      <a:r>
                        <a:rPr lang="en-US" sz="1600" dirty="0" smtClean="0"/>
                        <a:t>Tier 3</a:t>
                      </a:r>
                    </a:p>
                  </a:txBody>
                  <a:tcPr anchor="ctr"/>
                </a:tc>
                <a:tc>
                  <a:txBody>
                    <a:bodyPr/>
                    <a:lstStyle/>
                    <a:p>
                      <a:pPr>
                        <a:buFont typeface="Arial" pitchFamily="34" charset="0"/>
                        <a:buChar char="•"/>
                      </a:pPr>
                      <a:r>
                        <a:rPr lang="en-US" sz="1600" dirty="0" smtClean="0"/>
                        <a:t>School percentile 26-50</a:t>
                      </a:r>
                    </a:p>
                  </a:txBody>
                  <a:tcPr/>
                </a:tc>
              </a:tr>
              <a:tr h="335280">
                <a:tc>
                  <a:txBody>
                    <a:bodyPr/>
                    <a:lstStyle/>
                    <a:p>
                      <a:r>
                        <a:rPr lang="en-US" sz="1600" dirty="0" smtClean="0"/>
                        <a:t>Tier 4</a:t>
                      </a:r>
                    </a:p>
                  </a:txBody>
                  <a:tcPr anchor="ctr"/>
                </a:tc>
                <a:tc>
                  <a:txBody>
                    <a:bodyPr/>
                    <a:lstStyle/>
                    <a:p>
                      <a:pPr>
                        <a:buFont typeface="Arial" pitchFamily="34" charset="0"/>
                        <a:buChar char="•"/>
                      </a:pPr>
                      <a:r>
                        <a:rPr lang="en-US" sz="1600" dirty="0" smtClean="0"/>
                        <a:t>School</a:t>
                      </a:r>
                      <a:r>
                        <a:rPr lang="en-US" sz="1600" baseline="0" dirty="0" smtClean="0"/>
                        <a:t> percentile 11-25 </a:t>
                      </a:r>
                    </a:p>
                  </a:txBody>
                  <a:tcPr/>
                </a:tc>
              </a:tr>
              <a:tr h="370840">
                <a:tc>
                  <a:txBody>
                    <a:bodyPr/>
                    <a:lstStyle/>
                    <a:p>
                      <a:r>
                        <a:rPr lang="en-US" sz="1600" dirty="0" smtClean="0"/>
                        <a:t>Tier 5</a:t>
                      </a:r>
                      <a:endParaRPr lang="en-US" sz="1600" baseline="0" dirty="0" smtClean="0"/>
                    </a:p>
                  </a:txBody>
                  <a:tcPr anchor="ctr"/>
                </a:tc>
                <a:tc>
                  <a:txBody>
                    <a:bodyPr/>
                    <a:lstStyle/>
                    <a:p>
                      <a:pPr>
                        <a:buFont typeface="Arial" pitchFamily="34" charset="0"/>
                        <a:buChar char="•"/>
                      </a:pPr>
                      <a:r>
                        <a:rPr lang="en-US" sz="1600" dirty="0" smtClean="0"/>
                        <a:t>School percentile 6-10</a:t>
                      </a:r>
                    </a:p>
                  </a:txBody>
                  <a:tcPr/>
                </a:tc>
              </a:tr>
              <a:tr h="370840">
                <a:tc>
                  <a:txBody>
                    <a:bodyPr/>
                    <a:lstStyle/>
                    <a:p>
                      <a:r>
                        <a:rPr lang="en-US" sz="1600" dirty="0" smtClean="0"/>
                        <a:t>Comprehensive Support /</a:t>
                      </a:r>
                    </a:p>
                    <a:p>
                      <a:r>
                        <a:rPr lang="en-US" sz="1600" dirty="0" smtClean="0"/>
                        <a:t>underperforming</a:t>
                      </a:r>
                      <a:endParaRPr lang="en-US" sz="1600" dirty="0"/>
                    </a:p>
                  </a:txBody>
                  <a:tcPr anchor="ctr"/>
                </a:tc>
                <a:tc>
                  <a:txBody>
                    <a:bodyPr/>
                    <a:lstStyle/>
                    <a:p>
                      <a:pPr>
                        <a:buFont typeface="Arial" pitchFamily="34" charset="0"/>
                        <a:buChar char="•"/>
                      </a:pPr>
                      <a:r>
                        <a:rPr lang="en-US" sz="1600" dirty="0" smtClean="0"/>
                        <a:t>School percentile</a:t>
                      </a:r>
                      <a:r>
                        <a:rPr lang="en-US" sz="1600" baseline="0" dirty="0" smtClean="0"/>
                        <a:t> 1-5 and </a:t>
                      </a:r>
                    </a:p>
                    <a:p>
                      <a:pPr>
                        <a:buFont typeface="Arial" pitchFamily="34" charset="0"/>
                        <a:buChar char="•"/>
                      </a:pPr>
                      <a:r>
                        <a:rPr lang="en-US" sz="1600" baseline="0" dirty="0" smtClean="0"/>
                        <a:t>Current Level 4 schools</a:t>
                      </a:r>
                      <a:endParaRPr lang="en-US" sz="1600" dirty="0"/>
                    </a:p>
                  </a:txBody>
                  <a:tcPr/>
                </a:tc>
              </a:tr>
              <a:tr h="370840">
                <a:tc>
                  <a:txBody>
                    <a:bodyPr/>
                    <a:lstStyle/>
                    <a:p>
                      <a:r>
                        <a:rPr lang="en-US" sz="1600" dirty="0" smtClean="0"/>
                        <a:t>State receivership</a:t>
                      </a:r>
                      <a:endParaRPr lang="en-US" sz="1600" dirty="0"/>
                    </a:p>
                  </a:txBody>
                  <a:tcPr anchor="ctr"/>
                </a:tc>
                <a:tc>
                  <a:txBody>
                    <a:bodyPr/>
                    <a:lstStyle/>
                    <a:p>
                      <a:pPr>
                        <a:buFont typeface="Arial" pitchFamily="34" charset="0"/>
                        <a:buChar char="•"/>
                      </a:pPr>
                      <a:r>
                        <a:rPr lang="en-US" sz="1600" dirty="0" smtClean="0"/>
                        <a:t>Commissioner’s determination</a:t>
                      </a:r>
                      <a:endParaRPr lang="en-US" sz="1600"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normAutofit fontScale="90000"/>
          </a:bodyPr>
          <a:lstStyle/>
          <a:p>
            <a:r>
              <a:rPr lang="en-US" dirty="0" smtClean="0"/>
              <a:t>Proposed accountability approach</a:t>
            </a:r>
            <a:endParaRPr lang="en-US" dirty="0"/>
          </a:p>
        </p:txBody>
      </p:sp>
      <p:sp>
        <p:nvSpPr>
          <p:cNvPr id="3" name="Content Placeholder 2"/>
          <p:cNvSpPr>
            <a:spLocks noGrp="1"/>
          </p:cNvSpPr>
          <p:nvPr>
            <p:ph idx="1"/>
          </p:nvPr>
        </p:nvSpPr>
        <p:spPr/>
        <p:txBody>
          <a:bodyPr>
            <a:normAutofit/>
          </a:bodyPr>
          <a:lstStyle/>
          <a:p>
            <a:r>
              <a:rPr lang="en-US" sz="2600" dirty="0" smtClean="0"/>
              <a:t>Performance level designations would not depend solely on performance of other schools </a:t>
            </a:r>
          </a:p>
          <a:p>
            <a:pPr lvl="1"/>
            <a:r>
              <a:rPr lang="en-US" sz="2000" dirty="0" smtClean="0"/>
              <a:t>ESE will set annual performance targets for all districts, schools and subgroups</a:t>
            </a:r>
          </a:p>
          <a:p>
            <a:pPr lvl="1"/>
            <a:r>
              <a:rPr lang="en-US" sz="2000" dirty="0" smtClean="0"/>
              <a:t>Schools can move up in performance level by meeting or exceeding school and subgroup targets</a:t>
            </a:r>
          </a:p>
          <a:p>
            <a:pPr lvl="1"/>
            <a:r>
              <a:rPr lang="en-US" sz="2000" dirty="0" smtClean="0"/>
              <a:t>Schools can move down in performance by having a low performing subgroup or not meeting participation requirements</a:t>
            </a:r>
          </a:p>
          <a:p>
            <a:r>
              <a:rPr lang="en-US" sz="2600" dirty="0" smtClean="0"/>
              <a:t>District performance levels based on all students in district, not individual schools </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School Report Card</a:t>
            </a:r>
            <a:endParaRPr lang="en-US" dirty="0"/>
          </a:p>
        </p:txBody>
      </p:sp>
      <p:sp>
        <p:nvSpPr>
          <p:cNvPr id="3" name="Content Placeholder 2"/>
          <p:cNvSpPr>
            <a:spLocks noGrp="1"/>
          </p:cNvSpPr>
          <p:nvPr>
            <p:ph idx="1"/>
          </p:nvPr>
        </p:nvSpPr>
        <p:spPr>
          <a:xfrm>
            <a:off x="609600" y="1524000"/>
            <a:ext cx="8305800" cy="4602163"/>
          </a:xfrm>
        </p:spPr>
        <p:txBody>
          <a:bodyPr>
            <a:normAutofit/>
          </a:bodyPr>
          <a:lstStyle/>
          <a:p>
            <a:pPr lvl="0"/>
            <a:r>
              <a:rPr lang="en-US" sz="2400" dirty="0" smtClean="0"/>
              <a:t>Breadth of curriculum (e.g., access to a well-rounded curriculum including the arts and advanced coursework)</a:t>
            </a:r>
          </a:p>
          <a:p>
            <a:pPr lvl="0"/>
            <a:r>
              <a:rPr lang="en-US" sz="2400" dirty="0" smtClean="0"/>
              <a:t>School-level financial allocations and expenditures</a:t>
            </a:r>
          </a:p>
          <a:p>
            <a:pPr lvl="0"/>
            <a:r>
              <a:rPr lang="en-US" sz="2400" dirty="0" smtClean="0"/>
              <a:t>School climate surveys</a:t>
            </a:r>
          </a:p>
          <a:p>
            <a:pPr lvl="0"/>
            <a:r>
              <a:rPr lang="en-US" sz="2400" dirty="0" smtClean="0"/>
              <a:t>Enrollment in career-technical education and other pathways (e.g., early college)</a:t>
            </a:r>
          </a:p>
          <a:p>
            <a:pPr lvl="0"/>
            <a:r>
              <a:rPr lang="en-US" sz="2400" dirty="0" smtClean="0"/>
              <a:t>Percent of high school graduates achieving the competency determination</a:t>
            </a:r>
          </a:p>
          <a:p>
            <a:pPr lvl="0"/>
            <a:r>
              <a:rPr lang="en-US" sz="2400" dirty="0" smtClean="0"/>
              <a:t>Preparedness for postsecondary education</a:t>
            </a:r>
          </a:p>
          <a:p>
            <a:pPr lvl="0"/>
            <a:r>
              <a:rPr lang="en-US" sz="2400" dirty="0" smtClean="0"/>
              <a:t>Pre-kindergarten experience/readiness for kindergarten</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28600"/>
            <a:ext cx="7924800" cy="914400"/>
          </a:xfrm>
        </p:spPr>
        <p:txBody>
          <a:bodyPr>
            <a:normAutofit/>
          </a:bodyPr>
          <a:lstStyle/>
          <a:p>
            <a:r>
              <a:rPr lang="en-US" sz="4000" dirty="0" smtClean="0"/>
              <a:t>Next steps</a:t>
            </a:r>
            <a:endParaRPr lang="en-US" sz="4000" dirty="0"/>
          </a:p>
        </p:txBody>
      </p:sp>
      <p:sp>
        <p:nvSpPr>
          <p:cNvPr id="7" name="Footer Placeholder 6"/>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8" name="Slide Number Placeholder 7"/>
          <p:cNvSpPr>
            <a:spLocks noGrp="1"/>
          </p:cNvSpPr>
          <p:nvPr>
            <p:ph type="sldNum" sz="quarter" idx="12"/>
          </p:nvPr>
        </p:nvSpPr>
        <p:spPr/>
        <p:txBody>
          <a:bodyPr/>
          <a:lstStyle/>
          <a:p>
            <a:fld id="{BD26C40E-487C-40A4-A841-8174FD7B7142}" type="slidenum">
              <a:rPr lang="en-US" smtClean="0"/>
              <a:pPr/>
              <a:t>25</a:t>
            </a:fld>
            <a:endParaRPr lang="en-US" dirty="0"/>
          </a:p>
        </p:txBody>
      </p:sp>
      <p:graphicFrame>
        <p:nvGraphicFramePr>
          <p:cNvPr id="11" name="Content Placeholder 10"/>
          <p:cNvGraphicFramePr>
            <a:graphicFrameLocks noGrp="1"/>
          </p:cNvGraphicFramePr>
          <p:nvPr>
            <p:ph idx="1"/>
          </p:nvPr>
        </p:nvGraphicFramePr>
        <p:xfrm>
          <a:off x="685800" y="1295400"/>
          <a:ext cx="7772400" cy="4831079"/>
        </p:xfrm>
        <a:graphic>
          <a:graphicData uri="http://schemas.openxmlformats.org/drawingml/2006/table">
            <a:tbl>
              <a:tblPr firstRow="1" bandRow="1">
                <a:tableStyleId>{073A0DAA-6AF3-43AB-8588-CEC1D06C72B9}</a:tableStyleId>
              </a:tblPr>
              <a:tblGrid>
                <a:gridCol w="1752600"/>
                <a:gridCol w="6019800"/>
              </a:tblGrid>
              <a:tr h="574905">
                <a:tc>
                  <a:txBody>
                    <a:bodyPr/>
                    <a:lstStyle/>
                    <a:p>
                      <a:r>
                        <a:rPr lang="en-US" sz="2000" dirty="0" smtClean="0"/>
                        <a:t>Month</a:t>
                      </a:r>
                      <a:endParaRPr lang="en-US" sz="2000" dirty="0"/>
                    </a:p>
                  </a:txBody>
                  <a:tcPr/>
                </a:tc>
                <a:tc>
                  <a:txBody>
                    <a:bodyPr/>
                    <a:lstStyle/>
                    <a:p>
                      <a:pPr algn="l"/>
                      <a:r>
                        <a:rPr lang="en-US" sz="2000" dirty="0" smtClean="0"/>
                        <a:t>Activity</a:t>
                      </a:r>
                      <a:endParaRPr lang="en-US" sz="2000" dirty="0"/>
                    </a:p>
                  </a:txBody>
                  <a:tcPr/>
                </a:tc>
              </a:tr>
              <a:tr h="826918">
                <a:tc>
                  <a:txBody>
                    <a:bodyPr/>
                    <a:lstStyle/>
                    <a:p>
                      <a:r>
                        <a:rPr lang="en-US" sz="2000" dirty="0" smtClean="0"/>
                        <a:t>April 3</a:t>
                      </a:r>
                      <a:r>
                        <a:rPr lang="en-US" sz="2000" baseline="30000" dirty="0" smtClean="0"/>
                        <a:t>rd</a:t>
                      </a:r>
                      <a:r>
                        <a:rPr lang="en-US" sz="2000" dirty="0" smtClean="0"/>
                        <a:t> </a:t>
                      </a:r>
                      <a:endParaRPr lang="en-US" sz="2000" dirty="0"/>
                    </a:p>
                  </a:txBody>
                  <a:tcPr anchor="ctr"/>
                </a:tc>
                <a:tc>
                  <a:txBody>
                    <a:bodyPr/>
                    <a:lstStyle/>
                    <a:p>
                      <a:pPr marL="111125" indent="-111125">
                        <a:buFont typeface="Arial" pitchFamily="34" charset="0"/>
                        <a:buChar char="•"/>
                      </a:pPr>
                      <a:r>
                        <a:rPr lang="en-US" sz="2000" baseline="0" dirty="0" smtClean="0"/>
                        <a:t>Submit ESSA state plan to U.S. Department of Education</a:t>
                      </a:r>
                    </a:p>
                  </a:txBody>
                  <a:tcPr anchor="ctr"/>
                </a:tc>
              </a:tr>
              <a:tr h="708788">
                <a:tc>
                  <a:txBody>
                    <a:bodyPr/>
                    <a:lstStyle/>
                    <a:p>
                      <a:r>
                        <a:rPr lang="en-US" sz="2000" dirty="0" smtClean="0"/>
                        <a:t>Spring-Fall</a:t>
                      </a:r>
                      <a:endParaRPr lang="en-US" sz="2000" dirty="0"/>
                    </a:p>
                  </a:txBody>
                  <a:tcPr anchor="ctr"/>
                </a:tc>
                <a:tc>
                  <a:txBody>
                    <a:bodyPr/>
                    <a:lstStyle/>
                    <a:p>
                      <a:pPr marL="111125" indent="-111125">
                        <a:buFont typeface="Arial" pitchFamily="34" charset="0"/>
                        <a:buChar char="•"/>
                      </a:pPr>
                      <a:r>
                        <a:rPr lang="en-US" sz="2000" baseline="0" dirty="0" smtClean="0"/>
                        <a:t>Meet with Accountability &amp; Assistance Advisory Council to continue accountability &amp; assistance system discussions</a:t>
                      </a:r>
                    </a:p>
                  </a:txBody>
                  <a:tcPr anchor="ctr"/>
                </a:tc>
              </a:tr>
              <a:tr h="708788">
                <a:tc>
                  <a:txBody>
                    <a:bodyPr/>
                    <a:lstStyle/>
                    <a:p>
                      <a:r>
                        <a:rPr lang="en-US" sz="2000" dirty="0" smtClean="0"/>
                        <a:t>Spring-Fall</a:t>
                      </a:r>
                      <a:endParaRPr lang="en-US" sz="2000" dirty="0"/>
                    </a:p>
                  </a:txBody>
                  <a:tcPr anchor="ctr"/>
                </a:tc>
                <a:tc>
                  <a:txBody>
                    <a:bodyPr/>
                    <a:lstStyle/>
                    <a:p>
                      <a:pPr marL="111125" indent="-111125">
                        <a:buFont typeface="Arial" pitchFamily="34" charset="0"/>
                        <a:buChar char="•"/>
                      </a:pPr>
                      <a:r>
                        <a:rPr lang="en-US" sz="2000" baseline="0" dirty="0" smtClean="0"/>
                        <a:t>Convene internal/external school &amp; district report card working group to redesign report cards for SY18-19</a:t>
                      </a:r>
                    </a:p>
                  </a:txBody>
                  <a:tcPr anchor="ctr"/>
                </a:tc>
              </a:tr>
              <a:tr h="708788">
                <a:tc>
                  <a:txBody>
                    <a:bodyPr/>
                    <a:lstStyle/>
                    <a:p>
                      <a:r>
                        <a:rPr lang="en-US" sz="2000" dirty="0" smtClean="0"/>
                        <a:t>Late</a:t>
                      </a:r>
                      <a:r>
                        <a:rPr lang="en-US" sz="2000" baseline="0" dirty="0" smtClean="0"/>
                        <a:t> summer-Fall</a:t>
                      </a:r>
                      <a:endParaRPr lang="en-US" sz="2000" dirty="0"/>
                    </a:p>
                  </a:txBody>
                  <a:tcPr anchor="ctr"/>
                </a:tc>
                <a:tc>
                  <a:txBody>
                    <a:bodyPr/>
                    <a:lstStyle/>
                    <a:p>
                      <a:pPr marL="111125" indent="-111125">
                        <a:buFont typeface="Arial" pitchFamily="34" charset="0"/>
                        <a:buChar char="•"/>
                      </a:pPr>
                      <a:r>
                        <a:rPr lang="en-US" sz="2000" baseline="0" dirty="0" smtClean="0"/>
                        <a:t>Model accountability metrics using first round of Next Generation MCAS results</a:t>
                      </a:r>
                    </a:p>
                  </a:txBody>
                  <a:tcPr anchor="ctr"/>
                </a:tc>
              </a:tr>
              <a:tr h="708788">
                <a:tc>
                  <a:txBody>
                    <a:bodyPr/>
                    <a:lstStyle/>
                    <a:p>
                      <a:r>
                        <a:rPr lang="en-US" sz="2000" dirty="0" smtClean="0"/>
                        <a:t>Late Fall</a:t>
                      </a:r>
                      <a:endParaRPr lang="en-US" sz="2000" dirty="0"/>
                    </a:p>
                  </a:txBody>
                  <a:tcPr anchor="ctr"/>
                </a:tc>
                <a:tc>
                  <a:txBody>
                    <a:bodyPr/>
                    <a:lstStyle/>
                    <a:p>
                      <a:pPr marL="111125" indent="-111125">
                        <a:buFont typeface="Arial" pitchFamily="34" charset="0"/>
                        <a:buChar char="•"/>
                      </a:pPr>
                      <a:r>
                        <a:rPr lang="en-US" sz="2000" baseline="0" dirty="0" smtClean="0"/>
                        <a:t>Discuss system design with BESE</a:t>
                      </a:r>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a:t>
            </a:r>
            <a:endParaRPr lang="en-US" sz="40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3</a:t>
            </a:fld>
            <a:endParaRPr lang="en-US" dirty="0"/>
          </a:p>
        </p:txBody>
      </p:sp>
      <p:sp>
        <p:nvSpPr>
          <p:cNvPr id="6" name="Title 1"/>
          <p:cNvSpPr txBox="1">
            <a:spLocks/>
          </p:cNvSpPr>
          <p:nvPr/>
        </p:nvSpPr>
        <p:spPr>
          <a:xfrm>
            <a:off x="457200" y="152400"/>
            <a:ext cx="8382000" cy="13716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endParaRPr lang="en-US" sz="2800" dirty="0" smtClean="0">
              <a:latin typeface="Georgia"/>
              <a:cs typeface="Georgia"/>
            </a:endParaRPr>
          </a:p>
          <a:p>
            <a:r>
              <a:rPr lang="en-US" sz="4000" dirty="0" smtClean="0">
                <a:latin typeface="Georgia"/>
                <a:cs typeface="Georgia"/>
              </a:rPr>
              <a:t>Alignment between ESSA &amp; MA goal &amp; strategies</a:t>
            </a:r>
            <a:endParaRPr lang="en-US" sz="18600" dirty="0">
              <a:latin typeface="Georgia"/>
              <a:cs typeface="Georgia"/>
            </a:endParaRPr>
          </a:p>
        </p:txBody>
      </p:sp>
      <p:sp>
        <p:nvSpPr>
          <p:cNvPr id="9" name="Content Placeholder 6"/>
          <p:cNvSpPr>
            <a:spLocks noGrp="1"/>
          </p:cNvSpPr>
          <p:nvPr/>
        </p:nvSpPr>
        <p:spPr>
          <a:xfrm>
            <a:off x="228600" y="1981200"/>
            <a:ext cx="8686800" cy="4724400"/>
          </a:xfrm>
          <a:prstGeom prst="rect">
            <a:avLst/>
          </a:prstGeom>
        </p:spPr>
        <p:txBody>
          <a:bodyPr/>
          <a:lstStyle>
            <a:lvl1pPr marL="342900" indent="-342900" algn="l" rtl="0" fontAlgn="base">
              <a:spcBef>
                <a:spcPct val="20000"/>
              </a:spcBef>
              <a:spcAft>
                <a:spcPct val="0"/>
              </a:spcAft>
              <a:buClr>
                <a:schemeClr val="accent1"/>
              </a:buClr>
              <a:buFont typeface="Wingdings 2" pitchFamily="18" charset="2"/>
              <a:buChar char=""/>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2" pitchFamily="18" charset="2"/>
              <a:buChar char="ê"/>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r>
              <a:rPr lang="en-US" dirty="0" smtClean="0">
                <a:cs typeface="Calibri"/>
              </a:rPr>
              <a:t>Massachusetts’ ESSA plan represents a continuation of the core work that the Board and the Department have been engaged in for many years</a:t>
            </a:r>
          </a:p>
          <a:p>
            <a:pPr marL="514350" indent="-514350"/>
            <a:r>
              <a:rPr lang="en-US" dirty="0" smtClean="0">
                <a:cs typeface="Calibri"/>
              </a:rPr>
              <a:t>Focus on equity and excellence</a:t>
            </a:r>
            <a:br>
              <a:rPr lang="en-US" dirty="0" smtClean="0">
                <a:cs typeface="Calibri"/>
              </a:rPr>
            </a:br>
            <a:endParaRPr lang="en-US" dirty="0" smtClean="0">
              <a:cs typeface="Calibri"/>
            </a:endParaRPr>
          </a:p>
        </p:txBody>
      </p:sp>
      <p:sp>
        <p:nvSpPr>
          <p:cNvPr id="7"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 xmlns:p14="http://schemas.microsoft.com/office/powerpoint/2010/main" val="2307590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prstGeom prst="rect">
            <a:avLst/>
          </a:prstGeom>
        </p:spPr>
        <p:txBody>
          <a:bodyPr/>
          <a:lstStyle/>
          <a:p>
            <a:pPr>
              <a:defRPr/>
            </a:pPr>
            <a:fld id="{E432671B-C679-4927-ABBF-FF2D84449277}" type="slidenum">
              <a:rPr lang="en-US"/>
              <a:pPr>
                <a:defRPr/>
              </a:pPr>
              <a:t>4</a:t>
            </a:fld>
            <a:endParaRPr lang="en-US" dirty="0"/>
          </a:p>
        </p:txBody>
      </p:sp>
      <p:sp>
        <p:nvSpPr>
          <p:cNvPr id="6" name="Title 1"/>
          <p:cNvSpPr txBox="1">
            <a:spLocks/>
          </p:cNvSpPr>
          <p:nvPr/>
        </p:nvSpPr>
        <p:spPr>
          <a:xfrm>
            <a:off x="457200" y="304800"/>
            <a:ext cx="8382000" cy="838200"/>
          </a:xfrm>
        </p:spPr>
        <p:txBody>
          <a:bodyPr anchor="b" anchorCtr="0">
            <a:noAutofit/>
          </a:bodyPr>
          <a:lst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Georgia" pitchFamily="18" charset="0"/>
              </a:defRPr>
            </a:lvl2pPr>
            <a:lvl3pPr algn="l" rtl="0" fontAlgn="base">
              <a:spcBef>
                <a:spcPct val="0"/>
              </a:spcBef>
              <a:spcAft>
                <a:spcPct val="0"/>
              </a:spcAft>
              <a:defRPr sz="4400">
                <a:solidFill>
                  <a:schemeClr val="tx1"/>
                </a:solidFill>
                <a:latin typeface="Georgia" pitchFamily="18" charset="0"/>
              </a:defRPr>
            </a:lvl3pPr>
            <a:lvl4pPr algn="l" rtl="0" fontAlgn="base">
              <a:spcBef>
                <a:spcPct val="0"/>
              </a:spcBef>
              <a:spcAft>
                <a:spcPct val="0"/>
              </a:spcAft>
              <a:defRPr sz="4400">
                <a:solidFill>
                  <a:schemeClr val="tx1"/>
                </a:solidFill>
                <a:latin typeface="Georgia" pitchFamily="18" charset="0"/>
              </a:defRPr>
            </a:lvl4pPr>
            <a:lvl5pPr algn="l" rtl="0" fontAlgn="base">
              <a:spcBef>
                <a:spcPct val="0"/>
              </a:spcBef>
              <a:spcAft>
                <a:spcPct val="0"/>
              </a:spcAft>
              <a:defRPr sz="4400">
                <a:solidFill>
                  <a:schemeClr val="tx1"/>
                </a:solidFill>
                <a:latin typeface="Georgia" pitchFamily="18" charset="0"/>
              </a:defRPr>
            </a:lvl5pPr>
            <a:lvl6pPr marL="457200" algn="l" rtl="0" fontAlgn="base">
              <a:spcBef>
                <a:spcPct val="0"/>
              </a:spcBef>
              <a:spcAft>
                <a:spcPct val="0"/>
              </a:spcAft>
              <a:defRPr sz="4400">
                <a:solidFill>
                  <a:schemeClr val="tx1"/>
                </a:solidFill>
                <a:latin typeface="Georgia" pitchFamily="18" charset="0"/>
              </a:defRPr>
            </a:lvl6pPr>
            <a:lvl7pPr marL="914400" algn="l" rtl="0" fontAlgn="base">
              <a:spcBef>
                <a:spcPct val="0"/>
              </a:spcBef>
              <a:spcAft>
                <a:spcPct val="0"/>
              </a:spcAft>
              <a:defRPr sz="4400">
                <a:solidFill>
                  <a:schemeClr val="tx1"/>
                </a:solidFill>
                <a:latin typeface="Georgia" pitchFamily="18" charset="0"/>
              </a:defRPr>
            </a:lvl7pPr>
            <a:lvl8pPr marL="1371600" algn="l" rtl="0" fontAlgn="base">
              <a:spcBef>
                <a:spcPct val="0"/>
              </a:spcBef>
              <a:spcAft>
                <a:spcPct val="0"/>
              </a:spcAft>
              <a:defRPr sz="4400">
                <a:solidFill>
                  <a:schemeClr val="tx1"/>
                </a:solidFill>
                <a:latin typeface="Georgia" pitchFamily="18" charset="0"/>
              </a:defRPr>
            </a:lvl8pPr>
            <a:lvl9pPr marL="1828800" algn="l" rtl="0" fontAlgn="base">
              <a:spcBef>
                <a:spcPct val="0"/>
              </a:spcBef>
              <a:spcAft>
                <a:spcPct val="0"/>
              </a:spcAft>
              <a:defRPr sz="4400">
                <a:solidFill>
                  <a:schemeClr val="tx1"/>
                </a:solidFill>
                <a:latin typeface="Georgia" pitchFamily="18" charset="0"/>
              </a:defRPr>
            </a:lvl9pPr>
          </a:lstStyle>
          <a:p>
            <a:endParaRPr lang="en-US" sz="2800" dirty="0" smtClean="0">
              <a:latin typeface="Georgia"/>
              <a:cs typeface="Georgia"/>
            </a:endParaRPr>
          </a:p>
          <a:p>
            <a:r>
              <a:rPr lang="en-US" sz="4000" dirty="0" smtClean="0">
                <a:latin typeface="Georgia"/>
                <a:cs typeface="Georgia"/>
              </a:rPr>
              <a:t>ESSA priorities</a:t>
            </a:r>
            <a:endParaRPr lang="en-US" sz="18600" dirty="0">
              <a:latin typeface="Georgia"/>
              <a:cs typeface="Georgia"/>
            </a:endParaRPr>
          </a:p>
        </p:txBody>
      </p:sp>
      <p:sp>
        <p:nvSpPr>
          <p:cNvPr id="9" name="Content Placeholder 6"/>
          <p:cNvSpPr>
            <a:spLocks noGrp="1"/>
          </p:cNvSpPr>
          <p:nvPr/>
        </p:nvSpPr>
        <p:spPr>
          <a:xfrm>
            <a:off x="228600" y="1295400"/>
            <a:ext cx="8686800" cy="5410200"/>
          </a:xfrm>
          <a:prstGeom prst="rect">
            <a:avLst/>
          </a:prstGeom>
        </p:spPr>
        <p:txBody>
          <a:bodyPr/>
          <a:lstStyle>
            <a:lvl1pPr marL="342900" indent="-342900" algn="l" rtl="0" fontAlgn="base">
              <a:spcBef>
                <a:spcPct val="20000"/>
              </a:spcBef>
              <a:spcAft>
                <a:spcPct val="0"/>
              </a:spcAft>
              <a:buClr>
                <a:schemeClr val="accent1"/>
              </a:buClr>
              <a:buFont typeface="Wingdings 2" pitchFamily="18" charset="2"/>
              <a:buChar char=""/>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2" pitchFamily="18" charset="2"/>
              <a:buChar char="ê"/>
              <a:defRPr sz="24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r>
              <a:rPr lang="en-US" b="1" dirty="0" smtClean="0">
                <a:cs typeface="Calibri"/>
              </a:rPr>
              <a:t>Equity and excellence </a:t>
            </a:r>
            <a:r>
              <a:rPr lang="en-US" dirty="0" smtClean="0">
                <a:cs typeface="Calibri"/>
              </a:rPr>
              <a:t>for all students, particularly for economically disadvantaged and other high need students</a:t>
            </a:r>
          </a:p>
          <a:p>
            <a:pPr marL="514350" indent="-514350"/>
            <a:endParaRPr lang="en-US" sz="1050" dirty="0" smtClean="0">
              <a:cs typeface="Calibri"/>
            </a:endParaRPr>
          </a:p>
          <a:p>
            <a:pPr marL="914400" indent="-457200"/>
            <a:r>
              <a:rPr lang="en-US" dirty="0" smtClean="0">
                <a:cs typeface="Calibri"/>
              </a:rPr>
              <a:t>High academic standards </a:t>
            </a:r>
          </a:p>
          <a:p>
            <a:pPr marL="914400" indent="-457200"/>
            <a:r>
              <a:rPr lang="en-US" dirty="0" smtClean="0">
                <a:cs typeface="Calibri"/>
              </a:rPr>
              <a:t>Accountability, support, and improvement</a:t>
            </a:r>
          </a:p>
          <a:p>
            <a:pPr marL="914400" indent="-457200"/>
            <a:r>
              <a:rPr lang="en-US" dirty="0" smtClean="0">
                <a:cs typeface="Calibri"/>
              </a:rPr>
              <a:t>Ensuring effective educators</a:t>
            </a:r>
          </a:p>
          <a:p>
            <a:pPr marL="914400" indent="-457200"/>
            <a:r>
              <a:rPr lang="en-US" dirty="0" smtClean="0">
                <a:cs typeface="Calibri"/>
              </a:rPr>
              <a:t>Supporting all students</a:t>
            </a:r>
          </a:p>
          <a:p>
            <a:pPr marL="914400" indent="-457200"/>
            <a:r>
              <a:rPr lang="en-US" dirty="0" smtClean="0">
                <a:cs typeface="Calibri"/>
              </a:rPr>
              <a:t>Academic assessments </a:t>
            </a:r>
            <a:br>
              <a:rPr lang="en-US" dirty="0" smtClean="0">
                <a:cs typeface="Calibri"/>
              </a:rPr>
            </a:br>
            <a:endParaRPr lang="en-US" dirty="0" smtClean="0">
              <a:cs typeface="Calibri"/>
            </a:endParaRPr>
          </a:p>
        </p:txBody>
      </p:sp>
      <p:sp>
        <p:nvSpPr>
          <p:cNvPr id="7"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 xmlns:p14="http://schemas.microsoft.com/office/powerpoint/2010/main" val="230759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304800" y="381000"/>
            <a:ext cx="8534400" cy="1143000"/>
          </a:xfrm>
        </p:spPr>
        <p:txBody>
          <a:bodyPr>
            <a:normAutofit/>
          </a:bodyPr>
          <a:lstStyle/>
          <a:p>
            <a:pPr eaLnBrk="1" hangingPunct="1">
              <a:defRPr/>
            </a:pPr>
            <a:r>
              <a:rPr lang="en-US" sz="3200" dirty="0" smtClean="0"/>
              <a:t>Massachusetts</a:t>
            </a:r>
            <a:r>
              <a:rPr lang="ja-JP" altLang="en-US" sz="3200" smtClean="0"/>
              <a:t>’</a:t>
            </a:r>
            <a:r>
              <a:rPr lang="en-US" altLang="ja-JP" sz="3200" dirty="0" smtClean="0"/>
              <a:t> </a:t>
            </a:r>
            <a:r>
              <a:rPr lang="en-US" altLang="ja-JP" sz="3200" dirty="0"/>
              <a:t>goal is to prepare all students for success after high </a:t>
            </a:r>
            <a:r>
              <a:rPr lang="en-US" altLang="ja-JP" sz="3200" dirty="0" smtClean="0"/>
              <a:t>school </a:t>
            </a:r>
            <a:r>
              <a:rPr lang="en-US" altLang="ja-JP" sz="3200" dirty="0"/>
              <a:t>by:</a:t>
            </a:r>
            <a:endParaRPr lang="en-US" sz="3200" dirty="0">
              <a:solidFill>
                <a:srgbClr val="132399"/>
              </a:solidFill>
            </a:endParaRP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200" dirty="0">
                <a:solidFill>
                  <a:srgbClr val="0D1969">
                    <a:tint val="75000"/>
                  </a:srgbClr>
                </a:solidFill>
                <a:latin typeface="Tahoma"/>
                <a:cs typeface="+mn-cs"/>
              </a:rPr>
              <a:t>Massachusetts Department of Elementary and Secondary Education</a:t>
            </a:r>
          </a:p>
        </p:txBody>
      </p:sp>
      <p:sp>
        <p:nvSpPr>
          <p:cNvPr id="23556"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nchor="ctr"/>
          <a:lstStyle/>
          <a:p>
            <a:pPr algn="ctr"/>
            <a:fld id="{60B18B4A-CF3F-4D42-BD86-75D6085CA626}" type="slidenum">
              <a:rPr lang="en-US" sz="1600">
                <a:solidFill>
                  <a:srgbClr val="8A8BA1"/>
                </a:solidFill>
                <a:latin typeface="Georgia" pitchFamily="18" charset="0"/>
                <a:ea typeface="ＭＳ Ｐゴシック" pitchFamily="34" charset="-128"/>
              </a:rPr>
              <a:pPr algn="ctr"/>
              <a:t>5</a:t>
            </a:fld>
            <a:endParaRPr lang="en-US" sz="1600">
              <a:solidFill>
                <a:srgbClr val="8A8BA1"/>
              </a:solidFill>
              <a:latin typeface="Georgia" pitchFamily="18" charset="0"/>
              <a:ea typeface="ＭＳ Ｐゴシック" pitchFamily="34" charset="-128"/>
            </a:endParaRPr>
          </a:p>
        </p:txBody>
      </p:sp>
      <p:sp>
        <p:nvSpPr>
          <p:cNvPr id="23557" name="Content Placeholder 2"/>
          <p:cNvSpPr>
            <a:spLocks noGrp="1"/>
          </p:cNvSpPr>
          <p:nvPr>
            <p:ph idx="4294967295"/>
          </p:nvPr>
        </p:nvSpPr>
        <p:spPr>
          <a:xfrm>
            <a:off x="1447800" y="1752600"/>
            <a:ext cx="7010400" cy="4495800"/>
          </a:xfrm>
        </p:spPr>
        <p:txBody>
          <a:bodyPr/>
          <a:lstStyle/>
          <a:p>
            <a:pPr marL="746125" lvl="1" eaLnBrk="1" hangingPunct="1">
              <a:spcAft>
                <a:spcPts val="1200"/>
              </a:spcAft>
            </a:pPr>
            <a:r>
              <a:rPr lang="en-US" dirty="0" smtClean="0"/>
              <a:t>Strengthening </a:t>
            </a:r>
            <a:r>
              <a:rPr lang="en-US" b="1" dirty="0" smtClean="0"/>
              <a:t>standards, curriculum, instruction, and assessment</a:t>
            </a:r>
          </a:p>
          <a:p>
            <a:pPr marL="746125" lvl="1" eaLnBrk="1" hangingPunct="1">
              <a:spcAft>
                <a:spcPts val="1200"/>
              </a:spcAft>
            </a:pPr>
            <a:r>
              <a:rPr lang="en-US" dirty="0" smtClean="0"/>
              <a:t>Promoting</a:t>
            </a:r>
            <a:r>
              <a:rPr lang="en-US" b="1" dirty="0" smtClean="0"/>
              <a:t> educator development</a:t>
            </a:r>
          </a:p>
          <a:p>
            <a:pPr marL="746125" lvl="1">
              <a:spcAft>
                <a:spcPts val="1200"/>
              </a:spcAft>
            </a:pPr>
            <a:r>
              <a:rPr lang="en-US" dirty="0" smtClean="0"/>
              <a:t>Supporting </a:t>
            </a:r>
            <a:r>
              <a:rPr lang="en-US" b="1" dirty="0" smtClean="0"/>
              <a:t>social-emotional learning, health, and safety</a:t>
            </a:r>
            <a:endParaRPr lang="en-US" dirty="0" smtClean="0"/>
          </a:p>
          <a:p>
            <a:pPr marL="746125" lvl="1" eaLnBrk="1" hangingPunct="1">
              <a:spcAft>
                <a:spcPts val="1200"/>
              </a:spcAft>
            </a:pPr>
            <a:r>
              <a:rPr lang="en-US" dirty="0" smtClean="0"/>
              <a:t>Turning around the </a:t>
            </a:r>
            <a:r>
              <a:rPr lang="en-US" b="1" dirty="0" smtClean="0"/>
              <a:t>lowest performing districts and schools</a:t>
            </a:r>
          </a:p>
          <a:p>
            <a:pPr marL="746125" lvl="1" eaLnBrk="1" hangingPunct="1">
              <a:spcAft>
                <a:spcPts val="1200"/>
              </a:spcAft>
            </a:pPr>
            <a:r>
              <a:rPr lang="en-US" dirty="0" smtClean="0"/>
              <a:t>Using</a:t>
            </a:r>
            <a:r>
              <a:rPr lang="en-US" b="1" dirty="0" smtClean="0"/>
              <a:t> technology and data </a:t>
            </a:r>
            <a:r>
              <a:rPr lang="en-US" dirty="0" smtClean="0"/>
              <a:t>to support teaching &amp; learning</a:t>
            </a:r>
          </a:p>
          <a:p>
            <a:pPr eaLnBrk="1" hangingPunct="1"/>
            <a:endParaRPr lang="en-US" dirty="0" smtClean="0"/>
          </a:p>
        </p:txBody>
      </p:sp>
      <p:pic>
        <p:nvPicPr>
          <p:cNvPr id="23558" name="Picture 5" descr="School and District Turnaround logo: U-turn image only"/>
          <p:cNvPicPr>
            <a:picLocks noChangeAspect="1"/>
          </p:cNvPicPr>
          <p:nvPr/>
        </p:nvPicPr>
        <p:blipFill>
          <a:blip r:embed="rId3" cstate="print"/>
          <a:srcRect/>
          <a:stretch>
            <a:fillRect/>
          </a:stretch>
        </p:blipFill>
        <p:spPr bwMode="auto">
          <a:xfrm>
            <a:off x="914400" y="4286000"/>
            <a:ext cx="893763" cy="685800"/>
          </a:xfrm>
          <a:prstGeom prst="rect">
            <a:avLst/>
          </a:prstGeom>
          <a:noFill/>
          <a:ln w="9525">
            <a:noFill/>
            <a:miter lim="800000"/>
            <a:headEnd/>
            <a:tailEnd/>
          </a:ln>
        </p:spPr>
      </p:pic>
      <p:pic>
        <p:nvPicPr>
          <p:cNvPr id="23559" name="Picture 6" descr="Curriculum and Instruction logo: compass only"/>
          <p:cNvPicPr>
            <a:picLocks noChangeAspect="1"/>
          </p:cNvPicPr>
          <p:nvPr/>
        </p:nvPicPr>
        <p:blipFill>
          <a:blip r:embed="rId4" cstate="print"/>
          <a:srcRect/>
          <a:stretch>
            <a:fillRect/>
          </a:stretch>
        </p:blipFill>
        <p:spPr bwMode="auto">
          <a:xfrm>
            <a:off x="914400" y="1676400"/>
            <a:ext cx="762000" cy="796925"/>
          </a:xfrm>
          <a:prstGeom prst="rect">
            <a:avLst/>
          </a:prstGeom>
          <a:noFill/>
          <a:ln w="9525">
            <a:noFill/>
            <a:miter lim="800000"/>
            <a:headEnd/>
            <a:tailEnd/>
          </a:ln>
        </p:spPr>
      </p:pic>
      <p:pic>
        <p:nvPicPr>
          <p:cNvPr id="23560" name="Picture 7" descr="Educator Effectiveness logo: lightbulb only"/>
          <p:cNvPicPr>
            <a:picLocks noChangeAspect="1"/>
          </p:cNvPicPr>
          <p:nvPr/>
        </p:nvPicPr>
        <p:blipFill>
          <a:blip r:embed="rId5" cstate="print"/>
          <a:srcRect/>
          <a:stretch>
            <a:fillRect/>
          </a:stretch>
        </p:blipFill>
        <p:spPr bwMode="auto">
          <a:xfrm>
            <a:off x="1054925" y="2543300"/>
            <a:ext cx="533400" cy="895350"/>
          </a:xfrm>
          <a:prstGeom prst="rect">
            <a:avLst/>
          </a:prstGeom>
          <a:noFill/>
          <a:ln w="9525">
            <a:noFill/>
            <a:miter lim="800000"/>
            <a:headEnd/>
            <a:tailEnd/>
          </a:ln>
        </p:spPr>
      </p:pic>
      <p:pic>
        <p:nvPicPr>
          <p:cNvPr id="23561" name="Picture 8" descr="Data Use logo: bar graph image only"/>
          <p:cNvPicPr>
            <a:picLocks noChangeAspect="1"/>
          </p:cNvPicPr>
          <p:nvPr/>
        </p:nvPicPr>
        <p:blipFill>
          <a:blip r:embed="rId6" cstate="print"/>
          <a:srcRect/>
          <a:stretch>
            <a:fillRect/>
          </a:stretch>
        </p:blipFill>
        <p:spPr bwMode="auto">
          <a:xfrm>
            <a:off x="969963" y="5153087"/>
            <a:ext cx="714375" cy="842963"/>
          </a:xfrm>
          <a:prstGeom prst="rect">
            <a:avLst/>
          </a:prstGeom>
          <a:noFill/>
          <a:ln w="9525">
            <a:noFill/>
            <a:miter lim="800000"/>
            <a:headEnd/>
            <a:tailEnd/>
          </a:ln>
        </p:spPr>
      </p:pic>
      <p:pic>
        <p:nvPicPr>
          <p:cNvPr id="23562" name="Picture 9" descr="social-emotional learning, health, and safety logo: heart icon only"/>
          <p:cNvPicPr>
            <a:picLocks noChangeAspect="1"/>
          </p:cNvPicPr>
          <p:nvPr/>
        </p:nvPicPr>
        <p:blipFill>
          <a:blip r:embed="rId7" cstate="print"/>
          <a:srcRect/>
          <a:stretch>
            <a:fillRect/>
          </a:stretch>
        </p:blipFill>
        <p:spPr bwMode="auto">
          <a:xfrm>
            <a:off x="938150" y="3538850"/>
            <a:ext cx="752475" cy="6683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A3035B3-24CD-4B23-B2F0-40C48ED31B18}" type="slidenum">
              <a:rPr lang="en-US" smtClean="0">
                <a:solidFill>
                  <a:srgbClr val="0D1969">
                    <a:tint val="75000"/>
                  </a:srgbClr>
                </a:solidFill>
              </a:rPr>
              <a:pPr>
                <a:defRPr/>
              </a:pPr>
              <a:t>5</a:t>
            </a:fld>
            <a:endParaRPr lang="en-US">
              <a:solidFill>
                <a:srgbClr val="0D1969">
                  <a:tint val="75000"/>
                </a:srgb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Promoting excellence</a:t>
            </a:r>
            <a:endParaRPr lang="en-US" sz="4000" dirty="0"/>
          </a:p>
        </p:txBody>
      </p:sp>
      <p:sp>
        <p:nvSpPr>
          <p:cNvPr id="3" name="Content Placeholder 2"/>
          <p:cNvSpPr>
            <a:spLocks noGrp="1"/>
          </p:cNvSpPr>
          <p:nvPr>
            <p:ph idx="1"/>
          </p:nvPr>
        </p:nvSpPr>
        <p:spPr/>
        <p:txBody>
          <a:bodyPr/>
          <a:lstStyle/>
          <a:p>
            <a:r>
              <a:rPr lang="en-US" dirty="0" smtClean="0"/>
              <a:t>Using our state strategies to strengthen the quality of the instructional program students experience</a:t>
            </a:r>
          </a:p>
          <a:p>
            <a:pPr lvl="1"/>
            <a:r>
              <a:rPr lang="en-US" dirty="0" smtClean="0"/>
              <a:t>Early grades literacy</a:t>
            </a:r>
          </a:p>
          <a:p>
            <a:pPr lvl="1"/>
            <a:r>
              <a:rPr lang="en-US" dirty="0" smtClean="0"/>
              <a:t>Middle grades mathematics</a:t>
            </a:r>
          </a:p>
          <a:p>
            <a:pPr lvl="1"/>
            <a:r>
              <a:rPr lang="en-US" dirty="0" smtClean="0"/>
              <a:t>High-quality career pathways</a:t>
            </a:r>
          </a:p>
          <a:p>
            <a:pPr lvl="1"/>
            <a:r>
              <a:rPr lang="en-US" dirty="0" smtClean="0"/>
              <a:t>Historically disadvantaged student groups</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excellence: Examples</a:t>
            </a:r>
            <a:endParaRPr lang="en-US" dirty="0"/>
          </a:p>
        </p:txBody>
      </p:sp>
      <p:sp>
        <p:nvSpPr>
          <p:cNvPr id="3" name="Content Placeholder 2"/>
          <p:cNvSpPr>
            <a:spLocks noGrp="1"/>
          </p:cNvSpPr>
          <p:nvPr>
            <p:ph idx="1"/>
          </p:nvPr>
        </p:nvSpPr>
        <p:spPr/>
        <p:txBody>
          <a:bodyPr/>
          <a:lstStyle/>
          <a:p>
            <a:r>
              <a:rPr lang="en-US" dirty="0" smtClean="0"/>
              <a:t>Standards implementation and support</a:t>
            </a:r>
          </a:p>
          <a:p>
            <a:r>
              <a:rPr lang="en-US" dirty="0" smtClean="0"/>
              <a:t>Principal pipeline</a:t>
            </a:r>
          </a:p>
          <a:p>
            <a:r>
              <a:rPr lang="en-US" dirty="0" smtClean="0"/>
              <a:t>Effective feedback for educators</a:t>
            </a:r>
          </a:p>
          <a:p>
            <a:r>
              <a:rPr lang="en-US" dirty="0" smtClean="0"/>
              <a:t>Educator preparation</a:t>
            </a:r>
          </a:p>
          <a:p>
            <a:r>
              <a:rPr lang="en-US" dirty="0" smtClean="0"/>
              <a:t>Social-emotional skills</a:t>
            </a:r>
          </a:p>
          <a:p>
            <a:r>
              <a:rPr lang="en-US" dirty="0" smtClean="0"/>
              <a:t>School and district turnaround</a:t>
            </a:r>
          </a:p>
          <a:p>
            <a:r>
              <a:rPr lang="en-US" dirty="0" smtClean="0"/>
              <a:t>Consolidated grant application</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Promoting equity</a:t>
            </a:r>
            <a:endParaRPr lang="en-US" sz="4000" dirty="0"/>
          </a:p>
        </p:txBody>
      </p:sp>
      <p:sp>
        <p:nvSpPr>
          <p:cNvPr id="3" name="Content Placeholder 2"/>
          <p:cNvSpPr>
            <a:spLocks noGrp="1"/>
          </p:cNvSpPr>
          <p:nvPr>
            <p:ph idx="1"/>
          </p:nvPr>
        </p:nvSpPr>
        <p:spPr/>
        <p:txBody>
          <a:bodyPr>
            <a:normAutofit/>
          </a:bodyPr>
          <a:lstStyle/>
          <a:p>
            <a:r>
              <a:rPr lang="en-US" dirty="0" smtClean="0"/>
              <a:t>Access to effective educators</a:t>
            </a:r>
          </a:p>
          <a:p>
            <a:pPr lvl="1"/>
            <a:r>
              <a:rPr lang="en-US" dirty="0" smtClean="0"/>
              <a:t>Student learning experiences</a:t>
            </a:r>
          </a:p>
          <a:p>
            <a:r>
              <a:rPr lang="en-US" dirty="0" smtClean="0"/>
              <a:t>School-level expenditure reporting</a:t>
            </a:r>
          </a:p>
          <a:p>
            <a:pPr lvl="1"/>
            <a:r>
              <a:rPr lang="en-US" dirty="0" smtClean="0"/>
              <a:t>Including personnel expenditures</a:t>
            </a:r>
          </a:p>
          <a:p>
            <a:r>
              <a:rPr lang="en-US" dirty="0" smtClean="0"/>
              <a:t>Resource review in turnaround schools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914400"/>
          </a:xfrm>
        </p:spPr>
        <p:txBody>
          <a:bodyPr>
            <a:normAutofit/>
          </a:bodyPr>
          <a:lstStyle/>
          <a:p>
            <a:r>
              <a:rPr lang="en-US" sz="3400" dirty="0" smtClean="0"/>
              <a:t>ESSA stakeholder feedback: 2016-17</a:t>
            </a:r>
            <a:endParaRPr lang="en-US" sz="34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a:p>
        </p:txBody>
      </p:sp>
      <p:sp>
        <p:nvSpPr>
          <p:cNvPr id="9" name="Content Placeholder 8"/>
          <p:cNvSpPr>
            <a:spLocks noGrp="1"/>
          </p:cNvSpPr>
          <p:nvPr>
            <p:ph idx="4294967295"/>
          </p:nvPr>
        </p:nvSpPr>
        <p:spPr>
          <a:xfrm>
            <a:off x="0" y="1524000"/>
            <a:ext cx="7924800" cy="4602163"/>
          </a:xfrm>
        </p:spPr>
        <p:txBody>
          <a:bodyPr/>
          <a:lstStyle/>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44889523"/>
              </p:ext>
            </p:extLst>
          </p:nvPr>
        </p:nvGraphicFramePr>
        <p:xfrm>
          <a:off x="457200" y="1828800"/>
          <a:ext cx="8001000" cy="3769360"/>
        </p:xfrm>
        <a:graphic>
          <a:graphicData uri="http://schemas.openxmlformats.org/drawingml/2006/table">
            <a:tbl>
              <a:tblPr firstRow="1" bandRow="1">
                <a:tableStyleId>{2D5ABB26-0587-4C30-8999-92F81FD0307C}</a:tableStyleId>
              </a:tblPr>
              <a:tblGrid>
                <a:gridCol w="1981200"/>
                <a:gridCol w="1905000"/>
                <a:gridCol w="2057400"/>
                <a:gridCol w="2057400"/>
              </a:tblGrid>
              <a:tr h="660400">
                <a:tc>
                  <a:txBody>
                    <a:bodyPr/>
                    <a:lstStyle/>
                    <a:p>
                      <a:pPr algn="ctr"/>
                      <a:r>
                        <a:rPr lang="en-US" sz="2400" dirty="0" smtClean="0"/>
                        <a:t>April-July</a:t>
                      </a:r>
                      <a:r>
                        <a:rPr lang="en-US" sz="2400" baseline="0" dirty="0" smtClean="0"/>
                        <a:t> 2016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July-October</a:t>
                      </a:r>
                      <a:r>
                        <a:rPr lang="en-US" sz="2400" baseline="0" dirty="0" smtClean="0"/>
                        <a:t> 2016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dirty="0" smtClean="0"/>
                        <a:t>October</a:t>
                      </a:r>
                      <a:r>
                        <a:rPr lang="en-US" sz="2400" baseline="0" dirty="0" smtClean="0"/>
                        <a:t> – Dec 2016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dirty="0" smtClean="0"/>
                        <a:t>Dec</a:t>
                      </a:r>
                      <a:r>
                        <a:rPr lang="en-US" sz="2400" baseline="0" dirty="0" smtClean="0"/>
                        <a:t> 2016 – March 2017</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60400">
                <a:tc>
                  <a:txBody>
                    <a:bodyPr/>
                    <a:lstStyle/>
                    <a:p>
                      <a:pPr algn="ctr"/>
                      <a:r>
                        <a:rPr lang="en-US" sz="2400" b="1" i="1" dirty="0" smtClean="0">
                          <a:solidFill>
                            <a:schemeClr val="tx2"/>
                          </a:solidFill>
                        </a:rPr>
                        <a:t>Listening</a:t>
                      </a:r>
                      <a:endParaRPr lang="en-US" sz="2400" b="1" i="1" dirty="0">
                        <a:solidFill>
                          <a:schemeClr val="tx2"/>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i="1" dirty="0" smtClean="0">
                          <a:solidFill>
                            <a:schemeClr val="tx2"/>
                          </a:solidFill>
                        </a:rPr>
                        <a:t>Modeling</a:t>
                      </a:r>
                      <a:endParaRPr lang="en-US" sz="2400" b="1" i="1" dirty="0">
                        <a:solidFill>
                          <a:schemeClr val="tx2"/>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400" b="1" i="1" dirty="0" smtClean="0">
                          <a:solidFill>
                            <a:schemeClr val="tx2"/>
                          </a:solidFill>
                        </a:rPr>
                        <a:t>Listening</a:t>
                      </a:r>
                      <a:endParaRPr lang="en-US" sz="2400" b="1" i="1" dirty="0">
                        <a:solidFill>
                          <a:schemeClr val="tx2"/>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400" b="1" i="1" dirty="0" smtClean="0">
                          <a:solidFill>
                            <a:schemeClr val="tx2"/>
                          </a:solidFill>
                        </a:rPr>
                        <a:t>Revising</a:t>
                      </a:r>
                      <a:endParaRPr lang="en-US" sz="2400" b="1" i="1" dirty="0">
                        <a:solidFill>
                          <a:schemeClr val="tx2"/>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320800">
                <a:tc>
                  <a:txBody>
                    <a:bodyPr/>
                    <a:lstStyle/>
                    <a:p>
                      <a:pPr algn="ctr"/>
                      <a:endParaRPr lang="en-US" sz="1800" i="0" dirty="0" smtClean="0">
                        <a:solidFill>
                          <a:schemeClr val="tx2"/>
                        </a:solidFill>
                      </a:endParaRPr>
                    </a:p>
                    <a:p>
                      <a:pPr algn="ctr"/>
                      <a:r>
                        <a:rPr lang="en-US" sz="1800" i="0" dirty="0" smtClean="0">
                          <a:solidFill>
                            <a:schemeClr val="tx2"/>
                          </a:solidFill>
                        </a:rPr>
                        <a:t>External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800" i="0" dirty="0" smtClean="0">
                        <a:solidFill>
                          <a:schemeClr val="tx2"/>
                        </a:solidFill>
                      </a:endParaRPr>
                    </a:p>
                    <a:p>
                      <a:pPr algn="ctr"/>
                      <a:r>
                        <a:rPr lang="en-US" sz="1800" i="0" dirty="0" smtClean="0">
                          <a:solidFill>
                            <a:schemeClr val="tx2"/>
                          </a:solidFill>
                        </a:rPr>
                        <a:t>Board of Elementary and Secondary Education</a:t>
                      </a:r>
                      <a:endParaRPr lang="en-US" sz="1800" i="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i="0" dirty="0" smtClean="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i="0" dirty="0" smtClean="0">
                          <a:solidFill>
                            <a:schemeClr val="tx2"/>
                          </a:solidFill>
                        </a:rPr>
                        <a:t>External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i="0" dirty="0" smtClean="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i="0" dirty="0" smtClean="0">
                          <a:solidFill>
                            <a:schemeClr val="tx2"/>
                          </a:solidFill>
                        </a:rPr>
                        <a:t>External</a:t>
                      </a:r>
                      <a:r>
                        <a:rPr lang="en-US" sz="1800" i="0" baseline="0" dirty="0" smtClean="0">
                          <a:solidFill>
                            <a:schemeClr val="tx2"/>
                          </a:solidFill>
                        </a:rPr>
                        <a:t> </a:t>
                      </a:r>
                      <a:r>
                        <a:rPr lang="en-US" sz="1800" i="0" dirty="0" smtClean="0">
                          <a:solidFill>
                            <a:schemeClr val="tx2"/>
                          </a:solidFill>
                        </a:rPr>
                        <a:t>stakeholders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i="0" dirty="0" smtClean="0">
                        <a:solidFill>
                          <a:schemeClr val="tx2"/>
                        </a:solidFill>
                      </a:endParaRPr>
                    </a:p>
                    <a:p>
                      <a:pPr algn="ctr"/>
                      <a:r>
                        <a:rPr lang="en-US" sz="1800" i="0" dirty="0" smtClean="0">
                          <a:solidFill>
                            <a:schemeClr val="tx2"/>
                          </a:solidFill>
                        </a:rPr>
                        <a:t>Board of Elementary and Secondary Education</a:t>
                      </a:r>
                      <a:endParaRPr lang="en-US" sz="1800" i="0" dirty="0">
                        <a:solidFill>
                          <a:schemeClr val="tx2"/>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dpi="0" rotWithShape="1">
                      <a:blip r:embed="rId2">
                        <a:alphaModFix amt="0"/>
                      </a:blip>
                      <a:srcRect/>
                      <a:tile tx="0" ty="0" sx="100000" sy="100000" flip="none" algn="tl"/>
                    </a:blipFill>
                  </a:tcPr>
                </a:tc>
              </a:tr>
            </a:tbl>
          </a:graphicData>
        </a:graphic>
      </p:graphicFrame>
      <p:sp>
        <p:nvSpPr>
          <p:cNvPr id="8" name="Striped Right Arrow 7" descr="Blue arrow pointing to the right."/>
          <p:cNvSpPr/>
          <p:nvPr/>
        </p:nvSpPr>
        <p:spPr>
          <a:xfrm>
            <a:off x="381000" y="1295400"/>
            <a:ext cx="8382000" cy="381000"/>
          </a:xfrm>
          <a:prstGeom prst="stripedRightArrow">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DESE-231-32243</_dlc_DocId>
    <_dlc_DocIdUrl xmlns="733efe1c-5bbe-4968-87dc-d400e65c879f">
      <Url>https://sharepoint.doemass.org/ese/webteam/cps/_layouts/DocIdRedir.aspx?ID=DESE-231-32243</Url>
      <Description>DESE-231-32243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77B7A0A6-8957-4E06-A7A9-4C3D79984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0EFAE5-C055-4A56-A3F8-F4425F63FE99}">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3.xml><?xml version="1.0" encoding="utf-8"?>
<ds:datastoreItem xmlns:ds="http://schemas.openxmlformats.org/officeDocument/2006/customXml" ds:itemID="{F60B4C05-F2D3-4D63-8C60-BC61B51A1912}">
  <ds:schemaRefs>
    <ds:schemaRef ds:uri="http://schemas.microsoft.com/sharepoint/events"/>
  </ds:schemaRefs>
</ds:datastoreItem>
</file>

<file path=customXml/itemProps4.xml><?xml version="1.0" encoding="utf-8"?>
<ds:datastoreItem xmlns:ds="http://schemas.openxmlformats.org/officeDocument/2006/customXml" ds:itemID="{F7052157-492E-41FC-9B08-E4691FFE5D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2007_ESE_Template</Template>
  <TotalTime>17606</TotalTime>
  <Words>1683</Words>
  <Application>Microsoft Office PowerPoint</Application>
  <PresentationFormat>On-screen Show (4:3)</PresentationFormat>
  <Paragraphs>327</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2007_ESE_Template</vt:lpstr>
      <vt:lpstr>Every Student Succeeds Act (ESSA) State Plan</vt:lpstr>
      <vt:lpstr>Presentation outline</vt:lpstr>
      <vt:lpstr>Slide 3</vt:lpstr>
      <vt:lpstr>Slide 4</vt:lpstr>
      <vt:lpstr>Massachusetts’ goal is to prepare all students for success after high school by:</vt:lpstr>
      <vt:lpstr>Promoting excellence</vt:lpstr>
      <vt:lpstr>Promoting excellence: Examples</vt:lpstr>
      <vt:lpstr>Promoting equity</vt:lpstr>
      <vt:lpstr>ESSA stakeholder feedback: 2016-17</vt:lpstr>
      <vt:lpstr>Stakeholder feedback (April 2016 - February 2017)</vt:lpstr>
      <vt:lpstr>Official public comment (February 2017 - March 2017)</vt:lpstr>
      <vt:lpstr>Official public comment: Support for state priorities</vt:lpstr>
      <vt:lpstr>Official public comment: Support for indicators</vt:lpstr>
      <vt:lpstr>Official public comment: Support for indicators</vt:lpstr>
      <vt:lpstr>Refinements to the school and district accountability system</vt:lpstr>
      <vt:lpstr>Accountability requirements under ESSA</vt:lpstr>
      <vt:lpstr>Accountability requirements under ESSA</vt:lpstr>
      <vt:lpstr>ESSA required indicators</vt:lpstr>
      <vt:lpstr>MA Accountability Design Principles</vt:lpstr>
      <vt:lpstr>MA Core Accountability Measures</vt:lpstr>
      <vt:lpstr>Possible Additional Measures</vt:lpstr>
      <vt:lpstr>Proposed accountability approach</vt:lpstr>
      <vt:lpstr>Proposed accountability approach</vt:lpstr>
      <vt:lpstr>Expanded School Report Card</vt:lpstr>
      <vt:lpstr>Next steps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March 2017 ESSA presentation</dc:title>
  <dc:creator>ESE</dc:creator>
  <cp:lastModifiedBy>dzou</cp:lastModifiedBy>
  <cp:revision>1234</cp:revision>
  <cp:lastPrinted>2016-09-24T15:19:52Z</cp:lastPrinted>
  <dcterms:created xsi:type="dcterms:W3CDTF">2016-07-01T19:47:28Z</dcterms:created>
  <dcterms:modified xsi:type="dcterms:W3CDTF">2017-03-29T17:57:40Z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29 2017</vt:lpwstr>
  </property>
</Properties>
</file>