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Override PartName="/ppt/notesSlides/notesSlide6.xml" ContentType="application/vnd.openxmlformats-officedocument.presentationml.notesSlide+xml"/>
  <Override PartName="/customXml/itemProps4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48" r:id="rId5"/>
  </p:sldMasterIdLst>
  <p:notesMasterIdLst>
    <p:notesMasterId r:id="rId25"/>
  </p:notesMasterIdLst>
  <p:handoutMasterIdLst>
    <p:handoutMasterId r:id="rId26"/>
  </p:handoutMasterIdLst>
  <p:sldIdLst>
    <p:sldId id="256" r:id="rId6"/>
    <p:sldId id="269" r:id="rId7"/>
    <p:sldId id="279" r:id="rId8"/>
    <p:sldId id="278" r:id="rId9"/>
    <p:sldId id="259" r:id="rId10"/>
    <p:sldId id="264" r:id="rId11"/>
    <p:sldId id="274" r:id="rId12"/>
    <p:sldId id="277" r:id="rId13"/>
    <p:sldId id="263" r:id="rId14"/>
    <p:sldId id="280" r:id="rId15"/>
    <p:sldId id="267" r:id="rId16"/>
    <p:sldId id="262" r:id="rId17"/>
    <p:sldId id="266" r:id="rId18"/>
    <p:sldId id="281" r:id="rId19"/>
    <p:sldId id="282" r:id="rId20"/>
    <p:sldId id="283" r:id="rId21"/>
    <p:sldId id="284" r:id="rId22"/>
    <p:sldId id="285" r:id="rId23"/>
    <p:sldId id="276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EOE" initials="E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3513" autoAdjust="0"/>
  </p:normalViewPr>
  <p:slideViewPr>
    <p:cSldViewPr>
      <p:cViewPr>
        <p:scale>
          <a:sx n="70" d="100"/>
          <a:sy n="70" d="100"/>
        </p:scale>
        <p:origin x="-2730" y="-888"/>
      </p:cViewPr>
      <p:guideLst>
        <p:guide orient="horz" pos="2160"/>
        <p:guide pos="316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tableStyles" Target="tableStyles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8AE5D3-7EC3-498C-8A93-D1F55A96F4C1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20B25-C917-4208-BDDF-C72B78E7CC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85611856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63F597-CE17-476A-A5CB-91589ED997B7}" type="datetimeFigureOut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5724FF-A098-4B60-9000-6891DF0985A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7001181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continued health of our republic</a:t>
            </a:r>
            <a:r>
              <a:rPr lang="en-US" baseline="0" dirty="0" smtClean="0"/>
              <a:t> depends on us, to understand and participate in civic life.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But, many students today lack basic knowledge about civics and are not engaged.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Service Learning-Active community-based experience, but also connection to academic content.</a:t>
            </a:r>
          </a:p>
          <a:p>
            <a:r>
              <a:rPr lang="en-US" baseline="0" dirty="0" smtClean="0"/>
              <a:t>Extracurricular activities - calls for students to participate in activities related to civic learning and engagement – Model UN, Debate team etc</a:t>
            </a:r>
          </a:p>
          <a:p>
            <a:r>
              <a:rPr lang="en-US" baseline="0" dirty="0" smtClean="0"/>
              <a:t>School governance – students actively engage in student government – and that body should have some actual authority in the school.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5724FF-A098-4B60-9000-6891DF0985A5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r="77994"/>
          <a:stretch>
            <a:fillRect/>
          </a:stretch>
        </p:blipFill>
        <p:spPr>
          <a:xfrm>
            <a:off x="5867400" y="-381000"/>
            <a:ext cx="3505200" cy="7745744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ctrTitle"/>
          </p:nvPr>
        </p:nvSpPr>
        <p:spPr>
          <a:xfrm>
            <a:off x="533400" y="990601"/>
            <a:ext cx="7772400" cy="1905000"/>
          </a:xfrm>
        </p:spPr>
        <p:txBody>
          <a:bodyPr anchor="b" anchorCtr="0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/>
          </p:nvPr>
        </p:nvSpPr>
        <p:spPr>
          <a:xfrm>
            <a:off x="533400" y="2895600"/>
            <a:ext cx="6400800" cy="1066800"/>
          </a:xfrm>
        </p:spPr>
        <p:txBody>
          <a:bodyPr anchor="t" anchorCtr="0"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pic>
        <p:nvPicPr>
          <p:cNvPr id="8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" y="5562600"/>
            <a:ext cx="27146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on Left Hal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8200" y="285750"/>
            <a:ext cx="4191000" cy="1162050"/>
          </a:xfrm>
        </p:spPr>
        <p:txBody>
          <a:bodyPr anchor="b">
            <a:noAutofit/>
          </a:bodyPr>
          <a:lstStyle>
            <a:lvl1pPr algn="l">
              <a:defRPr sz="44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4572000" cy="685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31CE43-016E-449F-9706-26248BFC54AD}" type="datetime1">
              <a:rPr lang="en-US" smtClean="0"/>
              <a:pPr/>
              <a:t>4/20/2017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sz="1100"/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4648200" y="1524000"/>
            <a:ext cx="38862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800600"/>
            <a:ext cx="76200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12775"/>
            <a:ext cx="76200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367338"/>
            <a:ext cx="76200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4E7493-33A3-4197-917E-EEF3957AB252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75A307-C7D7-48DF-9A27-B47F9B671EC5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8288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4102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FE243-CC59-4617-A96F-54AAA96641C8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3FCE0-82CF-4805-9DFB-E2B0729D46AD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, subtitle,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5F4F7B-0081-4992-B1AA-BA7A5348C1F1}" type="datetime1">
              <a:rPr lang="en-US" smtClean="0"/>
              <a:pPr/>
              <a:t>4/20/2017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79248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79248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6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ESE Logo"/>
          <p:cNvPicPr>
            <a:picLocks noChangeAspect="1"/>
          </p:cNvPicPr>
          <p:nvPr/>
        </p:nvPicPr>
        <p:blipFill>
          <a:blip r:embed="rId2" cstate="print">
            <a:lum bright="20000"/>
          </a:blip>
          <a:srcRect t="-1145" r="79429" b="6542"/>
          <a:stretch>
            <a:fillRect/>
          </a:stretch>
        </p:blipFill>
        <p:spPr>
          <a:xfrm>
            <a:off x="6895187" y="1828800"/>
            <a:ext cx="2248812" cy="5029200"/>
          </a:xfrm>
          <a:prstGeom prst="rect">
            <a:avLst/>
          </a:prstGeom>
        </p:spPr>
      </p:pic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2895600"/>
          </a:xfrm>
        </p:spPr>
        <p:txBody>
          <a:bodyPr anchor="b" anchorCtr="0">
            <a:noAutofit/>
          </a:bodyPr>
          <a:lstStyle>
            <a:lvl1pPr algn="l">
              <a:defRPr lang="en-US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685800" y="5105401"/>
            <a:ext cx="6781800" cy="685800"/>
          </a:xfrm>
        </p:spPr>
        <p:txBody>
          <a:bodyPr anchor="t" anchorCtr="0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0"/>
          </p:nvPr>
        </p:nvSpPr>
        <p:spPr>
          <a:xfrm>
            <a:off x="685800" y="381000"/>
            <a:ext cx="6781800" cy="2286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2" descr="Massachusetts Department of Elementary and Secondary Education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00600" y="6019800"/>
            <a:ext cx="2514600" cy="59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524000"/>
            <a:ext cx="38100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8B71EE-B44A-4B18-9AB0-96D87421065F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3810000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3810000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22904" y="1535113"/>
            <a:ext cx="3811496" cy="639762"/>
          </a:xfrm>
        </p:spPr>
        <p:txBody>
          <a:bodyPr anchor="b"/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22904" y="2174875"/>
            <a:ext cx="3811496" cy="3951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AD7733-F36D-4647-94D7-3A813009224E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DBA47D-CCBB-410C-ABA0-8A0D02B57B23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D1942B-042A-4609-9073-EEA1CBC01FF6}" type="datetime1">
              <a:rPr lang="en-US" smtClean="0"/>
              <a:pPr/>
              <a:t>4/20/2017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gi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8" name="Picture 7" descr="ESE_StarLogo_2881_1401_transparent_color.gif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pic>
        <p:nvPicPr>
          <p:cNvPr id="7" name="Picture 6" descr="ESE Logo"/>
          <p:cNvPicPr>
            <a:picLocks noChangeAspect="1"/>
          </p:cNvPicPr>
          <p:nvPr/>
        </p:nvPicPr>
        <p:blipFill>
          <a:blip r:embed="rId15" cstate="print">
            <a:lum bright="40000"/>
          </a:blip>
          <a:srcRect r="76032"/>
          <a:stretch>
            <a:fillRect/>
          </a:stretch>
        </p:blipFill>
        <p:spPr>
          <a:xfrm>
            <a:off x="8258088" y="4953000"/>
            <a:ext cx="914400" cy="1905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7924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24000"/>
            <a:ext cx="7924800" cy="46021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58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22371-60CA-4147-A4C9-1D7022A867E1}" type="datetime1">
              <a:rPr lang="en-US" smtClean="0"/>
              <a:pPr/>
              <a:t>4/20/2017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5410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Massachusetts Department of Elementary and Secondary Education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86688" y="5257800"/>
            <a:ext cx="5334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BD26C40E-487C-40A4-A841-8174FD7B714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  <p:sldLayoutId id="2147483761" r:id="rId13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"/>
        <a:defRPr sz="28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4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ê"/>
        <a:defRPr sz="2000" kern="1200">
          <a:solidFill>
            <a:schemeClr val="tx1"/>
          </a:solidFill>
          <a:latin typeface="Tahoma" pitchFamily="34" charset="0"/>
          <a:ea typeface="Tahoma" pitchFamily="34" charset="0"/>
          <a:cs typeface="Tahoma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mailto:jason.hilton@doe.mass.edu" TargetMode="External"/><Relationship Id="rId2" Type="http://schemas.openxmlformats.org/officeDocument/2006/relationships/hyperlink" Target="mailto:dbuchanan@doe.mass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historycivics@doe.mass.edu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457201"/>
            <a:ext cx="7772400" cy="1524000"/>
          </a:xfrm>
        </p:spPr>
        <p:txBody>
          <a:bodyPr>
            <a:normAutofit/>
          </a:bodyPr>
          <a:lstStyle/>
          <a:p>
            <a:r>
              <a:rPr lang="en-US" dirty="0" smtClean="0"/>
              <a:t>Civic Learning and Engagement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2286000"/>
            <a:ext cx="6324600" cy="2819400"/>
          </a:xfrm>
        </p:spPr>
        <p:txBody>
          <a:bodyPr>
            <a:noAutofit/>
          </a:bodyPr>
          <a:lstStyle/>
          <a:p>
            <a:r>
              <a:rPr lang="en-US" sz="2000" dirty="0" smtClean="0">
                <a:solidFill>
                  <a:schemeClr val="tx2"/>
                </a:solidFill>
              </a:rPr>
              <a:t>Heather Peske, Senior Associate Commissioner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David Buchanan, Assistant Director of Literacy and Humanities</a:t>
            </a:r>
          </a:p>
          <a:p>
            <a:r>
              <a:rPr lang="en-US" sz="2000" dirty="0" smtClean="0">
                <a:solidFill>
                  <a:schemeClr val="tx2"/>
                </a:solidFill>
              </a:rPr>
              <a:t>Panel discussion with members of the Civic Learning and Engagement Task Force</a:t>
            </a:r>
          </a:p>
          <a:p>
            <a:endParaRPr lang="en-US" sz="2000" dirty="0" smtClean="0"/>
          </a:p>
          <a:p>
            <a:r>
              <a:rPr lang="en-US" sz="2000" dirty="0" smtClean="0"/>
              <a:t>Board of Elementary and Secondary Education</a:t>
            </a:r>
          </a:p>
          <a:p>
            <a:r>
              <a:rPr lang="en-US" sz="2000" dirty="0" smtClean="0"/>
              <a:t>April 18, 2017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1752600"/>
          </a:xfrm>
        </p:spPr>
        <p:txBody>
          <a:bodyPr/>
          <a:lstStyle/>
          <a:p>
            <a:r>
              <a:rPr lang="en-US" dirty="0" smtClean="0"/>
              <a:t>Review of Recent Department Actions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401762"/>
          </a:xfrm>
        </p:spPr>
        <p:txBody>
          <a:bodyPr>
            <a:noAutofit/>
          </a:bodyPr>
          <a:lstStyle/>
          <a:p>
            <a:r>
              <a:rPr lang="en-US" dirty="0" smtClean="0"/>
              <a:t>Working Group/Preparing Citizens Report 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76400"/>
            <a:ext cx="7924800" cy="48006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Include readiness for civic life in definition of college and career readiness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Establish statewide network of regional advisory councils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Convene an annual conference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Revise the 2003 History and Social Science Curriculum Framework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Establish funding to support civic learning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Assess each school and district’s effectiveness in developing and delivering sound civic instruction</a:t>
            </a:r>
            <a:endParaRPr lang="en-US" b="1" i="1" dirty="0" smtClean="0"/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r>
              <a:rPr lang="en-US" sz="1700" dirty="0" smtClean="0"/>
              <a:t>Preparing Citizens Report on Civic Learning and Engagement, MA Board of Elementary and Secondary Education Working Group on Civic Learning and Engagement, June 2015</a:t>
            </a:r>
            <a:endParaRPr lang="en-US" sz="17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990600"/>
          </a:xfrm>
        </p:spPr>
        <p:txBody>
          <a:bodyPr/>
          <a:lstStyle/>
          <a:p>
            <a:r>
              <a:rPr lang="en-US" dirty="0" smtClean="0"/>
              <a:t>Current ESE Initiatives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4906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Revised Definition of College and Career Readiness, to include readiness for civic life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Civic Learning and Engagement Task Force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Civics Literacy Conference – </a:t>
            </a:r>
            <a:r>
              <a:rPr lang="en-US" dirty="0" smtClean="0">
                <a:solidFill>
                  <a:srgbClr val="FF0000"/>
                </a:solidFill>
              </a:rPr>
              <a:t>May 8, 2017</a:t>
            </a:r>
          </a:p>
          <a:p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Student Government Day  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Revision of the 2003 MA History and Social Science Curriculum Framework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Proposed Next Generation MCAS in History and Social Sciences, integrating civics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Civic Learning and Engagement Task Force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828800"/>
            <a:ext cx="7924800" cy="4297363"/>
          </a:xfrm>
        </p:spPr>
        <p:txBody>
          <a:bodyPr/>
          <a:lstStyle/>
          <a:p>
            <a:r>
              <a:rPr lang="en-US" dirty="0" smtClean="0"/>
              <a:t>Met February–December 2016</a:t>
            </a:r>
          </a:p>
          <a:p>
            <a:endParaRPr lang="en-US" dirty="0" smtClean="0"/>
          </a:p>
          <a:p>
            <a:r>
              <a:rPr lang="en-US" dirty="0" smtClean="0"/>
              <a:t>Charge: To make recommendations on how ESE can most effectively support civic engagement and learning 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7924800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The Plan - 3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7924800" cy="49069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1. Develop a communications strategy about the importance of civic learning and engagement in students’ success</a:t>
            </a:r>
          </a:p>
          <a:p>
            <a:endParaRPr lang="en-US" dirty="0" smtClean="0"/>
          </a:p>
          <a:p>
            <a:r>
              <a:rPr lang="en-US" dirty="0" smtClean="0"/>
              <a:t>2. Increase visibility of civic learning and engagement offerings and highlight best practices using data</a:t>
            </a:r>
          </a:p>
          <a:p>
            <a:endParaRPr lang="en-US" dirty="0" smtClean="0"/>
          </a:p>
          <a:p>
            <a:r>
              <a:rPr lang="en-US" dirty="0" smtClean="0"/>
              <a:t>3. Strengthen the teaching and learning of civics</a:t>
            </a:r>
          </a:p>
          <a:p>
            <a:endParaRPr lang="en-US" dirty="0" smtClean="0"/>
          </a:p>
          <a:p>
            <a:pPr>
              <a:buNone/>
            </a:pPr>
            <a:r>
              <a:rPr lang="en-US" sz="2000" dirty="0" smtClean="0"/>
              <a:t>See Strategic Plan, p. 1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900" dirty="0" smtClean="0"/>
              <a:t>Implementation Overview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Years 1 - 2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US" u="sng" dirty="0" smtClean="0"/>
              <a:t>2016-17 </a:t>
            </a:r>
            <a:r>
              <a:rPr lang="en-US" dirty="0" smtClean="0"/>
              <a:t>– See Current Initiatives slide</a:t>
            </a:r>
          </a:p>
          <a:p>
            <a:pPr>
              <a:buNone/>
            </a:pPr>
            <a:r>
              <a:rPr lang="en-US" u="sng" dirty="0" smtClean="0"/>
              <a:t>2017-18</a:t>
            </a:r>
            <a:r>
              <a:rPr lang="en-US" dirty="0" smtClean="0"/>
              <a:t> </a:t>
            </a:r>
          </a:p>
          <a:p>
            <a:r>
              <a:rPr lang="en-US" dirty="0" smtClean="0"/>
              <a:t>Continue revision of the 2003 MA History Social Science Curriculum Framework</a:t>
            </a:r>
          </a:p>
          <a:p>
            <a:r>
              <a:rPr lang="en-US" i="1" dirty="0" smtClean="0"/>
              <a:t>Pursue development of proposed Next Gen MCAS in History and Social Science, integrating civics</a:t>
            </a:r>
          </a:p>
          <a:p>
            <a:r>
              <a:rPr lang="en-US" dirty="0" smtClean="0"/>
              <a:t>Promote definition of CCR and civic readiness </a:t>
            </a:r>
          </a:p>
          <a:p>
            <a:r>
              <a:rPr lang="en-US" dirty="0" smtClean="0"/>
              <a:t>Make connections to other ESE initiatives, other disciplines</a:t>
            </a:r>
          </a:p>
          <a:p>
            <a:r>
              <a:rPr lang="en-US" i="1" dirty="0" smtClean="0"/>
              <a:t>Convene Civic Education Partners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2200" dirty="0" smtClean="0"/>
              <a:t>See Strategic Plan, p. 14</a:t>
            </a:r>
          </a:p>
          <a:p>
            <a:pPr>
              <a:buNone/>
            </a:pPr>
            <a:r>
              <a:rPr lang="en-US" sz="2200" dirty="0" smtClean="0"/>
              <a:t>Note: projects in italics depend on additional funding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763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Implementation Overview –Year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295400"/>
            <a:ext cx="7924800" cy="5257800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u="sng" dirty="0" smtClean="0"/>
              <a:t>2018-19</a:t>
            </a:r>
          </a:p>
          <a:p>
            <a:r>
              <a:rPr lang="en-US" dirty="0" smtClean="0"/>
              <a:t>Launch implementation of revised framework</a:t>
            </a:r>
          </a:p>
          <a:p>
            <a:r>
              <a:rPr lang="en-US" i="1" dirty="0" smtClean="0"/>
              <a:t>Pursue development of proposed Next Gen MCAS in History and Social Sciences, integrating civics</a:t>
            </a:r>
          </a:p>
          <a:p>
            <a:r>
              <a:rPr lang="en-US" dirty="0" smtClean="0"/>
              <a:t>Maintain other 2017-18 projects</a:t>
            </a:r>
          </a:p>
          <a:p>
            <a:r>
              <a:rPr lang="en-US" i="1" dirty="0" smtClean="0"/>
              <a:t>Establish communications campaign</a:t>
            </a:r>
          </a:p>
          <a:p>
            <a:r>
              <a:rPr lang="en-US" i="1" dirty="0" smtClean="0"/>
              <a:t>Establish school/district recognition program</a:t>
            </a:r>
          </a:p>
          <a:p>
            <a:r>
              <a:rPr lang="en-US" dirty="0" smtClean="0"/>
              <a:t>Develop inventory of civic learning and engagement; research statewide data reporting system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900" dirty="0" smtClean="0"/>
              <a:t>Note: projects in italics depend on additional funding</a:t>
            </a:r>
          </a:p>
          <a:p>
            <a:pPr>
              <a:buNone/>
            </a:pPr>
            <a:endParaRPr lang="en-US" u="sng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4638"/>
            <a:ext cx="8839200" cy="1143000"/>
          </a:xfrm>
        </p:spPr>
        <p:txBody>
          <a:bodyPr>
            <a:noAutofit/>
          </a:bodyPr>
          <a:lstStyle/>
          <a:p>
            <a:r>
              <a:rPr lang="en-US" dirty="0" smtClean="0"/>
              <a:t>Implementation Overview –Year 3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Update standards of Subject Matter Knowledge (SMKs)</a:t>
            </a:r>
          </a:p>
          <a:p>
            <a:r>
              <a:rPr lang="en-US" i="1" dirty="0" smtClean="0"/>
              <a:t>Develop regional support system</a:t>
            </a:r>
          </a:p>
          <a:p>
            <a:r>
              <a:rPr lang="en-US" i="1" dirty="0" smtClean="0"/>
              <a:t>Pursue creation of state budget line item for PD/grant program</a:t>
            </a:r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endParaRPr lang="en-US" i="1" dirty="0" smtClean="0"/>
          </a:p>
          <a:p>
            <a:pPr>
              <a:buNone/>
            </a:pPr>
            <a:r>
              <a:rPr lang="en-US" sz="1800" dirty="0" smtClean="0"/>
              <a:t>Note: projects in italics depend on additional funding</a:t>
            </a:r>
          </a:p>
          <a:p>
            <a:pPr>
              <a:buNone/>
            </a:pPr>
            <a:endParaRPr lang="en-US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6781800" cy="2667000"/>
          </a:xfrm>
        </p:spPr>
        <p:txBody>
          <a:bodyPr/>
          <a:lstStyle/>
          <a:p>
            <a:r>
              <a:rPr lang="en-US" dirty="0" smtClean="0"/>
              <a:t>Task Force Member Presentations/Discussion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419600"/>
            <a:ext cx="6781800" cy="1371601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Alan Melchior, Associate Director of the Center for Youth and Communities – Brandeis University</a:t>
            </a:r>
          </a:p>
          <a:p>
            <a:endParaRPr lang="en-US" dirty="0" smtClean="0"/>
          </a:p>
          <a:p>
            <a:r>
              <a:rPr lang="en-US" dirty="0" smtClean="0"/>
              <a:t>Nadine Ekstrom, Superintendent  - Berlin-Boylston Public Schools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09800"/>
            <a:ext cx="7924800" cy="3916363"/>
          </a:xfrm>
        </p:spPr>
        <p:txBody>
          <a:bodyPr/>
          <a:lstStyle/>
          <a:p>
            <a:r>
              <a:rPr lang="en-US" dirty="0" smtClean="0"/>
              <a:t>David Buchanan </a:t>
            </a:r>
            <a:r>
              <a:rPr lang="en-US" dirty="0" smtClean="0">
                <a:hlinkClick r:id="rId2"/>
              </a:rPr>
              <a:t>dbuchanan@doe.mass.edu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Jason Hilton </a:t>
            </a:r>
            <a:r>
              <a:rPr lang="en-US" dirty="0" smtClean="0">
                <a:hlinkClick r:id="rId3"/>
              </a:rPr>
              <a:t>jason.hilton@doe.mass.edu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r>
              <a:rPr lang="en-US" dirty="0" smtClean="0">
                <a:hlinkClick r:id="rId4"/>
              </a:rPr>
              <a:t>historycivics@doe.mass.edu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Goals for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Introduce new Civic Learning and Engagement Strategic Plan/Report on current and planned initiatives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Talk with members of the Civic Learning and Engagement Task Force</a:t>
            </a:r>
          </a:p>
          <a:p>
            <a:endParaRPr lang="en-US" dirty="0" smtClean="0"/>
          </a:p>
          <a:p>
            <a:r>
              <a:rPr lang="en-US" dirty="0" smtClean="0"/>
              <a:t>Gain Board feedback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09800"/>
            <a:ext cx="6781800" cy="1676400"/>
          </a:xfrm>
        </p:spPr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smtClean="0"/>
              <a:t>…A republic, if you can keep it</a:t>
            </a:r>
            <a:endParaRPr lang="en-US" i="1" dirty="0"/>
          </a:p>
        </p:txBody>
      </p:sp>
      <p:pic>
        <p:nvPicPr>
          <p:cNvPr id="6" name="Content Placeholder 5" descr="a image consists of benjamin franklin, lightning, and benjamin franklin's signature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143125" y="1701006"/>
            <a:ext cx="4857750" cy="4248150"/>
          </a:xfr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Cause for Concern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Nationally – </a:t>
            </a:r>
          </a:p>
          <a:p>
            <a:pPr>
              <a:buNone/>
            </a:pPr>
            <a:r>
              <a:rPr lang="en-US" dirty="0" smtClean="0"/>
              <a:t>   2014 NAEP US history, geography, civics: </a:t>
            </a:r>
          </a:p>
          <a:p>
            <a:pPr>
              <a:buNone/>
            </a:pPr>
            <a:r>
              <a:rPr lang="en-US" dirty="0" smtClean="0"/>
              <a:t>	Less than one third of 8</a:t>
            </a:r>
            <a:r>
              <a:rPr lang="en-US" baseline="30000" dirty="0" smtClean="0"/>
              <a:t>th</a:t>
            </a:r>
            <a:r>
              <a:rPr lang="en-US" dirty="0" smtClean="0"/>
              <a:t> graders (similar results for 12</a:t>
            </a:r>
            <a:r>
              <a:rPr lang="en-US" baseline="30000" dirty="0" smtClean="0"/>
              <a:t>th</a:t>
            </a:r>
            <a:r>
              <a:rPr lang="en-US" dirty="0" smtClean="0"/>
              <a:t> graders) scored proficient or higher; only 3% or fewer scored advanced  </a:t>
            </a:r>
          </a:p>
          <a:p>
            <a:r>
              <a:rPr lang="en-US" dirty="0" smtClean="0"/>
              <a:t>Massachusetts-</a:t>
            </a:r>
          </a:p>
          <a:p>
            <a:pPr>
              <a:buNone/>
            </a:pPr>
            <a:r>
              <a:rPr lang="en-US" dirty="0" smtClean="0"/>
              <a:t>   2015 MA Association of School Superintendents Survey – 60% of superintendents rated the level of civic learning in their districts as insufficient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Civic Empowerment Gap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Low participation, especially among youth</a:t>
            </a:r>
          </a:p>
          <a:p>
            <a:pPr lvl="1"/>
            <a:r>
              <a:rPr lang="en-US" dirty="0" smtClean="0"/>
              <a:t>low participation in national elections and non-electoral activities – volunteering, working with others to fix a community problem</a:t>
            </a:r>
          </a:p>
          <a:p>
            <a:pPr lvl="1">
              <a:buNone/>
            </a:pPr>
            <a:endParaRPr lang="en-US" dirty="0" smtClean="0"/>
          </a:p>
          <a:p>
            <a:r>
              <a:rPr lang="en-US" dirty="0" smtClean="0"/>
              <a:t>Same demographic gaps as Achievement Gap (by level of education, income and race)</a:t>
            </a:r>
          </a:p>
          <a:p>
            <a:pPr marL="342900" lvl="1" indent="-342900">
              <a:buNone/>
            </a:pPr>
            <a:endParaRPr lang="en-US" dirty="0" smtClean="0"/>
          </a:p>
          <a:p>
            <a:pPr marL="342900" lvl="1" indent="-342900">
              <a:buNone/>
            </a:pPr>
            <a:r>
              <a:rPr lang="en-US" sz="1800" dirty="0" smtClean="0"/>
              <a:t>Source: 	US Census Bureau, Corp for National and Community Service, 	National Conference on Citizenship, cited in:</a:t>
            </a:r>
          </a:p>
          <a:p>
            <a:pPr>
              <a:buNone/>
            </a:pPr>
            <a:r>
              <a:rPr lang="en-US" sz="1800" dirty="0" smtClean="0"/>
              <a:t>		Levinson, Meira (2012). </a:t>
            </a:r>
            <a:r>
              <a:rPr lang="en-US" sz="1800" i="1" dirty="0" smtClean="0"/>
              <a:t>No Citizen Left Behind . Cambridge: 	</a:t>
            </a:r>
            <a:r>
              <a:rPr lang="en-US" sz="1800" dirty="0" smtClean="0"/>
              <a:t>Harvard 	University Press</a:t>
            </a:r>
            <a:r>
              <a:rPr lang="en-US" sz="1800" i="1" dirty="0" smtClean="0"/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Students who experience effective civic learning are…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More likely to vote and discuss politics at home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Four times more likely to volunteer and work on community issues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More confident in their ability to speak publicly and communicate with their elected representatives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sz="1700" dirty="0" smtClean="0"/>
              <a:t>Campaign for the Civic Mission of Schools Report, </a:t>
            </a:r>
            <a:r>
              <a:rPr lang="en-US" sz="1700" i="1" dirty="0" smtClean="0"/>
              <a:t>Guardian of Democracy: The Civic Mission of Schools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smtClean="0"/>
              <a:t>Schools with strong civic learning programs are…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057400"/>
            <a:ext cx="7924800" cy="4068763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…	more likely to be “safe, inclusive, and </a:t>
            </a:r>
          </a:p>
          <a:p>
            <a:pPr>
              <a:buNone/>
            </a:pPr>
            <a:r>
              <a:rPr lang="en-US" dirty="0" smtClean="0"/>
              <a:t>respectful.”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endParaRPr lang="en-US" sz="1600" dirty="0" smtClean="0"/>
          </a:p>
          <a:p>
            <a:pPr>
              <a:buNone/>
            </a:pPr>
            <a:r>
              <a:rPr lang="en-US" sz="1600" dirty="0" smtClean="0"/>
              <a:t>Campaign for the Civic Mission of Schools Report, </a:t>
            </a:r>
            <a:r>
              <a:rPr lang="en-US" sz="1600" i="1" dirty="0" smtClean="0"/>
              <a:t>Guardian of Democracy: The Civic Mission of Schools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839200" cy="1219200"/>
          </a:xfrm>
        </p:spPr>
        <p:txBody>
          <a:bodyPr>
            <a:normAutofit/>
          </a:bodyPr>
          <a:lstStyle/>
          <a:p>
            <a:r>
              <a:rPr lang="en-US" dirty="0" smtClean="0"/>
              <a:t>What </a:t>
            </a:r>
            <a:r>
              <a:rPr lang="en-US" i="1" dirty="0" smtClean="0"/>
              <a:t>is</a:t>
            </a:r>
            <a:r>
              <a:rPr lang="en-US" dirty="0" smtClean="0"/>
              <a:t> Effective Civic Learning?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Students need </a:t>
            </a:r>
            <a:r>
              <a:rPr lang="en-US" i="1" dirty="0" smtClean="0"/>
              <a:t>explicit instruction </a:t>
            </a:r>
            <a:r>
              <a:rPr lang="en-US" dirty="0" smtClean="0"/>
              <a:t>and </a:t>
            </a:r>
            <a:r>
              <a:rPr lang="en-US" i="1" dirty="0" smtClean="0"/>
              <a:t>experience</a:t>
            </a:r>
            <a:r>
              <a:rPr lang="en-US" dirty="0" smtClean="0"/>
              <a:t> in civic engagement to live it. How?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Six Promising Practices </a:t>
            </a:r>
          </a:p>
          <a:p>
            <a:endParaRPr lang="en-US" sz="1800" dirty="0" smtClean="0"/>
          </a:p>
          <a:p>
            <a:pPr lvl="1"/>
            <a:r>
              <a:rPr lang="en-US" dirty="0" smtClean="0"/>
              <a:t>Instruction in government, history, economics, law, democracy</a:t>
            </a:r>
          </a:p>
          <a:p>
            <a:pPr lvl="1"/>
            <a:r>
              <a:rPr lang="en-US" dirty="0" smtClean="0"/>
              <a:t>Discussion of current events and controversial issues</a:t>
            </a:r>
          </a:p>
          <a:p>
            <a:pPr lvl="1"/>
            <a:r>
              <a:rPr lang="en-US" dirty="0" smtClean="0"/>
              <a:t>Service learning</a:t>
            </a:r>
          </a:p>
          <a:p>
            <a:pPr lvl="1"/>
            <a:r>
              <a:rPr lang="en-US" dirty="0" smtClean="0"/>
              <a:t>Extracurricular activities </a:t>
            </a:r>
          </a:p>
          <a:p>
            <a:pPr lvl="1"/>
            <a:r>
              <a:rPr lang="en-US" dirty="0" smtClean="0"/>
              <a:t>School governance </a:t>
            </a:r>
          </a:p>
          <a:p>
            <a:pPr lvl="1"/>
            <a:r>
              <a:rPr lang="en-US" dirty="0" smtClean="0"/>
              <a:t>Simulations of the democratic process</a:t>
            </a:r>
          </a:p>
          <a:p>
            <a:endParaRPr lang="en-US" sz="1800" dirty="0" smtClean="0"/>
          </a:p>
          <a:p>
            <a:endParaRPr lang="en-US" sz="1800" dirty="0" smtClean="0"/>
          </a:p>
          <a:p>
            <a:pPr>
              <a:buNone/>
            </a:pPr>
            <a:r>
              <a:rPr lang="en-US" sz="1800" dirty="0" smtClean="0"/>
              <a:t>Campaign for the Civic Mission of Schools Report, </a:t>
            </a:r>
            <a:r>
              <a:rPr lang="en-US" sz="1800" i="1" dirty="0" smtClean="0"/>
              <a:t>Guardian of Democracy: The Civic Mission of Schools </a:t>
            </a:r>
            <a:endParaRPr lang="en-US" sz="1800" i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Massachusetts Department of Elementary and Secondary Education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26C40E-487C-40A4-A841-8174FD7B7142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07_ESE_Template">
  <a:themeElements>
    <a:clrScheme name="ESE">
      <a:dk1>
        <a:srgbClr val="0D1969"/>
      </a:dk1>
      <a:lt1>
        <a:sysClr val="window" lastClr="FFFFFF"/>
      </a:lt1>
      <a:dk2>
        <a:srgbClr val="0D1969"/>
      </a:dk2>
      <a:lt2>
        <a:srgbClr val="EEECE1"/>
      </a:lt2>
      <a:accent1>
        <a:srgbClr val="E86B01"/>
      </a:accent1>
      <a:accent2>
        <a:srgbClr val="0D1969"/>
      </a:accent2>
      <a:accent3>
        <a:srgbClr val="FBC40E"/>
      </a:accent3>
      <a:accent4>
        <a:srgbClr val="006600"/>
      </a:accent4>
      <a:accent5>
        <a:srgbClr val="C00000"/>
      </a:accent5>
      <a:accent6>
        <a:srgbClr val="800080"/>
      </a:accent6>
      <a:hlink>
        <a:srgbClr val="0000FF"/>
      </a:hlink>
      <a:folHlink>
        <a:srgbClr val="7F7F7F"/>
      </a:folHlink>
    </a:clrScheme>
    <a:fontScheme name="ESE">
      <a:majorFont>
        <a:latin typeface="Georgi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24261BFE874874F899C38CF9C771BFF" ma:contentTypeVersion="7" ma:contentTypeDescription="Create a new document." ma:contentTypeScope="" ma:versionID="3a5a55f13e9bb649c79d8b6e4cc9fe8c">
  <xsd:schema xmlns:xsd="http://www.w3.org/2001/XMLSchema" xmlns:xs="http://www.w3.org/2001/XMLSchema" xmlns:p="http://schemas.microsoft.com/office/2006/metadata/properties" xmlns:ns2="0a4e05da-b9bc-4326-ad73-01ef31b95567" xmlns:ns3="733efe1c-5bbe-4968-87dc-d400e65c879f" targetNamespace="http://schemas.microsoft.com/office/2006/metadata/properties" ma:root="true" ma:fieldsID="9f746412060615af2bac066d19f8186c" ns2:_="" ns3:_="">
    <xsd:import namespace="0a4e05da-b9bc-4326-ad73-01ef31b95567"/>
    <xsd:import namespace="733efe1c-5bbe-4968-87dc-d400e65c879f"/>
    <xsd:element name="properties">
      <xsd:complexType>
        <xsd:sequence>
          <xsd:element name="documentManagement">
            <xsd:complexType>
              <xsd:all>
                <xsd:element ref="ns2:_vti_RoutingExistingProperties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a4e05da-b9bc-4326-ad73-01ef31b95567" elementFormDefault="qualified">
    <xsd:import namespace="http://schemas.microsoft.com/office/2006/documentManagement/types"/>
    <xsd:import namespace="http://schemas.microsoft.com/office/infopath/2007/PartnerControls"/>
    <xsd:element name="_vti_RoutingExistingProperties" ma:index="8" nillable="true" ma:displayName="Original Properties" ma:hidden="true" ma:internalName="_vti_RoutingExistingProperties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3efe1c-5bbe-4968-87dc-d400e65c879f" elementFormDefault="qualified">
    <xsd:import namespace="http://schemas.microsoft.com/office/2006/documentManagement/types"/>
    <xsd:import namespace="http://schemas.microsoft.com/office/infopath/2007/PartnerControls"/>
    <xsd:element name="_dlc_DocId" ma:index="9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0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vti_RoutingExistingProperties xmlns="0a4e05da-b9bc-4326-ad73-01ef31b95567" xsi:nil="true"/>
    <_dlc_DocIdPersistId xmlns="733efe1c-5bbe-4968-87dc-d400e65c879f">true</_dlc_DocIdPersistId>
    <_dlc_DocId xmlns="733efe1c-5bbe-4968-87dc-d400e65c879f">DESE-231-32716</_dlc_DocId>
    <_dlc_DocIdUrl xmlns="733efe1c-5bbe-4968-87dc-d400e65c879f">
      <Url>https://sharepoint.doemass.org/ese/webteam/cps/_layouts/DocIdRedir.aspx?ID=DESE-231-32716</Url>
      <Description>DESE-231-32716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DropOffZoneRoutingForm</Edit>
  <New>DocumentLibraryForm</New>
</FormTemplates>
</file>

<file path=customXml/itemProps1.xml><?xml version="1.0" encoding="utf-8"?>
<ds:datastoreItem xmlns:ds="http://schemas.openxmlformats.org/officeDocument/2006/customXml" ds:itemID="{20E59CBA-7C54-4533-A0CE-824B0D06648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a4e05da-b9bc-4326-ad73-01ef31b95567"/>
    <ds:schemaRef ds:uri="733efe1c-5bbe-4968-87dc-d400e65c879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98D1C7E-A240-47E1-B0C4-EEE85549EFE6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DDC04C10-C6B5-4BC5-9F56-B18539950260}">
  <ds:schemaRefs>
    <ds:schemaRef ds:uri="http://schemas.microsoft.com/office/2006/metadata/properties"/>
    <ds:schemaRef ds:uri="http://schemas.microsoft.com/office/infopath/2007/PartnerControls"/>
    <ds:schemaRef ds:uri="0a4e05da-b9bc-4326-ad73-01ef31b95567"/>
    <ds:schemaRef ds:uri="733efe1c-5bbe-4968-87dc-d400e65c879f"/>
  </ds:schemaRefs>
</ds:datastoreItem>
</file>

<file path=customXml/itemProps4.xml><?xml version="1.0" encoding="utf-8"?>
<ds:datastoreItem xmlns:ds="http://schemas.openxmlformats.org/officeDocument/2006/customXml" ds:itemID="{67C4650F-7D7C-4011-B6C7-96E04180FD0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2007_ESE_Template</Template>
  <TotalTime>702</TotalTime>
  <Words>964</Words>
  <Application>Microsoft Office PowerPoint</Application>
  <PresentationFormat>On-screen Show (4:3)</PresentationFormat>
  <Paragraphs>180</Paragraphs>
  <Slides>19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2007_ESE_Template</vt:lpstr>
      <vt:lpstr>Civic Learning and Engagement</vt:lpstr>
      <vt:lpstr>Goals for Today</vt:lpstr>
      <vt:lpstr>Background</vt:lpstr>
      <vt:lpstr>…A republic, if you can keep it</vt:lpstr>
      <vt:lpstr>Cause for Concern</vt:lpstr>
      <vt:lpstr>Civic Empowerment Gap</vt:lpstr>
      <vt:lpstr>Students who experience effective civic learning are…</vt:lpstr>
      <vt:lpstr>Schools with strong civic learning programs are…</vt:lpstr>
      <vt:lpstr>What is Effective Civic Learning? </vt:lpstr>
      <vt:lpstr>Review of Recent Department Actions</vt:lpstr>
      <vt:lpstr>Working Group/Preparing Citizens Report Recommendations</vt:lpstr>
      <vt:lpstr>Current ESE Initiatives</vt:lpstr>
      <vt:lpstr>Civic Learning and Engagement Task Force</vt:lpstr>
      <vt:lpstr>The Plan - 3 Strategies</vt:lpstr>
      <vt:lpstr>Implementation Overview Years 1 - 2 </vt:lpstr>
      <vt:lpstr>Implementation Overview –Year 3 </vt:lpstr>
      <vt:lpstr>Implementation Overview –Year 3 </vt:lpstr>
      <vt:lpstr>Task Force Member Presentations/Discussion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BESE April 2017 Item 1: Civic Learning and Engagement Powerpoint</dc:title>
  <dc:creator>ESE</dc:creator>
  <cp:lastModifiedBy>dzou</cp:lastModifiedBy>
  <cp:revision>154</cp:revision>
  <dcterms:created xsi:type="dcterms:W3CDTF">2016-05-13T15:20:01Z</dcterms:created>
  <dcterms:modified xsi:type="dcterms:W3CDTF">2017-04-20T19:34:49Z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tadate">
    <vt:lpwstr>Apr 20 2017</vt:lpwstr>
  </property>
</Properties>
</file>