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5"/>
  </p:sldMasterIdLst>
  <p:notesMasterIdLst>
    <p:notesMasterId r:id="rId25"/>
  </p:notesMasterIdLst>
  <p:handoutMasterIdLst>
    <p:handoutMasterId r:id="rId26"/>
  </p:handoutMasterIdLst>
  <p:sldIdLst>
    <p:sldId id="256" r:id="rId6"/>
    <p:sldId id="269" r:id="rId7"/>
    <p:sldId id="279" r:id="rId8"/>
    <p:sldId id="278" r:id="rId9"/>
    <p:sldId id="259" r:id="rId10"/>
    <p:sldId id="264" r:id="rId11"/>
    <p:sldId id="274" r:id="rId12"/>
    <p:sldId id="277" r:id="rId13"/>
    <p:sldId id="263" r:id="rId14"/>
    <p:sldId id="280" r:id="rId15"/>
    <p:sldId id="267" r:id="rId16"/>
    <p:sldId id="262" r:id="rId17"/>
    <p:sldId id="266" r:id="rId18"/>
    <p:sldId id="281" r:id="rId19"/>
    <p:sldId id="282" r:id="rId20"/>
    <p:sldId id="283" r:id="rId21"/>
    <p:sldId id="284" r:id="rId22"/>
    <p:sldId id="28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OE" initials="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13" autoAdjust="0"/>
  </p:normalViewPr>
  <p:slideViewPr>
    <p:cSldViewPr>
      <p:cViewPr>
        <p:scale>
          <a:sx n="70" d="100"/>
          <a:sy n="70" d="100"/>
        </p:scale>
        <p:origin x="-2730" y="-888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AE5D3-7EC3-498C-8A93-D1F55A96F4C1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20B25-C917-4208-BDDF-C72B78E7C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56118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011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continued health of our republic</a:t>
            </a:r>
            <a:r>
              <a:rPr lang="en-US" baseline="0" dirty="0" smtClean="0"/>
              <a:t> depends on us, to understand and participate in civic life.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But, many students today lack basic knowledge about civics and are not engaged.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Service Learning-Active community-based experience, but also connection to academic content.</a:t>
            </a:r>
          </a:p>
          <a:p>
            <a:r>
              <a:rPr lang="en-US" baseline="0" dirty="0" smtClean="0"/>
              <a:t>Extracurricular activities - calls for students to participate in activities related to civic learning and engagement – Model UN, Debate team etc</a:t>
            </a:r>
          </a:p>
          <a:p>
            <a:r>
              <a:rPr lang="en-US" baseline="0" dirty="0" smtClean="0"/>
              <a:t>School governance – students actively engage in student government – and that body should have some actual authority in the school.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CE43-016E-449F-9706-26248BFC54AD}" type="datetime1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493-33A3-4197-917E-EEF3957AB252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307-C7D7-48DF-9A27-B47F9B671EC5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E243-CC59-4617-A96F-54AAA96641C8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CE0-82CF-4805-9DFB-E2B0729D46AD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F7B-0081-4992-B1AA-BA7A5348C1F1}" type="datetime1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1EE-B44A-4B18-9AB0-96D87421065F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733-F36D-4647-94D7-3A813009224E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A47D-CCBB-410C-ABA0-8A0D02B57B23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942B-042A-4609-9073-EEA1CBC01FF6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2371-60CA-4147-A4C9-1D7022A867E1}" type="datetime1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hilton@doe.mass.edu" TargetMode="External"/><Relationship Id="rId2" Type="http://schemas.openxmlformats.org/officeDocument/2006/relationships/hyperlink" Target="mailto:dbuchanan@doe.mas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istorycivics@doe.mas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Civic Learning and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6324600" cy="2819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Heather Peske, Senior Associate Commissioner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David Buchanan, Assistant Director of Literacy and Humanities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Panel discussion with members of the Civic Learning and Engagement Task Force</a:t>
            </a:r>
          </a:p>
          <a:p>
            <a:endParaRPr lang="en-US" sz="2000" dirty="0" smtClean="0"/>
          </a:p>
          <a:p>
            <a:r>
              <a:rPr lang="en-US" sz="2000" dirty="0" smtClean="0"/>
              <a:t>Board of Elementary and Secondary Education</a:t>
            </a:r>
          </a:p>
          <a:p>
            <a:r>
              <a:rPr lang="en-US" sz="2000" dirty="0" smtClean="0"/>
              <a:t>April 18, 2017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1752600"/>
          </a:xfrm>
        </p:spPr>
        <p:txBody>
          <a:bodyPr/>
          <a:lstStyle/>
          <a:p>
            <a:r>
              <a:rPr lang="en-US" dirty="0" smtClean="0"/>
              <a:t>Review of Recent Department 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401762"/>
          </a:xfrm>
        </p:spPr>
        <p:txBody>
          <a:bodyPr>
            <a:noAutofit/>
          </a:bodyPr>
          <a:lstStyle/>
          <a:p>
            <a:r>
              <a:rPr lang="en-US" dirty="0" smtClean="0"/>
              <a:t>Working Group/Preparing Citizens Report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Include readiness for civic life in definition of college and career readiness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statewide network of regional advisory councils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Convene an annual conference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Revise the 2003 History and Social Science Curriculum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funding to support civic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 each school and district’s effectiveness in developing and delivering sound civic instruction</a:t>
            </a:r>
            <a:endParaRPr lang="en-US" b="1" i="1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Preparing Citizens Report on Civic Learning and Engagement, MA Board of Elementary and Secondary Education Working Group on Civic Learning and Engagement, June 2015</a:t>
            </a:r>
            <a:endParaRPr lang="en-U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990600"/>
          </a:xfrm>
        </p:spPr>
        <p:txBody>
          <a:bodyPr/>
          <a:lstStyle/>
          <a:p>
            <a:r>
              <a:rPr lang="en-US" dirty="0" smtClean="0"/>
              <a:t>Current ESE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Revised Definition of College and Career Readiness, to include readiness for civic life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Civic Learning and Engagement Task Force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Civics Literacy Conference – </a:t>
            </a:r>
            <a:r>
              <a:rPr lang="en-US" dirty="0" smtClean="0">
                <a:solidFill>
                  <a:srgbClr val="FF0000"/>
                </a:solidFill>
              </a:rPr>
              <a:t>May 8, 2017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Student Government Day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Revision of the 2003 MA History and Social Science Curriculum Framework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Proposed Next Generation MCAS in History and Social Sciences, integrating civics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Civic Learning and Engagement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/>
          <a:lstStyle/>
          <a:p>
            <a:r>
              <a:rPr lang="en-US" dirty="0" smtClean="0"/>
              <a:t>Met February–December 2016</a:t>
            </a:r>
          </a:p>
          <a:p>
            <a:endParaRPr lang="en-US" dirty="0" smtClean="0"/>
          </a:p>
          <a:p>
            <a:r>
              <a:rPr lang="en-US" dirty="0" smtClean="0"/>
              <a:t>Charge: To make recommendations on how ESE can most effectively support civic engagement and learning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Plan - 3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1. Develop a communications strategy about the importance of civic learning and engagement in students’ success</a:t>
            </a:r>
          </a:p>
          <a:p>
            <a:endParaRPr lang="en-US" dirty="0" smtClean="0"/>
          </a:p>
          <a:p>
            <a:r>
              <a:rPr lang="en-US" dirty="0" smtClean="0"/>
              <a:t>2. Increase visibility of civic learning and engagement offerings and highlight best practices using data</a:t>
            </a:r>
          </a:p>
          <a:p>
            <a:endParaRPr lang="en-US" dirty="0" smtClean="0"/>
          </a:p>
          <a:p>
            <a:r>
              <a:rPr lang="en-US" dirty="0" smtClean="0"/>
              <a:t>3. Strengthen the teaching and learning of civics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See Strategic Plan, p. 1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Implementation Overview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Years 1 - 2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2016-17 </a:t>
            </a:r>
            <a:r>
              <a:rPr lang="en-US" dirty="0" smtClean="0"/>
              <a:t>– See Current Initiatives slide</a:t>
            </a:r>
          </a:p>
          <a:p>
            <a:pPr>
              <a:buNone/>
            </a:pPr>
            <a:r>
              <a:rPr lang="en-US" u="sng" dirty="0" smtClean="0"/>
              <a:t>2017-18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Continue revision of the 2003 MA History Social Science Curriculum Framework</a:t>
            </a:r>
          </a:p>
          <a:p>
            <a:r>
              <a:rPr lang="en-US" i="1" dirty="0" smtClean="0"/>
              <a:t>Pursue development of proposed Next Gen MCAS in History and Social Science, integrating civics</a:t>
            </a:r>
          </a:p>
          <a:p>
            <a:r>
              <a:rPr lang="en-US" dirty="0" smtClean="0"/>
              <a:t>Promote definition of CCR and civic readiness </a:t>
            </a:r>
          </a:p>
          <a:p>
            <a:r>
              <a:rPr lang="en-US" dirty="0" smtClean="0"/>
              <a:t>Make connections to other ESE initiatives, other disciplines</a:t>
            </a:r>
          </a:p>
          <a:p>
            <a:r>
              <a:rPr lang="en-US" i="1" dirty="0" smtClean="0"/>
              <a:t>Convene Civic Education Partners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/>
              <a:t>See Strategic Plan, p. 14</a:t>
            </a:r>
          </a:p>
          <a:p>
            <a:pPr>
              <a:buNone/>
            </a:pPr>
            <a:r>
              <a:rPr lang="en-US" sz="2200" dirty="0" smtClean="0"/>
              <a:t>Note: projects in italics depend on additional funding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 Overview –Year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2018-19</a:t>
            </a:r>
          </a:p>
          <a:p>
            <a:r>
              <a:rPr lang="en-US" dirty="0" smtClean="0"/>
              <a:t>Launch implementation of revised framework</a:t>
            </a:r>
          </a:p>
          <a:p>
            <a:r>
              <a:rPr lang="en-US" i="1" dirty="0" smtClean="0"/>
              <a:t>Pursue development of proposed Next Gen MCAS in History and Social Sciences, integrating civics</a:t>
            </a:r>
          </a:p>
          <a:p>
            <a:r>
              <a:rPr lang="en-US" dirty="0" smtClean="0"/>
              <a:t>Maintain other 2017-18 projects</a:t>
            </a:r>
          </a:p>
          <a:p>
            <a:r>
              <a:rPr lang="en-US" i="1" dirty="0" smtClean="0"/>
              <a:t>Establish communications campaign</a:t>
            </a:r>
          </a:p>
          <a:p>
            <a:r>
              <a:rPr lang="en-US" i="1" dirty="0" smtClean="0"/>
              <a:t>Establish school/district recognition program</a:t>
            </a:r>
          </a:p>
          <a:p>
            <a:r>
              <a:rPr lang="en-US" dirty="0" smtClean="0"/>
              <a:t>Develop inventory of civic learning and engagement; research statewide data reporting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900" dirty="0" smtClean="0"/>
              <a:t>Note: projects in italics depend on additional funding</a:t>
            </a:r>
          </a:p>
          <a:p>
            <a:pPr>
              <a:buNone/>
            </a:pP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Implementation Overview –Year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standards of Subject Matter Knowledge (SMKs)</a:t>
            </a:r>
          </a:p>
          <a:p>
            <a:r>
              <a:rPr lang="en-US" i="1" dirty="0" smtClean="0"/>
              <a:t>Develop regional support system</a:t>
            </a:r>
          </a:p>
          <a:p>
            <a:r>
              <a:rPr lang="en-US" i="1" dirty="0" smtClean="0"/>
              <a:t>Pursue creation of state budget line item for PD/grant program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1800" dirty="0" smtClean="0"/>
              <a:t>Note: projects in italics depend on additional funding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6781800" cy="2667000"/>
          </a:xfrm>
        </p:spPr>
        <p:txBody>
          <a:bodyPr/>
          <a:lstStyle/>
          <a:p>
            <a:r>
              <a:rPr lang="en-US" dirty="0" smtClean="0"/>
              <a:t>Task Force Member Presentations/Discussion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6781800" cy="1371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Alan Melchior, Associate Director of the Center for Youth and Communities – Brandeis University</a:t>
            </a:r>
          </a:p>
          <a:p>
            <a:endParaRPr lang="en-US" dirty="0" smtClean="0"/>
          </a:p>
          <a:p>
            <a:r>
              <a:rPr lang="en-US" dirty="0" smtClean="0"/>
              <a:t>Nadine Ekstrom, Superintendent  - Berlin-Boylston Public Schools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3916363"/>
          </a:xfrm>
        </p:spPr>
        <p:txBody>
          <a:bodyPr/>
          <a:lstStyle/>
          <a:p>
            <a:r>
              <a:rPr lang="en-US" dirty="0" smtClean="0"/>
              <a:t>David Buchanan </a:t>
            </a:r>
            <a:r>
              <a:rPr lang="en-US" dirty="0" smtClean="0">
                <a:hlinkClick r:id="rId2"/>
              </a:rPr>
              <a:t>dbuchanan@doe.mass.edu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Jason Hilton </a:t>
            </a:r>
            <a:r>
              <a:rPr lang="en-US" dirty="0" smtClean="0">
                <a:hlinkClick r:id="rId3"/>
              </a:rPr>
              <a:t>jason.hilton@doe.mass.edu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historycivics@doe.mass.edu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new Civic Learning and Engagement Strategic Plan/Report on current and planned initiatives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Talk with members of the Civic Learning and Engagement Task Force</a:t>
            </a:r>
          </a:p>
          <a:p>
            <a:endParaRPr lang="en-US" dirty="0" smtClean="0"/>
          </a:p>
          <a:p>
            <a:r>
              <a:rPr lang="en-US" dirty="0" smtClean="0"/>
              <a:t>Gain Board feedback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1676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…A republic, if you can keep it</a:t>
            </a:r>
            <a:endParaRPr lang="en-US" i="1" dirty="0"/>
          </a:p>
        </p:txBody>
      </p:sp>
      <p:pic>
        <p:nvPicPr>
          <p:cNvPr id="6" name="Content Placeholder 5" descr="a image consists of benjamin franklin, lightning, and benjamin franklin's signature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3125" y="1701006"/>
            <a:ext cx="4857750" cy="42481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for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Nationally – </a:t>
            </a:r>
          </a:p>
          <a:p>
            <a:pPr>
              <a:buNone/>
            </a:pPr>
            <a:r>
              <a:rPr lang="en-US" dirty="0" smtClean="0"/>
              <a:t>   2014 NAEP US history, geography, civics: </a:t>
            </a:r>
          </a:p>
          <a:p>
            <a:pPr>
              <a:buNone/>
            </a:pPr>
            <a:r>
              <a:rPr lang="en-US" dirty="0" smtClean="0"/>
              <a:t>	Less than one third of 8</a:t>
            </a:r>
            <a:r>
              <a:rPr lang="en-US" baseline="30000" dirty="0" smtClean="0"/>
              <a:t>th</a:t>
            </a:r>
            <a:r>
              <a:rPr lang="en-US" dirty="0" smtClean="0"/>
              <a:t> graders (similar results for 12</a:t>
            </a:r>
            <a:r>
              <a:rPr lang="en-US" baseline="30000" dirty="0" smtClean="0"/>
              <a:t>th</a:t>
            </a:r>
            <a:r>
              <a:rPr lang="en-US" dirty="0" smtClean="0"/>
              <a:t> graders) scored proficient or higher; only 3% or fewer scored advanced  </a:t>
            </a:r>
          </a:p>
          <a:p>
            <a:r>
              <a:rPr lang="en-US" dirty="0" smtClean="0"/>
              <a:t>Massachusetts-</a:t>
            </a:r>
          </a:p>
          <a:p>
            <a:pPr>
              <a:buNone/>
            </a:pPr>
            <a:r>
              <a:rPr lang="en-US" dirty="0" smtClean="0"/>
              <a:t>   2015 MA Association of School Superintendents Survey – 60% of superintendents rated the level of civic learning in their districts as insufficient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Civic Empowerment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 participation, especially among youth</a:t>
            </a:r>
          </a:p>
          <a:p>
            <a:pPr lvl="1"/>
            <a:r>
              <a:rPr lang="en-US" dirty="0" smtClean="0"/>
              <a:t>low participation in national elections and non-electoral activities – volunteering, working with others to fix a community problem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Same demographic gaps as Achievement Gap (by level of education, income and race)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sz="1800" dirty="0" smtClean="0"/>
              <a:t>Source: 	US Census Bureau, Corp for National and Community Service, 	National Conference on Citizenship, cited in:</a:t>
            </a:r>
          </a:p>
          <a:p>
            <a:pPr>
              <a:buNone/>
            </a:pPr>
            <a:r>
              <a:rPr lang="en-US" sz="1800" dirty="0" smtClean="0"/>
              <a:t>		Levinson, Meira (2012). </a:t>
            </a:r>
            <a:r>
              <a:rPr lang="en-US" sz="1800" i="1" dirty="0" smtClean="0"/>
              <a:t>No Citizen Left Behind . Cambridge: 	</a:t>
            </a:r>
            <a:r>
              <a:rPr lang="en-US" sz="1800" dirty="0" smtClean="0"/>
              <a:t>Harvard 	University Press</a:t>
            </a:r>
            <a:r>
              <a:rPr lang="en-US" sz="1800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Students who experience effective civic learning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More likely to vote and discuss politics at home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Four times more likely to volunteer and work on community issues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confident in their ability to speak publicly and communicate with their elected representatives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700" dirty="0" smtClean="0"/>
              <a:t>Campaign for the Civic Mission of Schools Report, </a:t>
            </a:r>
            <a:r>
              <a:rPr lang="en-US" sz="1700" i="1" dirty="0" smtClean="0"/>
              <a:t>Guardian of Democracy: The Civic Mission of Schools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Schools with strong civic learning programs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…	more likely to be “safe, inclusive, and </a:t>
            </a:r>
          </a:p>
          <a:p>
            <a:pPr>
              <a:buNone/>
            </a:pPr>
            <a:r>
              <a:rPr lang="en-US" dirty="0" smtClean="0"/>
              <a:t>respectful.”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Campaign for the Civic Mission of Schools Report, </a:t>
            </a:r>
            <a:r>
              <a:rPr lang="en-US" sz="1600" i="1" dirty="0" smtClean="0"/>
              <a:t>Guardian of Democracy: The Civic Mission of Schools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Effective Civic Learning?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Students need </a:t>
            </a:r>
            <a:r>
              <a:rPr lang="en-US" i="1" dirty="0" smtClean="0"/>
              <a:t>explicit instruction </a:t>
            </a:r>
            <a:r>
              <a:rPr lang="en-US" dirty="0" smtClean="0"/>
              <a:t>and </a:t>
            </a:r>
            <a:r>
              <a:rPr lang="en-US" i="1" dirty="0" smtClean="0"/>
              <a:t>experience</a:t>
            </a:r>
            <a:r>
              <a:rPr lang="en-US" dirty="0" smtClean="0"/>
              <a:t> in civic engagement to live it. How?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Six Promising Practices </a:t>
            </a:r>
          </a:p>
          <a:p>
            <a:endParaRPr lang="en-US" sz="1800" dirty="0" smtClean="0"/>
          </a:p>
          <a:p>
            <a:pPr lvl="1"/>
            <a:r>
              <a:rPr lang="en-US" dirty="0" smtClean="0"/>
              <a:t>Instruction in government, history, economics, law, democracy</a:t>
            </a:r>
          </a:p>
          <a:p>
            <a:pPr lvl="1"/>
            <a:r>
              <a:rPr lang="en-US" dirty="0" smtClean="0"/>
              <a:t>Discussion of current events and controversial issues</a:t>
            </a:r>
          </a:p>
          <a:p>
            <a:pPr lvl="1"/>
            <a:r>
              <a:rPr lang="en-US" dirty="0" smtClean="0"/>
              <a:t>Service learning</a:t>
            </a:r>
          </a:p>
          <a:p>
            <a:pPr lvl="1"/>
            <a:r>
              <a:rPr lang="en-US" dirty="0" smtClean="0"/>
              <a:t>Extracurricular activities </a:t>
            </a:r>
          </a:p>
          <a:p>
            <a:pPr lvl="1"/>
            <a:r>
              <a:rPr lang="en-US" dirty="0" smtClean="0"/>
              <a:t>School governance </a:t>
            </a:r>
          </a:p>
          <a:p>
            <a:pPr lvl="1"/>
            <a:r>
              <a:rPr lang="en-US" dirty="0" smtClean="0"/>
              <a:t>Simulations of the democratic process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Campaign for the Civic Mission of Schools Report, </a:t>
            </a:r>
            <a:r>
              <a:rPr lang="en-US" sz="1800" i="1" dirty="0" smtClean="0"/>
              <a:t>Guardian of Democracy: The Civic Mission of Schools </a:t>
            </a:r>
            <a:endParaRPr lang="en-US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DESE-231-32716</_dlc_DocId>
    <_dlc_DocIdUrl xmlns="733efe1c-5bbe-4968-87dc-d400e65c879f">
      <Url>https://sharepoint.doemass.org/ese/webteam/cps/_layouts/DocIdRedir.aspx?ID=DESE-231-32716</Url>
      <Description>DESE-231-32716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20E59CBA-7C54-4533-A0CE-824B0D066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8D1C7E-A240-47E1-B0C4-EEE85549EFE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DC04C10-C6B5-4BC5-9F56-B18539950260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4.xml><?xml version="1.0" encoding="utf-8"?>
<ds:datastoreItem xmlns:ds="http://schemas.openxmlformats.org/officeDocument/2006/customXml" ds:itemID="{67C4650F-7D7C-4011-B6C7-96E04180F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702</TotalTime>
  <Words>964</Words>
  <Application>Microsoft Office PowerPoint</Application>
  <PresentationFormat>On-screen Show (4:3)</PresentationFormat>
  <Paragraphs>180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2007_ESE_Template</vt:lpstr>
      <vt:lpstr>Civic Learning and Engagement</vt:lpstr>
      <vt:lpstr>Goals for Today</vt:lpstr>
      <vt:lpstr>Background</vt:lpstr>
      <vt:lpstr>…A republic, if you can keep it</vt:lpstr>
      <vt:lpstr>Cause for Concern</vt:lpstr>
      <vt:lpstr>Civic Empowerment Gap</vt:lpstr>
      <vt:lpstr>Students who experience effective civic learning are…</vt:lpstr>
      <vt:lpstr>Schools with strong civic learning programs are…</vt:lpstr>
      <vt:lpstr>What is Effective Civic Learning? </vt:lpstr>
      <vt:lpstr>Review of Recent Department Actions</vt:lpstr>
      <vt:lpstr>Working Group/Preparing Citizens Report Recommendations</vt:lpstr>
      <vt:lpstr>Current ESE Initiatives</vt:lpstr>
      <vt:lpstr>Civic Learning and Engagement Task Force</vt:lpstr>
      <vt:lpstr>The Plan - 3 Strategies</vt:lpstr>
      <vt:lpstr>Implementation Overview Years 1 - 2 </vt:lpstr>
      <vt:lpstr>Implementation Overview –Year 3 </vt:lpstr>
      <vt:lpstr>Implementation Overview –Year 3 </vt:lpstr>
      <vt:lpstr>Task Force Member Presentations/Discussion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 April 2017 Item 1: Civic Learning and Engagement Powerpoint</dc:title>
  <dc:creator>ESE</dc:creator>
  <cp:lastModifiedBy>dzou</cp:lastModifiedBy>
  <cp:revision>154</cp:revision>
  <dcterms:created xsi:type="dcterms:W3CDTF">2016-05-13T15:20:01Z</dcterms:created>
  <dcterms:modified xsi:type="dcterms:W3CDTF">2017-04-20T19:34:49Z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Apr 20 2017</vt:lpwstr>
  </property>
</Properties>
</file>