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17"/>
  </p:notesMasterIdLst>
  <p:handoutMasterIdLst>
    <p:handoutMasterId r:id="rId18"/>
  </p:handoutMasterIdLst>
  <p:sldIdLst>
    <p:sldId id="258" r:id="rId6"/>
    <p:sldId id="343" r:id="rId7"/>
    <p:sldId id="261" r:id="rId8"/>
    <p:sldId id="314" r:id="rId9"/>
    <p:sldId id="320" r:id="rId10"/>
    <p:sldId id="345" r:id="rId11"/>
    <p:sldId id="338" r:id="rId12"/>
    <p:sldId id="315" r:id="rId13"/>
    <p:sldId id="341" r:id="rId14"/>
    <p:sldId id="319" r:id="rId15"/>
    <p:sldId id="34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68217" autoAdjust="0"/>
  </p:normalViewPr>
  <p:slideViewPr>
    <p:cSldViewPr>
      <p:cViewPr varScale="1">
        <p:scale>
          <a:sx n="90" d="100"/>
          <a:sy n="90" d="100"/>
        </p:scale>
        <p:origin x="1494" y="78"/>
      </p:cViewPr>
      <p:guideLst>
        <p:guide orient="horz" pos="2160"/>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10/24/2017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10/24/2017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alegislature.gov/Laws/SessionLaws/Acts/2012/Chapter45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7971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1688" marR="0" lvl="1" indent="-514350" algn="l" defTabSz="914400" rtl="0" eaLnBrk="1" fontAlgn="auto" latinLnBrk="0" hangingPunct="1">
              <a:lnSpc>
                <a:spcPct val="100000"/>
              </a:lnSpc>
              <a:spcBef>
                <a:spcPts val="0"/>
              </a:spcBef>
              <a:spcAft>
                <a:spcPts val="0"/>
              </a:spcAft>
              <a:buClrTx/>
              <a:buSzTx/>
              <a:buFont typeface="+mj-lt"/>
              <a:buNone/>
              <a:tabLst/>
              <a:defRPr/>
            </a:pPr>
            <a:r>
              <a:rPr lang="en-US" sz="1200" dirty="0" smtClean="0"/>
              <a:t>Our</a:t>
            </a:r>
            <a:r>
              <a:rPr lang="en-US" sz="1200" baseline="0" dirty="0" smtClean="0"/>
              <a:t> statute requires individuals to have SOUND MORAL CHARACTER  to receive a license from the Commissioner. What does that mean?  The additional grounds specified in our regulation help flesh out that concept.  </a:t>
            </a:r>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baseline="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r>
              <a:rPr lang="en-US" sz="1200" baseline="0" dirty="0" smtClean="0"/>
              <a:t>Our investigations and recommendations are very fact-specific—we exercise discretion and aim to be consistent in what we recommend.  </a:t>
            </a:r>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baseline="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r>
              <a:rPr lang="en-US" sz="1200" baseline="0" dirty="0" smtClean="0"/>
              <a:t>We also examine the educator’s character as a whole, not just the indiscretion for which we are investigating him or her.  Also, not every criminal conviction is disqualifying [unless the crime was committed against a child]: We recognize the difference between a convictions for selling cocaine in 2013   and  marijuana possession 20 years ago   or shoplifting a lipstick in college  or receiving a first conviction for driving under the influence of alcohol or drugs.   But maybe the third offense looks more serious . . . </a:t>
            </a:r>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baseline="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r>
              <a:rPr lang="en-US" sz="1200" dirty="0" smtClean="0"/>
              <a:t>See M.G.L. c. 71, § 38G; 603 C.M.R. 7.15(8)(a).</a:t>
            </a:r>
          </a:p>
          <a:p>
            <a:pPr marL="801688" marR="0" lvl="1" indent="-514350" algn="l" defTabSz="914400" rtl="0" eaLnBrk="1" fontAlgn="auto" latinLnBrk="0" hangingPunct="1">
              <a:lnSpc>
                <a:spcPct val="100000"/>
              </a:lnSpc>
              <a:spcBef>
                <a:spcPts val="0"/>
              </a:spcBef>
              <a:spcAft>
                <a:spcPts val="0"/>
              </a:spcAft>
              <a:buClrTx/>
              <a:buSzTx/>
              <a:buFont typeface="+mj-lt"/>
              <a:buNone/>
              <a:tabLst/>
              <a:defRPr/>
            </a:pPr>
            <a:endParaRPr lang="en-US" sz="1200" dirty="0" smtClean="0"/>
          </a:p>
          <a:p>
            <a:pPr marL="801688" marR="0" lvl="1" indent="-514350" algn="l" defTabSz="914400" rtl="0" eaLnBrk="1" fontAlgn="auto" latinLnBrk="0" hangingPunct="1">
              <a:lnSpc>
                <a:spcPct val="100000"/>
              </a:lnSpc>
              <a:spcBef>
                <a:spcPts val="0"/>
              </a:spcBef>
              <a:spcAft>
                <a:spcPts val="0"/>
              </a:spcAft>
              <a:buClrTx/>
              <a:buSzTx/>
              <a:buFont typeface="+mj-lt"/>
              <a:buNone/>
              <a:tabLst/>
              <a:defRPr/>
            </a:pPr>
            <a:r>
              <a:rPr lang="en-US" sz="1200" dirty="0" smtClean="0"/>
              <a:t>Presenter: CCC</a:t>
            </a:r>
          </a:p>
          <a:p>
            <a:pPr marL="801688" lvl="1" indent="-514350">
              <a:buFont typeface="+mj-lt"/>
              <a:buNone/>
            </a:pPr>
            <a:r>
              <a:rPr lang="en-US" sz="1200" baseline="0" dirty="0" smtClean="0"/>
              <a:t> </a:t>
            </a:r>
            <a:endParaRPr lang="en-US" sz="1200" dirty="0" smtClean="0"/>
          </a:p>
          <a:p>
            <a:endParaRPr lang="en-US" dirty="0"/>
          </a:p>
        </p:txBody>
      </p:sp>
    </p:spTree>
    <p:extLst>
      <p:ext uri="{BB962C8B-B14F-4D97-AF65-F5344CB8AC3E}">
        <p14:creationId xmlns:p14="http://schemas.microsoft.com/office/powerpoint/2010/main" val="235246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sz="1200" dirty="0" smtClean="0"/>
              <a:t> How</a:t>
            </a:r>
            <a:r>
              <a:rPr lang="en-US" sz="1200" baseline="0" dirty="0" smtClean="0"/>
              <a:t> do we find out about the misconduct? The majority of the reports come from school administrators.</a:t>
            </a:r>
          </a:p>
          <a:p>
            <a:pPr>
              <a:buFont typeface="Arial" pitchFamily="34" charset="0"/>
              <a:buChar char="•"/>
            </a:pPr>
            <a:r>
              <a:rPr lang="en-US" sz="1200" baseline="0" dirty="0" smtClean="0"/>
              <a:t> Failure to report may constitute grounds for revocation of the administrator’s license.</a:t>
            </a:r>
          </a:p>
          <a:p>
            <a:pPr>
              <a:buFont typeface="Arial" pitchFamily="34" charset="0"/>
              <a:buChar char="•"/>
            </a:pPr>
            <a:endParaRPr lang="en-US" sz="1200" baseline="0" dirty="0" smtClean="0"/>
          </a:p>
          <a:p>
            <a:pPr marL="457200" indent="-457200">
              <a:buNone/>
              <a:defRPr/>
            </a:pPr>
            <a:r>
              <a:rPr lang="en-US" sz="1200" b="1" dirty="0" smtClean="0"/>
              <a:t> Administrators Required to Report:</a:t>
            </a:r>
          </a:p>
          <a:p>
            <a:pPr marL="914400" lvl="1" indent="-457200">
              <a:defRPr/>
            </a:pPr>
            <a:r>
              <a:rPr lang="en-US" sz="1200" dirty="0" smtClean="0"/>
              <a:t>The dismissal, non-renewal or resignation of a licensed educator for misconduct</a:t>
            </a:r>
          </a:p>
          <a:p>
            <a:pPr marL="914400" lvl="1" indent="-457200">
              <a:defRPr/>
            </a:pPr>
            <a:r>
              <a:rPr lang="en-US" sz="1200" dirty="0" smtClean="0"/>
              <a:t>Certain national criminal history information about licensees</a:t>
            </a:r>
          </a:p>
          <a:p>
            <a:pPr marL="914400" lvl="1" indent="-457200">
              <a:defRPr/>
            </a:pPr>
            <a:r>
              <a:rPr lang="en-US" sz="1200" dirty="0" smtClean="0"/>
              <a:t>Must report within 30 days of discovery </a:t>
            </a:r>
          </a:p>
          <a:p>
            <a:pPr marL="457200" indent="-457200">
              <a:buNone/>
              <a:defRPr/>
            </a:pPr>
            <a:r>
              <a:rPr lang="en-US" sz="1200" b="1" dirty="0" smtClean="0"/>
              <a:t>Licensees Required to Report:</a:t>
            </a:r>
          </a:p>
          <a:p>
            <a:pPr marL="914400" lvl="1" indent="-457200">
              <a:defRPr/>
            </a:pPr>
            <a:r>
              <a:rPr lang="en-US" sz="1200" dirty="0" smtClean="0"/>
              <a:t>Certain life events:</a:t>
            </a:r>
          </a:p>
          <a:p>
            <a:pPr marL="914400" lvl="1" indent="-457200">
              <a:defRPr/>
            </a:pPr>
            <a:r>
              <a:rPr lang="en-US" sz="1200" dirty="0" smtClean="0"/>
              <a:t>	- Appeared as a defendant</a:t>
            </a:r>
            <a:r>
              <a:rPr lang="en-US" sz="1200" baseline="0" dirty="0" smtClean="0"/>
              <a:t> in a criminal case</a:t>
            </a:r>
            <a:endParaRPr lang="en-US" sz="1200" dirty="0" smtClean="0"/>
          </a:p>
          <a:p>
            <a:pPr marL="914400" lvl="1" indent="-457200">
              <a:defRPr/>
            </a:pPr>
            <a:r>
              <a:rPr lang="en-US" sz="1200" dirty="0" smtClean="0"/>
              <a:t>	- Sanction or surrender of another professional license </a:t>
            </a:r>
          </a:p>
          <a:p>
            <a:pPr marL="914400" lvl="1" indent="-457200">
              <a:defRPr/>
            </a:pPr>
            <a:r>
              <a:rPr lang="en-US" sz="1200" dirty="0" smtClean="0"/>
              <a:t>		- e.g., educator</a:t>
            </a:r>
            <a:r>
              <a:rPr lang="en-US" sz="1200" baseline="0" dirty="0" smtClean="0"/>
              <a:t> licensed in NH and MA; NH license revoked; have to report it to us</a:t>
            </a:r>
          </a:p>
          <a:p>
            <a:pPr marL="914400" lvl="1" indent="-457200">
              <a:defRPr/>
            </a:pPr>
            <a:r>
              <a:rPr lang="en-US" sz="1200" baseline="0" dirty="0" smtClean="0"/>
              <a:t>		- e.g., guidance counselor also licensed as a psychologist; license as a psychologist revoked due to inappropriate conduct with a patient; must report it to us</a:t>
            </a:r>
            <a:endParaRPr lang="en-US" sz="1200" dirty="0" smtClean="0"/>
          </a:p>
          <a:p>
            <a:pPr marL="914400" lvl="1" indent="-457200">
              <a:defRPr/>
            </a:pPr>
            <a:r>
              <a:rPr lang="en-US" sz="1200" dirty="0" smtClean="0"/>
              <a:t>Must report within 10 days</a:t>
            </a:r>
          </a:p>
          <a:p>
            <a:pPr marL="457200" indent="-457200">
              <a:buNone/>
              <a:defRPr/>
            </a:pPr>
            <a:r>
              <a:rPr lang="en-US" sz="1200" b="1" dirty="0" smtClean="0"/>
              <a:t>Other Sources of Misconduct Reports:</a:t>
            </a:r>
          </a:p>
          <a:p>
            <a:pPr marL="914400" lvl="1" indent="-457200">
              <a:defRPr/>
            </a:pPr>
            <a:r>
              <a:rPr lang="en-US" sz="1200" dirty="0" smtClean="0"/>
              <a:t>Media </a:t>
            </a:r>
          </a:p>
          <a:p>
            <a:pPr marL="914400" lvl="1" indent="-457200">
              <a:defRPr/>
            </a:pPr>
            <a:r>
              <a:rPr lang="en-US" sz="1200" dirty="0" smtClean="0"/>
              <a:t>Law enforcement and district attorneys offices</a:t>
            </a:r>
          </a:p>
          <a:p>
            <a:pPr marL="914400" lvl="1" indent="-457200">
              <a:defRPr/>
            </a:pPr>
            <a:r>
              <a:rPr lang="en-US" sz="1200" dirty="0" smtClean="0"/>
              <a:t>Department of Children &amp; Families (DCF)</a:t>
            </a:r>
          </a:p>
          <a:p>
            <a:pPr marL="914400" lvl="1" indent="-457200">
              <a:defRPr/>
            </a:pPr>
            <a:r>
              <a:rPr lang="en-US" sz="1200" dirty="0" smtClean="0"/>
              <a:t>Reports from school staff (e.g., paraprofessionals), concerned parents, others (</a:t>
            </a:r>
            <a:r>
              <a:rPr lang="en-US" sz="1200" b="1" dirty="0" err="1" smtClean="0"/>
              <a:t>tipline</a:t>
            </a:r>
            <a:r>
              <a:rPr lang="en-US" sz="1200" dirty="0" smtClean="0"/>
              <a:t>; referrals</a:t>
            </a:r>
            <a:r>
              <a:rPr lang="en-US" sz="1200" baseline="0" dirty="0" smtClean="0"/>
              <a:t> from other units in agency e.g., Student Assessment)</a:t>
            </a:r>
            <a:endParaRPr lang="en-US" sz="1200" dirty="0" smtClean="0"/>
          </a:p>
          <a:p>
            <a:pPr marL="914400" lvl="1" indent="-457200">
              <a:defRPr/>
            </a:pPr>
            <a:r>
              <a:rPr lang="en-US" sz="1200" dirty="0" smtClean="0"/>
              <a:t>Other States</a:t>
            </a:r>
          </a:p>
          <a:p>
            <a:endParaRPr lang="en-US" sz="1200" dirty="0" smtClean="0"/>
          </a:p>
          <a:p>
            <a:r>
              <a:rPr lang="en-US" sz="1200" dirty="0" smtClean="0"/>
              <a:t>Presenter: AT</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OPPI is not second</a:t>
            </a:r>
            <a:r>
              <a:rPr lang="en-US" baseline="0" dirty="0" smtClean="0"/>
              <a:t> guessing employment decisions by schools and districts.  School employees may have certain statutory rights to have employment decisions reviewed in arbitrations.  But the licensing agency must focus on whether the misconduct which caused the employer to take an action casts doubt on the educator’s fitness or professional integrity.  So even if an educator was fired for what the employer deems unprofessional conduct, like  throwing a soft object at a student in anger or swearing at a group of students or insubordination or failure to follow school policies, like too many absences—after investigation,  we may determine that this conduct is unlikely to be repeated, that the educator has been severely punished by losing the job or that some form of additional training is needed, e.g. anger management or training in professional boundaries.  </a:t>
            </a:r>
          </a:p>
          <a:p>
            <a:endParaRPr lang="en-US" baseline="0" dirty="0" smtClean="0"/>
          </a:p>
          <a:p>
            <a:r>
              <a:rPr lang="en-US" baseline="0" dirty="0" smtClean="0"/>
              <a:t>Presenter: JA</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Allegations of the following:</a:t>
            </a:r>
          </a:p>
          <a:p>
            <a:pPr>
              <a:buFont typeface="Arial" pitchFamily="34" charset="0"/>
              <a:buNone/>
            </a:pPr>
            <a:endParaRPr lang="en-US" dirty="0" smtClean="0"/>
          </a:p>
          <a:p>
            <a:pPr>
              <a:buFont typeface="Arial" pitchFamily="34" charset="0"/>
              <a:buChar char="•"/>
            </a:pPr>
            <a:r>
              <a:rPr lang="en-US" dirty="0" smtClean="0"/>
              <a:t>Boundary violations [over-sharing, invading personal space] </a:t>
            </a:r>
          </a:p>
          <a:p>
            <a:pPr>
              <a:buFont typeface="Arial" pitchFamily="34" charset="0"/>
              <a:buChar char="•"/>
            </a:pPr>
            <a:r>
              <a:rPr lang="en-US" dirty="0" smtClean="0"/>
              <a:t>Sexual relationships with students</a:t>
            </a:r>
          </a:p>
          <a:p>
            <a:pPr>
              <a:buFont typeface="Arial" pitchFamily="34" charset="0"/>
              <a:buChar char="•"/>
            </a:pPr>
            <a:r>
              <a:rPr lang="en-US" dirty="0" smtClean="0"/>
              <a:t>Inflicting physical harm on students</a:t>
            </a:r>
          </a:p>
          <a:p>
            <a:pPr>
              <a:buFont typeface="Arial" pitchFamily="34" charset="0"/>
              <a:buChar char="•"/>
            </a:pPr>
            <a:r>
              <a:rPr lang="en-US" dirty="0" smtClean="0"/>
              <a:t>MCAS cheating</a:t>
            </a:r>
          </a:p>
          <a:p>
            <a:pPr>
              <a:buFont typeface="Arial" pitchFamily="34" charset="0"/>
              <a:buChar char="•"/>
            </a:pPr>
            <a:r>
              <a:rPr lang="en-US" dirty="0" smtClean="0"/>
              <a:t>Other criminal conduct [drugs, larceny, crimes of violence, multiple OUIs]</a:t>
            </a:r>
          </a:p>
          <a:p>
            <a:pPr>
              <a:buFont typeface="Arial" pitchFamily="34" charset="0"/>
              <a:buChar char="•"/>
            </a:pPr>
            <a:r>
              <a:rPr lang="en-US" dirty="0" smtClean="0"/>
              <a:t>Inappropriate language &amp; demeanor</a:t>
            </a:r>
          </a:p>
          <a:p>
            <a:pPr>
              <a:buFont typeface="Arial" pitchFamily="34" charset="0"/>
              <a:buChar char="•"/>
            </a:pPr>
            <a:r>
              <a:rPr lang="en-US" dirty="0" smtClean="0"/>
              <a:t>Grooming students for future inappropriate relationships</a:t>
            </a:r>
          </a:p>
          <a:p>
            <a:pPr>
              <a:buFont typeface="Arial" pitchFamily="34" charset="0"/>
              <a:buChar char="•"/>
            </a:pPr>
            <a:r>
              <a:rPr lang="en-US" dirty="0" smtClean="0"/>
              <a:t>Substance abuse in school </a:t>
            </a:r>
          </a:p>
          <a:p>
            <a:endParaRPr lang="en-US" dirty="0" smtClean="0"/>
          </a:p>
          <a:p>
            <a:r>
              <a:rPr lang="en-US" dirty="0" smtClean="0"/>
              <a:t>Presenter: JA</a:t>
            </a:r>
          </a:p>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Investigation </a:t>
            </a:r>
            <a:r>
              <a:rPr lang="en-US" baseline="0" dirty="0" smtClean="0"/>
              <a:t> may include </a:t>
            </a:r>
            <a:r>
              <a:rPr lang="en-US" dirty="0" smtClean="0"/>
              <a:t>: interviews; review of docs, court papers, school records, personnel file;</a:t>
            </a:r>
            <a:r>
              <a:rPr lang="en-US" baseline="0" dirty="0" smtClean="0"/>
              <a:t> </a:t>
            </a:r>
            <a:r>
              <a:rPr lang="en-US" dirty="0" smtClean="0"/>
              <a:t>, request for educator’s version of events; review of social media, forensic examination etc</a:t>
            </a:r>
          </a:p>
          <a:p>
            <a:r>
              <a:rPr lang="en-US" dirty="0" smtClean="0"/>
              <a:t>If after investigation, allegations appear</a:t>
            </a:r>
            <a:r>
              <a:rPr lang="en-US" baseline="0" dirty="0" smtClean="0"/>
              <a:t> unproven or the evidence is just not sufficient or relatively minor misconduct is not likely to be repeated or educator needs additional training and is salvageable or for other good reason, we may recommend settlement or closing without action.  </a:t>
            </a:r>
            <a:endParaRPr lang="en-US" dirty="0" smtClean="0"/>
          </a:p>
          <a:p>
            <a:r>
              <a:rPr lang="en-US" dirty="0" smtClean="0"/>
              <a:t>Presenter: JA</a:t>
            </a:r>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 volume of applications and renewals [</a:t>
            </a:r>
            <a:r>
              <a:rPr lang="en-US" baseline="0" dirty="0" smtClean="0"/>
              <a:t>Last year, Licensure set a record, handling over 100,000 applications and renewals]</a:t>
            </a:r>
            <a:r>
              <a:rPr lang="en-US" dirty="0" smtClean="0"/>
              <a:t> </a:t>
            </a:r>
            <a:r>
              <a:rPr lang="en-US" b="1" dirty="0" smtClean="0"/>
              <a:t>we depend on self-disclosure by those applying for licensure</a:t>
            </a:r>
            <a:r>
              <a:rPr lang="en-US" dirty="0" smtClean="0"/>
              <a:t>. </a:t>
            </a:r>
            <a:r>
              <a:rPr lang="en-US" b="1" dirty="0" smtClean="0"/>
              <a:t>OPPI SCREENED ABOUT 800 APPLICANTS FOR LICENSE OR RE-LIC ENSE LAST YEAR. </a:t>
            </a:r>
            <a:r>
              <a:rPr lang="en-US" dirty="0" smtClean="0"/>
              <a:t>The</a:t>
            </a:r>
            <a:r>
              <a:rPr lang="en-US" baseline="0" dirty="0" smtClean="0"/>
              <a:t> affidavit seeks information about the individual’s </a:t>
            </a:r>
            <a:r>
              <a:rPr lang="en-US" b="1" baseline="0" dirty="0" smtClean="0"/>
              <a:t>history of criminal offenses and child abuse or neglect findings</a:t>
            </a:r>
            <a:r>
              <a:rPr lang="en-US" baseline="0" dirty="0" smtClean="0"/>
              <a:t>.  It also asks about </a:t>
            </a:r>
            <a:r>
              <a:rPr lang="en-US" b="1" baseline="0" dirty="0" smtClean="0"/>
              <a:t>dismissals for cause and resignations while under investigation</a:t>
            </a:r>
            <a:r>
              <a:rPr lang="en-US" baseline="0" dirty="0" smtClean="0"/>
              <a:t>.  </a:t>
            </a:r>
            <a:r>
              <a:rPr lang="en-US" dirty="0" smtClean="0"/>
              <a:t>Note that </a:t>
            </a:r>
            <a:r>
              <a:rPr lang="en-US" baseline="0" dirty="0" smtClean="0"/>
              <a:t>applicants for licensure or renewal must attest to the truthfulness of their answers or risk denial or revocation of their license. </a:t>
            </a:r>
            <a:r>
              <a:rPr lang="en-US" dirty="0" smtClean="0"/>
              <a:t>Applicants are directed to add an explanation for any unchecked boxes.  </a:t>
            </a:r>
            <a:r>
              <a:rPr lang="en-US" baseline="0" dirty="0" smtClean="0"/>
              <a:t>Also, </a:t>
            </a:r>
            <a:r>
              <a:rPr lang="en-US" dirty="0" smtClean="0"/>
              <a:t>license holders are required to notify the Commissioner in writing within 10 days if any of their</a:t>
            </a:r>
            <a:r>
              <a:rPr lang="en-US" baseline="0" dirty="0" smtClean="0"/>
              <a:t> </a:t>
            </a:r>
            <a:r>
              <a:rPr lang="en-US" dirty="0" smtClean="0"/>
              <a:t>answers change.</a:t>
            </a:r>
            <a:r>
              <a:rPr lang="en-US" baseline="0" dirty="0" smtClean="0"/>
              <a:t>  Since OPPI often finds out about an individual’s past through other means, it makes good sense to disclose one’s history on this affidavit and then explain the circumstances. </a:t>
            </a:r>
            <a:endParaRPr lang="en-US" b="1" baseline="0" dirty="0" smtClean="0"/>
          </a:p>
          <a:p>
            <a:endParaRPr lang="en-US" baseline="0" dirty="0" smtClean="0"/>
          </a:p>
          <a:p>
            <a:r>
              <a:rPr lang="en-US" baseline="0" dirty="0" smtClean="0"/>
              <a:t>QD</a:t>
            </a:r>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QD</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See GL c. 71, sec. 38R. January 2013, Chapter 459 of the Acts of 2012, “</a:t>
            </a:r>
            <a:r>
              <a:rPr lang="en-US" dirty="0" smtClean="0">
                <a:hlinkClick r:id="rId3"/>
              </a:rPr>
              <a:t>An Act Relative to Background Checks</a:t>
            </a:r>
            <a:r>
              <a:rPr lang="en-US" dirty="0" smtClean="0"/>
              <a:t>."This new law expands what public, private, and parochial schools</a:t>
            </a:r>
            <a:r>
              <a:rPr lang="en-US" baseline="0" dirty="0" smtClean="0"/>
              <a:t> </a:t>
            </a:r>
            <a:r>
              <a:rPr lang="en-US" dirty="0" smtClean="0"/>
              <a:t>already do in conducting state Criminal Offender Record Information (CORI) checks on all employees at least once every three years.  In MA, the Commonwealth has always absorbed</a:t>
            </a:r>
            <a:r>
              <a:rPr lang="en-US" baseline="0" dirty="0" smtClean="0"/>
              <a:t> the cost of the state criminal record checks for public school employees.  The new law now </a:t>
            </a:r>
            <a:r>
              <a:rPr lang="en-US" dirty="0" smtClean="0"/>
              <a:t>requires at least one fingerprint-based state and national criminal record check for all school employees and contractor employees, including substitute and student</a:t>
            </a:r>
            <a:r>
              <a:rPr lang="en-US" baseline="0" dirty="0" smtClean="0"/>
              <a:t> teachers, </a:t>
            </a:r>
            <a:r>
              <a:rPr lang="en-US" dirty="0" smtClean="0"/>
              <a:t>and if districts so choose, for volunteers.  </a:t>
            </a:r>
            <a:r>
              <a:rPr lang="en-US" b="1" dirty="0" smtClean="0"/>
              <a:t>The standard for</a:t>
            </a:r>
            <a:r>
              <a:rPr lang="en-US" b="1" baseline="0" dirty="0" smtClean="0"/>
              <a:t> who must be checked </a:t>
            </a:r>
            <a:r>
              <a:rPr lang="en-US" b="1" dirty="0" smtClean="0"/>
              <a:t>is those who may have DIRECT UNMONITORED CONTACT with students</a:t>
            </a:r>
            <a:r>
              <a:rPr lang="en-US" dirty="0" smtClean="0"/>
              <a:t>.   Licensed educators must pay $55 for their fingerprint</a:t>
            </a:r>
            <a:r>
              <a:rPr lang="en-US" baseline="0" dirty="0" smtClean="0"/>
              <a:t> based check; everyone else pays $35, including </a:t>
            </a:r>
            <a:r>
              <a:rPr lang="en-US" dirty="0" smtClean="0"/>
              <a:t>school secretaries, cafeteria workers, janitors, bus drivers</a:t>
            </a:r>
            <a:r>
              <a:rPr lang="en-US" baseline="0" dirty="0" smtClean="0"/>
              <a:t>.  MA is the 50</a:t>
            </a:r>
            <a:r>
              <a:rPr lang="en-US" baseline="30000" dirty="0" smtClean="0"/>
              <a:t>th</a:t>
            </a:r>
            <a:r>
              <a:rPr lang="en-US" baseline="0" dirty="0" smtClean="0"/>
              <a:t> state to gain access to the FBI national database.  Like many other states, MA has contracted with a vendor who maintains kiosks around the state to take fingerprints electronically.   Those are submitted to the FBI and the State Police, and the resulting reports are vetted by the MA DC</a:t>
            </a:r>
            <a:r>
              <a:rPr lang="en-US" i="0" baseline="0" dirty="0" smtClean="0"/>
              <a:t>JIS to comply with our strict CORI law about what can be disclosed.  </a:t>
            </a:r>
            <a:r>
              <a:rPr lang="en-US" b="1" i="0" baseline="0" dirty="0" smtClean="0"/>
              <a:t>These reports can ONLY go to schools—not directly to ESE, not to contractors, not to anyone else.  If something shows up in a criminal history report that is concerning about a licensed educator, schools must report that to OPPI  for possible investigation. </a:t>
            </a:r>
            <a:r>
              <a:rPr lang="en-US" i="0" baseline="0" dirty="0" smtClean="0"/>
              <a:t>  </a:t>
            </a:r>
            <a:r>
              <a:rPr lang="en-US" baseline="0" dirty="0" smtClean="0"/>
              <a:t>    </a:t>
            </a:r>
          </a:p>
          <a:p>
            <a:pPr algn="just"/>
            <a:endParaRPr lang="en-US" baseline="0" dirty="0" smtClean="0"/>
          </a:p>
          <a:p>
            <a:pPr algn="just"/>
            <a:r>
              <a:rPr lang="en-US" baseline="0" dirty="0" smtClean="0"/>
              <a:t>Presenter: CCC</a:t>
            </a: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10/24/2017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10/24/2017</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10/24/2017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10/24/2017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10/24/2017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10/24/2017</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10/24/2017</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10/24/2017</a:t>
            </a:fld>
            <a:endParaRPr lang="en-US" dirty="0"/>
          </a:p>
        </p:txBody>
      </p:sp>
      <p:sp>
        <p:nvSpPr>
          <p:cNvPr id="8" name="Footer Placeholder 7"/>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10/24/2017</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10/24/2017</a:t>
            </a:fld>
            <a:endParaRPr lang="en-US" dirty="0"/>
          </a:p>
        </p:txBody>
      </p:sp>
      <p:sp>
        <p:nvSpPr>
          <p:cNvPr id="3" name="Footer Placeholder 2"/>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10/24/2017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Educator License Actions: Report to Board of ESE</a:t>
            </a:r>
            <a:endParaRPr lang="en-US" b="1" dirty="0"/>
          </a:p>
        </p:txBody>
      </p:sp>
      <p:sp>
        <p:nvSpPr>
          <p:cNvPr id="5" name="Subtitle 4"/>
          <p:cNvSpPr>
            <a:spLocks noGrp="1"/>
          </p:cNvSpPr>
          <p:nvPr>
            <p:ph type="subTitle" idx="1"/>
          </p:nvPr>
        </p:nvSpPr>
        <p:spPr>
          <a:xfrm>
            <a:off x="533400" y="2819400"/>
            <a:ext cx="6400800" cy="1066800"/>
          </a:xfrm>
        </p:spPr>
        <p:txBody>
          <a:bodyPr/>
          <a:lstStyle/>
          <a:p>
            <a:r>
              <a:rPr lang="en-US" dirty="0" smtClean="0"/>
              <a:t>October 24, 2017</a:t>
            </a:r>
          </a:p>
        </p:txBody>
      </p:sp>
      <p:cxnSp>
        <p:nvCxnSpPr>
          <p:cNvPr id="6" name="Straight Connector 5" descr="horizontal line"/>
          <p:cNvCxnSpPr/>
          <p:nvPr/>
        </p:nvCxnSpPr>
        <p:spPr>
          <a:xfrm>
            <a:off x="533400" y="838200"/>
            <a:ext cx="54864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horizontal line"/>
          <p:cNvCxnSpPr/>
          <p:nvPr/>
        </p:nvCxnSpPr>
        <p:spPr>
          <a:xfrm>
            <a:off x="533400" y="3276600"/>
            <a:ext cx="58674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90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dirty="0"/>
          </a:p>
        </p:txBody>
      </p:sp>
      <p:sp>
        <p:nvSpPr>
          <p:cNvPr id="6" name="Title 1"/>
          <p:cNvSpPr>
            <a:spLocks noGrp="1"/>
          </p:cNvSpPr>
          <p:nvPr>
            <p:ph type="title"/>
          </p:nvPr>
        </p:nvSpPr>
        <p:spPr>
          <a:xfrm>
            <a:off x="609600" y="274638"/>
            <a:ext cx="7924800" cy="715962"/>
          </a:xfrm>
        </p:spPr>
        <p:txBody>
          <a:bodyPr>
            <a:noAutofit/>
          </a:bodyPr>
          <a:lstStyle/>
          <a:p>
            <a:pPr algn="ctr"/>
            <a:r>
              <a:rPr lang="en-US" sz="4000" b="1" dirty="0" smtClean="0"/>
              <a:t>Background Checks</a:t>
            </a:r>
          </a:p>
        </p:txBody>
      </p:sp>
      <p:cxnSp>
        <p:nvCxnSpPr>
          <p:cNvPr id="8" name="Straight Connector 7" descr="horizontal line"/>
          <p:cNvCxnSpPr/>
          <p:nvPr/>
        </p:nvCxnSpPr>
        <p:spPr>
          <a:xfrm>
            <a:off x="381000" y="9906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pic>
        <p:nvPicPr>
          <p:cNvPr id="7170" name="Picture 2" descr="magnify glass looking at fingerprint background&#10;Picture from: http://annualcreditscore.net/wp-content/uploads/2014/07/annual-credit-score.png"/>
          <p:cNvPicPr>
            <a:picLocks noChangeAspect="1" noChangeArrowheads="1"/>
          </p:cNvPicPr>
          <p:nvPr/>
        </p:nvPicPr>
        <p:blipFill>
          <a:blip r:embed="rId3" cstate="print"/>
          <a:srcRect/>
          <a:stretch>
            <a:fillRect/>
          </a:stretch>
        </p:blipFill>
        <p:spPr bwMode="auto">
          <a:xfrm>
            <a:off x="2250811" y="1143000"/>
            <a:ext cx="6893189" cy="5715000"/>
          </a:xfrm>
          <a:prstGeom prst="rect">
            <a:avLst/>
          </a:prstGeom>
          <a:noFill/>
        </p:spPr>
      </p:pic>
      <p:sp>
        <p:nvSpPr>
          <p:cNvPr id="7" name="Content Placeholder 2"/>
          <p:cNvSpPr>
            <a:spLocks noGrp="1"/>
          </p:cNvSpPr>
          <p:nvPr>
            <p:ph idx="1"/>
          </p:nvPr>
        </p:nvSpPr>
        <p:spPr>
          <a:xfrm>
            <a:off x="0" y="1066800"/>
            <a:ext cx="8839200" cy="5597856"/>
          </a:xfrm>
          <a:solidFill>
            <a:schemeClr val="bg1">
              <a:alpha val="75000"/>
            </a:schemeClr>
          </a:solidFill>
        </p:spPr>
        <p:txBody>
          <a:bodyPr>
            <a:normAutofit lnSpcReduction="10000"/>
          </a:bodyPr>
          <a:lstStyle/>
          <a:p>
            <a:pPr marL="0" indent="0">
              <a:buFont typeface="Wingdings 2" pitchFamily="18" charset="2"/>
              <a:buNone/>
              <a:defRPr/>
            </a:pPr>
            <a:endParaRPr lang="en-US" sz="400" dirty="0" smtClean="0"/>
          </a:p>
          <a:p>
            <a:pPr marL="627063" lvl="1" indent="-339725">
              <a:buClr>
                <a:srgbClr val="E86B01"/>
              </a:buClr>
            </a:pPr>
            <a:r>
              <a:rPr lang="en-US" sz="3200" dirty="0" smtClean="0"/>
              <a:t>MA Criminal Background Checks (CORI)</a:t>
            </a:r>
          </a:p>
          <a:p>
            <a:pPr marL="1027113" lvl="2" indent="-339725">
              <a:buClr>
                <a:srgbClr val="E86B01"/>
              </a:buClr>
            </a:pPr>
            <a:r>
              <a:rPr lang="en-US" sz="2800" dirty="0" smtClean="0"/>
              <a:t>Cost absorbed by the state </a:t>
            </a:r>
          </a:p>
          <a:p>
            <a:pPr marL="1027113" lvl="2" indent="-339725">
              <a:buClr>
                <a:srgbClr val="E86B01"/>
              </a:buClr>
            </a:pPr>
            <a:r>
              <a:rPr lang="en-US" sz="2800" dirty="0" smtClean="0"/>
              <a:t>Free for public school educators &amp; volunteers</a:t>
            </a:r>
          </a:p>
          <a:p>
            <a:pPr marL="1027113" lvl="2" indent="-339725">
              <a:buClr>
                <a:srgbClr val="E86B01"/>
              </a:buClr>
            </a:pPr>
            <a:r>
              <a:rPr lang="en-US" sz="2800" dirty="0" smtClean="0"/>
              <a:t>Must be repeated at least every 3 years </a:t>
            </a:r>
          </a:p>
          <a:p>
            <a:pPr marL="627063" lvl="1" indent="-339725">
              <a:buClr>
                <a:srgbClr val="E86B01"/>
              </a:buClr>
            </a:pPr>
            <a:r>
              <a:rPr lang="en-US" sz="3200" dirty="0" smtClean="0"/>
              <a:t>Federal Criminal Background Checks</a:t>
            </a:r>
          </a:p>
          <a:p>
            <a:pPr marL="1027113" lvl="2" indent="-339725">
              <a:buClr>
                <a:srgbClr val="E86B01"/>
              </a:buClr>
            </a:pPr>
            <a:r>
              <a:rPr lang="en-US" sz="2800" dirty="0" smtClean="0">
                <a:solidFill>
                  <a:srgbClr val="0D1969"/>
                </a:solidFill>
              </a:rPr>
              <a:t>All public &amp; private school employees and contractors, phased in by September 2016</a:t>
            </a:r>
          </a:p>
          <a:p>
            <a:pPr marL="1027113" lvl="2" indent="-339725">
              <a:buClr>
                <a:srgbClr val="E86B01"/>
              </a:buClr>
            </a:pPr>
            <a:r>
              <a:rPr lang="en-US" sz="2800" dirty="0" smtClean="0">
                <a:solidFill>
                  <a:srgbClr val="0D1969"/>
                </a:solidFill>
              </a:rPr>
              <a:t>License holders’ Fee: $55 </a:t>
            </a:r>
          </a:p>
          <a:p>
            <a:pPr marL="1027113" lvl="2" indent="-339725">
              <a:buClr>
                <a:srgbClr val="E86B01"/>
              </a:buClr>
            </a:pPr>
            <a:r>
              <a:rPr lang="en-US" sz="2800" dirty="0" smtClean="0">
                <a:solidFill>
                  <a:srgbClr val="0D1969"/>
                </a:solidFill>
              </a:rPr>
              <a:t>Others (i.e. cafeteria workers, bus drivers): $35 </a:t>
            </a:r>
          </a:p>
          <a:p>
            <a:pPr marL="857250" lvl="1" indent="-457200">
              <a:buNone/>
              <a:defRPr/>
            </a:pPr>
            <a:endParaRPr lang="en-US" sz="2800" dirty="0" smtClean="0"/>
          </a:p>
          <a:p>
            <a:pPr marL="857250" lvl="1" indent="-457200">
              <a:buNone/>
              <a:defRPr/>
            </a:pPr>
            <a:r>
              <a:rPr lang="en-US" sz="2800" dirty="0" smtClean="0"/>
              <a:t>See G.L. c. 71, sec. 38R, as amended</a:t>
            </a:r>
            <a:endParaRPr lang="en-US" sz="3200" dirty="0" smtClean="0"/>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Jan. 2012-July 2017</a:t>
            </a:r>
            <a:endParaRPr lang="en-US" b="1" dirty="0"/>
          </a:p>
        </p:txBody>
      </p:sp>
      <p:sp>
        <p:nvSpPr>
          <p:cNvPr id="3" name="Content Placeholder 2"/>
          <p:cNvSpPr>
            <a:spLocks noGrp="1"/>
          </p:cNvSpPr>
          <p:nvPr>
            <p:ph idx="1"/>
          </p:nvPr>
        </p:nvSpPr>
        <p:spPr>
          <a:xfrm>
            <a:off x="609600" y="1600200"/>
            <a:ext cx="7924800" cy="4525963"/>
          </a:xfrm>
        </p:spPr>
        <p:txBody>
          <a:bodyPr/>
          <a:lstStyle/>
          <a:p>
            <a:r>
              <a:rPr lang="en-US" dirty="0" smtClean="0"/>
              <a:t>License holders: 371 licensees sanctioned (educator license revoked, suspended, etc.)</a:t>
            </a:r>
          </a:p>
          <a:p>
            <a:r>
              <a:rPr lang="en-US" dirty="0" smtClean="0"/>
              <a:t>Applicants: 74 significant investigations; 17 applicants denied</a:t>
            </a:r>
          </a:p>
          <a:p>
            <a:r>
              <a:rPr lang="en-US" dirty="0" smtClean="0"/>
              <a:t>Total cases closed: 448 </a:t>
            </a:r>
          </a:p>
          <a:p>
            <a:r>
              <a:rPr lang="en-US" dirty="0" smtClean="0"/>
              <a:t>Total open investigations: 326 </a:t>
            </a:r>
          </a:p>
          <a:p>
            <a:endParaRPr lang="en-US" dirty="0" smtClean="0"/>
          </a:p>
          <a:p>
            <a:r>
              <a:rPr lang="en-US" dirty="0" smtClean="0"/>
              <a:t>Questions, discussion</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782762"/>
          </a:xfrm>
        </p:spPr>
        <p:txBody>
          <a:bodyPr>
            <a:normAutofit fontScale="90000"/>
          </a:bodyPr>
          <a:lstStyle/>
          <a:p>
            <a:r>
              <a:rPr lang="en-US" sz="4000" b="1" dirty="0" smtClean="0"/>
              <a:t>Office of Professional Practices Investigations (OPPI): Mission</a:t>
            </a:r>
            <a:endParaRPr lang="en-US" sz="4000" b="1" dirty="0"/>
          </a:p>
        </p:txBody>
      </p:sp>
      <p:sp>
        <p:nvSpPr>
          <p:cNvPr id="3" name="Content Placeholder 2"/>
          <p:cNvSpPr>
            <a:spLocks noGrp="1"/>
          </p:cNvSpPr>
          <p:nvPr>
            <p:ph idx="1"/>
          </p:nvPr>
        </p:nvSpPr>
        <p:spPr>
          <a:xfrm>
            <a:off x="609600" y="1981200"/>
            <a:ext cx="7924800" cy="4144963"/>
          </a:xfrm>
        </p:spPr>
        <p:txBody>
          <a:bodyPr>
            <a:normAutofit/>
          </a:bodyPr>
          <a:lstStyle/>
          <a:p>
            <a:r>
              <a:rPr lang="en-US" dirty="0" smtClean="0"/>
              <a:t>Protect students from potentially harmful educators</a:t>
            </a:r>
          </a:p>
          <a:p>
            <a:r>
              <a:rPr lang="en-US" dirty="0" smtClean="0"/>
              <a:t>Maintain the integrity of the education profession</a:t>
            </a:r>
          </a:p>
          <a:p>
            <a:r>
              <a:rPr lang="en-US" dirty="0" smtClean="0"/>
              <a:t>Provide due process to licensed educators who are alleged to have committed misconduct</a:t>
            </a:r>
          </a:p>
          <a:p>
            <a:r>
              <a:rPr lang="en-US" dirty="0" smtClean="0"/>
              <a:t>Preserve high quality standards for 96,000 MA licensed educators</a:t>
            </a:r>
          </a:p>
          <a:p>
            <a:pPr>
              <a:buNone/>
            </a:pP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inc.com/uploaded_files/image/0109-choosing-legal-POP_545.jpg"/>
          <p:cNvPicPr>
            <a:picLocks noChangeAspect="1" noChangeArrowheads="1"/>
          </p:cNvPicPr>
          <p:nvPr/>
        </p:nvPicPr>
        <p:blipFill>
          <a:blip r:embed="rId3" cstate="print"/>
          <a:srcRect/>
          <a:stretch>
            <a:fillRect/>
          </a:stretch>
        </p:blipFill>
        <p:spPr bwMode="auto">
          <a:xfrm>
            <a:off x="0" y="1981200"/>
            <a:ext cx="9188170" cy="4876800"/>
          </a:xfrm>
          <a:prstGeom prst="rect">
            <a:avLst/>
          </a:prstGeom>
          <a:noFill/>
        </p:spPr>
      </p:pic>
      <p:sp>
        <p:nvSpPr>
          <p:cNvPr id="8" name="Rectangle 7" descr="judge hammer backgournd"/>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0"/>
            <a:ext cx="7924800" cy="1143000"/>
          </a:xfrm>
        </p:spPr>
        <p:txBody>
          <a:bodyPr>
            <a:normAutofit/>
          </a:bodyPr>
          <a:lstStyle/>
          <a:p>
            <a:pPr algn="ctr"/>
            <a:r>
              <a:rPr lang="en-US" sz="4000" b="1" dirty="0" smtClean="0"/>
              <a:t>Legal Framework</a:t>
            </a:r>
            <a:endParaRPr lang="en-US" sz="4000" b="1" dirty="0"/>
          </a:p>
        </p:txBody>
      </p:sp>
      <p:sp>
        <p:nvSpPr>
          <p:cNvPr id="3" name="Content Placeholder 2"/>
          <p:cNvSpPr>
            <a:spLocks noGrp="1"/>
          </p:cNvSpPr>
          <p:nvPr>
            <p:ph idx="1"/>
          </p:nvPr>
        </p:nvSpPr>
        <p:spPr>
          <a:xfrm>
            <a:off x="304800" y="1143000"/>
            <a:ext cx="8458200" cy="5181600"/>
          </a:xfrm>
        </p:spPr>
        <p:txBody>
          <a:bodyPr>
            <a:normAutofit fontScale="92500" lnSpcReduction="10000"/>
          </a:bodyPr>
          <a:lstStyle/>
          <a:p>
            <a:pPr>
              <a:buNone/>
            </a:pPr>
            <a:r>
              <a:rPr lang="en-US" sz="3000" dirty="0" smtClean="0"/>
              <a:t>Commissioner may suspend, revoke or </a:t>
            </a:r>
          </a:p>
          <a:p>
            <a:pPr>
              <a:buNone/>
            </a:pPr>
            <a:r>
              <a:rPr lang="en-US" sz="3000" dirty="0" smtClean="0"/>
              <a:t>limit a license if the licensee:</a:t>
            </a:r>
          </a:p>
          <a:p>
            <a:pPr marL="801688" lvl="1" indent="-514350">
              <a:buFont typeface="+mj-lt"/>
              <a:buAutoNum type="arabicPeriod"/>
            </a:pPr>
            <a:r>
              <a:rPr lang="en-US" sz="3000" dirty="0" smtClean="0"/>
              <a:t>Lacks “sound moral character”</a:t>
            </a:r>
          </a:p>
          <a:p>
            <a:pPr marL="801688" lvl="1" indent="-514350">
              <a:buFont typeface="+mj-lt"/>
              <a:buAutoNum type="arabicPeriod"/>
            </a:pPr>
            <a:r>
              <a:rPr lang="en-US" sz="3000" dirty="0" smtClean="0"/>
              <a:t>Pleads guilty to or is convicted of a crime</a:t>
            </a:r>
          </a:p>
          <a:p>
            <a:pPr marL="801688" lvl="1" indent="-514350">
              <a:buFont typeface="+mj-lt"/>
              <a:buAutoNum type="arabicPeriod"/>
            </a:pPr>
            <a:r>
              <a:rPr lang="en-US" sz="3000" dirty="0" smtClean="0"/>
              <a:t>Commits gross misconduct or negligence</a:t>
            </a:r>
          </a:p>
          <a:p>
            <a:pPr marL="801688" lvl="1" indent="-514350">
              <a:buFont typeface="+mj-lt"/>
              <a:buAutoNum type="arabicPeriod"/>
            </a:pPr>
            <a:r>
              <a:rPr lang="en-US" sz="3000" dirty="0" smtClean="0"/>
              <a:t>Is dismissed from a school for just cause</a:t>
            </a:r>
          </a:p>
          <a:p>
            <a:pPr marL="801688" lvl="1" indent="-514350">
              <a:buFont typeface="+mj-lt"/>
              <a:buAutoNum type="arabicPeriod"/>
            </a:pPr>
            <a:r>
              <a:rPr lang="en-US" sz="3000" dirty="0" smtClean="0"/>
              <a:t>Misrepresents their history on application</a:t>
            </a:r>
          </a:p>
          <a:p>
            <a:pPr marL="801688" lvl="1" indent="-514350">
              <a:buFont typeface="+mj-lt"/>
              <a:buAutoNum type="arabicPeriod"/>
            </a:pPr>
            <a:r>
              <a:rPr lang="en-US" sz="3000" dirty="0" smtClean="0"/>
              <a:t>Has another professional license revoked, suspended or surrendered</a:t>
            </a:r>
          </a:p>
          <a:p>
            <a:pPr marL="627063" lvl="1" indent="-339725">
              <a:buNone/>
            </a:pPr>
            <a:endParaRPr lang="en-US" sz="3000" i="1" dirty="0" smtClean="0"/>
          </a:p>
          <a:p>
            <a:pPr marL="627063" lvl="1" indent="-339725">
              <a:buNone/>
            </a:pPr>
            <a:r>
              <a:rPr lang="en-US" sz="3000" dirty="0" smtClean="0"/>
              <a:t>See G.L. c. 71, § 38G; 603 C.M.R. 7.15(8)(a).</a:t>
            </a:r>
          </a:p>
          <a:p>
            <a:pPr marL="627063" lvl="1" indent="-339725">
              <a:buNone/>
            </a:pPr>
            <a:endParaRPr lang="en-US" sz="2500" dirty="0"/>
          </a:p>
        </p:txBody>
      </p:sp>
      <p:sp>
        <p:nvSpPr>
          <p:cNvPr id="5" name="Slide Number Placeholder 4"/>
          <p:cNvSpPr>
            <a:spLocks noGrp="1"/>
          </p:cNvSpPr>
          <p:nvPr>
            <p:ph type="sldNum" sz="quarter" idx="12"/>
          </p:nvPr>
        </p:nvSpPr>
        <p:spPr>
          <a:xfrm>
            <a:off x="8610600" y="6400800"/>
            <a:ext cx="533400" cy="457200"/>
          </a:xfrm>
        </p:spPr>
        <p:txBody>
          <a:bodyPr/>
          <a:lstStyle/>
          <a:p>
            <a:fld id="{BD26C40E-487C-40A4-A841-8174FD7B7142}" type="slidenum">
              <a:rPr lang="en-US" smtClean="0"/>
              <a:pPr/>
              <a:t>3</a:t>
            </a:fld>
            <a:endParaRPr lang="en-US" dirty="0"/>
          </a:p>
        </p:txBody>
      </p:sp>
      <p:cxnSp>
        <p:nvCxnSpPr>
          <p:cNvPr id="6" name="Straight Connector 5" descr="horizontal line"/>
          <p:cNvCxnSpPr/>
          <p:nvPr/>
        </p:nvCxnSpPr>
        <p:spPr>
          <a:xfrm>
            <a:off x="457200" y="9144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578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white background"/>
          <p:cNvSpPr/>
          <p:nvPr/>
        </p:nvSpPr>
        <p:spPr>
          <a:xfrm>
            <a:off x="8001000" y="5029200"/>
            <a:ext cx="1143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Newspapers"/>
          <p:cNvPicPr>
            <a:picLocks noChangeAspect="1" noChangeArrowheads="1"/>
          </p:cNvPicPr>
          <p:nvPr/>
        </p:nvPicPr>
        <p:blipFill>
          <a:blip r:embed="rId3" cstate="print"/>
          <a:srcRect r="13309"/>
          <a:stretch>
            <a:fillRect/>
          </a:stretch>
        </p:blipFill>
        <p:spPr bwMode="auto">
          <a:xfrm>
            <a:off x="5044099" y="1524000"/>
            <a:ext cx="3871301" cy="4343400"/>
          </a:xfrm>
          <a:prstGeom prst="rect">
            <a:avLst/>
          </a:prstGeom>
          <a:noFill/>
        </p:spPr>
      </p:pic>
      <p:sp>
        <p:nvSpPr>
          <p:cNvPr id="6" name="Title 1"/>
          <p:cNvSpPr>
            <a:spLocks noGrp="1"/>
          </p:cNvSpPr>
          <p:nvPr>
            <p:ph type="title"/>
          </p:nvPr>
        </p:nvSpPr>
        <p:spPr>
          <a:xfrm>
            <a:off x="0" y="0"/>
            <a:ext cx="9144000" cy="1143000"/>
          </a:xfrm>
        </p:spPr>
        <p:txBody>
          <a:bodyPr>
            <a:normAutofit/>
          </a:bodyPr>
          <a:lstStyle/>
          <a:p>
            <a:pPr algn="ctr"/>
            <a:r>
              <a:rPr lang="en-US" sz="4000" b="1" dirty="0" smtClean="0"/>
              <a:t>Reporting Misconduct</a:t>
            </a:r>
            <a:endParaRPr lang="en-US" sz="4000" b="1" dirty="0"/>
          </a:p>
        </p:txBody>
      </p:sp>
      <p:cxnSp>
        <p:nvCxnSpPr>
          <p:cNvPr id="8" name="Straight Connector 7" descr="horizontal line"/>
          <p:cNvCxnSpPr/>
          <p:nvPr/>
        </p:nvCxnSpPr>
        <p:spPr>
          <a:xfrm>
            <a:off x="457200" y="9144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152400" y="1371600"/>
            <a:ext cx="5791200" cy="3505200"/>
          </a:xfrm>
          <a:solidFill>
            <a:schemeClr val="bg1">
              <a:alpha val="0"/>
            </a:schemeClr>
          </a:solidFill>
        </p:spPr>
        <p:txBody>
          <a:bodyPr>
            <a:noAutofit/>
          </a:bodyPr>
          <a:lstStyle/>
          <a:p>
            <a:pPr marL="457200" indent="-457200">
              <a:buNone/>
              <a:defRPr/>
            </a:pPr>
            <a:r>
              <a:rPr lang="en-US" sz="3200" b="1" dirty="0" smtClean="0"/>
              <a:t>Sources of Reports:</a:t>
            </a:r>
          </a:p>
          <a:p>
            <a:pPr marL="457200" indent="-457200">
              <a:defRPr/>
            </a:pPr>
            <a:r>
              <a:rPr lang="en-US" dirty="0" smtClean="0"/>
              <a:t>School administrators</a:t>
            </a:r>
          </a:p>
          <a:p>
            <a:pPr marL="857250" lvl="1" indent="-457200">
              <a:buFont typeface="Arial" pitchFamily="34" charset="0"/>
              <a:buChar char="•"/>
              <a:defRPr/>
            </a:pPr>
            <a:r>
              <a:rPr lang="en-US" sz="2800" dirty="0" smtClean="0"/>
              <a:t>Dismissals, non-renewals and resignations (for cited reasons) </a:t>
            </a:r>
          </a:p>
          <a:p>
            <a:pPr marL="457200" indent="-457200">
              <a:defRPr/>
            </a:pPr>
            <a:r>
              <a:rPr lang="en-US" dirty="0" smtClean="0"/>
              <a:t>Licensees</a:t>
            </a:r>
          </a:p>
          <a:p>
            <a:pPr marL="457200" indent="-457200">
              <a:defRPr/>
            </a:pPr>
            <a:r>
              <a:rPr lang="en-US" dirty="0" smtClean="0"/>
              <a:t>Other sources</a:t>
            </a:r>
          </a:p>
          <a:p>
            <a:pPr marL="857250" lvl="1" indent="-457200">
              <a:buFont typeface="Arial" pitchFamily="34" charset="0"/>
              <a:buChar char="•"/>
              <a:defRPr/>
            </a:pPr>
            <a:r>
              <a:rPr lang="en-US" sz="2800" dirty="0" smtClean="0"/>
              <a:t>Media, law enforcement, DCF, school staff, parents</a:t>
            </a:r>
          </a:p>
          <a:p>
            <a:pPr marL="457200" indent="-457200">
              <a:buNone/>
              <a:defRPr/>
            </a:pPr>
            <a:endParaRPr lang="en-US" sz="2000" b="1" dirty="0" smtClean="0"/>
          </a:p>
          <a:p>
            <a:pPr marL="457200" indent="-457200">
              <a:buNone/>
              <a:defRPr/>
            </a:pPr>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descr="Orange circle"/>
          <p:cNvSpPr/>
          <p:nvPr/>
        </p:nvSpPr>
        <p:spPr>
          <a:xfrm>
            <a:off x="4114800" y="1371600"/>
            <a:ext cx="48006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two teachers in meeting&#10;Picture from: http://www.pbs.org/parents/education/files/2012/08/teacher-meeting-467x267.jpg"/>
          <p:cNvPicPr>
            <a:picLocks noChangeAspect="1" noChangeArrowheads="1"/>
          </p:cNvPicPr>
          <p:nvPr/>
        </p:nvPicPr>
        <p:blipFill>
          <a:blip r:embed="rId3" cstate="print"/>
          <a:srcRect l="15418" r="4068"/>
          <a:stretch>
            <a:fillRect/>
          </a:stretch>
        </p:blipFill>
        <p:spPr bwMode="auto">
          <a:xfrm>
            <a:off x="152399" y="1371600"/>
            <a:ext cx="4800601" cy="4343400"/>
          </a:xfrm>
          <a:prstGeom prst="ellipse">
            <a:avLst/>
          </a:prstGeom>
          <a:noFill/>
        </p:spPr>
      </p:pic>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
        <p:nvSpPr>
          <p:cNvPr id="7" name="Title 1"/>
          <p:cNvSpPr txBox="1">
            <a:spLocks/>
          </p:cNvSpPr>
          <p:nvPr/>
        </p:nvSpPr>
        <p:spPr>
          <a:xfrm>
            <a:off x="533400" y="152400"/>
            <a:ext cx="79248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Employment vs. Licensure</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9458" name="AutoShape 2" descr="http://www.w3.org/TR/compositing-1/examples/screen_example.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ttp://www.w3.org/TR/compositing-1/examples/screen_example.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6" name="Picture 4" descr="ELAR login logo"/>
          <p:cNvPicPr>
            <a:picLocks noChangeAspect="1" noChangeArrowheads="1"/>
          </p:cNvPicPr>
          <p:nvPr/>
        </p:nvPicPr>
        <p:blipFill>
          <a:blip r:embed="rId4" cstate="print"/>
          <a:srcRect/>
          <a:stretch>
            <a:fillRect/>
          </a:stretch>
        </p:blipFill>
        <p:spPr bwMode="auto">
          <a:xfrm>
            <a:off x="5562600" y="2438400"/>
            <a:ext cx="2076450" cy="2076450"/>
          </a:xfrm>
          <a:prstGeom prst="rect">
            <a:avLst/>
          </a:prstGeom>
          <a:noFill/>
        </p:spPr>
      </p:pic>
      <p:sp>
        <p:nvSpPr>
          <p:cNvPr id="8198" name="AutoShape 6" descr="data:image/jpeg;base64,/9j/4AAQSkZJRgABAQAAAQABAAD/2wCEAAkGBxQSEhUUExQVFhUWFBUVFRQUFBYUFhUXFRUXFhcUFRQYHCggGBwlHBUUITEhJSksLi4uGB8zODMsNygtLisBCgoKDg0OGxAQGiwmICUsLC8sLCwsLCwsLC0sLCwsLCwsLCwsLCwsLCwsLC0sLCwsLCwsLCwsLCwsLCwsLCwsLP/AABEIAKoBKQMBIgACEQEDEQH/xAAcAAABBQEBAQAAAAAAAAAAAAACAQMEBQYHAAj/xABFEAABAwEFBAYIBAQFAgcAAAABAAIRAwQFEiExBkFRYRMicYGRoQcUMlKxwdHwI0JykhUzYuFTgqLS8RbCFyU0Q5Ojsv/EABoBAAIDAQEAAAAAAAAAAAAAAAIDAAEEBQb/xAA0EQACAgEDAwEFBQgDAAAAAAAAAQIRAwQSITFBUQUTIjJh0RRxkcHwI0JSYoGhsfEGFST/2gAMAwEAAhEDEQA/AOYAIgEgRBCchsUBEAkCMBQBs8AiAXgEQCgDZ4BEAvQlUBFCHFnlu8yq+23jhgNImczrHdvVf/E355+QCjNmHSTfvPj7/oWr7fD8MgQc8UbuAUW03m4zGQOm/wACql+ZnifijnFruEeCqjpxxQSqkSKVV73tBdI0nTI9iYtNnwvLRnBPxKfsdLERBgAZ8p381cNutge0iS0QTvJIE5GNHDduVN0xyhaCum0CGMcTJBgnIQDoOfJWJCqBZyHghgIDmvEuIJ/pHmrvpg8ZNw5nL4iVIvmjn+o6ZOHtF1QEJQEoCIBNODYEIgEWFLCgNggIsKIBeAVlWDCWEUL0KFWIAvPIAkmANSUUKg2trkBjBo6Se7JRj9Pj9rkUBi+b4x9Sm44fzEau5DkqIBW1xXG6v1jk34q1vW4G06Zjdms8s8VLb3PUYdJtx+6uP8mUcF6Ebwm9EwlUGE4w8EDRKNgIKphxJ9jrFrg5uv35LV0agc0OG/dwO8FZyy2WQSO8dqv7CMPV3OEg89xVRdMrVaVZsf8AMun0HiEBCeITbgnHnOg2QkThCGFAkyiCIJAjCWGxQEYSBGAoAzwCIBeARAKAM8o9uq4W78yG5a58FJVfepGGCQOHGR2KDMCvIimtFbMgADOMt0c0y9sATqc/ogOvHNOVTPcI8FDuLoK12fJE15B6qZZMqwstnzAP33q7oOKbDu+kS/IQFt7p2eqVmCBJiGmSYGnYAm9m7rokj8x4Rl2Lq1wUGNAAAGmiyyyXKkbY4tsbZibt9HTzPSOc0wBLTIyiMiM1SXtc7rJUNJ/a125w4j5ru7GArJekW6hUsxqAdakcQ/ScneWfcmK0+TDrI78ElHqcpARALyVaDyLZ5KF5KrBESpUsKFCQvQlhLCsqxAFndsKJim7cJb45rSAJq22IVabmO36HgdxVM0aXKseVSfQfuCiG0ace4D4iVJvKliY4clR3aXOY6zucQ+myZZkQBA8cwhsdqY15aWFxAHWJJcd2sydFy3ie5+T3kMicE10ZmbVZ4MFRjTW0vO6m1RiptIO8GY81nK9iIJBEHgd60wypiZ4SrbLSrGi0OZzGnHxTTmEGCE9YQMwOI7j2Jrdi4Rp0WN2tI5xx56qXStAzHbG77gp+ygEDjp3j5FU14ktLoEQWOHm0/JUuRz900lkqY2yeJHgjITV1j8Jp4yfNSSE6PQ8tq+M8q8jBCSE44IYRUJTM+EbQgCcCUMYQRhAE4FBbFCIBIEQVgMbtU4Dh1jKNecc4WetuHHAyaAM4MnmZ1WldoqG82dYOc3LMEgz2E8CqN2hlTaKqU6zX4JkomqzqIXDmrWz2nKXGY5fYO9VYaZ3HzUuznE8Adm7zQsZDhm+2YqNOEM/55ldIsDnCFitkrhFMB8ydYGQC2QruZnLGtHtPqGAOYG9YHTnwdJOo0zV2BxIzQXtVaKT8QBGFwg6GRGfJZ2tbC80gx1ZweXEPA6OnDQJOQz1GSnV7O21UsDjlBD2nOQY+nmtV1wZtt8nHnYZOE4mycLuInIrytdprtFntD6YENycz9LtB3GR3KrC0x5R4nPBwySi+zPJV5KiEnkoXglUKPJQF4I2hQo80IwEkIgFAkXFz3cMDqhAkiJ5anzUD+GUzUxNiQc4S1r1qU6WEOwgEZ6ZcJXrFmTVx4i6JIIiOEDILl54yUm2e79Lljlp4+z6Lj+vc092Xc1w0yXr12bpEThB5Qp9w1gW5KfajKKMFtNMsj3UcO2ksXRPcB7IPsnd2cFWXbTBrxuIB+S1vpFphpJ4rIXVVAexx7D3ymwbcRcq3o0baOThoQJHy+iiVmNc5rn6YSDPfHmjt1pioY0LcviFW26ripNjeT25ZouxcmjSWNzSwYdwjwyTxCy10VHT1SZ8j2grU0gS3OJ5fROxz7Hn/AFDS1N5E+vYAhIjKGE45ZmgjagCNqUPY4EYTYRhQWxwJQhCIKAMVwyVXe1QNYQdSCAJ8yrCq+Bw5rNXjXc53WjKYjgSoa9HicpX2RES034SCNxnPTLikcUrGEnJQ66Tb4NvRuj1iz06lBrTJIcDlhdPsk7juE8lAdcL6dWCC3SQYBG+DCY2Wv2rYXuc0B7HAB9N0w6DkQRoRxV5aL2faKpquaGhwENEkCBGp1WSbcej4Opjgp1a5NddV4hgaFsi2laaYD2giBkua3ZVkgb1s7rxgjgs8JNOh84J8mrpWelRpl5gNY0kk5wAJKrLptuIioAGsdlmc8/eCfttvDGQ5rnSDIawvAET1o0TNOz08GJtFgIEgvDRBjgJWqm3wZ4rh33MX6RHzawAQQ2k0SOZcYPisyE1TvBtcl4IxFxLhIkEnPLhzTwC1xVI8NrJOWaUmqtnkq8EqIynoSgLyIKwbPAIgkRNKlETCRMQgp+nTJ7N54Knx1GY4ucqirfgDCo112EVZFV2DMjAyGmM8iR28VY26j0dPFMkjw+qxVy3wLPULqoJbUJcCBMEEg+ULLllv+E9X6Vp8mlTeVJKVf0r+x1e46RpDCPZGnYrG8LxaxhLjuWCrekWz02xTa97uzCPEqlobU1LS4l7RAOTQTlz5pCjNR6HW3wlKrGdrrYa7y4ghu4cVmMUGRxAHctbedMVHtG7DPy+qpbe0MrARk0ExzylMxvgHJDmxm21yW56x/wAqUy4bQaDajWOc2A8gZkAgw7wA8U3eDGtqMY7e1rj/AJ4OS7bd9em2kIgDIt7MIaPIBW5UlQO227OKXdTe1wEEHvBW1sN2vezEXMB/qeAT5KbtBe9MS1jWzyGU8VVWOjUd1nSOZ17gl+1kuheXTRyw2yJ4uaruwHsqN+qH+DVvdH72fVWV2OaCA0STv1Pcr71N/un9pWmM8jXNHPfpGFd3+K+hxgIwgCIIziscBRhNAowVAGhwFDXrtYJcYC8Cqi/6h6rd0E96gWHHvmosC325zshp/fzVe8k6pyzmcvBOYPh8kSidmEFFUiJC2lj2dLKTCR1i0OdyxZx8FnrssXS1qNP36rGdznAHyldytN1DdoN3D+6y6tySSR3fRsWNylKf3I5ObqMkEblLuaiYLSM2ktPaFrq13gVBlr5BN3ndgo1w8ew8Qf1Df3iPBYHOTTs7ObTQjTj1Kum0sK1V038zDheOwleZdzXgZA/FDarjpUWOq1SQxgLiJ1jcpFvsc/JsfDL2xXi2rkHZ8CptvoNNF+J0TTeJGRGJpE9uawmytHpH43iMU4W7mToJ5LRXm2GwJjtJTllaiF/173pN9TglrszqNR1N+TmOLT8iO0QVKst71WaOkcHdb+60PpDu8fh1xvPRu55EtPhiHcFj2aSt+HJvgmcHXaRYsssUlaXS/HY1Nhv9rsnjCeIzb9QrlYFuvktxZK2NjXRGIAxwTkea9R0sMVSguo+iCEIgrOUxUqRKrBHGSrauIptjQa/XxVXS+XmpdgtUgh3YQVnz8uj1n/HsCUJZX1bpfr9dByr+JSI3geMaLD35duKzU6jcujxNqD9buq7xgLbPpls4TkQYPyKKnZshgyMQWke0Ow6pEeGehyY1JUcgbQJMDVWd2NdSdMZb1unbP2fFiNF7CNejJg8sJmO5SGMpjJtnbH9YLj/qTJNvgz49Ntdmbq2gPAw+0PPkoF52d1WKjRJiSOPvDtylb6yWGk49agwD+nL4J6vZabHipRY0Ges2cngnWNxz13paxtcoe4XwzBUrC62NZhbic2ARkHRwk6QtnY9n306cPrlrOBeXkDgCch3KZarU5/stk64g2D+5Mtu5786h7jn5I9i6MralyRQKNP8AlNxHfUfn4T8kVksr67oBwtGbnnQDiEdamwENHWP3qjq1i4dG04abfbdoCeE7+xRRQVeC7u2rTYQyi2dxf+Z3+bcOxXeN3AeJVHc1kc6MPUbxcJe7sb+UcytD/Df63+I+idFcCJ7bOBhEm8SXEoeVoclECmcSXEoDtHwVV384dUb8/BTw5Udvrh7yRMZDwUQ/TY/fvwMUnwQVOA+aglqfslXUHgjidIkAkQWmHAyCMiCCCIXQru9JjmsHrFHHl/MpEAnm6m7KeYPcFzapUjPwU2zHE2D2+P2VJQjPqPw554n7rOh2HbCha7VQpU2vaXvLcVTCAJbnoTJW7vS721KeA/5TwI0+C+dKtAsdLSQQZaRkRGYIO4rfbM+kioDTp2ppqDFHStIDzlAxN0dGfDVZMmnUU6R1dP6hLK1DK/uOgXdRNIYag08+xZja29TXeaTf5dOHP4OdPVb3a9wWnve9Wmh0rHBzS04SOOkHmFj7lsRqsdxc4uJPksE/d4R0dLhc8tz7FrcggMcNN+6N8n68lX1/SHZnsIe2o1wJBDW42mDEtflkecLMbV2mpT/AFQhoB6RjTkc5AcdTrposnErZp9MnjuXcy+o+pyhn24/3e/n/AEX21e1AtTRTYwtYHBxLiMTiAQMhkBmd6z72xA5fFepMlwH3wXqxJdA3LZCChGkcLPnnmnvm7YRPBbqzRgbGQwiB3LDMpLcWP2Gfpb8Ew4vqvwR+8fCIJAiCujgsVeC8vKygnThMa5EeKFlTFJGTozHGN/aNfFETkexQcYdvwu+Kz5V7x7H0GX/nrw3+Re3baC5oJgiDIPEHKOBVnQoB3sGf6Tk4eOqzmz2KXMcZIOR5H+61dBlNozzPPM9w3JPc7m7gJrHN1H7kYdxYD98EptDvyyBwmfjknqTXOzIbHEtg+AKNFP5keraGjLBHh9FENbg0eIU21Na3cCeAnzzUanJMBje/EYHHVWRUNG0EaQO6Uy9tR/vHyCmWp+HIQDyaMkzdzS97qlQnAwHCCcp4x2Ki+1kf1cUgXOOZmAMz46BV9Fzq7wKYLabMhzf+Z07+EoL5txe4xvyaPIKxuKW4WjQDh5lV8kW7NLcthflIPir71Z3PyUe7C6B9Fa4zy8FoS4Mk5Oz5iDkuJMhEAhPPOI7iRByAMKcbSKgLiDUqQCeAVE0K1vcYWgcT8FCoNy7VaRr08ajYtJgjNBaLOW56jj9VNFOO7gktE4DOQ5x5I64NBW1HSptgqw8Di2PD7KgI6b4IPAgoU+SFw9nkm7PQ63Y4HwI+SkzpzH38kjG7+5G1fAUZU7RqjUczHQceo879Gv0a8fA8inLzvR9koHo8qhEAxOATBdHHgnLxpCpJE+y2Y5tGaqNryeikmSW05PPKfmuFBXOKfk93qHtwZJrvFv8AsZu1VCcySSTJJMkneSVGaEb3z3BJOS7h4RnqIycfDsCYY6SeaerOhvdCZoblH4KJDR9IH1Wyutv4NONMA+CyNMZd66NsncNSvZadRrSQcQkR+VxCtHO9SxynjW1XyQg1EtKzZGv7jvJOf9H1/wDDPiEXBxfsmZ/usyy8tX/0bX9zzCUbF1/dH7gpZf2LN/CzJVPZd2fMKmr1QcnZHitltPs7Us1ndUeABLW+0CZJ4dy57WrHeJ5rNk+I9P6PjljwVJU7f5E+56xbXGFwzBB7NfHJbqwU3GJy7dfBcyu60BtekQD7YHjl810ahaS6B8Pqky6nZxu7NFScxvM+J/sgrWonTIctfFMWOxu35DzUxzmM5nxP9kaL4vyRWWQuzOQ8/BLWqtYIbr96oa9sc7TIefimWWYnM5DzULryMUaZe74n73ob4tQYzA3hn9E9arWKYhuv3mVmbdWLic+3sVWGlfI3YHYquIiQ34n/AIW3uatmOr5/2WX2epMDJcM3OJ7tAtzdFnpmI+YVw5YvI1XJorA8QJHwU+W8PJM2SzDcfgpXq3NaDA2rPnltup7rIxOtvIbrLTS07MpNOyFZ6E7UMtvI7rNT8B9E+y86m6hSHcPopFOwlSWWDtVqJXBhduLa+oaTXMY2A53VETMDPwVHScAQjv68/WKxdo0dVg34QTBPMzKjUG/evkE6HAJZUSIS22jLTlmBlkkpGIEE/fBOWir1HagkH4boTexCgSnRIlCSQtrNUljfvT/hSAdfv71VXZXdU9qe6WJ7PomJ8FnS9n6BqWfEz2gesOIy+SptvmQwbpLPkVd7Gud0R0D+o0tOWjN3dqqL0iWrEyDq2th7sAI+JXHhH9qn8/zPZ6ibWjlf8P5IxJcvT8vLNNtk6AleMjJdazxYtqqSY716lomsPHfoVJptwHOCI1G7gVOrISaUkfYXZ/Rxd5bYafSuewuc9zWh7h1HOlpgaTme9cYDPd1OnMnIL6gs1hbTY1giGNa0f5QB8kRGV3qjPff/API9e9UZ7z/31FadE3kl6NvJSwCp9Tp8X/vqfVJ6lT/q/c/6q36NvJeFNvJVZDCbf2RoswFMS41AOsXaQdJXKLRYKjdwP6XYl2P0p0D6ljp59HUaXR7hlrj5julcppWyRA1WPUTlGXB0NNtcKM7VqOa4Egy0g6cDK6TdV8UywFomQDwWRtlDEMx4ILscabJIdhDznBDc/wCrRCpqSHxuMvkdKp3i5wgdwH13p5tOfaMfFZKwX61oyUipeTndngP7pyH2uxpXW2mzmfHz3Kutd7kjIx2KkqWji4dgUOtbo0H32qmUqRblxdyHE/RQrfWaxsDU6De4qlq26odPJHdlMuqtdUMNb1pcd+4ffBA0Fvvg3V1WEQ0Ys4G8cFtLosJA18lkbispqHqlp7AT8wt3d9mc2Oqf/wA/EpuNCMz7WWlGzkJ7oz9yvWd53jxKd9ZbxHinGFtnA6Vqb77fAo7Re9KkJfUbyAbJPYExf9qFnoOe0DFk1sgau392a59WD3uLnuLidSUoV16G/uTbyg2qTaKTzSjIMzcSTqRIgATvW2u99it7SbJaQCQQ6jVgPE5do38VwKsyN601HZKpTslS1VCWPawOpsaesOsOs4jTI6JWTFOT3Qm0/wAV+AIV+bBW+xEl1Bz2T/MpDpWxnqWiW94CzgeeJnwWx2I2+t9GoKYe6uw5YKrj1RxDzmO9dXvXZ+xW9nTWiztaYzq0XYXAf1YR1u8FI+1ZMUtuSN/OP0DjCTVpHAbKY8N+asqNidUhrRm8hjZBjE7Id8ldMq+j6nSAqWKK0Z/iE4wN5bPV+C3t02dhs4ENcAJmBIdrOe8FaMWtWR1FceR3sPd3WfNl8bI2uzOipRcR79MGow97dO+FUmzPGrHftK+qG2PJVFuu04m5S0uzjdzQvNOK6BrTwk+GfO1C7K5Bw0ap0OVN5+SYwnevpx1jpsG6Avnm/mNbaK4aeqK1TDluxmEzDklJtNC8uFQSaZYU9qazcbmtYC92KSDLZbhhpngFTWqu6q4uqOJk4oPFMBw7V41uOSbHFCPRF5dXmyKpSdBvlplubYzHBI+mA2eOab6XnKWpaA5hbkDIjsRmcCmz8PrZAuyPA/RSxQxMadCBEg88u5LRhw6NoLjEAAEk9gGZT9nu20BsdBXOeX4NSI/arSKGLLUDQS4Zh0QOI3gK6uTat9nqtqMLsjmJycN4IJVY+67RMCzV+JPQ1Nf2pyjdVokH1Wuc/wDAqf7ULZTimfRV1Wv1ikytTeC2o0OHV0nUHmDkpfRv94eCzPo2DqdiDarXMIq1MLajS12EmQcJzAzKsr6vh9KcFPE2PaGefCFUpKKtlwg5y2osyx/vjwUVluGIzU6gBl8DMjQNH5u1ZKpbLXaHQymWs/M6q4AHuGZ7Bkr64LvHSfiONR0TnkxvJrNAsn2ic5VBceWa1pVFXJkxlR9ZpbBLHAtIeB1gciI7FEsXo7sLWgerjtL6k+OJbBlIBGSmuN/EBuS+FGWGwFhGlH/7Kn+5TbNcVNv4Yc7CBGB0OaQdxBCt6r+ahit1na7vhuKrZFdgt8/JSs2Kpsc4sFMNdqzomgdkhY63+i60dI406tLoySWtJeCAdxyK6Z65CMWwKlFLoM9pM5ZT9Flc+1UpD9OJ3yCsrN6LqY9uq4/paB5mV0L1kJHWgKUR5ZmVsuwdjZGOmXDTEaj4B3BzQchzV/Ztl7IwQ2hTHaJ+KkdOCIOYORCcu+0YmgzmC5h5lpifvimQ54AlKT5sq7Vs3QmQwMPFoiO0cFKu6zvYYDzl+VxLmnsJzCsqmvI6qsqVSwOM9al1v1MBgg+E96YkWpuSphbS3wLPZa9RzS11OjUe3gSG5Q7jJbkvlP8AjFo/xqn7ivob0v20G667Wy4vNNsNMx+IDJjdkvnH1d/unwQt0I2t9jpW1F0OtNDDTIxNcHgEwHQCIncc1hxs9bJjoKnhl4rqtNSWJe4GjkN13I99rp2esCwkjEDrEYo7wF2K3VaVOi81i0Ug2HYtCCIwxvJ0hYC/rQ2je1Ko4w0NY5xicsLhpvVRtNtC+1vzltNpOCnP+p3F3wRWCRrhYekqOZkBpOsTlPcuwbO7ZWenQa1xdjGrA2T2zouF2a0lj5BMTmOIWz2dpNrvdhxYgwPaGnIw4AlxOgie+EjKmpbjZgknHad8uy2dJTD25BwkTExzATNotDbPLnPphp9svhg5mSVC2LrU3WdjQZcBm0mSI5LC+le5bRbbfRZTs9V1GkwB1RjXFpLziInTIACeajxxyxW4qfDaOgWLaSyVi5rKoaQYBIIY7m0nUc1j792wr06zqbKDHtaYFQVcnZTIhpTdkuW0tECzv04AfNMV9nba4iLO7Xe5g/7ktKcX3a+f1DjCCfxFdbtsLW4EdDTA/W4/9q5temN9V7iGgudJAJIBOuq687ZK1vy6IN/VUZ8iVVD0U2l7iX1aLBO7FUPhl8UzHuTuiZnBxqzlfq7uKX1Y8V2u7/RVZ2/zq1SoeDYpN+Z81pbv2Gu+nEWZjjxqYqh/1Ep1yM37M+bvVv6kjrNzX1ezZqyEQbLQI4dCz6LAekT0YUhSNawtwPGbqAJLHj+iT1Dy0PJW1JK7KTg+KOe+iCn/AOa0Oyr3fhuE+a+jDS7Vj9k9n6dipMpsaMeEGo+Os90ZknhwC2tn0RQlYuaojmmm3UgrYDihNnadQEdglQaIUW22FtRsE6GRwkcVc1ruYeI7D9VCq3KD+dwQttqi4undmep2xgJaAZBIM5CV42l7TMtncBlH1Uy1bHh7sXT1Af0g/EpynsmIA6d/bgYkbJG5Z8fct7Dag5gjMp6pVAEuMDjuUSzXM6m2G1Sf1tEf6VmtottaFjf0droWhp3ENY9rh7zcL9D4piXkRKSv3SVfV62g/wDpzSaBvqBzie4EQqahe9sp+2yjUBMkte9hPcQ4eatbh2istsBNGlWgD2qlLA2eAJOZ7FcUBQOT6cc8yO9BJc/ERTrsZpu0I/PTe3jm1w+PyTzdoKO94H6slrWXTZ3AEU2nnqibdNAf+zT72A/FWsb8l+3XgzdnvenUMU6jXHg1wcfAKcyhUOjT35fFXlOzNb7LGt/S0D4LzmovZgvN4RTNsFXe5o7yfkpN0WB1JpBeHE1HvmCPaMgdymEIS5FGKQLyyYzeFodT6+FxAHWDWl0gcMIMO1VfVPSvNTNrXMDAHCHEYsUxu0arXpSF41AdQCisiyNFFbLioVqbqT3vwvEGMM92Sz//AIU2L/GtHjT/ANi3LrK06ZHxQepc0NE9rLycupuS2q2spML3mGjz5AbymaSye3Tz0lMSYwExOUyM4SSFJft5G01jULQ3INaN4aJiTvOZVc8ZJxI7RWUQoU6x3nVoghjiA4Q4biJmDxEgFRSpFjE1qQOYNRkg6HrBW+Q1xyjtHors1oq0w+rDGkAgNEEt4kmTmum1BuVfs2wClkAOwclaPV40kuAcsm3yR14lGdED9yYLGnlNuOUJ12pTLdELINhS6AUapqpdmURZPoNUe+f5ZUukol8/yyrl0ZS6lPVycOwK1spyVZX1HcrWyaIYFy6EthRpAiTATxCAtRpHKEGy1DhRuQzooQMKj2suzpaRd0Ta2ES6k4ZvaDMMducrpqdYqL6GJuW87PXHR0SGOaBNFwwPYP0/RTKjSNVyf0u9S0U3M6rukeMTeq6MWkjOF0zZqoXWVhcS4wM3Ek+JS5Y1t3IY3TomUqrmmWkhWFC9zo8d4+iq6yEJSk10I0maWlamv9kjs3ozKyJOav7oeS3Mk9pToT3ASjRLeOKZfClOUVwTASL6yyYBBPCUZrgboQtpCdB4BEBmFKLDxFexleOqKFR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extBox 22" descr="District"/>
          <p:cNvSpPr txBox="1"/>
          <p:nvPr/>
        </p:nvSpPr>
        <p:spPr>
          <a:xfrm>
            <a:off x="1676400" y="1447800"/>
            <a:ext cx="2133600" cy="707886"/>
          </a:xfrm>
          <a:prstGeom prst="rect">
            <a:avLst/>
          </a:prstGeom>
          <a:noFill/>
        </p:spPr>
        <p:txBody>
          <a:bodyPr wrap="square" rtlCol="0">
            <a:spAutoFit/>
          </a:bodyPr>
          <a:lstStyle/>
          <a:p>
            <a:r>
              <a:rPr lang="en-US" sz="4000" dirty="0" smtClean="0">
                <a:solidFill>
                  <a:schemeClr val="bg1"/>
                </a:solidFill>
              </a:rPr>
              <a:t>District</a:t>
            </a:r>
            <a:endParaRPr lang="en-US" sz="4000" dirty="0">
              <a:solidFill>
                <a:schemeClr val="bg1"/>
              </a:solidFill>
            </a:endParaRPr>
          </a:p>
        </p:txBody>
      </p:sp>
      <p:sp>
        <p:nvSpPr>
          <p:cNvPr id="25" name="TextBox 24" descr="State&#10;"/>
          <p:cNvSpPr txBox="1"/>
          <p:nvPr/>
        </p:nvSpPr>
        <p:spPr>
          <a:xfrm>
            <a:off x="5943600" y="1676400"/>
            <a:ext cx="1371600" cy="707886"/>
          </a:xfrm>
          <a:prstGeom prst="rect">
            <a:avLst/>
          </a:prstGeom>
          <a:noFill/>
        </p:spPr>
        <p:txBody>
          <a:bodyPr wrap="square" rtlCol="0">
            <a:spAutoFit/>
          </a:bodyPr>
          <a:lstStyle/>
          <a:p>
            <a:r>
              <a:rPr lang="en-US" sz="4000" dirty="0" smtClean="0">
                <a:solidFill>
                  <a:schemeClr val="bg1"/>
                </a:solidFill>
              </a:rPr>
              <a:t>State</a:t>
            </a:r>
            <a:endParaRPr lang="en-US" sz="4000" dirty="0">
              <a:solidFill>
                <a:schemeClr val="bg1"/>
              </a:solidFill>
            </a:endParaRPr>
          </a:p>
        </p:txBody>
      </p:sp>
      <p:cxnSp>
        <p:nvCxnSpPr>
          <p:cNvPr id="26" name="Straight Connector 25" descr="horizontal line"/>
          <p:cNvCxnSpPr/>
          <p:nvPr/>
        </p:nvCxnSpPr>
        <p:spPr>
          <a:xfrm>
            <a:off x="381000" y="9144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26C40E-487C-40A4-A841-8174FD7B7142}" type="slidenum">
              <a:rPr lang="en-US" smtClean="0"/>
              <a:pPr/>
              <a:t>6</a:t>
            </a:fld>
            <a:endParaRPr lang="en-US" dirty="0"/>
          </a:p>
        </p:txBody>
      </p:sp>
      <p:sp>
        <p:nvSpPr>
          <p:cNvPr id="7" name="Title 1"/>
          <p:cNvSpPr txBox="1">
            <a:spLocks/>
          </p:cNvSpPr>
          <p:nvPr/>
        </p:nvSpPr>
        <p:spPr>
          <a:xfrm>
            <a:off x="609600" y="228600"/>
            <a:ext cx="79248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What do we investigate?</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9" name="Straight Connector 8" descr="horizontal line"/>
          <p:cNvCxnSpPr/>
          <p:nvPr/>
        </p:nvCxnSpPr>
        <p:spPr>
          <a:xfrm>
            <a:off x="457200" y="9144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76200" y="990600"/>
            <a:ext cx="6400800" cy="5867400"/>
          </a:xfrm>
          <a:prstGeom prst="rect">
            <a:avLst/>
          </a:prstGeom>
          <a:noFill/>
        </p:spPr>
        <p:txBody>
          <a:bodyPr>
            <a:normAutofit/>
          </a:bodyPr>
          <a:lstStyle/>
          <a:p>
            <a:pPr marL="914400" lvl="1" indent="-457200">
              <a:spcBef>
                <a:spcPct val="20000"/>
              </a:spcBef>
              <a:buClr>
                <a:srgbClr val="E86B01"/>
              </a:buClr>
              <a:buFont typeface="Wingdings 2" pitchFamily="18" charset="2"/>
              <a:buChar char="ê"/>
              <a:defRPr/>
            </a:pPr>
            <a:r>
              <a:rPr lang="en-US" sz="2800" dirty="0" smtClean="0"/>
              <a:t>Boundary violations</a:t>
            </a:r>
          </a:p>
          <a:p>
            <a:pPr marL="914400" lvl="1" indent="-457200">
              <a:spcBef>
                <a:spcPct val="20000"/>
              </a:spcBef>
              <a:buClr>
                <a:srgbClr val="E86B01"/>
              </a:buClr>
              <a:buFont typeface="Wingdings 2" pitchFamily="18" charset="2"/>
              <a:buChar char="ê"/>
              <a:defRPr/>
            </a:pPr>
            <a:r>
              <a:rPr lang="en-US" sz="2800" dirty="0" smtClean="0"/>
              <a:t>Grooming students for inappropriate relationships</a:t>
            </a:r>
          </a:p>
          <a:p>
            <a:pPr marL="914400" lvl="1" indent="-457200">
              <a:spcBef>
                <a:spcPct val="20000"/>
              </a:spcBef>
              <a:buClr>
                <a:srgbClr val="E86B01"/>
              </a:buClr>
              <a:buFont typeface="Wingdings 2" pitchFamily="18" charset="2"/>
              <a:buChar char="ê"/>
              <a:defRPr/>
            </a:pPr>
            <a:r>
              <a:rPr lang="en-US" sz="2800" dirty="0" smtClean="0"/>
              <a:t>Sexual relationships with students</a:t>
            </a:r>
          </a:p>
          <a:p>
            <a:pPr marL="914400" lvl="1" indent="-457200">
              <a:spcBef>
                <a:spcPct val="20000"/>
              </a:spcBef>
              <a:buClr>
                <a:srgbClr val="E86B01"/>
              </a:buClr>
              <a:buFont typeface="Wingdings 2" pitchFamily="18" charset="2"/>
              <a:buChar char="ê"/>
              <a:defRPr/>
            </a:pPr>
            <a:r>
              <a:rPr lang="en-US" sz="2800" dirty="0" smtClean="0"/>
              <a:t>Inflicting physical harm on students</a:t>
            </a:r>
          </a:p>
          <a:p>
            <a:pPr marL="914400" lvl="1" indent="-457200">
              <a:spcBef>
                <a:spcPct val="20000"/>
              </a:spcBef>
              <a:buClr>
                <a:srgbClr val="E86B01"/>
              </a:buClr>
              <a:buFont typeface="Wingdings 2" pitchFamily="18" charset="2"/>
              <a:buChar char="ê"/>
              <a:defRPr/>
            </a:pPr>
            <a:r>
              <a:rPr lang="en-US" sz="2800" dirty="0" smtClean="0"/>
              <a:t>MCAS cheating</a:t>
            </a:r>
          </a:p>
          <a:p>
            <a:pPr marL="914400" lvl="1" indent="-457200">
              <a:spcBef>
                <a:spcPct val="20000"/>
              </a:spcBef>
              <a:buClr>
                <a:srgbClr val="E86B01"/>
              </a:buClr>
              <a:buFont typeface="Wingdings 2" pitchFamily="18" charset="2"/>
              <a:buChar char="ê"/>
              <a:defRPr/>
            </a:pPr>
            <a:r>
              <a:rPr lang="en-US" sz="2800" dirty="0" smtClean="0"/>
              <a:t>Criminal conduct</a:t>
            </a:r>
          </a:p>
          <a:p>
            <a:pPr marL="914400" lvl="1" indent="-457200">
              <a:spcBef>
                <a:spcPct val="20000"/>
              </a:spcBef>
              <a:buClr>
                <a:srgbClr val="E86B01"/>
              </a:buClr>
              <a:buFont typeface="Wingdings 2" pitchFamily="18" charset="2"/>
              <a:buChar char="ê"/>
              <a:defRPr/>
            </a:pPr>
            <a:r>
              <a:rPr lang="en-US" sz="2800" dirty="0" smtClean="0"/>
              <a:t>Inappropriate language and acts</a:t>
            </a:r>
          </a:p>
          <a:p>
            <a:pPr marL="914400" lvl="1" indent="-457200">
              <a:spcBef>
                <a:spcPct val="20000"/>
              </a:spcBef>
              <a:buClr>
                <a:srgbClr val="E86B01"/>
              </a:buClr>
              <a:buFont typeface="Wingdings 2" pitchFamily="18" charset="2"/>
              <a:buChar char="ê"/>
              <a:defRPr/>
            </a:pPr>
            <a:r>
              <a:rPr lang="en-US" sz="2800" dirty="0" smtClean="0"/>
              <a:t>Substance abuse</a:t>
            </a:r>
          </a:p>
          <a:p>
            <a:pPr marL="914400" lvl="1" indent="-457200">
              <a:spcBef>
                <a:spcPct val="20000"/>
              </a:spcBef>
              <a:buClr>
                <a:srgbClr val="E86B01"/>
              </a:buClr>
              <a:buFont typeface="Wingdings 2" pitchFamily="18" charset="2"/>
              <a:buChar char="ê"/>
              <a:defRPr/>
            </a:pPr>
            <a:endParaRPr lang="en-US" sz="2400" dirty="0" smtClean="0">
              <a:solidFill>
                <a:srgbClr val="0D1969"/>
              </a:solidFill>
              <a:latin typeface="Tahoma" pitchFamily="34" charset="0"/>
              <a:ea typeface="Tahoma" pitchFamily="34" charset="0"/>
              <a:cs typeface="Tahoma" pitchFamily="34" charset="0"/>
            </a:endParaRPr>
          </a:p>
          <a:p>
            <a:pPr marL="914400" lvl="1" indent="-457200">
              <a:spcBef>
                <a:spcPct val="20000"/>
              </a:spcBef>
              <a:buClr>
                <a:srgbClr val="E86B01"/>
              </a:buClr>
              <a:buFont typeface="Wingdings 2" pitchFamily="18" charset="2"/>
              <a:buChar char="ê"/>
              <a:defRPr/>
            </a:pPr>
            <a:endParaRPr lang="en-US" sz="2400" dirty="0" smtClean="0">
              <a:solidFill>
                <a:srgbClr val="0D1969"/>
              </a:solidFill>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10" name="Rectangle 9" descr="white background"/>
          <p:cNvSpPr/>
          <p:nvPr/>
        </p:nvSpPr>
        <p:spPr>
          <a:xfrm>
            <a:off x="7924800" y="4724400"/>
            <a:ext cx="12192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txBox="1">
            <a:spLocks/>
          </p:cNvSpPr>
          <p:nvPr/>
        </p:nvSpPr>
        <p:spPr>
          <a:xfrm>
            <a:off x="8610600" y="6400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D26C40E-487C-40A4-A841-8174FD7B7142}" type="slidenum">
              <a:rPr kumimoji="0" lang="en-US" sz="1600" b="0" i="0" u="none" strike="noStrike" kern="1200" cap="none" spc="0" normalizeH="0" baseline="0" noProof="0" smtClean="0">
                <a:ln>
                  <a:noFill/>
                </a:ln>
                <a:solidFill>
                  <a:schemeClr val="tx1">
                    <a:tint val="75000"/>
                  </a:schemeClr>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chemeClr val="tx1">
                  <a:tint val="75000"/>
                </a:schemeClr>
              </a:solidFill>
              <a:effectLst/>
              <a:uLnTx/>
              <a:uFillTx/>
              <a:latin typeface="+mj-lt"/>
              <a:ea typeface="+mn-ea"/>
              <a:cs typeface="+mn-cs"/>
            </a:endParaRPr>
          </a:p>
        </p:txBody>
      </p:sp>
      <p:pic>
        <p:nvPicPr>
          <p:cNvPr id="20482" name="Picture 2" descr="police care in side mirror&#10;Picture from: http://theleafonline.com/wp-content/uploads/2014/08/Know-Your-Rights-Traffic-Stops-1-The-Leaf-Online.jpg"/>
          <p:cNvPicPr>
            <a:picLocks noChangeAspect="1" noChangeArrowheads="1"/>
          </p:cNvPicPr>
          <p:nvPr/>
        </p:nvPicPr>
        <p:blipFill>
          <a:blip r:embed="rId3" cstate="print"/>
          <a:srcRect l="3704" r="7407"/>
          <a:stretch>
            <a:fillRect/>
          </a:stretch>
        </p:blipFill>
        <p:spPr bwMode="auto">
          <a:xfrm>
            <a:off x="5334000" y="1828800"/>
            <a:ext cx="3657600" cy="342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white background"/>
          <p:cNvSpPr/>
          <p:nvPr/>
        </p:nvSpPr>
        <p:spPr>
          <a:xfrm>
            <a:off x="7924800" y="4876800"/>
            <a:ext cx="1219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dirty="0" smtClean="0">
                <a:solidFill>
                  <a:srgbClr val="0D1969">
                    <a:tint val="75000"/>
                  </a:srgbClr>
                </a:solidFill>
              </a:rPr>
              <a:t>Massachusetts Department of Elementary and Secondary Education</a:t>
            </a:r>
            <a:endParaRPr lang="en-US" dirty="0">
              <a:solidFill>
                <a:srgbClr val="0D1969">
                  <a:tint val="75000"/>
                </a:srgbClr>
              </a:solidFill>
            </a:endParaRPr>
          </a:p>
        </p:txBody>
      </p:sp>
      <p:sp>
        <p:nvSpPr>
          <p:cNvPr id="3" name="Slide Number Placeholder 2"/>
          <p:cNvSpPr>
            <a:spLocks noGrp="1"/>
          </p:cNvSpPr>
          <p:nvPr>
            <p:ph type="sldNum" sz="quarter" idx="12"/>
          </p:nvPr>
        </p:nvSpPr>
        <p:spPr>
          <a:xfrm>
            <a:off x="8610600" y="6248400"/>
            <a:ext cx="533400" cy="457200"/>
          </a:xfrm>
        </p:spPr>
        <p:txBody>
          <a:bodyPr/>
          <a:lstStyle/>
          <a:p>
            <a:fld id="{BD26C40E-487C-40A4-A841-8174FD7B7142}" type="slidenum">
              <a:rPr lang="en-US" smtClean="0">
                <a:solidFill>
                  <a:srgbClr val="0D1969">
                    <a:tint val="75000"/>
                  </a:srgbClr>
                </a:solidFill>
              </a:rPr>
              <a:pPr/>
              <a:t>7</a:t>
            </a:fld>
            <a:endParaRPr lang="en-US" dirty="0">
              <a:solidFill>
                <a:srgbClr val="0D1969">
                  <a:tint val="75000"/>
                </a:srgbClr>
              </a:solidFill>
            </a:endParaRPr>
          </a:p>
        </p:txBody>
      </p:sp>
      <p:sp>
        <p:nvSpPr>
          <p:cNvPr id="7" name="Title 1"/>
          <p:cNvSpPr txBox="1">
            <a:spLocks/>
          </p:cNvSpPr>
          <p:nvPr/>
        </p:nvSpPr>
        <p:spPr>
          <a:xfrm>
            <a:off x="0" y="76200"/>
            <a:ext cx="9144000" cy="1143000"/>
          </a:xfrm>
          <a:prstGeom prst="rect">
            <a:avLst/>
          </a:prstGeom>
        </p:spPr>
        <p:txBody>
          <a:bodyPr>
            <a:normAutofit/>
          </a:bodyPr>
          <a:lstStyle/>
          <a:p>
            <a:pPr algn="ctr">
              <a:spcBef>
                <a:spcPct val="0"/>
              </a:spcBef>
            </a:pPr>
            <a:r>
              <a:rPr lang="en-US" sz="4400" b="1" dirty="0" smtClean="0">
                <a:solidFill>
                  <a:srgbClr val="0D1969"/>
                </a:solidFill>
                <a:latin typeface="Georgia"/>
                <a:ea typeface="+mj-ea"/>
                <a:cs typeface="+mj-cs"/>
              </a:rPr>
              <a:t>Licensee Investigations</a:t>
            </a:r>
            <a:endParaRPr lang="en-US" sz="4000" b="1" dirty="0">
              <a:solidFill>
                <a:srgbClr val="0D1969"/>
              </a:solidFill>
              <a:latin typeface="Georgia"/>
            </a:endParaRPr>
          </a:p>
        </p:txBody>
      </p:sp>
      <p:cxnSp>
        <p:nvCxnSpPr>
          <p:cNvPr id="8" name="Straight Connector 7" descr="horizontal line"/>
          <p:cNvCxnSpPr/>
          <p:nvPr/>
        </p:nvCxnSpPr>
        <p:spPr>
          <a:xfrm>
            <a:off x="457200" y="8382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pic>
        <p:nvPicPr>
          <p:cNvPr id="4" name="Picture 3" descr="1. OPPI notified about alleged educator misconduct&#10;2. Investigators and lawyers investigate allegations&#10;3. OPPI makes a recommendation to Commissioner: CLOSE or PROCEED &#10;4. If case to be prosecuted and not closed: OPPI issues a Notice of Probable Cause to take a license action and notifies educator of due process rights&#10;5. Possible surrender of license, settlement, or revocation by operation of law&#10;6. Due process hearing, if requested&#10;7. Commissioner determines whether to accept recommended decision and imposes sanction&#10;8. Educator may seek judicial review in Superior Court"/>
          <p:cNvPicPr>
            <a:picLocks noChangeAspect="1"/>
          </p:cNvPicPr>
          <p:nvPr/>
        </p:nvPicPr>
        <p:blipFill>
          <a:blip r:embed="rId3"/>
          <a:stretch>
            <a:fillRect/>
          </a:stretch>
        </p:blipFill>
        <p:spPr>
          <a:xfrm>
            <a:off x="533400" y="1010092"/>
            <a:ext cx="8136975" cy="523830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sp>
        <p:nvSpPr>
          <p:cNvPr id="6" name="Title 1"/>
          <p:cNvSpPr>
            <a:spLocks noGrp="1"/>
          </p:cNvSpPr>
          <p:nvPr>
            <p:ph type="title"/>
          </p:nvPr>
        </p:nvSpPr>
        <p:spPr>
          <a:xfrm>
            <a:off x="0" y="0"/>
            <a:ext cx="9144000" cy="1143000"/>
          </a:xfrm>
        </p:spPr>
        <p:txBody>
          <a:bodyPr>
            <a:normAutofit/>
          </a:bodyPr>
          <a:lstStyle/>
          <a:p>
            <a:pPr algn="ctr"/>
            <a:r>
              <a:rPr lang="en-US" sz="4000" b="1" dirty="0" smtClean="0"/>
              <a:t>Applications for Licensure</a:t>
            </a:r>
            <a:endParaRPr lang="en-US" sz="4000" b="1" dirty="0"/>
          </a:p>
        </p:txBody>
      </p:sp>
      <p:cxnSp>
        <p:nvCxnSpPr>
          <p:cNvPr id="8" name="Straight Connector 7" descr="horizontal line"/>
          <p:cNvCxnSpPr/>
          <p:nvPr/>
        </p:nvCxnSpPr>
        <p:spPr>
          <a:xfrm>
            <a:off x="457200" y="9144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pic>
        <p:nvPicPr>
          <p:cNvPr id="11265" name="Picture 1" descr="agreement sample background"/>
          <p:cNvPicPr>
            <a:picLocks noChangeAspect="1" noChangeArrowheads="1"/>
          </p:cNvPicPr>
          <p:nvPr/>
        </p:nvPicPr>
        <p:blipFill>
          <a:blip r:embed="rId3" cstate="print"/>
          <a:srcRect l="21250" t="32031" r="21875" b="13282"/>
          <a:stretch>
            <a:fillRect/>
          </a:stretch>
        </p:blipFill>
        <p:spPr bwMode="auto">
          <a:xfrm>
            <a:off x="1219200" y="990600"/>
            <a:ext cx="6934200" cy="5334000"/>
          </a:xfrm>
          <a:prstGeom prst="rect">
            <a:avLst/>
          </a:prstGeom>
          <a:noFill/>
          <a:ln w="9525">
            <a:noFill/>
            <a:miter lim="800000"/>
            <a:headEnd/>
            <a:tailEnd/>
          </a:ln>
        </p:spPr>
      </p:pic>
      <p:sp>
        <p:nvSpPr>
          <p:cNvPr id="7" name="TextBox 6"/>
          <p:cNvSpPr txBox="1"/>
          <p:nvPr/>
        </p:nvSpPr>
        <p:spPr>
          <a:xfrm>
            <a:off x="381000" y="1219200"/>
            <a:ext cx="9144000" cy="3816429"/>
          </a:xfrm>
          <a:prstGeom prst="rect">
            <a:avLst/>
          </a:prstGeom>
          <a:noFill/>
        </p:spPr>
        <p:txBody>
          <a:bodyPr wrap="square" rtlCol="0">
            <a:spAutoFit/>
          </a:bodyPr>
          <a:lstStyle/>
          <a:p>
            <a:r>
              <a:rPr lang="en-US" sz="2800" b="1" dirty="0" smtClean="0"/>
              <a:t>Applicants must disclose:</a:t>
            </a:r>
          </a:p>
          <a:p>
            <a:pPr>
              <a:buClr>
                <a:schemeClr val="accent1"/>
              </a:buClr>
              <a:buFont typeface="Arial" pitchFamily="34" charset="0"/>
              <a:buChar char="•"/>
            </a:pPr>
            <a:r>
              <a:rPr lang="en-US" sz="2800" dirty="0" smtClean="0"/>
              <a:t> Criminal court appearances and convictions</a:t>
            </a:r>
          </a:p>
          <a:p>
            <a:pPr>
              <a:buClr>
                <a:schemeClr val="accent1"/>
              </a:buClr>
              <a:buFont typeface="Arial" pitchFamily="34" charset="0"/>
              <a:buChar char="•"/>
            </a:pPr>
            <a:r>
              <a:rPr lang="en-US" sz="2800" dirty="0" smtClean="0"/>
              <a:t> Child neglect or abuse findings</a:t>
            </a:r>
          </a:p>
          <a:p>
            <a:pPr>
              <a:buClr>
                <a:schemeClr val="accent1"/>
              </a:buClr>
              <a:buFont typeface="Arial" pitchFamily="34" charset="0"/>
              <a:buChar char="•"/>
            </a:pPr>
            <a:r>
              <a:rPr lang="en-US" sz="2800" dirty="0" smtClean="0"/>
              <a:t> Employment dismissals for cause</a:t>
            </a:r>
          </a:p>
          <a:p>
            <a:endParaRPr lang="en-US" sz="2800" dirty="0" smtClean="0"/>
          </a:p>
          <a:p>
            <a:r>
              <a:rPr lang="en-US" sz="2800" b="1" dirty="0" smtClean="0"/>
              <a:t>Applicants also must certify:</a:t>
            </a:r>
          </a:p>
          <a:p>
            <a:pPr>
              <a:buClr>
                <a:schemeClr val="accent1"/>
              </a:buClr>
              <a:buFont typeface="Arial" pitchFamily="34" charset="0"/>
              <a:buChar char="•"/>
            </a:pPr>
            <a:r>
              <a:rPr lang="en-US" sz="2800" dirty="0" smtClean="0"/>
              <a:t> There are no misrepresentations on the application</a:t>
            </a:r>
          </a:p>
          <a:p>
            <a:pPr>
              <a:buClr>
                <a:schemeClr val="accent1"/>
              </a:buClr>
              <a:buFont typeface="Arial" pitchFamily="34" charset="0"/>
              <a:buChar char="•"/>
            </a:pPr>
            <a:r>
              <a:rPr lang="en-US" sz="2800" dirty="0" smtClean="0"/>
              <a:t> To disclose any future changes to their answers</a:t>
            </a:r>
          </a:p>
          <a:p>
            <a:endParaRPr lang="en-US" dirty="0" smtClean="0"/>
          </a:p>
        </p:txBody>
      </p:sp>
      <p:pic>
        <p:nvPicPr>
          <p:cNvPr id="28674" name="Picture 2" descr="handcuffs&#10;Picture from: http://morethanthecurve.com/wp-content/uploads/2015/02/handcuffs.jpg"/>
          <p:cNvPicPr>
            <a:picLocks noChangeAspect="1" noChangeArrowheads="1"/>
          </p:cNvPicPr>
          <p:nvPr/>
        </p:nvPicPr>
        <p:blipFill>
          <a:blip r:embed="rId4" cstate="print"/>
          <a:srcRect t="16667"/>
          <a:stretch>
            <a:fillRect/>
          </a:stretch>
        </p:blipFill>
        <p:spPr bwMode="auto">
          <a:xfrm>
            <a:off x="3718560" y="4724400"/>
            <a:ext cx="2286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1265"/>
                                        </p:tgtEl>
                                        <p:attrNameLst>
                                          <p:attrName>ppt_x</p:attrName>
                                        </p:attrNameLst>
                                      </p:cBhvr>
                                      <p:tavLst>
                                        <p:tav tm="0">
                                          <p:val>
                                            <p:strVal val="ppt_x"/>
                                          </p:val>
                                        </p:tav>
                                        <p:tav tm="100000">
                                          <p:val>
                                            <p:strVal val="1+ppt_w/2"/>
                                          </p:val>
                                        </p:tav>
                                      </p:tavLst>
                                    </p:anim>
                                    <p:anim calcmode="lin" valueType="num">
                                      <p:cBhvr additive="base">
                                        <p:cTn id="7" dur="500"/>
                                        <p:tgtEl>
                                          <p:spTgt spid="11265"/>
                                        </p:tgtEl>
                                        <p:attrNameLst>
                                          <p:attrName>ppt_y</p:attrName>
                                        </p:attrNameLst>
                                      </p:cBhvr>
                                      <p:tavLst>
                                        <p:tav tm="0">
                                          <p:val>
                                            <p:strVal val="ppt_y"/>
                                          </p:val>
                                        </p:tav>
                                        <p:tav tm="100000">
                                          <p:val>
                                            <p:strVal val="ppt_y"/>
                                          </p:val>
                                        </p:tav>
                                      </p:tavLst>
                                    </p:anim>
                                    <p:set>
                                      <p:cBhvr>
                                        <p:cTn id="8" dur="1" fill="hold">
                                          <p:stCondLst>
                                            <p:cond delay="499"/>
                                          </p:stCondLst>
                                        </p:cTn>
                                        <p:tgtEl>
                                          <p:spTgt spid="11265"/>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 calcmode="lin" valueType="num">
                                      <p:cBhvr additive="base">
                                        <p:cTn id="15" dur="500" fill="hold"/>
                                        <p:tgtEl>
                                          <p:spTgt spid="28674"/>
                                        </p:tgtEl>
                                        <p:attrNameLst>
                                          <p:attrName>ppt_x</p:attrName>
                                        </p:attrNameLst>
                                      </p:cBhvr>
                                      <p:tavLst>
                                        <p:tav tm="0">
                                          <p:val>
                                            <p:strVal val="0-#ppt_w/2"/>
                                          </p:val>
                                        </p:tav>
                                        <p:tav tm="100000">
                                          <p:val>
                                            <p:strVal val="#ppt_x"/>
                                          </p:val>
                                        </p:tav>
                                      </p:tavLst>
                                    </p:anim>
                                    <p:anim calcmode="lin" valueType="num">
                                      <p:cBhvr additive="base">
                                        <p:cTn id="16"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24800" cy="1143000"/>
          </a:xfrm>
        </p:spPr>
        <p:txBody>
          <a:bodyPr>
            <a:normAutofit/>
          </a:bodyPr>
          <a:lstStyle/>
          <a:p>
            <a:r>
              <a:rPr lang="en-US" b="1" dirty="0" smtClean="0"/>
              <a:t>Applicant Investigations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dirty="0"/>
          </a:p>
        </p:txBody>
      </p:sp>
      <p:cxnSp>
        <p:nvCxnSpPr>
          <p:cNvPr id="6" name="Straight Connector 5" descr="horizontal line"/>
          <p:cNvCxnSpPr/>
          <p:nvPr/>
        </p:nvCxnSpPr>
        <p:spPr>
          <a:xfrm>
            <a:off x="381000" y="990600"/>
            <a:ext cx="82296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27650" name="AutoShape 2" descr="data:image/jpeg;base64,/9j/4AAQSkZJRgABAQAAAQABAAD/2wCEAAkGBxQTEhUUExIUFBUXFBoXGBcUFR8XGBcXFBYXGBUWFhcZHSggGBonHBgXIjEtJikrLi4uFyAzODMsNyg5LisBCgoKDg0OFxAQGiwfHxwsLCwsLCwsLCwsLCwsLCwsLCwsLCwvLCwsLCwrLCwsLCwsLC0sLCwsLCs3LCwsLCwsLP/AABEIAMMBAwMBIgACEQEDEQH/xAAcAAEAAgIDAQAAAAAAAAAAAAAABgcFCAIDBAH/xABKEAABAwIEBAMFBQQFCQkBAAABAAIDBBEFEiExBgcTQSJRYRQyQnGBCCNSkaEVcrHBM0NigrMXNFNzorLR0vAkNVR0g5PD4fEW/8QAGAEBAQEBAQAAAAAAAAAAAAAAAAECBAP/xAAdEQEBAAMAAwEBAAAAAAAAAAAAAQIREhMhQTED/9oADAMBAAIRAxEAPwC8UREBERAREQEREBERAREQEREBERAREQEREBERARFi8e4ipaNgfVTsiBNhmOrv3Wi7j9AgyiKv/wDLHhfWEfWfY/1vTPT1F9SdfTZTHB8agqmCSnmZK0i92OvbtqNxqDv5IPeiIgIiICIiAiIgIiICIiAiIgIiIOuomaxrnuIDWguJOgAAuTcrVfmDzGqMQndkkfFTNcelG05dBoHyW3cd/S9h5nYHmo94wms6YBPRINzazDYPI9Q25C1HQSLhvjatopA+Gofa4Lo3uLmPt2c0+ncarZzl/wAWNxKjZOAGvuWysBvke3f6EWcPQrUFX39muOPo1bg773qMDm32ZlvG622/U19EF0IiICIiAiIgIiICIiCsObHM52HPFNBGHTOjzF7/AHYw64YQPjNw7fy7rXbEsSlqHmSeV8rzu57i4/rstlec+AwyYfUVHswkqGsY1sjY80jWiQEm41DQC657C61fQFmeEeIpaCqjqIrktPiZmIEjD7zHW7H1vYgG2iwyIN1cDxRlVTxVEd8krA9t9CA4bFe5R7l9SOiw2jY8Wc2nZceRIvbT5qQoCIiAiIgIiICIiAiIgIiIC+ONtTssZxBxBT0URlqZWxtG1/ed6NaNXH5KgOY/NyWta6npQ6CAk5nX+8lAOgJHutO5G52Om4d/Nzme6qe6lpHkUzbte9p/pzsbH/R/x3VUIvrRcoPi2n5K4T0MLiLoum+QukNxZz2ucem539zL9FrThsdO2oaKhz304ddxiFnPaNQG5vdJ0Gu11t1wvxJT18PWpn5mBxaQRlc0t7Fp1GliPQoMwiIgIiICIiAiIgIiIIhzV9p/Zs4pQy5Y7que7LkhDHGRzfN1hb6rUtbwyxhwLSAQRYgi4sfQ6FarcR8v6v2+eCmp6icMcD1HRhubOAc1x4bEnS3bsNgEHWQwCmbJUwseQGGRuck2AjBvITfyaCV04pQPgmfC/LmY4tOU5m3Bto4bheZBu3QyMdGx0RaYyxpYW6tLLDLb0tZd61j5e82JsPjFPJGJ4A67dbPYD7zWnYi+ovtqrs4Y5lYfWuDI5gyQgeCXwEki5a0nRxFuyCYIiICIiAiIgIiICLhLK1vvODfmbfxX1jwRcEEeYNwg5LjJIGgucbAAkk7ADUkrkolzVxkUuGVD8xa57DEwt3zSeEfTdBrhzG4jNdXzS53OjDssQJuGsbp4baWJF/qowiICIiDmyMuvYE2FzYXsBuT6K6fs0w+Osfmdo2JuUHwm5ebkdyLafMqvOXlQyKeWWTVjKWe4LgGuLo3Nax99w4nLYa3IU++zZQ3nqps7hkjYzID4XdRxOZw7kZNP3igvxERAREQEREBF5mV8ZldCJG9VoDnMv4g118rreRsfyXpQEREHVV1LImOkkc1jGguc5xsABuSVrlzD5vT1Tnw0bnQU17ZhpLJa9yT8DT5DXTU62U1+0NxGI6aOja4iSZ2d4aRbpM2DwdbF1iLf6M69jr5DGXODRu4gC/mTZAl3te9tL+g8lwXOZgDiAb2Nr/JcEBfWusbjQjyXxEGzfJDi99bSOjnfnmgIBc4jM5jr5CQNTa1rka6blWQtcPs7VjWYjIw3zSU7mt07tc15ue2jStj0BERAREQFUfNnms6je6ko8pmAtJK4XERc3RrBsXi4Oug00Pa3Fpxxz/3lXf8AnJ/8Z6Dw4rjE9S4vnmklcXF3jcSAXG5yjZo9BYLuwfiOqpSDT1EsWUkgNectzobsPhP1CxaILu4N56OzNjxCMFp060INxsBnj1v3JLfMaL28/scZLQ0wjjbLFM7qMqAQWiwPhZrcOI30tb12oRemWvkdGyJz3GOMuLGX8LS83cQPMoPMiIgIi+2QfFeH2aGi9ae9oR/iKj1bHJHi+iw9lR7TK9j5Cyw6Zc3KwG1i0E3u4/kg2LRfGuuARsdV9QEREBEXCSVrfecB8zb+KDXXnVxTUNxXLGXw+zNaI3WAddwJc9jrXyuBAte3h2WR5K8xhEZaevqnZTZ0T5nXa0jNnaXnUXuDqbeH1Xj56toJpRU09ZG+oIEb4ogHh2QkZ3Pb7rgDbW9w0W2VS3QbtisjtfqMsba5hbXb81DOYHM2mw4FjSJqnbotPu3AIMh+EWI9Tdar5ja19N7dri9j+p/NcppnOJLnFxOpLjcm5udT6kn6oPXjOLTVUrpqiR0sjt3OPYbAAaAegXhREBERAREQSnlpxHHh9fHUStc5ga9pDLE+NpF7FXzhfOTC5codK+Fzja0sZAH7zxdoH1WrqIN26GujmYJIpGyMcLhzCCCDsQQvQtMMA4hqaKTqU0z4naXDT4XWvYPadHbncaXW1nL7iYYhQxVGgeQWStbs2RmjrC5sDo4AnZwQSNERAWr/AD1w50WKyPLGtbMxj2FvxWaGvLh2dma79FtAqM+0tTsvRyW8Z6jSfNrchAOvYk/mUFHoiICIiAiIgLmJXWLbnKTci+hI2JHmuCICz/CHDT6yQgPiijYWiSWd4ayMPJAOpBcdNAO9tljMKw2SolbDEAZH6NBcG5jbYFxAue2ql9LyxxqN2aOlkY61rsnjabHcXEiC7o+KqHDqMRR1rKswx+FpniMrmN3Dctg4hoNhubC57qmcK4zxSqxRskM9Q/NOD0oy7pCIuDbOjALQwNIBJB8731Xo/wD4ziLLkyVOXy9qZb/FXVhnAeP08vVhgljk/E2eK5FwSD95qNBuorYzGcdp6VmeonjibY++4AmwuQ1u7j6BV5jHPKiZcU8U1SbXBDemy/cEu8QsP7Kqut5ZYzLI6SSke973FznGWK5c43JPjX2l5a43HrHSyMP9maMfwkVRlsd54V8heIGxUzTbKQ3qSNta/if4Tc3+HY/VV/jOPVNU69TUSzeIuAkeS1pdvlb7rfoApLJytxhxLnUbyTqSZYyT9c6+O5VYud6Jx+csf/OghKzOCcK1dWL09PJI29swFmgjzcdAs5/koxf/AME7/wB2L/nWOx3havoGA1LHQNebAdZhzefgY8kj6II/PC5jnMeC1zXFrgdCHNNiCPMFdayeDYPPWzdKECSUgkNdI1rn23y53DMbXPyBWXr+XtdBb2mOOnBBOaWeICzRc2AeXH6A7oIvI+5JPc3XFc5mAOIDg4AkBwvY27i+q4ICIiAiIgIiIC2W+z1TubhZc5pAfUyOafxNDY2Ej+81w+i1qaLmw1J8luDy/wAH9kw6lgyuaWxBzmvILmvkJkkaSNNHOcPogkKIiAtZefeM9fEjG1+ZkEYjsHAgPJJk22N7NN9fAtmlpNitW6WeWV5u+SV73EC13PcXONu2pKDyoiICIiAiIgIiIPpWwXJrmS6oaKSsJMjAAydx9/s2ORx/rPI/Fl11318Wc4XhbM80rpXxunsyMj+j6hcMjZRYnKXBouNiQTcBBuOiqTlhx/K2Q4Zid46mM5GPk0L7WyseT7z9srviFtzqbbQEREBEUX4941gwyDqSnNI64iiB8TyNz6NFxc/zKD18ZcSNoKWSoLDIWC4Y3dxJAv6NF7k9hdatYliFZi9aC7NLNK7KxjfdaOzWDZrQBc/UnuVnKutmn61biNW+F08P3MUYu+Rpd93aM6Mp2m5BJBO4ve5jeFcSTU0ZbTO6Dne/Kz+le24LW5zqxot8Nr31ug2B4J4ZocDhD6qeAVT2Evke8Aho1McIdrlHcgXcd+wFAcZ4w+qrZ5nSmUGV4Y7W3TDjkDA7VrbbD1WImnc83e5zj5uJJ/MrrQZKnmpRFZ8Mzpfxtma1m/4DGTt/aWOK+IgIiICIiAiIg9WFyFs0bmhpIkaQHi7Scw0cO4W6OHmTpR9bJ1cjep075M9hnyX1y3va/ZaTRmxBN9+2/wBPVbn8NOBpKYtdI5pgjIdMbykZG2Mh7v8AP1ugySIiAtP+P+Gn0FbLA4HLmL4je+aJzjkJNhrYWPqCtwFH+MeD6bEounUMN23LJG6PjJFrtPcbaHQ2CDTxFceN8hZmMkfT1TZS25ZG6PK5wB93Pmtmt6AE+SqfE8Olp5HRTRvje02LXtsdDa/qNNxog8iIiAiLJ8OYFNW1DKeAAyPvbMbAAC5c49gAgxiKccd8tpsMghmlmjf1CGljQQWPLS5wvs5ota+nyUHQFIeX2EmqxGlhFtZmude9skfjeLjUXa0j5kKPK9Ps34HpUVjmjUiGMnew8UltNj4B/dKCb8zOXkWJxZm2jqmNtHJ5jfpyW3bfbu0nTcgx7lnzAkbKcNxS8dVGcjHyaZ7bMedi62ods4W+tsqEcy+X0WJxZm2jqmD7uXa9tenJbdt9ju06juCE3RVLyz5gSMk/ZmJ3jqYyI2PkOslvdY8ndxFrO+K489Zlx7xrBhkHUkIdK4ERRA+J7gO/4WjS59fMoHHvGsGGQZ5TmkdcRRA+J5G59GDuf5myp2hwGorI58cxNpkjZH1IoNhIG+4MpBywDe3xanY3Ob4F4JnxWo/amK+JjrOihPuvbuzw/DCL6D4tze5zXVNAHMLCPCWlth5EW/gg0rxKvknlfLK4vkebucfyA9AAAAOwAXlWX4swN9FVzU77+B5DSfiYdWOvYXuLfW6xCAi9mEUscszGSzCBjjYyFpeG+RIGtr/ks1xHwFXUdzLA50e/Vi8cZGUOJzAaAX7gbFBGUREBERAREQEREBbc8ramSTCqR0rmvd0rXbe2VrnNYDf4g0NB9QVqzw5gktZOyCFjnvd2GwA3LnbNaPP9DstxMHoRBBFCDcRRMjBsBcMaG3s0ADbsEHsREQEREBRKr4VqZTd9eHeWaigdbewuW+qlqIIFifCLZL+0YZSVT8gb1Yj7OcvuhuU38QGt7jcAbKiOLeFxSYo2lOXK58RLYy6zWykeAOecziB37+my20WtXNaYHiAeIWa+nB12tkuD5IJTzD5WwQQNOH0Ek8j3FptK8mPS4eG3sdRbXzWd5PcHsgaaiagdS1LbxjPI55czK3NIGuNmkm4+hVnNcCLjUHuF9QU99pKQ+yUzexnJ+oYbfxK19V5faXqP8yZbfquvfy6Ytb6/oqNQezCMNkqZo4IheSR4Y0drk7m2wG59AVt9whgDKGkhpmG4jb4na+J51kfYk2u4k2vpeygfJDgL2SIVs4+/mZ4GkW6UbtR/edoT5Cw81aqAiKL8f8bQ4ZB1JPHK64iiBs57h3P4WDuf5myCHc/aOh9nbLM7p1g0gLPffbUteP8ARje/YnTexrzl22GsxJgxiSR7wxghbPfK8jVjHk/DaxA2dfXfWZ8B8Ez4lUftTFvFms6GE3AsDdl2fDGOze9yTe+sx5l8vYsSizMtHVRt+7ktYEDURyW3b5fhv8wQm4C+qpeWnMCRsv7MxMGOpjORj36Z7bMefxWtY7OH620gqvn1wmKik9rjH3tOLu/tQ38Xf4fe+hHda4LeCeIPaWuF2uBBHmCLELUDj7hx1BXS05ByB2aInvE4nIfpqPm0oI8rbxnmDn4egpw8ddzvZ5LAtIjhsQRY92GNp7G7vJVIiAiKWctuDTidV0i5zImNzSPaL2HZo7Bx1tfyKCMTU72hpcxzQ4XaXNIDh5tvuF1LZTmFy5qa50TKepjhpoYmMbE5p0cwus4ED8OUb/CofzM4HdS4VHLUVBmqGTAEt0jLX3AAbYagAaoKcsvazBqgi4p5iD3ETiP4K8/s5xsfRVDXMa4ipv4mg7xtA3+R/NXCAg1E4c4Br6x5bFTvaBbM+UdNrbhxHvan3TsD2Vqw/Z/hyjNWy5rC+WNtr21tc3tdXOiCPcHcG0uGxllOzxOt1JHG73lotcnsNzYWGpUhREBERAREQEREBaccc1nWxGrk86mS3bwteWt/QBbjZh5rS3iH/Oqj/Xyf77kG42CW9mgtt0Y7W2tkFrL2rCcMYgw0dLmexrjTxHKXi4+7bcam/n+SwHNPjplBSHpvY6olGWJtwbA7yEDsB+ZsgpXnTxR7biDmsN4qe8TPV1/vXbXHiGXv7gPdZDkVwjHWVTqiUgspi13SLb53uzZC47ZQW3t3IHZVgrz+zRtW/wDo/wDyoLwRFE+YfHEWGQZ3eOV9xFGPiItck9mi4ufVBy4/43gwyDPJ45XAiKIHV58z+Fg7n+ar/l/wXNiU/wC1cVu/NZ0MR90t3YcvaMfCO+5vfX5y+4JnxGf9qYrd+YgxQvGjgNWOLfhjHZvfc+t1CyAAvq+XS6CDczeXseJR52ER1UY+7kAtmttHIfK+x7foo5yu5iPEn7NxLMypjdkY+TQuI2jefxeR2cLfW3LqBc0eXbMSj6sVo6uMeB+weBqI3n+B7fJBPlVXP3hbr0gqo2/eU9y6w96J1s5Nh8NgbnYA+a6+VHH0zpThuIBzaqPwsc4WLgwask/tgC4PxD11No11K2WN8TwHNe0tcHC4IcLEEd0GkiKR8ccPR0E/szZ+tK2/Vc0WY25+7aO+bLYu8i63ZRxAW0HJbhg0eHte9mWao+8fcahv9Uza4s3Wx2LnLWAFWfwbzmqqbJFUgVEA0uf6Vo0tZ3xgC++vqg2SCqn7Q+IBmHxwlpJlmBDhsOmLm/zv+hVlYPibKmCOeMkskYHtJFjY7XB2VNfaVqh/2SLMcw6j8vaxygE+u/6oPR9mqsb0quHXOHsk9MpaW7+dwrqVCfZp/pqz/Vx/7z1faAiIgIiICIiDx4vicVNC+eZ4ZGwXc4/kAPMk2AHclUNUcQV2MYjLT0mIujpzeRhDHQ5WNLfD4fGXC/cgOPlewsfjc+2UE1KTlLwLO3sWOD23HlcWUI5c4EMPL3us+Z4y5hfK1mhytB8yASfQfXFzjUxrz47wRW0lPJUS4xUuZG3MWxmUuOoAAu+w1I32Vf4VVYnVEtgkrZXAFxySyHQefiU05y47UuMLY3yMhyuDsjsoc8nUPtqRltvpuu7lHj3s1HI1+zpi5t/LK0G31BTr1s596YOl4Dxp9ngSRH+1U5Xfq+4UIxjDpKeeSGYWkY6zxfNrvuN1fc/MKNt9VWWNiGorXVUhcczw90ZAscoAy3/DYBZ8sa8deQ8vK804qhGx8Qi6oIka4llr6NBudOyiUkhO59B6DsB6K+6bmbCMrXN0ta2g0GlgD2sqNxiRrp5nMADDK8tDRYBpcS2w7C1lrHLpnLHTxqTcAcWS4dVMka9wiLmiZlswfHfxeH8QF7HsfyPj4dw+GYStkziTIDEWuAbmuB42lurdbmxFgO6w4YSCbaDda2mmzvF3Nqjp6YSU8jKiWQfdsa7a/wAUltWgeR1uLKuOAGjEq+A1D/aBE19TOH6553kW0PwtHTGUANHT2sVXGE0slQ4QMsGl1ySBZvm4ute3ory4OqaOhhEUPvfHIRZ8jvNx7Dew7Dz3OcspFxxtWn1189oUUZxPGe67RjzPNTuNcpN7QntCjoxpnmuYxhnmnRykHXX0VCj/AO12ea4fttnmnRyi3OGiiYYMRDGiSGZoe7W74zcBum7gbWJ2Xh5d81Ymskp6yUnotcYp3auliZq1r7f1uW3z+e81qMRglY5kuRzHNIc1+rS22oN1rPxfS0sdVI2jlMsN/CSD4Tc3YHH3wLaO7ghal2zZp7uY+OU1ZWvnpYTExwGa+hkeCbyZQbNuLflc6lRdFYNPy4D8M9sZU5pOkZOm1oLfCTmZnzXzAA9txZaZV8uyBgLmhzsjSQC4gnKCdXWGpt6LnUUzmZc1vE0OABBIB2uBtca/IhZfhHhSevlyRDK1ur5HA5GeV7aknyGqC9MK5rYRTwxwxyyBkcbWNHRfs0W3tqq152cVU9fNTvppM7GREG7S0tc5+oIcL7ALsg5OzneqhB72a82/2VhuLeX0lDD1nTxyNDg0hocD4r+YU3F1Wc5HcU01DJVOqXOaHsjDcrC/3XOvfKCR7w/VX5ScU0UoJjq4HAb2lbp89dFqU3B5WUrawGzDMYhlJzAht8xI90dtV539Z7Oq5jnsa7IXluma17FwGptrqqjceDGKd/uzxO+UjT/NetkzTs4H5G61k5f8vYsThkk60sBY8NIyNe03F/C7MCSNL3A94bqXwclwyxZiUzCNsrLW+Vn6KbXS718uqA4V4imwzGH0dViD5KZvhLpnktuY8zPeJ6er9beSvqCcOFwf1VR23REQVnJULyOlC63uXnkeuS106eXFoGyCzhceSxLaJrRoFlZXryvKw3GErMNabm2vmsX+zR+K3opRKF4nx6qKjdfgIcLhx/gsBPgsjb7FWKWrwVNICtzPLH8YuEv6r80Ug+E/RBSSWtlNv0UzdRgdgvsVEPL9FrzVnxRHMJhkZft6brPUUr791kIqID/8XqipgNgF55W5Xb0k1NOVPO4br1MrHDuugRr4WKK9gxF3muRxU+axxjXRNTk97JsZV2LH8S8dZjZax7gSXNaSB5nsF4HU7u5WOxCA5SLaf9apKVHsUx+oqBllkJbe+UaD9NSB63WLXvnw597ix/ivO6jePhK7McsfjluOToUvwnjKSCkbFG8tLA4DvfM4uPyGqiggd+E/ksxhGEhzrSC4tsD/ADCmdx17XCXbCvB3Pfz7qQ8L8VVFGyRkOoeQTmvZpGhIGwJFhf0CyQwKG98n5uP/ABXKTBoj8J+QcQPyBss3+sWYVkMP5lyM/pAD+6cx/UWt9VkMS4rirIckkQfGSDa5Go+RBuo5+wYPwf7R/wCK7afCYmG7Wkf3jb6i+qxc8fjUl+s1h2Kwxw+zNhHSLrlpBfcn94lZPE6yMYdPBDG1l4zZrRYXOp27rAM020+S7faDayzM6vMR/lzi88NZDkkkETXXkaHHJlPvXbsrtfxpFa4Lif3SqvjeW7WHyAXP2h3/AEFcv67SYaeLjPBTVVkk8TgGyEFwfuCAAbADUaBWRw3xh0IIoJGl3SjbGH93ZGgAkdtv/tQMzHzXEPPmVPJV5i1m8eM8/wBHIqq6p8yieWnMTN5XRIiLNbeZy4WRFGnVOvGURAXTKiKDzOXOJERPr0tXa0oiqudl8IREHEhcSiIOt66J2i2yIpVY2aFvkFjpmgEoiiOoFZLD2C9/RfERKyCIi0yIiKAiIgIviIPqIiAiI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xQTEhUUExIUFBUXFBoXGBcUFR8XGBcXFBYXGBUWFhcZHSggGBonHBgXIjEtJikrLi4uFyAzODMsNyg5LisBCgoKDg0OFxAQGiwfHxwsLCwsLCwsLCwsLCwsLCwsLCwsLCwvLCwsLCwrLCwsLCwsLC0sLCwsLCs3LCwsLCwsLP/AABEIAMMBAwMBIgACEQEDEQH/xAAcAAEAAgIDAQAAAAAAAAAAAAAABgcFCAIDBAH/xABKEAABAwIEBAMFBQQFCQkBAAABAAIDBBEFEiExBgcTQSJRYRQyQnGBCCNSkaEVcrHBM0NigrMXNFNzorLR0vAkNVR0g5PD4fEW/8QAGAEBAQEBAQAAAAAAAAAAAAAAAAECBAP/xAAdEQEBAAMAAwEBAAAAAAAAAAAAAQIREhMhQTED/9oADAMBAAIRAxEAPwC8UREBERAREQEREBERAREQEREBERAREQEREBERARFi8e4ipaNgfVTsiBNhmOrv3Wi7j9AgyiKv/wDLHhfWEfWfY/1vTPT1F9SdfTZTHB8agqmCSnmZK0i92OvbtqNxqDv5IPeiIgIiICIiAiIgIiICIiAiIgIiIOuomaxrnuIDWguJOgAAuTcrVfmDzGqMQndkkfFTNcelG05dBoHyW3cd/S9h5nYHmo94wms6YBPRINzazDYPI9Q25C1HQSLhvjatopA+Gofa4Lo3uLmPt2c0+ncarZzl/wAWNxKjZOAGvuWysBvke3f6EWcPQrUFX39muOPo1bg773qMDm32ZlvG622/U19EF0IiICIiAiIgIiICIiCsObHM52HPFNBGHTOjzF7/AHYw64YQPjNw7fy7rXbEsSlqHmSeV8rzu57i4/rstlec+AwyYfUVHswkqGsY1sjY80jWiQEm41DQC657C61fQFmeEeIpaCqjqIrktPiZmIEjD7zHW7H1vYgG2iwyIN1cDxRlVTxVEd8krA9t9CA4bFe5R7l9SOiw2jY8Wc2nZceRIvbT5qQoCIiAiIgIiICIiAiIgIiIC+ONtTssZxBxBT0URlqZWxtG1/ed6NaNXH5KgOY/NyWta6npQ6CAk5nX+8lAOgJHutO5G52Om4d/Nzme6qe6lpHkUzbte9p/pzsbH/R/x3VUIvrRcoPi2n5K4T0MLiLoum+QukNxZz2ucem539zL9FrThsdO2oaKhz304ddxiFnPaNQG5vdJ0Gu11t1wvxJT18PWpn5mBxaQRlc0t7Fp1GliPQoMwiIgIiICIiAiIgIiIIhzV9p/Zs4pQy5Y7que7LkhDHGRzfN1hb6rUtbwyxhwLSAQRYgi4sfQ6FarcR8v6v2+eCmp6icMcD1HRhubOAc1x4bEnS3bsNgEHWQwCmbJUwseQGGRuck2AjBvITfyaCV04pQPgmfC/LmY4tOU5m3Bto4bheZBu3QyMdGx0RaYyxpYW6tLLDLb0tZd61j5e82JsPjFPJGJ4A67dbPYD7zWnYi+ovtqrs4Y5lYfWuDI5gyQgeCXwEki5a0nRxFuyCYIiICIiAiIgIiICLhLK1vvODfmbfxX1jwRcEEeYNwg5LjJIGgucbAAkk7ADUkrkolzVxkUuGVD8xa57DEwt3zSeEfTdBrhzG4jNdXzS53OjDssQJuGsbp4baWJF/qowiICIiDmyMuvYE2FzYXsBuT6K6fs0w+Osfmdo2JuUHwm5ebkdyLafMqvOXlQyKeWWTVjKWe4LgGuLo3Nax99w4nLYa3IU++zZQ3nqps7hkjYzID4XdRxOZw7kZNP3igvxERAREQEREBF5mV8ZldCJG9VoDnMv4g118rreRsfyXpQEREHVV1LImOkkc1jGguc5xsABuSVrlzD5vT1Tnw0bnQU17ZhpLJa9yT8DT5DXTU62U1+0NxGI6aOja4iSZ2d4aRbpM2DwdbF1iLf6M69jr5DGXODRu4gC/mTZAl3te9tL+g8lwXOZgDiAb2Nr/JcEBfWusbjQjyXxEGzfJDi99bSOjnfnmgIBc4jM5jr5CQNTa1rka6blWQtcPs7VjWYjIw3zSU7mt07tc15ue2jStj0BERAREQFUfNnms6je6ko8pmAtJK4XERc3RrBsXi4Oug00Pa3Fpxxz/3lXf8AnJ/8Z6Dw4rjE9S4vnmklcXF3jcSAXG5yjZo9BYLuwfiOqpSDT1EsWUkgNectzobsPhP1CxaILu4N56OzNjxCMFp060INxsBnj1v3JLfMaL28/scZLQ0wjjbLFM7qMqAQWiwPhZrcOI30tb12oRemWvkdGyJz3GOMuLGX8LS83cQPMoPMiIgIi+2QfFeH2aGi9ae9oR/iKj1bHJHi+iw9lR7TK9j5Cyw6Zc3KwG1i0E3u4/kg2LRfGuuARsdV9QEREBEXCSVrfecB8zb+KDXXnVxTUNxXLGXw+zNaI3WAddwJc9jrXyuBAte3h2WR5K8xhEZaevqnZTZ0T5nXa0jNnaXnUXuDqbeH1Xj56toJpRU09ZG+oIEb4ogHh2QkZ3Pb7rgDbW9w0W2VS3QbtisjtfqMsba5hbXb81DOYHM2mw4FjSJqnbotPu3AIMh+EWI9Tdar5ja19N7dri9j+p/NcppnOJLnFxOpLjcm5udT6kn6oPXjOLTVUrpqiR0sjt3OPYbAAaAegXhREBERAREQSnlpxHHh9fHUStc5ga9pDLE+NpF7FXzhfOTC5codK+Fzja0sZAH7zxdoH1WrqIN26GujmYJIpGyMcLhzCCCDsQQvQtMMA4hqaKTqU0z4naXDT4XWvYPadHbncaXW1nL7iYYhQxVGgeQWStbs2RmjrC5sDo4AnZwQSNERAWr/AD1w50WKyPLGtbMxj2FvxWaGvLh2dma79FtAqM+0tTsvRyW8Z6jSfNrchAOvYk/mUFHoiICIiAiIgLmJXWLbnKTci+hI2JHmuCICz/CHDT6yQgPiijYWiSWd4ayMPJAOpBcdNAO9tljMKw2SolbDEAZH6NBcG5jbYFxAue2ql9LyxxqN2aOlkY61rsnjabHcXEiC7o+KqHDqMRR1rKswx+FpniMrmN3Dctg4hoNhubC57qmcK4zxSqxRskM9Q/NOD0oy7pCIuDbOjALQwNIBJB8731Xo/wD4ziLLkyVOXy9qZb/FXVhnAeP08vVhgljk/E2eK5FwSD95qNBuorYzGcdp6VmeonjibY++4AmwuQ1u7j6BV5jHPKiZcU8U1SbXBDemy/cEu8QsP7Kqut5ZYzLI6SSke973FznGWK5c43JPjX2l5a43HrHSyMP9maMfwkVRlsd54V8heIGxUzTbKQ3qSNta/if4Tc3+HY/VV/jOPVNU69TUSzeIuAkeS1pdvlb7rfoApLJytxhxLnUbyTqSZYyT9c6+O5VYud6Jx+csf/OghKzOCcK1dWL09PJI29swFmgjzcdAs5/koxf/AME7/wB2L/nWOx3havoGA1LHQNebAdZhzefgY8kj6II/PC5jnMeC1zXFrgdCHNNiCPMFdayeDYPPWzdKECSUgkNdI1rn23y53DMbXPyBWXr+XtdBb2mOOnBBOaWeICzRc2AeXH6A7oIvI+5JPc3XFc5mAOIDg4AkBwvY27i+q4ICIiAiIgIiIC2W+z1TubhZc5pAfUyOafxNDY2Ej+81w+i1qaLmw1J8luDy/wAH9kw6lgyuaWxBzmvILmvkJkkaSNNHOcPogkKIiAtZefeM9fEjG1+ZkEYjsHAgPJJk22N7NN9fAtmlpNitW6WeWV5u+SV73EC13PcXONu2pKDyoiICIiAiIgIiIPpWwXJrmS6oaKSsJMjAAydx9/s2ORx/rPI/Fl11318Wc4XhbM80rpXxunsyMj+j6hcMjZRYnKXBouNiQTcBBuOiqTlhx/K2Q4Zid46mM5GPk0L7WyseT7z9srviFtzqbbQEREBEUX4941gwyDqSnNI64iiB8TyNz6NFxc/zKD18ZcSNoKWSoLDIWC4Y3dxJAv6NF7k9hdatYliFZi9aC7NLNK7KxjfdaOzWDZrQBc/UnuVnKutmn61biNW+F08P3MUYu+Rpd93aM6Mp2m5BJBO4ve5jeFcSTU0ZbTO6Dne/Kz+le24LW5zqxot8Nr31ug2B4J4ZocDhD6qeAVT2Evke8Aho1McIdrlHcgXcd+wFAcZ4w+qrZ5nSmUGV4Y7W3TDjkDA7VrbbD1WImnc83e5zj5uJJ/MrrQZKnmpRFZ8Mzpfxtma1m/4DGTt/aWOK+IgIiICIiAiIg9WFyFs0bmhpIkaQHi7Scw0cO4W6OHmTpR9bJ1cjep075M9hnyX1y3va/ZaTRmxBN9+2/wBPVbn8NOBpKYtdI5pgjIdMbykZG2Mh7v8AP1ugySIiAtP+P+Gn0FbLA4HLmL4je+aJzjkJNhrYWPqCtwFH+MeD6bEounUMN23LJG6PjJFrtPcbaHQ2CDTxFceN8hZmMkfT1TZS25ZG6PK5wB93Pmtmt6AE+SqfE8Olp5HRTRvje02LXtsdDa/qNNxog8iIiAiLJ8OYFNW1DKeAAyPvbMbAAC5c49gAgxiKccd8tpsMghmlmjf1CGljQQWPLS5wvs5ota+nyUHQFIeX2EmqxGlhFtZmude9skfjeLjUXa0j5kKPK9Ps34HpUVjmjUiGMnew8UltNj4B/dKCb8zOXkWJxZm2jqmNtHJ5jfpyW3bfbu0nTcgx7lnzAkbKcNxS8dVGcjHyaZ7bMedi62ods4W+tsqEcy+X0WJxZm2jqmD7uXa9tenJbdt9ju06juCE3RVLyz5gSMk/ZmJ3jqYyI2PkOslvdY8ndxFrO+K489Zlx7xrBhkHUkIdK4ERRA+J7gO/4WjS59fMoHHvGsGGQZ5TmkdcRRA+J5G59GDuf5myp2hwGorI58cxNpkjZH1IoNhIG+4MpBywDe3xanY3Ob4F4JnxWo/amK+JjrOihPuvbuzw/DCL6D4tze5zXVNAHMLCPCWlth5EW/gg0rxKvknlfLK4vkebucfyA9AAAAOwAXlWX4swN9FVzU77+B5DSfiYdWOvYXuLfW6xCAi9mEUscszGSzCBjjYyFpeG+RIGtr/ks1xHwFXUdzLA50e/Vi8cZGUOJzAaAX7gbFBGUREBERAREQEREBbc8ramSTCqR0rmvd0rXbe2VrnNYDf4g0NB9QVqzw5gktZOyCFjnvd2GwA3LnbNaPP9DstxMHoRBBFCDcRRMjBsBcMaG3s0ADbsEHsREQEREBRKr4VqZTd9eHeWaigdbewuW+qlqIIFifCLZL+0YZSVT8gb1Yj7OcvuhuU38QGt7jcAbKiOLeFxSYo2lOXK58RLYy6zWykeAOecziB37+my20WtXNaYHiAeIWa+nB12tkuD5IJTzD5WwQQNOH0Ek8j3FptK8mPS4eG3sdRbXzWd5PcHsgaaiagdS1LbxjPI55czK3NIGuNmkm4+hVnNcCLjUHuF9QU99pKQ+yUzexnJ+oYbfxK19V5faXqP8yZbfquvfy6Ytb6/oqNQezCMNkqZo4IheSR4Y0drk7m2wG59AVt9whgDKGkhpmG4jb4na+J51kfYk2u4k2vpeygfJDgL2SIVs4+/mZ4GkW6UbtR/edoT5Cw81aqAiKL8f8bQ4ZB1JPHK64iiBs57h3P4WDuf5myCHc/aOh9nbLM7p1g0gLPffbUteP8ARje/YnTexrzl22GsxJgxiSR7wxghbPfK8jVjHk/DaxA2dfXfWZ8B8Ez4lUftTFvFms6GE3AsDdl2fDGOze9yTe+sx5l8vYsSizMtHVRt+7ktYEDURyW3b5fhv8wQm4C+qpeWnMCRsv7MxMGOpjORj36Z7bMefxWtY7OH620gqvn1wmKik9rjH3tOLu/tQ38Xf4fe+hHda4LeCeIPaWuF2uBBHmCLELUDj7hx1BXS05ByB2aInvE4nIfpqPm0oI8rbxnmDn4egpw8ddzvZ5LAtIjhsQRY92GNp7G7vJVIiAiKWctuDTidV0i5zImNzSPaL2HZo7Bx1tfyKCMTU72hpcxzQ4XaXNIDh5tvuF1LZTmFy5qa50TKepjhpoYmMbE5p0cwus4ED8OUb/CofzM4HdS4VHLUVBmqGTAEt0jLX3AAbYagAaoKcsvazBqgi4p5iD3ETiP4K8/s5xsfRVDXMa4ipv4mg7xtA3+R/NXCAg1E4c4Br6x5bFTvaBbM+UdNrbhxHvan3TsD2Vqw/Z/hyjNWy5rC+WNtr21tc3tdXOiCPcHcG0uGxllOzxOt1JHG73lotcnsNzYWGpUhREBERAREQEREBaccc1nWxGrk86mS3bwteWt/QBbjZh5rS3iH/Oqj/Xyf77kG42CW9mgtt0Y7W2tkFrL2rCcMYgw0dLmexrjTxHKXi4+7bcam/n+SwHNPjplBSHpvY6olGWJtwbA7yEDsB+ZsgpXnTxR7biDmsN4qe8TPV1/vXbXHiGXv7gPdZDkVwjHWVTqiUgspi13SLb53uzZC47ZQW3t3IHZVgrz+zRtW/wDo/wDyoLwRFE+YfHEWGQZ3eOV9xFGPiItck9mi4ufVBy4/43gwyDPJ45XAiKIHV58z+Fg7n+ar/l/wXNiU/wC1cVu/NZ0MR90t3YcvaMfCO+5vfX5y+4JnxGf9qYrd+YgxQvGjgNWOLfhjHZvfc+t1CyAAvq+XS6CDczeXseJR52ER1UY+7kAtmttHIfK+x7foo5yu5iPEn7NxLMypjdkY+TQuI2jefxeR2cLfW3LqBc0eXbMSj6sVo6uMeB+weBqI3n+B7fJBPlVXP3hbr0gqo2/eU9y6w96J1s5Nh8NgbnYA+a6+VHH0zpThuIBzaqPwsc4WLgwask/tgC4PxD11No11K2WN8TwHNe0tcHC4IcLEEd0GkiKR8ccPR0E/szZ+tK2/Vc0WY25+7aO+bLYu8i63ZRxAW0HJbhg0eHte9mWao+8fcahv9Uza4s3Wx2LnLWAFWfwbzmqqbJFUgVEA0uf6Vo0tZ3xgC++vqg2SCqn7Q+IBmHxwlpJlmBDhsOmLm/zv+hVlYPibKmCOeMkskYHtJFjY7XB2VNfaVqh/2SLMcw6j8vaxygE+u/6oPR9mqsb0quHXOHsk9MpaW7+dwrqVCfZp/pqz/Vx/7z1faAiIgIiICIiDx4vicVNC+eZ4ZGwXc4/kAPMk2AHclUNUcQV2MYjLT0mIujpzeRhDHQ5WNLfD4fGXC/cgOPlewsfjc+2UE1KTlLwLO3sWOD23HlcWUI5c4EMPL3us+Z4y5hfK1mhytB8yASfQfXFzjUxrz47wRW0lPJUS4xUuZG3MWxmUuOoAAu+w1I32Vf4VVYnVEtgkrZXAFxySyHQefiU05y47UuMLY3yMhyuDsjsoc8nUPtqRltvpuu7lHj3s1HI1+zpi5t/LK0G31BTr1s596YOl4Dxp9ngSRH+1U5Xfq+4UIxjDpKeeSGYWkY6zxfNrvuN1fc/MKNt9VWWNiGorXVUhcczw90ZAscoAy3/DYBZ8sa8deQ8vK804qhGx8Qi6oIka4llr6NBudOyiUkhO59B6DsB6K+6bmbCMrXN0ta2g0GlgD2sqNxiRrp5nMADDK8tDRYBpcS2w7C1lrHLpnLHTxqTcAcWS4dVMka9wiLmiZlswfHfxeH8QF7HsfyPj4dw+GYStkziTIDEWuAbmuB42lurdbmxFgO6w4YSCbaDda2mmzvF3Nqjp6YSU8jKiWQfdsa7a/wAUltWgeR1uLKuOAGjEq+A1D/aBE19TOH6553kW0PwtHTGUANHT2sVXGE0slQ4QMsGl1ySBZvm4ute3ory4OqaOhhEUPvfHIRZ8jvNx7Dew7Dz3OcspFxxtWn1189oUUZxPGe67RjzPNTuNcpN7QntCjoxpnmuYxhnmnRykHXX0VCj/AO12ea4fttnmnRyi3OGiiYYMRDGiSGZoe7W74zcBum7gbWJ2Xh5d81Ymskp6yUnotcYp3auliZq1r7f1uW3z+e81qMRglY5kuRzHNIc1+rS22oN1rPxfS0sdVI2jlMsN/CSD4Tc3YHH3wLaO7ghal2zZp7uY+OU1ZWvnpYTExwGa+hkeCbyZQbNuLflc6lRdFYNPy4D8M9sZU5pOkZOm1oLfCTmZnzXzAA9txZaZV8uyBgLmhzsjSQC4gnKCdXWGpt6LnUUzmZc1vE0OABBIB2uBtca/IhZfhHhSevlyRDK1ur5HA5GeV7aknyGqC9MK5rYRTwxwxyyBkcbWNHRfs0W3tqq152cVU9fNTvppM7GREG7S0tc5+oIcL7ALsg5OzneqhB72a82/2VhuLeX0lDD1nTxyNDg0hocD4r+YU3F1Wc5HcU01DJVOqXOaHsjDcrC/3XOvfKCR7w/VX5ScU0UoJjq4HAb2lbp89dFqU3B5WUrawGzDMYhlJzAht8xI90dtV539Z7Oq5jnsa7IXluma17FwGptrqqjceDGKd/uzxO+UjT/NetkzTs4H5G61k5f8vYsThkk60sBY8NIyNe03F/C7MCSNL3A94bqXwclwyxZiUzCNsrLW+Vn6KbXS718uqA4V4imwzGH0dViD5KZvhLpnktuY8zPeJ6er9beSvqCcOFwf1VR23REQVnJULyOlC63uXnkeuS106eXFoGyCzhceSxLaJrRoFlZXryvKw3GErMNabm2vmsX+zR+K3opRKF4nx6qKjdfgIcLhx/gsBPgsjb7FWKWrwVNICtzPLH8YuEv6r80Ug+E/RBSSWtlNv0UzdRgdgvsVEPL9FrzVnxRHMJhkZft6brPUUr791kIqID/8XqipgNgF55W5Xb0k1NOVPO4br1MrHDuugRr4WKK9gxF3muRxU+axxjXRNTk97JsZV2LH8S8dZjZax7gSXNaSB5nsF4HU7u5WOxCA5SLaf9apKVHsUx+oqBllkJbe+UaD9NSB63WLXvnw597ix/ivO6jePhK7McsfjluOToUvwnjKSCkbFG8tLA4DvfM4uPyGqiggd+E/ksxhGEhzrSC4tsD/ADCmdx17XCXbCvB3Pfz7qQ8L8VVFGyRkOoeQTmvZpGhIGwJFhf0CyQwKG98n5uP/ABXKTBoj8J+QcQPyBss3+sWYVkMP5lyM/pAD+6cx/UWt9VkMS4rirIckkQfGSDa5Go+RBuo5+wYPwf7R/wCK7afCYmG7Wkf3jb6i+qxc8fjUl+s1h2Kwxw+zNhHSLrlpBfcn94lZPE6yMYdPBDG1l4zZrRYXOp27rAM020+S7faDayzM6vMR/lzi88NZDkkkETXXkaHHJlPvXbsrtfxpFa4Lif3SqvjeW7WHyAXP2h3/AEFcv67SYaeLjPBTVVkk8TgGyEFwfuCAAbADUaBWRw3xh0IIoJGl3SjbGH93ZGgAkdtv/tQMzHzXEPPmVPJV5i1m8eM8/wBHIqq6p8yieWnMTN5XRIiLNbeZy4WRFGnVOvGURAXTKiKDzOXOJERPr0tXa0oiqudl8IREHEhcSiIOt66J2i2yIpVY2aFvkFjpmgEoiiOoFZLD2C9/RfERKyCIi0yIiKAiIgIviIPqIiAiI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60" name="Picture 12" descr="Interview backgournd&#10;Picture from: http://img.wikinut.com/img/1i58y8_54gzk_5zx/jpeg/0/Interview.jpeg"/>
          <p:cNvPicPr>
            <a:picLocks noChangeAspect="1" noChangeArrowheads="1"/>
          </p:cNvPicPr>
          <p:nvPr/>
        </p:nvPicPr>
        <p:blipFill>
          <a:blip r:embed="rId3" cstate="print"/>
          <a:srcRect r="34518"/>
          <a:stretch>
            <a:fillRect/>
          </a:stretch>
        </p:blipFill>
        <p:spPr bwMode="auto">
          <a:xfrm>
            <a:off x="0" y="1066800"/>
            <a:ext cx="4419600" cy="5791200"/>
          </a:xfrm>
          <a:prstGeom prst="rect">
            <a:avLst/>
          </a:prstGeom>
          <a:noFill/>
        </p:spPr>
      </p:pic>
      <p:sp>
        <p:nvSpPr>
          <p:cNvPr id="3" name="Content Placeholder 2"/>
          <p:cNvSpPr>
            <a:spLocks noGrp="1"/>
          </p:cNvSpPr>
          <p:nvPr>
            <p:ph idx="1"/>
          </p:nvPr>
        </p:nvSpPr>
        <p:spPr>
          <a:xfrm>
            <a:off x="4038600" y="1066800"/>
            <a:ext cx="4419600" cy="5791200"/>
          </a:xfrm>
          <a:solidFill>
            <a:schemeClr val="bg1">
              <a:alpha val="75000"/>
            </a:schemeClr>
          </a:solidFill>
        </p:spPr>
        <p:txBody>
          <a:bodyPr>
            <a:normAutofit/>
          </a:bodyPr>
          <a:lstStyle/>
          <a:p>
            <a:r>
              <a:rPr lang="en-US" dirty="0" smtClean="0"/>
              <a:t>800 licensure applicant reviews per year</a:t>
            </a:r>
          </a:p>
          <a:p>
            <a:r>
              <a:rPr lang="en-US" dirty="0" smtClean="0"/>
              <a:t>Investigation: interviews, contact references, obtain court and employment records, track professional discipline</a:t>
            </a:r>
          </a:p>
          <a:p>
            <a:r>
              <a:rPr lang="en-US" dirty="0" smtClean="0"/>
              <a:t>Recommend licensure or denial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33efe1c-5bbe-4968-87dc-d400e65c879f">DESE-231-37590</_dlc_DocId>
    <_dlc_DocIdUrl xmlns="733efe1c-5bbe-4968-87dc-d400e65c879f">
      <Url>https://sharepoint.doemass.org/ese/webteam/cps/_layouts/DocIdRedir.aspx?ID=DESE-231-37590</Url>
      <Description>DESE-231-37590</Description>
    </_dlc_DocIdUrl>
    <_vti_RoutingExistingProperties xmlns="0a4e05da-b9bc-4326-ad73-01ef31b95567" xsi:nil="true"/>
    <_dlc_DocIdPersistId xmlns="733efe1c-5bbe-4968-87dc-d400e65c879f">true</_dlc_DocIdPersist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DD56B1-1CFD-4738-888C-D09B9C43DF2C}">
  <ds:schemaRefs>
    <ds:schemaRef ds:uri="http://schemas.microsoft.com/sharepoint/v3/contenttype/forms"/>
  </ds:schemaRefs>
</ds:datastoreItem>
</file>

<file path=customXml/itemProps2.xml><?xml version="1.0" encoding="utf-8"?>
<ds:datastoreItem xmlns:ds="http://schemas.openxmlformats.org/officeDocument/2006/customXml" ds:itemID="{DBAE07E9-A831-48F5-9C96-3AA096506D33}">
  <ds:schemaRefs>
    <ds:schemaRef ds:uri="http://schemas.microsoft.com/office/2006/metadata/properties"/>
    <ds:schemaRef ds:uri="http://schemas.microsoft.com/office/infopath/2007/PartnerControls"/>
    <ds:schemaRef ds:uri="733efe1c-5bbe-4968-87dc-d400e65c879f"/>
    <ds:schemaRef ds:uri="0a4e05da-b9bc-4326-ad73-01ef31b95567"/>
  </ds:schemaRefs>
</ds:datastoreItem>
</file>

<file path=customXml/itemProps3.xml><?xml version="1.0" encoding="utf-8"?>
<ds:datastoreItem xmlns:ds="http://schemas.openxmlformats.org/officeDocument/2006/customXml" ds:itemID="{84B69C66-4450-4951-857A-273492DAC784}">
  <ds:schemaRefs>
    <ds:schemaRef ds:uri="http://schemas.microsoft.com/sharepoint/events"/>
  </ds:schemaRefs>
</ds:datastoreItem>
</file>

<file path=customXml/itemProps4.xml><?xml version="1.0" encoding="utf-8"?>
<ds:datastoreItem xmlns:ds="http://schemas.openxmlformats.org/officeDocument/2006/customXml" ds:itemID="{3B5423A3-4AC5-461C-A480-036580E86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2007_ESE_Template</Template>
  <TotalTime>2564</TotalTime>
  <Words>1497</Words>
  <Application>Microsoft Office PowerPoint</Application>
  <PresentationFormat>On-screen Show (4:3)</PresentationFormat>
  <Paragraphs>160</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Georgia</vt:lpstr>
      <vt:lpstr>Tahoma</vt:lpstr>
      <vt:lpstr>Wingdings 2</vt:lpstr>
      <vt:lpstr>2007_ESE_Template</vt:lpstr>
      <vt:lpstr>Educator License Actions: Report to Board of ESE</vt:lpstr>
      <vt:lpstr>Office of Professional Practices Investigations (OPPI): Mission</vt:lpstr>
      <vt:lpstr>Legal Framework</vt:lpstr>
      <vt:lpstr>Reporting Misconduct</vt:lpstr>
      <vt:lpstr>PowerPoint Presentation</vt:lpstr>
      <vt:lpstr>PowerPoint Presentation</vt:lpstr>
      <vt:lpstr>PowerPoint Presentation</vt:lpstr>
      <vt:lpstr>Applications for Licensure</vt:lpstr>
      <vt:lpstr>Applicant Investigations</vt:lpstr>
      <vt:lpstr>Background Checks</vt:lpstr>
      <vt:lpstr>Data, Jan. 2012-July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OCT. 2017 OPPI PowerPoint Presentation-3-15</dc:title>
  <dc:creator>ESE</dc:creator>
  <cp:keywords>Colleen revised by CCC</cp:keywords>
  <cp:lastModifiedBy>Zou, Dong</cp:lastModifiedBy>
  <cp:revision>264</cp:revision>
  <dcterms:created xsi:type="dcterms:W3CDTF">2013-12-31T13:48:37Z</dcterms:created>
  <dcterms:modified xsi:type="dcterms:W3CDTF">2017-10-24T21:09:14Z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24 2017</vt:lpwstr>
  </property>
</Properties>
</file>