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77" r:id="rId6"/>
    <p:sldId id="399" r:id="rId7"/>
    <p:sldId id="400" r:id="rId8"/>
    <p:sldId id="402" r:id="rId9"/>
    <p:sldId id="349" r:id="rId10"/>
    <p:sldId id="376" r:id="rId11"/>
    <p:sldId id="377" r:id="rId12"/>
    <p:sldId id="346" r:id="rId13"/>
    <p:sldId id="406" r:id="rId14"/>
    <p:sldId id="378" r:id="rId15"/>
    <p:sldId id="375" r:id="rId16"/>
    <p:sldId id="389" r:id="rId17"/>
    <p:sldId id="390" r:id="rId18"/>
    <p:sldId id="391" r:id="rId19"/>
    <p:sldId id="392" r:id="rId20"/>
    <p:sldId id="393" r:id="rId21"/>
    <p:sldId id="394" r:id="rId22"/>
    <p:sldId id="366" r:id="rId23"/>
    <p:sldId id="401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99"/>
            <p14:sldId id="400"/>
            <p14:sldId id="402"/>
            <p14:sldId id="349"/>
            <p14:sldId id="376"/>
            <p14:sldId id="377"/>
            <p14:sldId id="346"/>
            <p14:sldId id="406"/>
            <p14:sldId id="378"/>
            <p14:sldId id="375"/>
            <p14:sldId id="389"/>
            <p14:sldId id="390"/>
            <p14:sldId id="391"/>
            <p14:sldId id="392"/>
            <p14:sldId id="393"/>
            <p14:sldId id="394"/>
            <p14:sldId id="366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e Bettencout" initials="HH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99FF"/>
    <a:srgbClr val="0000CC"/>
    <a:srgbClr val="000066"/>
    <a:srgbClr val="DDDDDD"/>
    <a:srgbClr val="969696"/>
    <a:srgbClr val="5F5F5F"/>
    <a:srgbClr val="292929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057" autoAdjust="0"/>
    <p:restoredTop sz="97705" autoAdjust="0"/>
  </p:normalViewPr>
  <p:slideViewPr>
    <p:cSldViewPr snapToGrid="0">
      <p:cViewPr>
        <p:scale>
          <a:sx n="100" d="100"/>
          <a:sy n="100" d="100"/>
        </p:scale>
        <p:origin x="132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1296" y="-1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6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2017/10/26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8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F4669-1E31-4DEC-B727-FF4FD56C35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10% of the students enrolled in remedial courses graduate from 2 year colleges in 3 years in MA. Just</a:t>
            </a:r>
            <a:r>
              <a:rPr lang="en-US" baseline="0" dirty="0" smtClean="0"/>
              <a:t> 50% of the students enrolled in remedial course complete college within 6 years. Source </a:t>
            </a:r>
            <a:r>
              <a:rPr lang="en-US" dirty="0" smtClean="0"/>
              <a:t>Remediation: Higher Education’s Bridge to Nowhere”, by Compete College America funded by the National Governor’s Association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sta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10/26/2017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student/2017/" TargetMode="External"/><Relationship Id="rId2" Type="http://schemas.openxmlformats.org/officeDocument/2006/relationships/hyperlink" Target="http://mcas.pearsonsupport.com/released-item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hyperlink" Target="http://www.doe.mass.edu/mcas/2017/relea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odl/e-learning/mcas-parentguide/content/index.html" TargetMode="External"/><Relationship Id="rId2" Type="http://schemas.openxmlformats.org/officeDocument/2006/relationships/hyperlink" Target="http://www.doe.mass.edu/mcas/parent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e.mass.edu/mcas/results-supplemen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MCAS Reporting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6335" y="3357596"/>
            <a:ext cx="6659592" cy="2180561"/>
          </a:xfrm>
        </p:spPr>
        <p:txBody>
          <a:bodyPr/>
          <a:lstStyle/>
          <a:p>
            <a:r>
              <a:rPr lang="en-US" dirty="0" smtClean="0"/>
              <a:t>Michol Stapel, Associate Commissioner</a:t>
            </a:r>
            <a:br>
              <a:rPr lang="en-US" dirty="0" smtClean="0"/>
            </a:br>
            <a:r>
              <a:rPr lang="en-US" dirty="0" smtClean="0"/>
              <a:t>Bob Lee, MCAS Chief Analyst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October 23, 2017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(3-8) 2017 State Results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pic>
        <p:nvPicPr>
          <p:cNvPr id="4" name="Picture 3" descr="ELA&#10;Percent of Students by Achievement Level (0%-100%)&#10;&#10;Grade 3:&#10;8% Exceeding Expectations&#10;39% Meeting Expectations&#10;42% Partially Meeting Expectations&#10;10% Not Meeting Expectations&#10;&#10;Grade 4:&#10;7% Exceeding Expectations&#10;41% Meeting Expectations&#10;42% Partially Meeting Expectations&#10;10% Not Meeting Expectations&#10;&#10;Grade 5:&#10;6% Exceeding Expectations&#10;43% Meeting Expectations&#10;42% Partially Meeting Expectations&#10;10% Not Meeting Expectations&#10;&#10;Grade 6:&#10;7% Exceeding Expectations&#10;43% Meeting Expectations&#10;39% Partially Meeting Expectations&#10;10% Not Meeting Expectations&#10;&#10;Grade 7:&#10;6% Exceeding Expectations&#10;44% Meeting Expectations&#10;39% Partially Meeting Expectations&#10;11% Not Meeting Expectations&#10;&#10;Grade 8:&#10;8% Exceeding Expectations&#10;41% Meeting Expectations&#10;39% Partially Meeting Expectations&#10;11% Not Meeting Expectations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056198"/>
            <a:ext cx="5572125" cy="5419725"/>
          </a:xfrm>
          <a:prstGeom prst="rect">
            <a:avLst/>
          </a:prstGeom>
        </p:spPr>
      </p:pic>
      <p:pic>
        <p:nvPicPr>
          <p:cNvPr id="11" name="Picture 10" descr="Mathematics&#10;Percent of Students by Achievement Level (0%-100%)&#10;&#10;Grade 3:&#10;7% Exceeding Expectations&#10;42% Meeting Expectations&#10;38% Partially Meeting Expectations&#10;13% Not Meeting Expectations&#10;&#10;Grade 4:&#10;6% Exceeding Expectations&#10;43% Meeting Expectations&#10;39% Partially Meeting Expectations&#10;13% Not Meeting Expectations&#10;&#10;Grade 5:&#10;7% Exceeding Expectations&#10;39% Meeting Expectations&#10;44% Partially Meeting Expectations&#10;10% Not Meeting Expectations&#10;&#10;Grade 6:&#10;7% Exceeding Expectations&#10;42% Meeting Expectations&#10;39% Partially Meeting Expectations&#10;11% Not Meeting Expectations&#10;&#10;Grade 7:&#10;9% Exceeding Expectations&#10;38% Meeting Expectations&#10;42% Partially Meeting Expectations&#10;12% Not Meeting Expectations&#10;&#10;Grade 8:&#10;9% Exceeding Expectations&#10;39% Meeting Expectations&#10;42% Partially Meeting Expectations&#10;11% Not Meeting Expectations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1046673"/>
            <a:ext cx="55245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5" y="250166"/>
            <a:ext cx="10908145" cy="788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Massachusetts 2015 National Assessment of Educational Progress (NAEP)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Picture 3" descr="Grade 4 Reading (0%-100%)&#10;14% Advanced&#10;36% Proficient&#10;32% Basic&#10;18% Below Basic&#10;(50% #1)&#10;&#10;Grade 4 Math  (0%-100%)&#10;13% Advanced&#10;41% Proficient&#10;36% Basic&#10;10% Below Basic&#10;(54% Tied for 1st)&#10;&#10;Grade 8 Reading (0%-100%)&#10;6% Advanced&#10;40% Proficient&#10;37% Basic&#10;17% Below Basic&#10;(46% Tied 1st)&#10;&#10;Grade 8 Math (0%-100%)&#10;18% Advanced&#10;33% Proficient&#10;30% Basic&#10;19% Below Basic&#10;(51% Tied 1st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411720"/>
            <a:ext cx="106108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66400" cy="1143000"/>
          </a:xfrm>
        </p:spPr>
        <p:txBody>
          <a:bodyPr/>
          <a:lstStyle/>
          <a:p>
            <a:r>
              <a:rPr lang="en-US" dirty="0" smtClean="0"/>
              <a:t>MCAS 2015 (Legacy)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Bar graph  indicating performance levels for all gades and content areas within the 2015 legacy results." title="Bar 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142999"/>
            <a:ext cx="88677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22" y="219914"/>
            <a:ext cx="11370972" cy="679905"/>
          </a:xfrm>
        </p:spPr>
        <p:txBody>
          <a:bodyPr anchor="t"/>
          <a:lstStyle/>
          <a:p>
            <a:r>
              <a:rPr lang="en-US" sz="2800" dirty="0" smtClean="0"/>
              <a:t>2017 Next-Generation Grades 3-8:</a:t>
            </a:r>
            <a:br>
              <a:rPr lang="en-US" sz="2800" dirty="0" smtClean="0"/>
            </a:br>
            <a:r>
              <a:rPr lang="en-US" sz="2800" dirty="0" smtClean="0"/>
              <a:t> MCAS Results by Major Race/Ethnic Groups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Picture 4" descr="ELA (0%-100%)&#10;&#10;All Students:&#10;7% Exceeding Expectations&#10;42% Meeting Expectations&#10;41% Partially Meeting Expectations&#10;10% Not Meeting Expectations&#10;&#10;African American:&#10;2% Exceeding Expectations&#10;27% Meeting Expectations&#10;52% Partially Meeting Expectations&#10;19% Not Meeting Expectations&#10;&#10;Asian:&#10;15% Exceeding Expectations&#10;51% Meeting Expectations&#10;28% Partially Meeting Expectations&#10;5% Not Meeting Expectations&#10;&#10;Hispanic/Latino:&#10;3% Exceeding Expectations&#10;27% Meeting Expectations&#10;50% Partially Meeting Expectations&#10;20% Not Meeting Expectations&#10;&#10;White:&#10;8% Exceeding Expectations&#10;48% Meeting Expectations&#10;37% Partially Meeting Expectations&#10;7% Not Meeting Expectations&#10;&#10;Multi-Race (non-Hispanic/Latino):&#10;9% Exceeding Expectations&#10;42% Meeting Expectations&#10;39% Partially Meeting Expectations&#10;10% Not Meeting Expectations&#10;&#10;Math (0%-100%)&#10;&#10;All Students:&#10;8% Exceeding Expectations&#10;40% Meeting Expectations&#10;41% Partially Meeting Expectations&#10;12% Not Meeting Expectations&#10;&#10;African American:&#10;2% Exceeding Expectations&#10;24% Meeting Expectations&#10;52% Partially Meeting Expectations&#10;22% Not Meeting Expectations&#10;&#10;Asian:&#10;25% Exceeding Expectations&#10;49% Meeting Expectations&#10;22% Partially Meeting Expectations&#10;4% Not Meeting Expectations&#10;&#10;Hispanic/Latino:&#10;2% Exceeding Expectations&#10;25% Meeting Expectations&#10;50% Partially Meeting Expectations&#10;22% Not Meeting Expectations&#10;&#10;White:&#10;8% Exceeding Expectations&#10;47% Meeting Expectations&#10;38% Partially Meeting Expectations&#10;8% Not Meeting Expectations&#10;&#10;Multi-Race (non-Hispanic/Latino):&#10;10% Exceeding Expectations&#10;40% Meeting Expectations&#10;39% Partially Meeting Expectations&#10;12% Not Meeting Expectations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22" y="1146822"/>
            <a:ext cx="10810875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452827"/>
            <a:ext cx="11370972" cy="679905"/>
          </a:xfrm>
        </p:spPr>
        <p:txBody>
          <a:bodyPr/>
          <a:lstStyle/>
          <a:p>
            <a:r>
              <a:rPr lang="en-US" sz="2800" dirty="0" smtClean="0"/>
              <a:t>2017 Next-Generation MCAS Grades 3-8: Percent of Students in Achievement Levels Among Select Student Groups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6" name="Picture 5" descr="ELA (0%-100%)&#10;&#10;All Students:&#10;7% Exceeding Expectations&#10;42% Meeting Expectations&#10;41% Partially Meeting Expectations&#10;10% Not Meeting Expectations&#10;&#10;Economically Disadvantaged :&#10;2% Exceeding Expectations&#10;27% Meeting Expectations&#10;51% Partially Meeting Expectations&#10;20% Not Meeting Expectations&#10;&#10;High Needs:&#10;2% Exceeding Expectations&#10;25% Meeting Expectations&#10;52% Partially Meeting Expectations&#10;20% Not Meeting Expectations&#10;&#10;ELL and Former ELL:&#10;2% Exceeding Expectations&#10;21% Meeting Expectations&#10;52% Partially Meeting Expectations&#10;25% Not Meeting Expectations&#10;&#10;Non-Disabled:&#10;9% Exceeding Expectations&#10;49% Meeting Expectations&#10;38% Partially Meeting Expectations&#10;4% Not Meeting Expectations&#10;&#10;Students with Disabilities:&#10;1% Exceeding Expectations&#10;12% Meeting Expectations&#10;52% Partially Meeting Expectations&#10;36% Not Meeting Expectations&#10;&#10;Math (0%-100%)&#10;&#10;All Students:&#10;8% Exceeding Expectations&#10;40% Meeting Expectations&#10;41% Partially Meeting Expectations&#10;12% Not Meeting Expectations&#10;&#10;Economically Disadvantaged :&#10;2% Exceeding Expectations&#10;25% Meeting Expectations&#10;51% Partially Meeting Expectations&#10;22% Not Meeting Expectations&#10;&#10;High Needs:&#10;2% Exceeding Expectations&#10;25% Meeting Expectations&#10;51% Partially Meeting Expectations&#10;22% Not Meeting Expectations&#10;&#10;ELL and Former ELL:&#10;3% Exceeding Expectations&#10;24% Meeting Expectations&#10;49% Partially Meeting Expectations&#10;24% Not Meeting Expectations&#10;&#10;Non-Disabled:&#10;9% Exceeding Expectations&#10;47% Meeting Expectations&#10;39% Partially Meeting Expectations&#10;5% Not Meeting Expectations&#10;&#10;Students with Disabilities:&#10;1% Exceeding Expectations&#10;13% Meeting Expectations&#10;48% Partially Meeting Expectations&#10;38% Not Meeting Expectations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43" y="1132732"/>
            <a:ext cx="10887075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Next-Generation 3-8 Results by Gender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5" name="Picture 4" descr="ELA (470- 530)&#10;&#10;Female:&#10;Grade 3:502&#10;Grade 4:502&#10;Grade 5:502&#10;Grade 6:503&#10;Grade 7:504&#10;Grade 8:504&#10;&#10;Male:&#10;Grade 3:496&#10;Grade 4:497&#10;Grade 5:496&#10;Grade 6:496&#10;Grade 7:494&#10;Grade 8:494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372"/>
            <a:ext cx="6448425" cy="4924425"/>
          </a:xfrm>
          <a:prstGeom prst="rect">
            <a:avLst/>
          </a:prstGeom>
        </p:spPr>
      </p:pic>
      <p:pic>
        <p:nvPicPr>
          <p:cNvPr id="11" name="Picture 10" descr="Math (470- 530)&#10;&#10;Female:&#10;Grade 3:499&#10;Grade 4:498&#10;Grade 5:499&#10;Grade 6:500&#10;Grade 7:499&#10;Grade 8:501&#10;&#10;Male:&#10;Grade 3:498&#10;Grade 4:498&#10;Grade 5:498&#10;Grade 6:499&#10;Grade 7:498&#10;Grade 8:499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890" y="1209902"/>
            <a:ext cx="5076825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Next Generation 3-8 Results by Race/Ethnicity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Picture 4" descr="ELA (470-530)&#10;&#10;Grade 3:&#10;Asian: 508&#10;White:502&#10;African American:490&#10;Hispanic/Latino:489&#10;&#10;Grade 4:&#10;Asian:508&#10;White:503&#10;African American:490&#10;Hispanic/Latino:490&#10;&#10;Grade 5:&#10;Asian:506&#10;White:502&#10;African American:490&#10;Hispanic/Latino:489&#10;&#10;Grade 6:&#10;Asian:509&#10;White:503&#10;African American:489&#10;Hispanic/Latino:488&#10;&#10;Grade 7:&#10;Asian:509&#10;White:503&#10;African American:489&#10;Hispanic/Latino:488&#10;&#10;Grade 8:&#10;Asian:510&#10;White:502&#10;African American:489&#10;Hispanic/Latino:488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0" y="1155485"/>
            <a:ext cx="6505575" cy="4914900"/>
          </a:xfrm>
          <a:prstGeom prst="rect">
            <a:avLst/>
          </a:prstGeom>
        </p:spPr>
      </p:pic>
      <p:pic>
        <p:nvPicPr>
          <p:cNvPr id="6" name="Picture 5" descr="Math (470-530)&#10;&#10;Grade 3:&#10;Asian: 513&#10;White:502&#10;African American:488&#10;Hispanic/Latino:489&#10;&#10;Grade 4:&#10;Asian:512&#10;White:501&#10;African American:486&#10;Hispanic/Latino:488&#10;&#10;Grade 5:&#10;Asian:513&#10;White:502&#10;African American:488&#10;Hispanic/Latino:489&#10;&#10;Grade 6:&#10;Asian:515&#10;White:503&#10;African American:487&#10;Hispanic/Latino:487&#10;&#10;Grade 7:&#10;Asian:516&#10;White:5502&#10;African American:486&#10;Hispanic/Latino:486&#10;&#10;Grade 8:&#10;Asian:516&#10;White:503&#10;African American:487&#10;Hispanic/Latino:488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1285875"/>
            <a:ext cx="508635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Next Generation 3-8 Results by Selected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" name="Picture 4" descr="ELA (470-530)&#10;&#10;Grade 3:&#10;All Students: 499&#10;Economically Disadvantaged:490&#10;English Learners:484&#10;Students with Disabilities:481&#10;&#10;Grade 4:&#10;All Students: 499&#10;Economically Disadvantaged:490&#10;English Learners:480&#10;Students with Disabilities:481&#10;&#10;Grade 5:&#10;All Students: 499&#10;Economically Disadvantaged:490&#10;English Learners:479&#10;Students with Disabilities:481&#10;&#10;Grade 6:&#10;All Students: 499&#10;Economically Disadvantaged:489&#10;English Learners:475&#10;Students with Disabilities:480&#10;&#10;Grade 7:&#10;All Students: 499&#10;Economically Disadvantaged:488&#10;English Learners:474&#10;Students with Disabilities:479&#10;&#10;Grade 8:&#10;All Students: 499&#10;Economically Disadvantaged:488&#10;English Learners:473&#10;Students with Disabilities:478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" y="1169772"/>
            <a:ext cx="6448425" cy="4924425"/>
          </a:xfrm>
          <a:prstGeom prst="rect">
            <a:avLst/>
          </a:prstGeom>
        </p:spPr>
      </p:pic>
      <p:pic>
        <p:nvPicPr>
          <p:cNvPr id="6" name="Picture 5" descr="Math (470-530)&#10;&#10;Grade 3:&#10;All Students: 499&#10;Economically Disadvantaged:489&#10;English Learners:487&#10;Students with Disabilities:481&#10;&#10;Grade 4:&#10;All Students: 498&#10;Economically Disadvantaged:488&#10;English Learners:483&#10;Students with Disabilities:479&#10;&#10;Grade 5:&#10;All Students: 499&#10;Economically Disadvantaged:489&#10;English Learners:482&#10;Students with Disabilities:481&#10;&#10;Grade 6:&#10;All Students: 499&#10;Economically Disadvantaged:488&#10;English Learners:479&#10;Students with Disabilities:480&#10;&#10;Grade 7:&#10;All Students: 499&#10;Economically Disadvantaged:487&#10;English Learners:477&#10;Students with Disabilities:478&#10;&#10;Grade 8:&#10;All Students: 499&#10;Economically Disadvantaged:488&#10;English Learners:479&#10;Students with Disabilities:480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1131672"/>
            <a:ext cx="5162550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Released &amp; Unreleased Items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half" idx="2"/>
          </p:nvPr>
        </p:nvSpPr>
        <p:spPr>
          <a:xfrm>
            <a:off x="255116" y="1329923"/>
            <a:ext cx="4808589" cy="5088130"/>
          </a:xfrm>
        </p:spPr>
        <p:txBody>
          <a:bodyPr/>
          <a:lstStyle/>
          <a:p>
            <a:r>
              <a:rPr lang="en-US" sz="1800" dirty="0" smtClean="0"/>
              <a:t>View </a:t>
            </a:r>
            <a:r>
              <a:rPr lang="en-US" sz="1800" b="1" dirty="0" smtClean="0"/>
              <a:t>released CBT student essays </a:t>
            </a:r>
            <a:r>
              <a:rPr lang="en-US" sz="1800" dirty="0" smtClean="0"/>
              <a:t>in school DropBoxes (grades 4 &amp; 8).</a:t>
            </a:r>
          </a:p>
          <a:p>
            <a:endParaRPr lang="en-US" sz="1800" dirty="0" smtClean="0"/>
          </a:p>
          <a:p>
            <a:r>
              <a:rPr lang="en-US" sz="1800" dirty="0" smtClean="0"/>
              <a:t>View CBT &amp; PBT </a:t>
            </a:r>
            <a:r>
              <a:rPr lang="en-US" sz="1800" b="1" dirty="0" smtClean="0"/>
              <a:t>released item sets </a:t>
            </a:r>
            <a:r>
              <a:rPr lang="en-US" sz="1800" dirty="0" smtClean="0"/>
              <a:t>(CBT in practice test format)</a:t>
            </a:r>
          </a:p>
          <a:p>
            <a:r>
              <a:rPr lang="en-US" sz="1800" dirty="0" smtClean="0">
                <a:hlinkClick r:id="rId2"/>
              </a:rPr>
              <a:t>http://mcas.pearsonsupport.com/released-items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b="1" dirty="0" smtClean="0"/>
              <a:t>Scoring guides and samples of student work </a:t>
            </a:r>
            <a:r>
              <a:rPr lang="en-US" sz="1800" dirty="0" smtClean="0"/>
              <a:t>for open-response &amp; constructed-response items, essays, and grade 10 writing prompts posted at:</a:t>
            </a:r>
          </a:p>
          <a:p>
            <a:r>
              <a:rPr lang="en-US" sz="1800" dirty="0" smtClean="0">
                <a:hlinkClick r:id="rId3"/>
              </a:rPr>
              <a:t>http://www.doe.mass.edu/mcas/student/2017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Item descriptions </a:t>
            </a:r>
            <a:r>
              <a:rPr lang="en-US" sz="1800" dirty="0" smtClean="0"/>
              <a:t>available for all </a:t>
            </a:r>
            <a:r>
              <a:rPr lang="en-US" sz="1800" dirty="0" err="1" smtClean="0"/>
              <a:t>NextGen</a:t>
            </a:r>
            <a:r>
              <a:rPr lang="en-US" sz="1800" dirty="0" smtClean="0"/>
              <a:t> questions in the released items document at: </a:t>
            </a:r>
            <a:r>
              <a:rPr lang="en-US" sz="1800" dirty="0" smtClean="0">
                <a:hlinkClick r:id="rId4"/>
              </a:rPr>
              <a:t>http://www.doe.mass.edu/mcas/2017/release</a:t>
            </a:r>
            <a:r>
              <a:rPr lang="en-US" sz="1800" dirty="0" smtClean="0"/>
              <a:t>.</a:t>
            </a:r>
          </a:p>
          <a:p>
            <a:endParaRPr lang="en-US" sz="2000" dirty="0" smtClean="0"/>
          </a:p>
        </p:txBody>
      </p:sp>
      <p:pic>
        <p:nvPicPr>
          <p:cNvPr id="88067" name="Picture 3" descr="Sample grade3 unreleased Spring 2017 operational items showing item number, reporting category, ite type, and description." title="Grade 3 Math Unreleased ques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670" y="1158787"/>
            <a:ext cx="6765931" cy="405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35429" y="2189408"/>
            <a:ext cx="5452057" cy="425295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hlinkClick r:id="rId2"/>
              </a:rPr>
              <a:t>www.doe.mass.edu/mcas/parents</a:t>
            </a:r>
            <a:r>
              <a:rPr lang="en-US" sz="2000" dirty="0" smtClean="0"/>
              <a:t> 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Parent </a:t>
            </a:r>
            <a:r>
              <a:rPr lang="en-US" sz="2000" dirty="0">
                <a:solidFill>
                  <a:srgbClr val="000000"/>
                </a:solidFill>
              </a:rPr>
              <a:t>Guide to the </a:t>
            </a:r>
            <a:r>
              <a:rPr lang="en-US" sz="2000" dirty="0" smtClean="0">
                <a:solidFill>
                  <a:srgbClr val="000000"/>
                </a:solidFill>
              </a:rPr>
              <a:t>MCAS (available in several languages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Annotated Parent/Guardian </a:t>
            </a:r>
            <a:r>
              <a:rPr lang="en-US" sz="2000" dirty="0" smtClean="0">
                <a:solidFill>
                  <a:srgbClr val="000000"/>
                </a:solidFill>
              </a:rPr>
              <a:t>Reports (PPT)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Frequently </a:t>
            </a:r>
            <a:r>
              <a:rPr lang="en-US" sz="2000" dirty="0">
                <a:solidFill>
                  <a:srgbClr val="000000"/>
                </a:solidFill>
              </a:rPr>
              <a:t>Asked Questions (FAQs)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What are the Achievement Level Descriptors?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Item </a:t>
            </a:r>
            <a:r>
              <a:rPr lang="en-US" sz="2000" dirty="0">
                <a:solidFill>
                  <a:srgbClr val="000000"/>
                </a:solidFill>
              </a:rPr>
              <a:t>Descriptions for Grades 3-8 ELA and </a:t>
            </a:r>
            <a:r>
              <a:rPr lang="en-US" sz="2000" dirty="0" smtClean="0">
                <a:solidFill>
                  <a:srgbClr val="000000"/>
                </a:solidFill>
              </a:rPr>
              <a:t>Mathematics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Parent/guardian </a:t>
            </a:r>
            <a:r>
              <a:rPr lang="en-US" sz="2000" dirty="0">
                <a:solidFill>
                  <a:srgbClr val="000000"/>
                </a:solidFill>
              </a:rPr>
              <a:t>report templates and </a:t>
            </a:r>
            <a:r>
              <a:rPr lang="en-US" sz="2000" dirty="0" smtClean="0">
                <a:solidFill>
                  <a:srgbClr val="000000"/>
                </a:solidFill>
              </a:rPr>
              <a:t>translations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313714" y="2189408"/>
            <a:ext cx="5687786" cy="425295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hlinkClick r:id="rId4"/>
              </a:rPr>
              <a:t>www.doe.mass.edu/mcas/results-supplement.html</a:t>
            </a:r>
            <a:endParaRPr lang="en-US" sz="1800" b="1" dirty="0" smtClean="0"/>
          </a:p>
          <a:p>
            <a:r>
              <a:rPr lang="en-US" sz="2000" dirty="0"/>
              <a:t>Links to Released Items, Answer Keys, and Item Descriptions</a:t>
            </a:r>
          </a:p>
          <a:p>
            <a:r>
              <a:rPr lang="en-US" sz="2000" dirty="0"/>
              <a:t>Information about the Next-Generation Achievement Levels</a:t>
            </a:r>
            <a:endParaRPr lang="en-US" sz="2000" b="1" dirty="0"/>
          </a:p>
          <a:p>
            <a:r>
              <a:rPr lang="en-US" sz="2000" dirty="0" smtClean="0"/>
              <a:t>Sample </a:t>
            </a:r>
            <a:r>
              <a:rPr lang="en-US" sz="2000" dirty="0"/>
              <a:t>Letter for Districts to </a:t>
            </a:r>
            <a:r>
              <a:rPr lang="en-US" sz="2000" dirty="0" smtClean="0"/>
              <a:t>Families</a:t>
            </a:r>
            <a:endParaRPr lang="en-US" sz="2000" dirty="0"/>
          </a:p>
          <a:p>
            <a:r>
              <a:rPr lang="en-US" sz="2000" dirty="0"/>
              <a:t>Understanding the Next-Generation </a:t>
            </a:r>
            <a:r>
              <a:rPr lang="en-US" sz="2000" dirty="0" smtClean="0"/>
              <a:t>MCAS (PPT)</a:t>
            </a:r>
            <a:endParaRPr lang="en-US" sz="2000" dirty="0"/>
          </a:p>
          <a:p>
            <a:r>
              <a:rPr lang="en-US" sz="2000" dirty="0"/>
              <a:t>Recording of October 16 Reporting Session for Grades 3-8 ELA and Mathematics </a:t>
            </a:r>
            <a:r>
              <a:rPr lang="en-US" sz="2000" dirty="0" smtClean="0"/>
              <a:t>Results</a:t>
            </a:r>
            <a:endParaRPr lang="en-US" sz="2000" dirty="0"/>
          </a:p>
          <a:p>
            <a:r>
              <a:rPr lang="en-US" sz="2000" dirty="0"/>
              <a:t>Board of Elementary and Secondary Education October Meeting </a:t>
            </a:r>
            <a:r>
              <a:rPr lang="en-US" sz="2000" dirty="0" smtClean="0"/>
              <a:t>Materials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parents	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For educators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Resources/more information (posted on a rolling basis)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Next-Generation MCAS?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Updated version of the nearly 20-year-old MCAS assessment </a:t>
            </a:r>
          </a:p>
          <a:p>
            <a:r>
              <a:rPr lang="en-US" dirty="0" smtClean="0"/>
              <a:t>Focuses on students’ </a:t>
            </a:r>
            <a:r>
              <a:rPr lang="en-US" b="1" dirty="0" smtClean="0"/>
              <a:t>critical thinking abilities</a:t>
            </a:r>
            <a:r>
              <a:rPr lang="en-US" dirty="0" smtClean="0"/>
              <a:t>, </a:t>
            </a:r>
            <a:r>
              <a:rPr lang="en-US" b="1" dirty="0" smtClean="0"/>
              <a:t>application of knowledge</a:t>
            </a:r>
            <a:r>
              <a:rPr lang="en-US" dirty="0" smtClean="0"/>
              <a:t>, and ability to make </a:t>
            </a:r>
            <a:r>
              <a:rPr lang="en-US" b="1" dirty="0" smtClean="0"/>
              <a:t>connections between reading and writing</a:t>
            </a:r>
          </a:p>
          <a:p>
            <a:r>
              <a:rPr lang="en-US" dirty="0" smtClean="0"/>
              <a:t>Gives a </a:t>
            </a:r>
            <a:r>
              <a:rPr lang="en-US" b="1" dirty="0" smtClean="0"/>
              <a:t>clearer signal of readiness </a:t>
            </a:r>
            <a:r>
              <a:rPr lang="en-US" dirty="0" smtClean="0"/>
              <a:t>for the next grade level or college and career </a:t>
            </a:r>
          </a:p>
          <a:p>
            <a:r>
              <a:rPr lang="en-US" dirty="0" smtClean="0"/>
              <a:t>Designed to be given on a </a:t>
            </a:r>
            <a:r>
              <a:rPr lang="en-US" b="1" dirty="0" smtClean="0"/>
              <a:t>computer</a:t>
            </a:r>
            <a:r>
              <a:rPr lang="en-US" dirty="0" smtClean="0"/>
              <a:t> (paper versions remain available)</a:t>
            </a:r>
          </a:p>
          <a:p>
            <a:r>
              <a:rPr lang="en-US" dirty="0" smtClean="0"/>
              <a:t>First given in </a:t>
            </a:r>
            <a:r>
              <a:rPr lang="en-US" b="1" dirty="0" smtClean="0"/>
              <a:t>spring 2017 </a:t>
            </a:r>
            <a:r>
              <a:rPr lang="en-US" dirty="0" smtClean="0"/>
              <a:t>in grades 3-8 in English language arts </a:t>
            </a:r>
            <a:r>
              <a:rPr lang="en-US" dirty="0"/>
              <a:t>&amp;</a:t>
            </a:r>
            <a:r>
              <a:rPr lang="en-US" dirty="0" smtClean="0"/>
              <a:t> math</a:t>
            </a:r>
          </a:p>
          <a:p>
            <a:r>
              <a:rPr lang="en-US" dirty="0" smtClean="0"/>
              <a:t>Will eventually replace all older (“legacy”) MCAS tests in grades 3-10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Computer-Based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1524000"/>
            <a:ext cx="11005390" cy="4832350"/>
          </a:xfrm>
        </p:spPr>
        <p:txBody>
          <a:bodyPr>
            <a:normAutofit/>
          </a:bodyPr>
          <a:lstStyle/>
          <a:p>
            <a:r>
              <a:rPr lang="en-US" dirty="0" smtClean="0"/>
              <a:t>Spring 2017:			</a:t>
            </a:r>
          </a:p>
          <a:p>
            <a:pPr lvl="1"/>
            <a:r>
              <a:rPr lang="en-US" dirty="0" smtClean="0"/>
              <a:t>60% of all grades 3-8 students took the test on computers; &gt;93% in grades 4 and 8</a:t>
            </a:r>
          </a:p>
          <a:p>
            <a:r>
              <a:rPr lang="en-US" dirty="0" smtClean="0"/>
              <a:t>Phasing in computer-based testing by grade level</a:t>
            </a:r>
          </a:p>
          <a:p>
            <a:pPr lvl="1"/>
            <a:r>
              <a:rPr lang="en-US" dirty="0" smtClean="0"/>
              <a:t>Spring 2017: Grades 4 and 8 English language arts (ELA) </a:t>
            </a:r>
            <a:r>
              <a:rPr lang="en-US" dirty="0"/>
              <a:t>&amp;</a:t>
            </a:r>
            <a:r>
              <a:rPr lang="en-US" dirty="0" smtClean="0"/>
              <a:t> math</a:t>
            </a:r>
          </a:p>
          <a:p>
            <a:pPr lvl="1"/>
            <a:r>
              <a:rPr lang="en-US" dirty="0" smtClean="0"/>
              <a:t>Spring 2018: Grades 4-5 and 7-8 in ELA and math and grades 5 and 8 in science and tech/eng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Spring 2019: All tests in grades 3-8, grade 10 ELA and math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1029" name="Picture 5" descr="Computer moniter" title="Computer mon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7200" y="533400"/>
            <a:ext cx="1850224" cy="14478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2863850" y="1543050"/>
          <a:ext cx="6553200" cy="391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6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Science/TE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Grade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Grade 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Grade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Grade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Grade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r>
                        <a:rPr lang="en-US" baseline="0" dirty="0" smtClean="0"/>
                        <a:t>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369">
                <a:tc>
                  <a:txBody>
                    <a:bodyPr/>
                    <a:lstStyle/>
                    <a:p>
                      <a:r>
                        <a:rPr lang="en-US" dirty="0" smtClean="0"/>
                        <a:t>All 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99.0% (+.3)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99.2% (+.6)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99.0% (+.1)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MCAS Participation Rates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MCAS Transition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8181" y="1137717"/>
            <a:ext cx="11370972" cy="5049746"/>
          </a:xfrm>
        </p:spPr>
        <p:txBody>
          <a:bodyPr/>
          <a:lstStyle/>
          <a:p>
            <a:pPr marL="971550" lvl="1" indent="-514350">
              <a:buNone/>
            </a:pPr>
            <a:r>
              <a:rPr lang="en-US" dirty="0" smtClean="0"/>
              <a:t>1. Higher, but </a:t>
            </a:r>
            <a:r>
              <a:rPr lang="en-US" dirty="0"/>
              <a:t>a</a:t>
            </a:r>
            <a:r>
              <a:rPr lang="en-US" dirty="0" smtClean="0"/>
              <a:t>chievable, expectations</a:t>
            </a:r>
          </a:p>
          <a:p>
            <a:pPr lvl="2"/>
            <a:r>
              <a:rPr lang="en-US" dirty="0" smtClean="0">
                <a:solidFill>
                  <a:srgbClr val="203B6A">
                    <a:lumMod val="50000"/>
                  </a:srgbClr>
                </a:solidFill>
              </a:rPr>
              <a:t>New achievement levels (Exceeding Expectations, Meeting Expectations, Partially Meeting Expectations, Not Meeting Expectations)</a:t>
            </a:r>
          </a:p>
          <a:p>
            <a:pPr lvl="2"/>
            <a:r>
              <a:rPr lang="en-US" dirty="0" smtClean="0">
                <a:solidFill>
                  <a:srgbClr val="203B6A">
                    <a:lumMod val="50000"/>
                  </a:srgbClr>
                </a:solidFill>
              </a:rPr>
              <a:t>New scale (440-560)</a:t>
            </a:r>
          </a:p>
          <a:p>
            <a:pPr lvl="1">
              <a:buNone/>
            </a:pPr>
            <a:r>
              <a:rPr lang="en-US" dirty="0" smtClean="0">
                <a:solidFill>
                  <a:srgbClr val="203B6A">
                    <a:lumMod val="50000"/>
                  </a:srgbClr>
                </a:solidFill>
              </a:rPr>
              <a:t>2. Educator participation and involvement</a:t>
            </a:r>
          </a:p>
          <a:p>
            <a:pPr lvl="2"/>
            <a:r>
              <a:rPr lang="en-US" dirty="0" smtClean="0"/>
              <a:t>Framework revisions, test item review, standard setting</a:t>
            </a:r>
          </a:p>
          <a:p>
            <a:pPr lvl="1">
              <a:buNone/>
            </a:pPr>
            <a:r>
              <a:rPr lang="en-US" dirty="0" smtClean="0"/>
              <a:t>3. Coherence across grade spans</a:t>
            </a:r>
          </a:p>
          <a:p>
            <a:pPr lvl="2"/>
            <a:r>
              <a:rPr lang="en-US" dirty="0" smtClean="0"/>
              <a:t>Expectations are similar across grades</a:t>
            </a:r>
          </a:p>
          <a:p>
            <a:pPr lvl="1">
              <a:buNone/>
            </a:pPr>
            <a:r>
              <a:rPr lang="en-US" dirty="0" smtClean="0"/>
              <a:t>4. Aligned to readiness at the next </a:t>
            </a:r>
            <a:r>
              <a:rPr lang="en-US" dirty="0"/>
              <a:t>l</a:t>
            </a:r>
            <a:r>
              <a:rPr lang="en-US" dirty="0" smtClean="0"/>
              <a:t>evel</a:t>
            </a:r>
          </a:p>
          <a:p>
            <a:pPr lvl="2"/>
            <a:r>
              <a:rPr lang="en-US" dirty="0" smtClean="0"/>
              <a:t>Signaling preparedness for college and career</a:t>
            </a:r>
          </a:p>
          <a:p>
            <a:pPr lvl="1">
              <a:buNone/>
            </a:pPr>
            <a:r>
              <a:rPr lang="en-US" dirty="0" smtClean="0"/>
              <a:t>5. Next-gen results cannot be directly compared to legacy results</a:t>
            </a:r>
          </a:p>
          <a:p>
            <a:pPr lvl="2"/>
            <a:r>
              <a:rPr lang="en-US" dirty="0" smtClean="0"/>
              <a:t>Trends and accountability reporting on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783777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Baseline readiness for the next level (Class of 2013)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2" name="Picture 1" descr="Participation Percentage (0% - 100%)&#10;&#10;Students in grad cohert 2013:&#10;State - All Students 100%&#10;State - Low Income 100%&#10;State - ELL 100%&#10;&#10;Gradute within 5 years:&#10;State - All Students 87.7%&#10;State - Low Income 78.3%&#10;State - ELL 70.9%&#10;&#10;Enrolled in college (Immediate Fall):&#10;State - All Students 61.7%&#10;State - Low Income 45.1%&#10;State - ELL 38.3%&#10;&#10;Persistently enrolled in college:&#10;State - All Students 53.7%&#10;State - Low Income 35.1%&#10;State - ELL 30.8%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70709"/>
            <a:ext cx="10868025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of Academic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62% of students attending 2-year-colleges require remedial coursework; 27% in four year colleges</a:t>
            </a:r>
          </a:p>
          <a:p>
            <a:endParaRPr lang="en-US" dirty="0" smtClean="0"/>
          </a:p>
          <a:p>
            <a:r>
              <a:rPr lang="en-US" dirty="0" smtClean="0"/>
              <a:t>Massachusetts College Graduation Rates*</a:t>
            </a:r>
          </a:p>
          <a:p>
            <a:pPr lvl="1"/>
            <a:r>
              <a:rPr lang="en-US" sz="2800" dirty="0" smtClean="0"/>
              <a:t>76% - Private 4-year-colleges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 the nation</a:t>
            </a:r>
          </a:p>
          <a:p>
            <a:pPr lvl="1"/>
            <a:r>
              <a:rPr lang="en-US" sz="2800" dirty="0" smtClean="0"/>
              <a:t>58% - Public 4-year-colleges –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 the nation</a:t>
            </a:r>
          </a:p>
          <a:p>
            <a:pPr lvl="1"/>
            <a:r>
              <a:rPr lang="en-US" sz="2800" dirty="0" smtClean="0"/>
              <a:t>16% - Public 2-year-colleges – 34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 the nation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548" y="5802352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*Source: NCES graduates from the college class of 2013 finishing within 150% of the expected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MCAS Legacy Results: </a:t>
            </a:r>
            <a:br>
              <a:rPr lang="en-US" sz="2800" dirty="0" smtClean="0"/>
            </a:br>
            <a:r>
              <a:rPr lang="en-US" sz="2800" dirty="0" smtClean="0"/>
              <a:t>Science and Technology/Engineering and High School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333194"/>
              </p:ext>
            </p:extLst>
          </p:nvPr>
        </p:nvGraphicFramePr>
        <p:xfrm>
          <a:off x="278580" y="1885336"/>
          <a:ext cx="11277600" cy="25146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Percent of Students Scoring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Proficient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or Higher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English Language Arts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Mathematics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Science &amp; Tech/Eng.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2017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2016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Change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2017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2016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Change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2017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2016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Change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Grade 5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46%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47%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-1%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Grade 8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40%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41%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-1%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Grade 10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91%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91%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79%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78%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+1%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74%</a:t>
                      </a:r>
                    </a:p>
                  </a:txBody>
                  <a:tcPr marL="121920" marR="1219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73%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+1%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2017 Statewide MCAS Results: Class of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82060" y="1290697"/>
          <a:ext cx="1136967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3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Students Scoring 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Needs Improvement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Higher in ELA, Mathematics, and STE</a:t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through the Spring 2017 Administration*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Subgroup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ELA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Math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ELA and Math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STE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All Three Tests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243F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All Students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Female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Male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243F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Race/Ethnicity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African American/Black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Asian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Hispanic or Latino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6375" marR="0" indent="-2063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Multi-Race, Non-Hispanic or Latino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243F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 Status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Non-Disabled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Students with Disabilities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English Language Learner (ELL)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Economically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Disadvantaged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26727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Includes all students enrolled as 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graders through June 2017, including those who were absent or exempt from grade 10 results due to their status as first year </a:t>
            </a:r>
            <a:r>
              <a:rPr lang="en-US" sz="1400" smtClean="0"/>
              <a:t>English Learners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3efe1c-5bbe-4968-87dc-d400e65c879f">DESE-231-37666</_dlc_DocId>
    <_dlc_DocIdUrl xmlns="733efe1c-5bbe-4968-87dc-d400e65c879f">
      <Url>https://sharepoint.doemass.org/ese/webteam/cps/_layouts/DocIdRedir.aspx?ID=DESE-231-37666</Url>
      <Description>DESE-231-37666</Description>
    </_dlc_DocIdUrl>
    <_vti_RoutingExistingProperties xmlns="0a4e05da-b9bc-4326-ad73-01ef31b95567" xsi:nil="true"/>
    <_dlc_DocIdPersistId xmlns="733efe1c-5bbe-4968-87dc-d400e65c879f">true</_dlc_DocIdPersist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D6EC8AB-B6E0-431E-8346-3C62CCE2E8FA}">
  <ds:schemaRefs>
    <ds:schemaRef ds:uri="733efe1c-5bbe-4968-87dc-d400e65c879f"/>
    <ds:schemaRef ds:uri="0a4e05da-b9bc-4326-ad73-01ef31b9556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1EE75F-51F0-4D5E-BC71-10164737A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EAE35-1114-46E1-AF67-97D2313C343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759F8A-1EF6-4100-B5A0-597D4A61B32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18753</TotalTime>
  <Words>925</Words>
  <Application>Microsoft Office PowerPoint</Application>
  <PresentationFormat>Widescreen</PresentationFormat>
  <Paragraphs>245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ＭＳ Ｐゴシック</vt:lpstr>
      <vt:lpstr>Segoe</vt:lpstr>
      <vt:lpstr>Segoe SemiBold</vt:lpstr>
      <vt:lpstr>Arial</vt:lpstr>
      <vt:lpstr>Calibri</vt:lpstr>
      <vt:lpstr>Courier New</vt:lpstr>
      <vt:lpstr>Segoe UI</vt:lpstr>
      <vt:lpstr>Segoe UI Semibold</vt:lpstr>
      <vt:lpstr>Times New Roman</vt:lpstr>
      <vt:lpstr>Wingdings</vt:lpstr>
      <vt:lpstr>ESE​​</vt:lpstr>
      <vt:lpstr>2017 MCAS Reporting </vt:lpstr>
      <vt:lpstr>What is the Next-Generation MCAS?</vt:lpstr>
      <vt:lpstr>Computer-Based Testing</vt:lpstr>
      <vt:lpstr>MCAS Participation Rates</vt:lpstr>
      <vt:lpstr>Next Generation MCAS Transition </vt:lpstr>
      <vt:lpstr>Baseline readiness for the next level (Class of 2013)</vt:lpstr>
      <vt:lpstr>Evidence of Academic Readiness</vt:lpstr>
      <vt:lpstr>MCAS Legacy Results:  Science and Technology/Engineering and High School</vt:lpstr>
      <vt:lpstr>2017 Statewide MCAS Results: Class of 2019</vt:lpstr>
      <vt:lpstr>Next-Generation (3-8) 2017 State Results</vt:lpstr>
      <vt:lpstr>Massachusetts 2015 National Assessment of Educational Progress (NAEP) Results</vt:lpstr>
      <vt:lpstr>MCAS 2015 (Legacy) Results</vt:lpstr>
      <vt:lpstr>2017 Next-Generation Grades 3-8:  MCAS Results by Major Race/Ethnic Groups </vt:lpstr>
      <vt:lpstr>2017 Next-Generation MCAS Grades 3-8: Percent of Students in Achievement Levels Among Select Student Groups </vt:lpstr>
      <vt:lpstr>2017 Next-Generation 3-8 Results by Gender</vt:lpstr>
      <vt:lpstr>2017 Next Generation 3-8 Results by Race/Ethnicity</vt:lpstr>
      <vt:lpstr>2017 Next Generation 3-8 Results by Selected Groups</vt:lpstr>
      <vt:lpstr>Resources for Released &amp; Unreleased Items</vt:lpstr>
      <vt:lpstr>Resources/more information (posted on a rolling basis)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October 2017: Special Item 1 Student Performance Results Powerpoint</dc:title>
  <dc:creator>ESE</dc:creator>
  <cp:lastModifiedBy>Zou, Dong</cp:lastModifiedBy>
  <cp:revision>547</cp:revision>
  <cp:lastPrinted>2017-10-13T17:51:40Z</cp:lastPrinted>
  <dcterms:created xsi:type="dcterms:W3CDTF">2017-07-27T00:00:01Z</dcterms:created>
  <dcterms:modified xsi:type="dcterms:W3CDTF">2017-10-26T15:34:06Z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26 2017</vt:lpwstr>
  </property>
</Properties>
</file>