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80" r:id="rId6"/>
    <p:sldId id="282" r:id="rId7"/>
    <p:sldId id="300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3" r:id="rId18"/>
    <p:sldId id="294" r:id="rId19"/>
    <p:sldId id="295" r:id="rId20"/>
    <p:sldId id="296" r:id="rId21"/>
    <p:sldId id="297" r:id="rId22"/>
    <p:sldId id="298" r:id="rId23"/>
    <p:sldId id="299" r:id="rId24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80"/>
            <p14:sldId id="282"/>
            <p14:sldId id="300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3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-3086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38784A-52A7-46B3-A04B-552F113BA2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Your Very Very Very Very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Title 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 smtClean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 smtClean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10/24/2017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1958195"/>
            <a:ext cx="6678954" cy="2450031"/>
          </a:xfrm>
        </p:spPr>
        <p:txBody>
          <a:bodyPr/>
          <a:lstStyle/>
          <a:p>
            <a:r>
              <a:rPr lang="en-US" altLang="zh-CN" sz="3600" dirty="0" smtClean="0">
                <a:latin typeface="Segoe SemiBold" panose="020B0703040204020203" pitchFamily="34" charset="0"/>
                <a:cs typeface="Segoe SemiBold" panose="020B0703040204020203" pitchFamily="34" charset="0"/>
              </a:rPr>
              <a:t>2017 Accountability Reporting</a:t>
            </a:r>
            <a:r>
              <a:rPr lang="en-US" altLang="zh-CN" dirty="0" smtClean="0">
                <a:latin typeface="Segoe SemiBold" panose="020B0703040204020203" pitchFamily="34" charset="0"/>
                <a:cs typeface="Segoe SemiBold" panose="020B0703040204020203" pitchFamily="34" charset="0"/>
              </a:rPr>
              <a:t/>
            </a:r>
            <a:br>
              <a:rPr lang="en-US" altLang="zh-CN" dirty="0" smtClean="0">
                <a:latin typeface="Segoe SemiBold" panose="020B0703040204020203" pitchFamily="34" charset="0"/>
                <a:cs typeface="Segoe SemiBold" panose="020B0703040204020203" pitchFamily="34" charset="0"/>
              </a:rPr>
            </a:br>
            <a:r>
              <a:rPr lang="en-US" altLang="zh-CN" sz="2400" dirty="0" smtClean="0">
                <a:latin typeface="Segoe SemiBold" panose="020B0703040204020203" pitchFamily="34" charset="0"/>
                <a:cs typeface="Segoe SemiBold" panose="020B0703040204020203" pitchFamily="34" charset="0"/>
              </a:rPr>
              <a:t>Update on Overall District &amp; School Accountability Determinations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389" y="4565311"/>
            <a:ext cx="6659592" cy="124766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Presentation to the Board of Elementary &amp; Secondary Education</a:t>
            </a:r>
          </a:p>
          <a:p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October 23, 2017</a:t>
            </a:r>
            <a:endParaRPr lang="zh-CN" alt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MCAS schools by accountability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68325" y="1208314"/>
          <a:ext cx="11369676" cy="51489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18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9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894"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894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Legacy MCAS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schools (high schools)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298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100.0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894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Insufficient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data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33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11.1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894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Level 1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70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23.5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894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Level 2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129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43.3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89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Low assessment participation (90% - 95%) only</a:t>
                      </a:r>
                      <a:endPara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894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Level 3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19.1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89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Very low assessment participation (less than 90%) only</a:t>
                      </a:r>
                      <a:endPara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Persistently low graduation rates only</a:t>
                      </a:r>
                      <a:endPara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4894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Level 4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3.0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Commendation schools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68325" y="1230313"/>
          <a:ext cx="11369676" cy="490923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39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2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School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Commendation Reason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29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Abington 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High progress &amp; narrowing proficiency gaps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Lynnfield 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High </a:t>
                      </a:r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achievement </a:t>
                      </a:r>
                      <a:r>
                        <a:rPr lang="en-US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&amp; </a:t>
                      </a:r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high progress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Swampscott 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Narrowing </a:t>
                      </a:r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proficiency gaps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Westwood 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High </a:t>
                      </a:r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achievement </a:t>
                      </a:r>
                      <a:r>
                        <a:rPr lang="en-US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&amp; high </a:t>
                      </a:r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progress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Apponequet Regional </a:t>
                      </a:r>
                      <a:r>
                        <a:rPr lang="en-US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High (Freetown-Lakeville)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High </a:t>
                      </a:r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progress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Blackstone </a:t>
                      </a:r>
                      <a:r>
                        <a:rPr lang="en-US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Valley RVT High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High </a:t>
                      </a:r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achievement </a:t>
                      </a:r>
                      <a:r>
                        <a:rPr lang="en-US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&amp; high </a:t>
                      </a:r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progress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Minuteman Regional 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High </a:t>
                      </a:r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progress </a:t>
                      </a:r>
                      <a:r>
                        <a:rPr lang="en-US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&amp; narrowing </a:t>
                      </a:r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proficiency gaps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Heights </a:t>
                      </a:r>
                      <a:r>
                        <a:rPr lang="en-US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Elementary (Sharon)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2017 National Blue Ribbon School - Gap Closing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White </a:t>
                      </a:r>
                      <a:r>
                        <a:rPr lang="en-US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Street (Springfield)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2017 National Blue Ribbon School - Gap Closing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Old Post </a:t>
                      </a:r>
                      <a:r>
                        <a:rPr lang="en-US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Road (Walpole)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2017 National Blue Ribbon School - High Performing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Level 4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Randolph Public Schools exited Level 4</a:t>
            </a:r>
          </a:p>
          <a:p>
            <a:endParaRPr lang="en-US" dirty="0" smtClean="0"/>
          </a:p>
          <a:p>
            <a:r>
              <a:rPr lang="en-US" dirty="0" smtClean="0"/>
              <a:t>No new Level 4 schools</a:t>
            </a:r>
          </a:p>
          <a:p>
            <a:endParaRPr lang="en-US" dirty="0" smtClean="0"/>
          </a:p>
          <a:p>
            <a:r>
              <a:rPr lang="en-US" dirty="0" smtClean="0"/>
              <a:t>Previously designated Level 4 schools remained in Level 4 (no exits)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2" y="288925"/>
            <a:ext cx="11624257" cy="679905"/>
          </a:xfrm>
        </p:spPr>
        <p:txBody>
          <a:bodyPr/>
          <a:lstStyle/>
          <a:p>
            <a:r>
              <a:rPr lang="en-US" dirty="0" smtClean="0"/>
              <a:t>Level 5 school update: Morgan Full Service Community (Holyoke)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6314" y="1306283"/>
          <a:ext cx="11299372" cy="4778829"/>
        </p:xfrm>
        <a:graphic>
          <a:graphicData uri="http://schemas.openxmlformats.org/drawingml/2006/table">
            <a:tbl>
              <a:tblPr/>
              <a:tblGrid>
                <a:gridCol w="2395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4439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Achievement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EE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PME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NME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Avg. SS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Ach. %ile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ELA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481.1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Math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478.0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NI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W/F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CPI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Science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44.1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439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Growth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ELA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58.0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44.0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46.0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33.0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57.0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49.0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Math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62.0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49.5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54.0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35.0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61.0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37.0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5 school update: John Avery Parker (New Bedford)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6314" y="1306283"/>
          <a:ext cx="11299372" cy="4778829"/>
        </p:xfrm>
        <a:graphic>
          <a:graphicData uri="http://schemas.openxmlformats.org/drawingml/2006/table">
            <a:tbl>
              <a:tblPr/>
              <a:tblGrid>
                <a:gridCol w="2395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4439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Achievement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EE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PME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NME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Avg. SS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Ach. %ile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ELA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482.9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Math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481.3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NI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W/F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CPI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Science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439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Growth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ELA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52.0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Math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58.5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60.0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70.0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5 school update: UP Academy Holland (Boston)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6314" y="1306283"/>
          <a:ext cx="11299372" cy="4778829"/>
        </p:xfrm>
        <a:graphic>
          <a:graphicData uri="http://schemas.openxmlformats.org/drawingml/2006/table">
            <a:tbl>
              <a:tblPr/>
              <a:tblGrid>
                <a:gridCol w="2395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4439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Achievement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EE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PME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NME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Avg. SS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Ach. %ile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ELA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485.7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Math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483.0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NI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W/F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CPI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Science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52.0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439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Growth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ELA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49.0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67.0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55.0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Math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38.0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5 school update: Paul A. Dever (Boston)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6314" y="1306283"/>
          <a:ext cx="11299372" cy="4778829"/>
        </p:xfrm>
        <a:graphic>
          <a:graphicData uri="http://schemas.openxmlformats.org/drawingml/2006/table">
            <a:tbl>
              <a:tblPr/>
              <a:tblGrid>
                <a:gridCol w="2395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4439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Achievement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EE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PME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NME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Avg. SS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Ach. %ile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ELA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488.2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Math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494.4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NI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W/F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CPI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Science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439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Growth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ELA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58.0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68.0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55.0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Math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49.0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64.0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42.0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70.0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5 district update: Lawrence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6314" y="1210293"/>
          <a:ext cx="11299372" cy="4960917"/>
        </p:xfrm>
        <a:graphic>
          <a:graphicData uri="http://schemas.openxmlformats.org/drawingml/2006/table">
            <a:tbl>
              <a:tblPr/>
              <a:tblGrid>
                <a:gridCol w="2395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609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Achievement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EE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PME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NME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Avg. SS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ELA (3-8)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487.3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Math (3-8)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491.0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NI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W/F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CPI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ELA (HS)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90.9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Math (HS)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76.0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Science (all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grades)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61.9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609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Growth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ELA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43.0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52.0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49.0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52.0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52.0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Math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57.0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57.0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53.0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49.0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5 district update: Southbridge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6314" y="1210293"/>
          <a:ext cx="11299372" cy="4960917"/>
        </p:xfrm>
        <a:graphic>
          <a:graphicData uri="http://schemas.openxmlformats.org/drawingml/2006/table">
            <a:tbl>
              <a:tblPr/>
              <a:tblGrid>
                <a:gridCol w="2395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609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Achievement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EE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PME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NME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Avg. SS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ELA (3-8)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481.9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Math (3-8)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480.9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NI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W/F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CPI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ELA (HS)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88.5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Math (HS)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71.5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Science (all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grades)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52.4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609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Growth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ELA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34.0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34.0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43.0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Math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5 district update: Holyoke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6314" y="1210293"/>
          <a:ext cx="11299372" cy="4960917"/>
        </p:xfrm>
        <a:graphic>
          <a:graphicData uri="http://schemas.openxmlformats.org/drawingml/2006/table">
            <a:tbl>
              <a:tblPr/>
              <a:tblGrid>
                <a:gridCol w="2395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39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609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Achievement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EE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PME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NME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Avg. SS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ELA (3-8)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479.0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Math (3-8)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475.7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NI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W/F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CPI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ELA (HS)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86.9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Math (HS)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Science (all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grades)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609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Growth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ELA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43.0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39.0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43.0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Math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53.0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42.0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presentation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an overview of 2017 district &amp; school accountability determinations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Share assessment &amp; accountability results for Level 5 schools &amp; districts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2" y="288925"/>
            <a:ext cx="11624257" cy="679905"/>
          </a:xfrm>
        </p:spPr>
        <p:txBody>
          <a:bodyPr/>
          <a:lstStyle/>
          <a:p>
            <a:r>
              <a:rPr lang="en-US" sz="2900" dirty="0" smtClean="0"/>
              <a:t>Current framework for district &amp; school accountability &amp; assistance</a:t>
            </a:r>
            <a:endParaRPr lang="en-US" sz="2900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11" descr="Description; ESE Engagement&#10;Commendation Schools: High achieving, high growth, gap narrowing schools (subset of Level 1)&#10;Level 1: Meeting gap narrowing goals (for aggregate &amp; high needs students); Very low&#10;Level 2; Not meeting gap narrowing goals Low assessment participation; low&#10;Level 3: Lowest performing schools (subset of Level 3); High&#10;Level 4: Lowest performing schools (subset of Level 3); Very high&#10;Level 5: Chronically underperforming schools (subset of Level 3 &amp; 4); Extremely hig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678" y="1042987"/>
            <a:ext cx="8870302" cy="5331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Amendment to 603 CMR 2.00: </a:t>
            </a:r>
            <a:r>
              <a:rPr lang="en-US" sz="2800" i="1" dirty="0" smtClean="0"/>
              <a:t>Accountability &amp; Assistance for School Districts &amp; Schools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dirty="0" smtClean="0"/>
              <a:t>Approved at the April 2017 BESE meeting </a:t>
            </a:r>
          </a:p>
          <a:p>
            <a:endParaRPr lang="en-US" dirty="0" smtClean="0"/>
          </a:p>
          <a:p>
            <a:r>
              <a:rPr lang="en-US" dirty="0" smtClean="0"/>
              <a:t>Allows ESE to refrain from placing certain schools into Levels 1-3 at the beginning of the 2017-18 school year </a:t>
            </a:r>
          </a:p>
          <a:p>
            <a:pPr lvl="1"/>
            <a:r>
              <a:rPr lang="en-US" sz="2400" dirty="0" smtClean="0"/>
              <a:t>Applies to one year only </a:t>
            </a:r>
          </a:p>
          <a:p>
            <a:pPr lvl="1"/>
            <a:r>
              <a:rPr lang="en-US" sz="2400" dirty="0" smtClean="0"/>
              <a:t>Impacts schools serving grades 3-8 that administered Next-Generation MCAS tests in spring 2017 </a:t>
            </a:r>
          </a:p>
          <a:p>
            <a:pPr lvl="1"/>
            <a:r>
              <a:rPr lang="en-US" sz="2400" dirty="0" smtClean="0"/>
              <a:t>Does not impact high schools serving grades 9-12 that did not administer Next-Generation MCAS </a:t>
            </a:r>
          </a:p>
          <a:p>
            <a:endParaRPr lang="en-US" dirty="0" smtClean="0"/>
          </a:p>
          <a:p>
            <a:pPr lvl="1"/>
            <a:endParaRPr lang="en-US" sz="1600" dirty="0" smtClean="0"/>
          </a:p>
          <a:p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details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100" dirty="0" smtClean="0"/>
              <a:t>Schools &amp; districts administering Next-Generation MCAS in grades 3-8 that have participation rates below 90% were placed into Level 3 </a:t>
            </a:r>
          </a:p>
          <a:p>
            <a:r>
              <a:rPr lang="en-US" sz="2100" dirty="0" smtClean="0"/>
              <a:t>Schools serving a combination of grades 3-8 &amp; 9-12 that have persistently low graduation rates for any group were placed into Level 3 </a:t>
            </a:r>
          </a:p>
          <a:p>
            <a:r>
              <a:rPr lang="en-US" sz="2100" dirty="0" smtClean="0"/>
              <a:t>Level 4 or 5 schools or districts that did not exit maintained their level designation </a:t>
            </a:r>
          </a:p>
          <a:p>
            <a:r>
              <a:rPr lang="en-US" sz="2100" b="1" dirty="0" smtClean="0"/>
              <a:t>All other Next-Generation MCAS schools </a:t>
            </a:r>
            <a:r>
              <a:rPr lang="en-US" sz="2100" dirty="0" smtClean="0"/>
              <a:t>meeting participation &amp; graduation rate requirements did not receive a school percentile, Progress &amp; Performance Index (PPI), or accountability &amp; assistance level (1-3) </a:t>
            </a:r>
          </a:p>
          <a:p>
            <a:r>
              <a:rPr lang="en-US" sz="2100" dirty="0" smtClean="0"/>
              <a:t>No new Level 4 or Level 5 schools were identified among schools serving grades 3-8 in 2017</a:t>
            </a:r>
          </a:p>
          <a:p>
            <a:pPr lvl="1"/>
            <a:r>
              <a:rPr lang="en-US" sz="2100" dirty="0" smtClean="0"/>
              <a:t>Low-performing high schools were eligible for Level 4 &amp; 5 designations </a:t>
            </a:r>
          </a:p>
          <a:p>
            <a:r>
              <a:rPr lang="en-US" sz="2100" dirty="0" smtClean="0"/>
              <a:t>2017 assessment results will serve as the new baseline for target-setting in 2018 &amp; beyond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000" dirty="0" smtClean="0"/>
              <a:t>Performance on all accountability indicators</a:t>
            </a:r>
          </a:p>
          <a:p>
            <a:r>
              <a:rPr lang="en-US" sz="2000" dirty="0" smtClean="0"/>
              <a:t>Progress &amp; performance index (PPI) data</a:t>
            </a:r>
          </a:p>
          <a:p>
            <a:r>
              <a:rPr lang="en-US" sz="2000" dirty="0" smtClean="0"/>
              <a:t>School accountability percentiles</a:t>
            </a:r>
          </a:p>
          <a:p>
            <a:r>
              <a:rPr lang="en-US" sz="2000" dirty="0" smtClean="0"/>
              <a:t>Accountability &amp; assistance levels (1-5)</a:t>
            </a:r>
          </a:p>
          <a:p>
            <a:r>
              <a:rPr lang="en-US" sz="2000" dirty="0" smtClean="0"/>
              <a:t>Schools identified for low or very low assessment participation</a:t>
            </a:r>
          </a:p>
          <a:p>
            <a:r>
              <a:rPr lang="en-US" sz="2000" dirty="0" smtClean="0"/>
              <a:t>Schools identified for persistently low graduation rates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6313714" y="2189408"/>
            <a:ext cx="5452057" cy="3799266"/>
          </a:xfrm>
        </p:spPr>
        <p:txBody>
          <a:bodyPr/>
          <a:lstStyle/>
          <a:p>
            <a:r>
              <a:rPr lang="en-US" sz="2000" dirty="0" smtClean="0"/>
              <a:t>Next-Generation MCAS achievement percentiles (ELA &amp; math, by grade &amp; subgroup)</a:t>
            </a:r>
          </a:p>
          <a:p>
            <a:r>
              <a:rPr lang="en-US" sz="2000" dirty="0" smtClean="0"/>
              <a:t>Transitional student growth percentiles</a:t>
            </a:r>
          </a:p>
          <a:p>
            <a:r>
              <a:rPr lang="en-US" sz="2000" dirty="0" smtClean="0"/>
              <a:t>Accountability &amp; assistance levels:</a:t>
            </a:r>
          </a:p>
          <a:p>
            <a:pPr lvl="1"/>
            <a:r>
              <a:rPr lang="en-US" sz="1800" dirty="0" smtClean="0"/>
              <a:t>No level</a:t>
            </a:r>
          </a:p>
          <a:p>
            <a:pPr lvl="1"/>
            <a:r>
              <a:rPr lang="en-US" sz="1800" dirty="0" smtClean="0"/>
              <a:t>Level 3</a:t>
            </a:r>
          </a:p>
          <a:p>
            <a:pPr lvl="2"/>
            <a:r>
              <a:rPr lang="en-US" sz="1800" dirty="0" smtClean="0"/>
              <a:t>Very low assessment participation</a:t>
            </a:r>
          </a:p>
          <a:p>
            <a:pPr lvl="2"/>
            <a:r>
              <a:rPr lang="en-US" sz="1800" dirty="0" smtClean="0"/>
              <a:t>Persistently low graduation rates</a:t>
            </a:r>
          </a:p>
          <a:p>
            <a:pPr lvl="1"/>
            <a:r>
              <a:rPr lang="en-US" sz="1800" dirty="0" smtClean="0"/>
              <a:t>Current Level 4 &amp; Level 5 schools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Schools administering legacy MCAS tests only (high schools)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Schools administering Next-Generation MCAS tests in grades 3-8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reported in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&amp; 2017 District levels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98715" y="1273629"/>
          <a:ext cx="10994571" cy="4609010"/>
        </p:xfrm>
        <a:graphic>
          <a:graphicData uri="http://schemas.openxmlformats.org/drawingml/2006/table">
            <a:tbl>
              <a:tblPr/>
              <a:tblGrid>
                <a:gridCol w="2797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8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8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09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District Totals by Level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#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#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9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Level 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9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Level 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9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Level 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9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Level 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9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Level 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9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No level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87%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9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9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Insufficient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Data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en-US" sz="2400" b="0" i="0" u="none" strike="noStrike" baseline="3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77669" y="5932717"/>
            <a:ext cx="1103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Districts with insufficient data to be eligible for a level are those ending in grade PK, K, 1, or 2, very small districts, &amp; districts without four full years of data.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&amp; 2017 School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9858" y="1311199"/>
          <a:ext cx="11212285" cy="4572000"/>
        </p:xfrm>
        <a:graphic>
          <a:graphicData uri="http://schemas.openxmlformats.org/drawingml/2006/table">
            <a:tbl>
              <a:tblPr/>
              <a:tblGrid>
                <a:gridCol w="2651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0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0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0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0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8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School Totals by Level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#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#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Level 5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Level 4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Level 3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Level 2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794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Level 1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525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8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No level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1324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81%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1621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1639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8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Insufficient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Data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49943" y="5929814"/>
            <a:ext cx="1103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Schools &amp; single-school districts with insufficient data to be eligible for a level are schools ending in grade PK, K, 1, or 2, very small schools, &amp; schools without four full years of data.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Next-Generation MCAS schools by accountability level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68325" y="1208314"/>
          <a:ext cx="11369676" cy="470950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18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9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278">
                <a:tc gridSpan="2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78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Next-Generation MCAS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schools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1385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100.0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278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Insufficient data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0.7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278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 level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1324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95.6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278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Level 3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1.7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27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Very low assessment participation (less than 90%)</a:t>
                      </a:r>
                      <a:endPara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23</a:t>
                      </a:r>
                      <a:endPara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Persistently low graduation rates</a:t>
                      </a:r>
                      <a:r>
                        <a:rPr lang="en-US" i="1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278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Level 4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22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1.6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278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Level 5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0.3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576943" y="5963922"/>
            <a:ext cx="11332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“Persistently low” is defined as a 2016 four-year cohort graduation of less than 67 percent &amp; 2015, 2014, &amp; 2013 five-year cohort graduation rates of less than 70 percent.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DESE-231-37587</_dlc_DocId>
    <_dlc_DocIdUrl xmlns="733efe1c-5bbe-4968-87dc-d400e65c879f">
      <Url>https://sharepoint.doemass.org/ese/webteam/cps/_layouts/DocIdRedir.aspx?ID=DESE-231-37587</Url>
      <Description>DESE-231-37587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E89EE56-4D75-437D-A475-005C39821C6B}">
  <ds:schemaRefs>
    <ds:schemaRef ds:uri="http://schemas.microsoft.com/office/2006/metadata/properties"/>
    <ds:schemaRef ds:uri="http://schemas.microsoft.com/office/infopath/2007/PartnerControls"/>
    <ds:schemaRef ds:uri="0a4e05da-b9bc-4326-ad73-01ef31b95567"/>
    <ds:schemaRef ds:uri="733efe1c-5bbe-4968-87dc-d400e65c879f"/>
  </ds:schemaRefs>
</ds:datastoreItem>
</file>

<file path=customXml/itemProps2.xml><?xml version="1.0" encoding="utf-8"?>
<ds:datastoreItem xmlns:ds="http://schemas.openxmlformats.org/officeDocument/2006/customXml" ds:itemID="{D101A012-97F7-409A-A43A-21ED691803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D7326D-B028-4A13-8BE9-C0E9AA80B95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3A3BBEB-205B-4B1A-9552-D7E41C30151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354</TotalTime>
  <Words>1484</Words>
  <Application>Microsoft Office PowerPoint</Application>
  <PresentationFormat>Widescreen</PresentationFormat>
  <Paragraphs>673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等线</vt:lpstr>
      <vt:lpstr>Segoe</vt:lpstr>
      <vt:lpstr>Segoe SemiBold</vt:lpstr>
      <vt:lpstr>Arial</vt:lpstr>
      <vt:lpstr>Courier New</vt:lpstr>
      <vt:lpstr>Segoe UI</vt:lpstr>
      <vt:lpstr>Segoe UI Semibold</vt:lpstr>
      <vt:lpstr>Wingdings</vt:lpstr>
      <vt:lpstr>ESE PowerPoint Template 2017</vt:lpstr>
      <vt:lpstr>2017 Accountability Reporting Update on Overall District &amp; School Accountability Determinations </vt:lpstr>
      <vt:lpstr>Goals of this presentation</vt:lpstr>
      <vt:lpstr>Current framework for district &amp; school accountability &amp; assistance</vt:lpstr>
      <vt:lpstr>Amendment to 603 CMR 2.00: Accountability &amp; Assistance for School Districts &amp; Schools</vt:lpstr>
      <vt:lpstr>Reporting details</vt:lpstr>
      <vt:lpstr>Data reported in 2017</vt:lpstr>
      <vt:lpstr>2016 &amp; 2017 District levels</vt:lpstr>
      <vt:lpstr>2016 &amp; 2017 School levels</vt:lpstr>
      <vt:lpstr>Next-Generation MCAS schools by accountability level</vt:lpstr>
      <vt:lpstr>Legacy MCAS schools by accountability level</vt:lpstr>
      <vt:lpstr>2017 Commendation schools</vt:lpstr>
      <vt:lpstr>2017 Level 4 decisions</vt:lpstr>
      <vt:lpstr>Level 5 school update: Morgan Full Service Community (Holyoke)</vt:lpstr>
      <vt:lpstr>Level 5 school update: John Avery Parker (New Bedford)</vt:lpstr>
      <vt:lpstr>Level 5 school update: UP Academy Holland (Boston)</vt:lpstr>
      <vt:lpstr>Level 5 school update: Paul A. Dever (Boston)</vt:lpstr>
      <vt:lpstr>Level 5 district update: Lawrence</vt:lpstr>
      <vt:lpstr>Level 5 district update: Southbridge</vt:lpstr>
      <vt:lpstr>Level 5 district update: Holyoke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Oct. 2017 Accountability Reporting Update on Overall District &amp; School Accountability Determinations PP</dc:title>
  <dc:creator>ESE</dc:creator>
  <cp:lastModifiedBy>Zou, Dong</cp:lastModifiedBy>
  <cp:revision>84</cp:revision>
  <cp:lastPrinted>2017-08-07T14:46:10Z</cp:lastPrinted>
  <dcterms:created xsi:type="dcterms:W3CDTF">2017-10-19T14:45:12Z</dcterms:created>
  <dcterms:modified xsi:type="dcterms:W3CDTF">2017-10-24T20:45:41Z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24 2017</vt:lpwstr>
  </property>
</Properties>
</file>