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1"/>
  </p:notesMasterIdLst>
  <p:handoutMasterIdLst>
    <p:handoutMasterId r:id="rId12"/>
  </p:handoutMasterIdLst>
  <p:sldIdLst>
    <p:sldId id="277" r:id="rId6"/>
    <p:sldId id="282" r:id="rId7"/>
    <p:sldId id="283" r:id="rId8"/>
    <p:sldId id="284" r:id="rId9"/>
    <p:sldId id="285" r:id="rId10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282"/>
            <p14:sldId id="283"/>
            <p14:sldId id="284"/>
            <p14:sldId id="285"/>
          </p14:sldIdLst>
        </p14:section>
        <p14:section name="Basic text box" id="{DCD4DD07-CAF7-4E7A-9DCD-CDE5ABF2F349}">
          <p14:sldIdLst/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" y="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2017/12/26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2017/12/26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</a:t>
            </a:r>
            <a:r>
              <a:rPr lang="en-US" altLang="zh-CN" dirty="0" smtClean="0"/>
              <a:t>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 smtClean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Your Very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Title 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 smtClean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 smtClean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/>
          </a:p>
          <a:p>
            <a:pPr lvl="2"/>
            <a:r>
              <a:rPr lang="en-US" altLang="zh-CN" dirty="0" smtClean="0"/>
              <a:t>Third level</a:t>
            </a:r>
            <a:endParaRPr lang="zh-CN" altLang="en-US" dirty="0"/>
          </a:p>
          <a:p>
            <a:pPr lvl="3"/>
            <a:r>
              <a:rPr lang="en-US" altLang="zh-CN" dirty="0" smtClean="0"/>
              <a:t>Fourth level</a:t>
            </a:r>
            <a:endParaRPr lang="zh-CN" altLang="en-US" dirty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 smtClean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 smtClean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 smtClean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/>
          </a:p>
          <a:p>
            <a:pPr lvl="2"/>
            <a:r>
              <a:rPr lang="en-US" altLang="zh-CN" dirty="0" smtClean="0"/>
              <a:t>Third level</a:t>
            </a:r>
            <a:endParaRPr lang="zh-CN" altLang="en-US" dirty="0"/>
          </a:p>
          <a:p>
            <a:pPr lvl="3"/>
            <a:r>
              <a:rPr lang="en-US" altLang="zh-CN" dirty="0" smtClean="0"/>
              <a:t>Fourth level</a:t>
            </a:r>
            <a:endParaRPr lang="zh-CN" altLang="en-US" dirty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 smtClean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 smtClean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 smtClean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 smtClean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/>
          </a:p>
          <a:p>
            <a:pPr lvl="2"/>
            <a:r>
              <a:rPr lang="en-US" altLang="zh-CN" dirty="0" smtClean="0"/>
              <a:t>Third level</a:t>
            </a:r>
            <a:endParaRPr lang="zh-CN" altLang="en-US" dirty="0"/>
          </a:p>
          <a:p>
            <a:pPr lvl="3"/>
            <a:r>
              <a:rPr lang="en-US" altLang="zh-CN" dirty="0" smtClean="0"/>
              <a:t>Fourth level</a:t>
            </a:r>
            <a:endParaRPr lang="zh-CN" altLang="en-US" dirty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 smtClean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 smtClean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 smtClean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 smtClean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/>
          </a:p>
          <a:p>
            <a:pPr lvl="2"/>
            <a:r>
              <a:rPr lang="en-US" altLang="zh-CN" dirty="0" smtClean="0"/>
              <a:t>Third level</a:t>
            </a:r>
            <a:endParaRPr lang="zh-CN" altLang="en-US" dirty="0"/>
          </a:p>
          <a:p>
            <a:pPr lvl="3"/>
            <a:r>
              <a:rPr lang="en-US" altLang="zh-CN" dirty="0" smtClean="0"/>
              <a:t>Forth level</a:t>
            </a:r>
            <a:endParaRPr lang="zh-CN" altLang="en-US" dirty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12/26/2017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>
                <a:latin typeface="Segoe SemiBold" panose="020B0703040204020203" pitchFamily="34" charset="0"/>
                <a:cs typeface="Segoe SemiBold" panose="020B0703040204020203" pitchFamily="34" charset="0"/>
              </a:rPr>
              <a:t>Report from Accountability &amp; Assistance Advisory Council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December 19, 2017</a:t>
            </a:r>
            <a:endParaRPr lang="zh-CN" alt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Accountability &amp; Assistance Advisory Council (AAAC)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5049746"/>
          </a:xfrm>
        </p:spPr>
        <p:txBody>
          <a:bodyPr/>
          <a:lstStyle/>
          <a:p>
            <a:r>
              <a:rPr lang="en-US" dirty="0" smtClean="0"/>
              <a:t>Established by the Education Reform Act of 1993 as an advisory council to the Commissioner &amp; the Board</a:t>
            </a:r>
          </a:p>
          <a:p>
            <a:r>
              <a:rPr lang="en-US" dirty="0" smtClean="0"/>
              <a:t>Advises on matters pertaining to the development &amp; implementation of Massachusetts’ accountability &amp; assistance system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Co-chairs</a:t>
            </a:r>
          </a:p>
          <a:p>
            <a:pPr lvl="1"/>
            <a:r>
              <a:rPr lang="en-US" sz="2000" dirty="0" smtClean="0"/>
              <a:t>Valerie Annear, Assistant Superintendent for Curriculum, East Longmeadow Public Schools</a:t>
            </a:r>
          </a:p>
          <a:p>
            <a:pPr lvl="1"/>
            <a:r>
              <a:rPr lang="en-US" sz="2000" dirty="0" smtClean="0"/>
              <a:t>Meg Mayo-Brown, Superintendent, Barnstable Public Schools</a:t>
            </a:r>
          </a:p>
          <a:p>
            <a:r>
              <a:rPr lang="en-US" sz="2400" dirty="0" smtClean="0"/>
              <a:t>15-member council:</a:t>
            </a:r>
          </a:p>
          <a:p>
            <a:pPr lvl="1"/>
            <a:r>
              <a:rPr lang="en-US" sz="2000" dirty="0" smtClean="0"/>
              <a:t>Massachusetts Association of School Superintendents</a:t>
            </a:r>
          </a:p>
          <a:p>
            <a:pPr lvl="1"/>
            <a:r>
              <a:rPr lang="en-US" sz="2000" dirty="0" smtClean="0"/>
              <a:t>Massachusetts Teachers Association</a:t>
            </a:r>
          </a:p>
          <a:p>
            <a:pPr lvl="1"/>
            <a:r>
              <a:rPr lang="en-US" sz="2000" dirty="0" smtClean="0"/>
              <a:t>Massachusetts Secondary School Administrators Association</a:t>
            </a:r>
          </a:p>
          <a:p>
            <a:pPr lvl="1"/>
            <a:r>
              <a:rPr lang="en-US" sz="2000" dirty="0" smtClean="0"/>
              <a:t>Massachusetts Elementary Principals Association</a:t>
            </a:r>
          </a:p>
          <a:p>
            <a:pPr lvl="1"/>
            <a:r>
              <a:rPr lang="en-US" sz="2000" dirty="0" smtClean="0"/>
              <a:t>Massachusetts Association of School Committees, and</a:t>
            </a:r>
          </a:p>
          <a:p>
            <a:pPr lvl="1"/>
            <a:r>
              <a:rPr lang="en-US" sz="2000" dirty="0" smtClean="0"/>
              <a:t>Massachusetts Charter Public School Association</a:t>
            </a:r>
          </a:p>
          <a:p>
            <a:pPr lvl="1"/>
            <a:r>
              <a:rPr lang="en-US" sz="2000" dirty="0" smtClean="0"/>
              <a:t>1 representative of business/industry</a:t>
            </a:r>
          </a:p>
          <a:p>
            <a:pPr lvl="1"/>
            <a:r>
              <a:rPr lang="en-US" sz="2000" dirty="0" smtClean="0"/>
              <a:t>8 at-large members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Council 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Guided by norms</a:t>
            </a:r>
          </a:p>
          <a:p>
            <a:pPr lvl="1"/>
            <a:r>
              <a:rPr lang="en-US" dirty="0" smtClean="0"/>
              <a:t>Seek clarification &amp; check understanding to avoid mistakenly attributing ideas to an individual or organization represented on the council </a:t>
            </a:r>
          </a:p>
          <a:p>
            <a:pPr lvl="1"/>
            <a:r>
              <a:rPr lang="en-US" dirty="0" smtClean="0"/>
              <a:t>Keep students in the center of conversation</a:t>
            </a:r>
          </a:p>
          <a:p>
            <a:pPr lvl="1"/>
            <a:r>
              <a:rPr lang="en-US" dirty="0" smtClean="0"/>
              <a:t>Address implicit biases </a:t>
            </a:r>
          </a:p>
          <a:p>
            <a:pPr lvl="1"/>
            <a:r>
              <a:rPr lang="en-US" dirty="0" smtClean="0"/>
              <a:t>Encourage voices from all members</a:t>
            </a:r>
          </a:p>
          <a:p>
            <a:r>
              <a:rPr lang="en-US" dirty="0" smtClean="0"/>
              <a:t>Strive for general agreement &amp; note specific objections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of the AAAC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2016-17 (summarized in annual report)</a:t>
            </a:r>
          </a:p>
          <a:p>
            <a:pPr lvl="1"/>
            <a:r>
              <a:rPr lang="en-US" dirty="0" smtClean="0"/>
              <a:t>Massachusetts’ Every Student Succeeds Act (ESSA) state plan</a:t>
            </a:r>
          </a:p>
          <a:p>
            <a:pPr lvl="1"/>
            <a:r>
              <a:rPr lang="en-US" dirty="0" smtClean="0"/>
              <a:t>Changes to state accountability regulations </a:t>
            </a:r>
          </a:p>
          <a:p>
            <a:pPr lvl="1"/>
            <a:r>
              <a:rPr lang="en-US" dirty="0" smtClean="0"/>
              <a:t>Assistance strategies</a:t>
            </a:r>
          </a:p>
          <a:p>
            <a:r>
              <a:rPr lang="en-US" dirty="0" smtClean="0"/>
              <a:t>2017-18 (2 meetings to date)</a:t>
            </a:r>
          </a:p>
          <a:p>
            <a:pPr lvl="1"/>
            <a:r>
              <a:rPr lang="en-US" dirty="0" smtClean="0"/>
              <a:t>Redesign of ESE’s assistance system</a:t>
            </a:r>
          </a:p>
          <a:p>
            <a:pPr lvl="1"/>
            <a:r>
              <a:rPr lang="en-US" dirty="0" smtClean="0"/>
              <a:t>Next-generation accountability system framework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E PowerPoint Template 2017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DESE-231-38809</_dlc_DocId>
    <_dlc_DocIdUrl xmlns="733efe1c-5bbe-4968-87dc-d400e65c879f">
      <Url>https://sharepoint.doemass.org/ese/webteam/cps/_layouts/DocIdRedir.aspx?ID=DESE-231-38809</Url>
      <Description>DESE-231-38809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3a5a55f13e9bb649c79d8b6e4cc9fe8c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9f746412060615af2bac066d19f8186c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9AA065-14F0-473C-B385-4F77FF7E68D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B57F050-7157-416F-BFE7-706CE9708F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84D36C-692B-4D1C-9271-762D71B48F3C}">
  <ds:schemaRefs>
    <ds:schemaRef ds:uri="http://schemas.microsoft.com/office/2006/documentManagement/types"/>
    <ds:schemaRef ds:uri="http://schemas.openxmlformats.org/package/2006/metadata/core-properties"/>
    <ds:schemaRef ds:uri="733efe1c-5bbe-4968-87dc-d400e65c879f"/>
    <ds:schemaRef ds:uri="http://schemas.microsoft.com/office/infopath/2007/PartnerControls"/>
    <ds:schemaRef ds:uri="0a4e05da-b9bc-4326-ad73-01ef31b95567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5F1C0817-E59D-468C-BACD-E1B145C739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72</TotalTime>
  <Words>210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等线</vt:lpstr>
      <vt:lpstr>Segoe</vt:lpstr>
      <vt:lpstr>Segoe SemiBold</vt:lpstr>
      <vt:lpstr>Arial</vt:lpstr>
      <vt:lpstr>Courier New</vt:lpstr>
      <vt:lpstr>Segoe UI</vt:lpstr>
      <vt:lpstr>Segoe UI Semibold</vt:lpstr>
      <vt:lpstr>Wingdings</vt:lpstr>
      <vt:lpstr>ESE PowerPoint Template 2017</vt:lpstr>
      <vt:lpstr>Report from Accountability &amp; Assistance Advisory Council</vt:lpstr>
      <vt:lpstr>Accountability &amp; Assistance Advisory Council (AAAC)</vt:lpstr>
      <vt:lpstr>Membership</vt:lpstr>
      <vt:lpstr>Council discussions</vt:lpstr>
      <vt:lpstr>Work of the AAAC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Dec. 2017 PP Report from Accountability &amp; Assistance Advisory Council</dc:title>
  <dc:creator>ESE</dc:creator>
  <cp:lastModifiedBy>Zou, Dong</cp:lastModifiedBy>
  <cp:revision>15</cp:revision>
  <cp:lastPrinted>2017-08-07T14:46:10Z</cp:lastPrinted>
  <dcterms:created xsi:type="dcterms:W3CDTF">2017-12-14T17:01:08Z</dcterms:created>
  <dcterms:modified xsi:type="dcterms:W3CDTF">2017-12-26T17:43:50Z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Dec 26 2017</vt:lpwstr>
  </property>
</Properties>
</file>