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77" r:id="rId6"/>
    <p:sldId id="257" r:id="rId7"/>
    <p:sldId id="311" r:id="rId8"/>
    <p:sldId id="312" r:id="rId9"/>
    <p:sldId id="313" r:id="rId10"/>
    <p:sldId id="314" r:id="rId11"/>
    <p:sldId id="315" r:id="rId12"/>
    <p:sldId id="317" r:id="rId13"/>
    <p:sldId id="318" r:id="rId14"/>
    <p:sldId id="319" r:id="rId15"/>
    <p:sldId id="320" r:id="rId16"/>
    <p:sldId id="322" r:id="rId17"/>
    <p:sldId id="324" r:id="rId18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311"/>
            <p14:sldId id="312"/>
            <p14:sldId id="313"/>
            <p14:sldId id="314"/>
            <p14:sldId id="315"/>
            <p14:sldId id="317"/>
            <p14:sldId id="318"/>
            <p14:sldId id="319"/>
            <p14:sldId id="320"/>
            <p14:sldId id="322"/>
            <p14:sldId id="324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25" autoAdjust="0"/>
  </p:normalViewPr>
  <p:slideViewPr>
    <p:cSldViewPr snapToGrid="0">
      <p:cViewPr varScale="1">
        <p:scale>
          <a:sx n="125" d="100"/>
          <a:sy n="125" d="100"/>
        </p:scale>
        <p:origin x="11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2017/12/26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2017/12/26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&amp;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SemiBold" panose="020B0703040204020203" pitchFamily="34" charset="0"/>
              </a:rPr>
              <a:t/>
            </a:r>
            <a:br>
              <a:rPr lang="en-US" dirty="0" smtClean="0">
                <a:latin typeface="Segoe SemiBold" panose="020B0703040204020203" pitchFamily="34" charset="0"/>
              </a:rPr>
            </a:br>
            <a:r>
              <a:rPr lang="en-US" dirty="0" smtClean="0">
                <a:latin typeface="Segoe SemiBold" panose="020B0703040204020203" pitchFamily="34" charset="0"/>
              </a:rPr>
              <a:t>Framework </a:t>
            </a:r>
            <a:r>
              <a:rPr lang="en-US" dirty="0">
                <a:latin typeface="Segoe SemiBold" panose="020B0703040204020203" pitchFamily="34" charset="0"/>
              </a:rPr>
              <a:t>for a Next-Generation Accountability System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of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Schools will no longer be placed in a vertical hierarchy of levels 1-5</a:t>
            </a:r>
          </a:p>
          <a:p>
            <a:pPr lvl="0"/>
            <a:r>
              <a:rPr lang="en-US" sz="2800" dirty="0"/>
              <a:t>Number of schools that will be placed into a category based upon a relative standing will be cut in half from previous system</a:t>
            </a:r>
          </a:p>
          <a:p>
            <a:pPr lvl="1"/>
            <a:r>
              <a:rPr lang="en-US" sz="2400" dirty="0"/>
              <a:t>Approximately 90 percent of schools could be categorized based on their </a:t>
            </a:r>
            <a:r>
              <a:rPr lang="en-US" sz="2400" dirty="0" smtClean="0"/>
              <a:t>own performance </a:t>
            </a:r>
            <a:r>
              <a:rPr lang="en-US" sz="2400" dirty="0"/>
              <a:t>against targets</a:t>
            </a:r>
          </a:p>
          <a:p>
            <a:r>
              <a:rPr lang="en-US" sz="2800" dirty="0"/>
              <a:t>Most schools will have 50 percent of its categorization based on students that have been in the school for at least 2 years</a:t>
            </a:r>
          </a:p>
          <a:p>
            <a:r>
              <a:rPr lang="en-US" sz="2800" dirty="0"/>
              <a:t>Category labels are primarily tied to the level of required assistance or intervention</a:t>
            </a:r>
          </a:p>
          <a:p>
            <a:r>
              <a:rPr lang="en-US" sz="2800" dirty="0"/>
              <a:t>Stronger emphasis on schools commended for success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of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5" name="Table 4" descr="Schools without required assistance or intervention (approx. 85%)&#10;Schools of recognition: Schools demonstrating high achievement, significant improvement, or high growth&#10;Meeting targets: Criterion-referenced target percentage 75-100&#10;Partially meeting targets: Criterion-referenced target percentage 50-74&#10;Not meeting targets: Criterion-referenced target percentage 0-49&#10;&#10;Schools requiring assistance or intervention (approx. 15%) &#10;Focused/targeted support: &#10;•Non-comprehensive support schools with percentiles 1-10&#10;•Schools with low graduation rate&#10;•Schools with low performing subgroups &#10;•Schools with low participation&#10;Broad/comprehensive support: &#10;•Underperforming schools&#10;•Chronically underperforming schoo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618633"/>
              </p:ext>
            </p:extLst>
          </p:nvPr>
        </p:nvGraphicFramePr>
        <p:xfrm>
          <a:off x="502104" y="1258661"/>
          <a:ext cx="11310258" cy="4189639"/>
        </p:xfrm>
        <a:graphic>
          <a:graphicData uri="http://schemas.openxmlformats.org/drawingml/2006/table">
            <a:tbl>
              <a:tblPr firstRow="1"/>
              <a:tblGrid>
                <a:gridCol w="150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84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 without required assistance or intervention</a:t>
                      </a:r>
                      <a:endParaRPr lang="en-US" sz="14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(approx. 85%)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 requiring assistance or intervention (approx. 15%)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79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 of recognition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d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emonstrating high</a:t>
                      </a:r>
                      <a:r>
                        <a:rPr lang="en-US" sz="14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achievement, significant improvement, or high growth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Meeting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targets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Criterion-referenced target percentage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75-100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Partially meeting targets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Criterion-referenced target percentage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50-74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Not meeting targets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Criterion-referenced target percentage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0-49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Focused/targeted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upport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Non-comprehensive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support schools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with percentiles 1-10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with l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ow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graduation rate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 with low performing subgroups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Schools with low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participation</a:t>
                      </a:r>
                      <a:endParaRPr lang="en-US" sz="1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Broad/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comprehensive support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Underperforming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schools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Chronically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underperforming schools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418" y="5541159"/>
            <a:ext cx="1132114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Notes: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Category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names not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finalized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School percentiles &amp; performance against targets will be reported for all schools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considerations &amp; known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ESE will redesign district &amp; school report cards in 2018</a:t>
            </a:r>
          </a:p>
          <a:p>
            <a:pPr lvl="1"/>
            <a:r>
              <a:rPr lang="en-US" sz="2000" dirty="0"/>
              <a:t>Will include measures of performance/opportunity beyond assessment &amp; accountability </a:t>
            </a:r>
            <a:r>
              <a:rPr lang="en-US" sz="2000" dirty="0" smtClean="0"/>
              <a:t>results (e.g</a:t>
            </a:r>
            <a:r>
              <a:rPr lang="en-US" sz="2000" smtClean="0"/>
              <a:t>., discipline </a:t>
            </a:r>
            <a:r>
              <a:rPr lang="en-US" sz="2000" dirty="0" smtClean="0"/>
              <a:t>rates, availability of art &amp; other non-core courses, school culture/climate, etc.)</a:t>
            </a:r>
            <a:endParaRPr lang="en-US" sz="2400" dirty="0"/>
          </a:p>
          <a:p>
            <a:r>
              <a:rPr lang="en-US" sz="2400" dirty="0" smtClean="0"/>
              <a:t>2019 </a:t>
            </a:r>
            <a:r>
              <a:rPr lang="en-US" sz="2400" dirty="0"/>
              <a:t>high school assessment transition</a:t>
            </a:r>
          </a:p>
          <a:p>
            <a:r>
              <a:rPr lang="en-US" sz="2400" dirty="0"/>
              <a:t>Middle/high &amp; K-12 schools</a:t>
            </a:r>
          </a:p>
          <a:p>
            <a:pPr lvl="1"/>
            <a:r>
              <a:rPr lang="en-US" sz="2000" dirty="0"/>
              <a:t>Administering both legacy &amp; Next-Generation MCAS tests</a:t>
            </a:r>
          </a:p>
          <a:p>
            <a:r>
              <a:rPr lang="en-US" sz="2400" dirty="0"/>
              <a:t>District accountability</a:t>
            </a:r>
          </a:p>
          <a:p>
            <a:pPr lvl="1"/>
            <a:r>
              <a:rPr lang="en-US" sz="2000" dirty="0"/>
              <a:t>Administering both legacy &amp; Next-Generation MCAS tests</a:t>
            </a:r>
          </a:p>
          <a:p>
            <a:pPr lvl="1"/>
            <a:r>
              <a:rPr lang="en-US" sz="2000" dirty="0"/>
              <a:t>Will not be based on designation of lowest performing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400" b="1" dirty="0" smtClean="0"/>
              <a:t>Upcoming discussions</a:t>
            </a:r>
          </a:p>
          <a:p>
            <a:r>
              <a:rPr lang="en-US" sz="2400" dirty="0" smtClean="0"/>
              <a:t>December 19 – Board discussion on system framework</a:t>
            </a:r>
          </a:p>
          <a:p>
            <a:r>
              <a:rPr lang="en-US" sz="2400" dirty="0" smtClean="0"/>
              <a:t>January 12 – Meeting with the Urban Superintendents Network</a:t>
            </a:r>
          </a:p>
          <a:p>
            <a:r>
              <a:rPr lang="en-US" sz="2400" dirty="0" smtClean="0"/>
              <a:t>January 17 – Meeting with the Superintendents Advisory Council</a:t>
            </a:r>
          </a:p>
          <a:p>
            <a:r>
              <a:rPr lang="en-US" sz="2400" dirty="0" smtClean="0"/>
              <a:t>January 23 – Board discussion on system refinements &amp; weighting of indicators</a:t>
            </a:r>
          </a:p>
          <a:p>
            <a:r>
              <a:rPr lang="en-US" sz="2400" dirty="0" smtClean="0"/>
              <a:t>February 27 – Board discussion of proposed amendments to state accountability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AGENDA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 descr="01 Accountability design components&#10;"/>
          <p:cNvGrpSpPr/>
          <p:nvPr/>
        </p:nvGrpSpPr>
        <p:grpSpPr>
          <a:xfrm>
            <a:off x="3025319" y="292589"/>
            <a:ext cx="8839199" cy="736691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Accountability design components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 descr="02 Relative component – accountability  percentile&#10;"/>
          <p:cNvGrpSpPr/>
          <p:nvPr/>
        </p:nvGrpSpPr>
        <p:grpSpPr>
          <a:xfrm>
            <a:off x="3025319" y="1529533"/>
            <a:ext cx="8948511" cy="736692"/>
            <a:chOff x="3061063" y="1873080"/>
            <a:chExt cx="8948511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2" y="1873080"/>
              <a:ext cx="8090722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Relative component – accountability  percentile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 descr="03 Criterion referenced component – target setting&#10;"/>
          <p:cNvGrpSpPr/>
          <p:nvPr/>
        </p:nvGrpSpPr>
        <p:grpSpPr>
          <a:xfrm>
            <a:off x="3025319" y="2914192"/>
            <a:ext cx="9216331" cy="736692"/>
            <a:chOff x="3061062" y="3110799"/>
            <a:chExt cx="921633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835854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Criterion referenced component – target setting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22" descr="04 Use of subgroup data for accountability&#10;"/>
          <p:cNvGrpSpPr/>
          <p:nvPr/>
        </p:nvGrpSpPr>
        <p:grpSpPr>
          <a:xfrm>
            <a:off x="3025319" y="4252628"/>
            <a:ext cx="8839202" cy="736694"/>
            <a:chOff x="3061061" y="4335542"/>
            <a:chExt cx="8839202" cy="80946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2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3" y="4386331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Use of subgroup data for accountability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 descr="05 Categorization of schools&#10;"/>
          <p:cNvGrpSpPr/>
          <p:nvPr/>
        </p:nvGrpSpPr>
        <p:grpSpPr>
          <a:xfrm>
            <a:off x="3025319" y="5659471"/>
            <a:ext cx="8839202" cy="736692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05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</a:rPr>
                <a:t>Categorization of schools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59715" y="1414782"/>
            <a:ext cx="10515600" cy="1325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system design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indicators will be included?</a:t>
            </a:r>
          </a:p>
          <a:p>
            <a:r>
              <a:rPr lang="en-US" dirty="0"/>
              <a:t>How will the system incorporate both relative (school percentile) &amp; criterion-referenced (targets) components?</a:t>
            </a:r>
          </a:p>
          <a:p>
            <a:r>
              <a:rPr lang="en-US" dirty="0"/>
              <a:t>What subgroups will drive an accountability determination versus just having data reported?</a:t>
            </a:r>
          </a:p>
          <a:p>
            <a:r>
              <a:rPr lang="en-US" dirty="0"/>
              <a:t>How will schools be considered to be meeting targets?</a:t>
            </a:r>
          </a:p>
          <a:p>
            <a:r>
              <a:rPr lang="en-US" dirty="0"/>
              <a:t>How will schools be categorized?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indicators to be included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Table 4" descr="Indicator: Measure(s)&#10;&#10;Achievement: ELA, math, &amp; science achievement values (based on scaled score)&#10;&#10;Student Growth: Student growth percentile &#10;&#10;High School Completion:&#10;Four-year cohort graduation rate &#10;Extended engagement rate&#10;Annual dropout rate&#10;&#10;English Language Proficiency: Progress made by students towards attaining English language proficiency&#10;&#10;Additional Indicators: &#10;Chronic absenteeism (all schools)&#10;Percentage of students passing all grade 9 courses (high schools)&#10;Percentage of students completing advanced coursework (high schools)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25452"/>
              </p:ext>
            </p:extLst>
          </p:nvPr>
        </p:nvGraphicFramePr>
        <p:xfrm>
          <a:off x="489858" y="1365029"/>
          <a:ext cx="11049000" cy="506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Indicator 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Measure(s) 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Achievement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ELA,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math, &amp; science</a:t>
                      </a: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achievement values (based on scaled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score)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328295" algn="l"/>
                        </a:tabLs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Student growth percentile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 School Completion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Four-year cohort graduation rate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Extended engagement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Annual dropout rate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English Language Proficiency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Progress made by students towards attaining English language proficiency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Additional Indicators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Chronic absenteeism (all schools)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passing all grade 9 courses (high schools)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Percentage of students completing advanced coursework (high schools)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328295" algn="l"/>
                        </a:tabLs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component – accountability percentile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Accountability percentile calculated using all available indicators for a school</a:t>
            </a:r>
          </a:p>
          <a:p>
            <a:pPr lvl="0"/>
            <a:r>
              <a:rPr lang="en-US" sz="2800" dirty="0"/>
              <a:t>Used to identify the lowest performing schools in the </a:t>
            </a:r>
            <a:r>
              <a:rPr lang="en-US" sz="2800" dirty="0" smtClean="0"/>
              <a:t>state, &amp; same </a:t>
            </a:r>
            <a:r>
              <a:rPr lang="en-US" sz="2800" dirty="0"/>
              <a:t>calculation used at the subgroup level to identify low-performing subgroups in need of targeted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component – accountability percentile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Next-Generation MCAS test allows us to compare all schools, regardless of grade configuration</a:t>
            </a:r>
            <a:endParaRPr lang="en-US" sz="2800" dirty="0"/>
          </a:p>
          <a:p>
            <a:pPr lvl="1"/>
            <a:r>
              <a:rPr lang="en-US" sz="2400" dirty="0" smtClean="0"/>
              <a:t>Separate </a:t>
            </a:r>
            <a:r>
              <a:rPr lang="en-US" sz="2400" dirty="0"/>
              <a:t>high school comparison category is transitional &amp; will not be necessary once all schools are administering Next-Generation MCAS </a:t>
            </a:r>
            <a:r>
              <a:rPr lang="en-US" sz="2400" dirty="0" smtClean="0"/>
              <a:t>tests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Criterion-referenced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Focus on closing the achievement gap by raising the “achievement floor” </a:t>
            </a:r>
          </a:p>
          <a:p>
            <a:pPr lvl="1"/>
            <a:r>
              <a:rPr lang="en-US" sz="2400" dirty="0" smtClean="0"/>
              <a:t>Gap-closing </a:t>
            </a:r>
            <a:r>
              <a:rPr lang="en-US" sz="2400" dirty="0"/>
              <a:t>can occur as a result of a decline in performance by the high-performing group</a:t>
            </a:r>
            <a:endParaRPr lang="en-US" sz="2800" dirty="0"/>
          </a:p>
          <a:p>
            <a:pPr lvl="0"/>
            <a:r>
              <a:rPr lang="en-US" sz="2800" dirty="0"/>
              <a:t>In addition to meeting targets for the school as a whole, the performance of the lowest performing 25 percent of students in each school will be measured</a:t>
            </a:r>
          </a:p>
          <a:p>
            <a:pPr lvl="1"/>
            <a:r>
              <a:rPr lang="en-US" sz="2400" dirty="0"/>
              <a:t>Every school has a lowest 25 percent of performers</a:t>
            </a:r>
          </a:p>
          <a:p>
            <a:pPr lvl="1"/>
            <a:r>
              <a:rPr lang="en-US" sz="2400" b="1" dirty="0"/>
              <a:t>Identified from cohort of students who were enrolled in the school for more than 1 year</a:t>
            </a:r>
          </a:p>
          <a:p>
            <a:pPr lvl="1"/>
            <a:r>
              <a:rPr lang="en-US" sz="2400" dirty="0"/>
              <a:t>Schools will know who these students are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Criterion-referenced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Targets set for each accountability indicator, for the school as a whole &amp; for the lowest performing 25 percent of students in each school</a:t>
            </a:r>
          </a:p>
          <a:p>
            <a:pPr lvl="0"/>
            <a:r>
              <a:rPr lang="en-US" sz="2800" dirty="0"/>
              <a:t>Points assigned based on progress toward target for each indicator, for both the aggregate &amp; the lowest performing 25 percent of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aphicFrame>
        <p:nvGraphicFramePr>
          <p:cNvPr id="5" name="Table 4" descr="Declined: 0&#10;No change: 1&#10;Improved: 2&#10;Met target: 3&#10;Exceeded target: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75206"/>
              </p:ext>
            </p:extLst>
          </p:nvPr>
        </p:nvGraphicFramePr>
        <p:xfrm>
          <a:off x="2128156" y="3853543"/>
          <a:ext cx="7935690" cy="1132114"/>
        </p:xfrm>
        <a:graphic>
          <a:graphicData uri="http://schemas.openxmlformats.org/drawingml/2006/table">
            <a:tbl>
              <a:tblPr firstRow="1"/>
              <a:tblGrid>
                <a:gridCol w="158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Declined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 change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Improved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Met target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Exceeded target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Criterion-referenced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aphicFrame>
        <p:nvGraphicFramePr>
          <p:cNvPr id="5" name="Table 4" descr="Declined: 0&#10;No change: 1&#10;Improved: 2&#10;Met target: 3&#10;Exceeded target: 4&#10;&#10;Indicator: Points assigned &#10;ELA scaled score: All students(3), Lowest performing students(2)&#10;Math scaled score: All students(2), Lowest performing students(2)&#10;Science achievement: All students(2), Lowest performing students(1)&#10;ELA SGP: All students(4), Lowest performing students(4)&#10;Math SGP: All students(3), Lowest performing students(4)&#10;EL progress: All students(2), Lowest performing students(4)&#10;Chronic absenteeism: All students(3), Lowest performing students(4)&#10;Total: All students(19), Lowest performing students(21)&#10;Combined total points (56 possible): 40&#10;Percentage of possible points: 71%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68808"/>
              </p:ext>
            </p:extLst>
          </p:nvPr>
        </p:nvGraphicFramePr>
        <p:xfrm>
          <a:off x="598713" y="1774372"/>
          <a:ext cx="10994574" cy="4454766"/>
        </p:xfrm>
        <a:graphic>
          <a:graphicData uri="http://schemas.openxmlformats.org/drawingml/2006/table">
            <a:tbl>
              <a:tblPr firstRow="1"/>
              <a:tblGrid>
                <a:gridCol w="416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2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39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Indicator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Points assigned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All students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Lowest performing</a:t>
                      </a:r>
                      <a:r>
                        <a:rPr lang="en-US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students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ELA scaled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score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Math scaled</a:t>
                      </a:r>
                      <a:r>
                        <a:rPr lang="en-US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score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Science achievement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ELA SGP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Math SGP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EL progress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Chronic absenteeism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Combined total points  </a:t>
                      </a:r>
                      <a:r>
                        <a:rPr lang="en-US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(56 possible)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Percentage of possible points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71%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20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 = Declined  ·  1 = No change  ·  2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= Improved 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· 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3 = Met target 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· </a:t>
                      </a:r>
                      <a:r>
                        <a:rPr lang="en-US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4 = Exceeded target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175658"/>
            <a:ext cx="836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Example: Non-high school (weighting to be determined)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DESE-231-38818</_dlc_DocId>
    <_dlc_DocIdUrl xmlns="733efe1c-5bbe-4968-87dc-d400e65c879f">
      <Url>https://sharepoint.doemass.org/ese/webteam/cps/_layouts/DocIdRedir.aspx?ID=DESE-231-38818</Url>
      <Description>DESE-231-38818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A3C200F7-6621-46F2-99DC-7E6B36F0A5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88BF7E0-69CD-40CD-BDC7-2CC7B44CF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148843-57EE-4C8F-8181-7B40CE5F3693}">
  <ds:schemaRefs>
    <ds:schemaRef ds:uri="http://schemas.microsoft.com/office/2006/documentManagement/types"/>
    <ds:schemaRef ds:uri="http://purl.org/dc/terms/"/>
    <ds:schemaRef ds:uri="http://www.w3.org/XML/1998/namespace"/>
    <ds:schemaRef ds:uri="0a4e05da-b9bc-4326-ad73-01ef31b95567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33efe1c-5bbe-4968-87dc-d400e65c879f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114E11FA-B817-4CDA-8A25-3F3E4A3DC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1005</TotalTime>
  <Words>845</Words>
  <Application>Microsoft Office PowerPoint</Application>
  <PresentationFormat>Widescreen</PresentationFormat>
  <Paragraphs>173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Segoe</vt:lpstr>
      <vt:lpstr>Segoe SemiBold</vt:lpstr>
      <vt:lpstr>Segoe UI Black</vt:lpstr>
      <vt:lpstr>Arial</vt:lpstr>
      <vt:lpstr>Calibri</vt:lpstr>
      <vt:lpstr>Courier New</vt:lpstr>
      <vt:lpstr>Segoe UI</vt:lpstr>
      <vt:lpstr>Segoe UI Semibold</vt:lpstr>
      <vt:lpstr>Times New Roman</vt:lpstr>
      <vt:lpstr>Wingdings</vt:lpstr>
      <vt:lpstr>ESE PowerPoint Template 2017</vt:lpstr>
      <vt:lpstr> Framework for a Next-Generation Accountability System</vt:lpstr>
      <vt:lpstr>Agenda</vt:lpstr>
      <vt:lpstr>Accountability system design components</vt:lpstr>
      <vt:lpstr>Accountability indicators to be included</vt:lpstr>
      <vt:lpstr>Relative component – accountability percentile</vt:lpstr>
      <vt:lpstr>Relative component – accountability percentile</vt:lpstr>
      <vt:lpstr>Criterion-referenced component</vt:lpstr>
      <vt:lpstr>Criterion-referenced component</vt:lpstr>
      <vt:lpstr>Criterion-referenced component</vt:lpstr>
      <vt:lpstr>Categorization of schools</vt:lpstr>
      <vt:lpstr>Categorization of schools</vt:lpstr>
      <vt:lpstr>Other considerations &amp; known issues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Dec. 2017 Item 4 School/Dist. Acct. System</dc:title>
  <dc:creator>ESE</dc:creator>
  <cp:lastModifiedBy>Zou, Dong</cp:lastModifiedBy>
  <cp:revision>125</cp:revision>
  <cp:lastPrinted>2017-08-07T14:46:10Z</cp:lastPrinted>
  <dcterms:created xsi:type="dcterms:W3CDTF">2017-10-05T16:36:23Z</dcterms:created>
  <dcterms:modified xsi:type="dcterms:W3CDTF">2017-12-26T16:56:57Z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26 2017</vt:lpwstr>
  </property>
</Properties>
</file>