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77" r:id="rId6"/>
    <p:sldId id="282" r:id="rId7"/>
    <p:sldId id="284" r:id="rId8"/>
    <p:sldId id="285" r:id="rId9"/>
    <p:sldId id="283" r:id="rId10"/>
    <p:sldId id="289" r:id="rId11"/>
    <p:sldId id="288" r:id="rId12"/>
    <p:sldId id="290" r:id="rId13"/>
    <p:sldId id="286" r:id="rId14"/>
    <p:sldId id="287" r:id="rId15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  <p14:sldId id="284"/>
            <p14:sldId id="285"/>
            <p14:sldId id="283"/>
            <p14:sldId id="289"/>
            <p14:sldId id="288"/>
            <p14:sldId id="290"/>
            <p14:sldId id="286"/>
            <p14:sldId id="287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0" autoAdjust="0"/>
  </p:normalViewPr>
  <p:slideViewPr>
    <p:cSldViewPr snapToGrid="0">
      <p:cViewPr varScale="1">
        <p:scale>
          <a:sx n="87" d="100"/>
          <a:sy n="87" d="100"/>
        </p:scale>
        <p:origin x="90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2018/1/25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2018/1/25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1/25/2018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2428747"/>
          </a:xfrm>
        </p:spPr>
        <p:txBody>
          <a:bodyPr/>
          <a:lstStyle/>
          <a:p>
            <a:r>
              <a:rPr lang="en-US" dirty="0" smtClean="0">
                <a:latin typeface="Segoe SemiBold" panose="020B0703040204020203" pitchFamily="34" charset="0"/>
              </a:rPr>
              <a:t>Framework for a Next-Generation Accountability System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of “All Students” vs. “Lowest Performing Students”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aphicFrame>
        <p:nvGraphicFramePr>
          <p:cNvPr id="5" name="Table 4" descr="Weighting of “All Students” vs. “Lowest Performing Students”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59633"/>
              </p:ext>
            </p:extLst>
          </p:nvPr>
        </p:nvGraphicFramePr>
        <p:xfrm>
          <a:off x="631371" y="1447801"/>
          <a:ext cx="11167601" cy="4454766"/>
        </p:xfrm>
        <a:graphic>
          <a:graphicData uri="http://schemas.openxmlformats.org/drawingml/2006/table">
            <a:tbl>
              <a:tblPr firstRow="1"/>
              <a:tblGrid>
                <a:gridCol w="434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39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Indicator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Points assigned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All students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Lowest performing</a:t>
                      </a:r>
                      <a:r>
                        <a:rPr lang="en-US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students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ELA scaled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score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Math scaled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score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Science achievement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ELA SGP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Math SGP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EL progress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Chronic absenteeism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Percentage of possible points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19/28 = 67.8%</a:t>
                      </a: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17/24</a:t>
                      </a:r>
                      <a:r>
                        <a:rPr lang="en-US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= 70.8%</a:t>
                      </a: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Average Percentage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(50/50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weighting)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69.3%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20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 = Declined  ·  1 = No change  ·  2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= Improved  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· 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3 = Met target  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· 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4 = Exceeded target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discussions with the Board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 smtClean="0"/>
              <a:t>December BESE meeting – presented framework for the next-generation accountability system</a:t>
            </a:r>
          </a:p>
          <a:p>
            <a:r>
              <a:rPr lang="en-US" b="1" dirty="0" smtClean="0"/>
              <a:t>January BESE meeting – discuss weighting of indicators within the revised accountability system</a:t>
            </a:r>
          </a:p>
          <a:p>
            <a:r>
              <a:rPr lang="en-US" dirty="0" smtClean="0"/>
              <a:t>February/March BESE meeting – vote to put new accountability regulations out for public comment</a:t>
            </a:r>
          </a:p>
          <a:p>
            <a:r>
              <a:rPr lang="en-US" dirty="0" smtClean="0"/>
              <a:t>May/June BESE meeting- vote on new regulations after public comment has been considered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decisions to be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weighting decisions to be made</a:t>
            </a:r>
          </a:p>
          <a:p>
            <a:pPr lvl="1"/>
            <a:r>
              <a:rPr lang="en-US" dirty="0" smtClean="0"/>
              <a:t>Weighting of indicator categories in the school percentile calculation</a:t>
            </a:r>
          </a:p>
          <a:p>
            <a:pPr lvl="1"/>
            <a:r>
              <a:rPr lang="en-US" dirty="0" smtClean="0"/>
              <a:t>Weighting of “meeting target” points</a:t>
            </a:r>
          </a:p>
          <a:p>
            <a:pPr lvl="1"/>
            <a:r>
              <a:rPr lang="en-US" dirty="0" smtClean="0"/>
              <a:t>Weighting of “All students” vs. “Lowest Performing”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of Indicator categories for percentile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5" name="Table 4" descr="Weighting of Indicator categories for percentile calculat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93712"/>
              </p:ext>
            </p:extLst>
          </p:nvPr>
        </p:nvGraphicFramePr>
        <p:xfrm>
          <a:off x="468087" y="1359579"/>
          <a:ext cx="11049001" cy="4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6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Indicator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-High Schools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High Schools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Achievement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ELA,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math, &amp; science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achievement values (based on scaled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score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ELA,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math, &amp; science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achievement values (based on scaled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score)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 Growth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 growth percentile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 growth percentile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High School Completion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Four-year cohort graduation rate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Extended engagement rate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Annual dropout rate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English Language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Proficiency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Progress made by students towards attaining English language 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proficiency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Progress made by students towards attaining English language proficiency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Additional Indicators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Chronic 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absenteeism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Chronic 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absenteeism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strike="sng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Percentage of students passing all grade 9 </a:t>
                      </a:r>
                      <a:r>
                        <a:rPr lang="en-US" sz="1600" strike="sng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courses</a:t>
                      </a:r>
                      <a:endParaRPr lang="en-US" sz="1600" strike="sngStrike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Percentage of students completing advanced coursework 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weighting achievement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ratio of achievement and growth is 3 (achievement) to 1 (growth)</a:t>
            </a:r>
          </a:p>
          <a:p>
            <a:r>
              <a:rPr lang="en-US" dirty="0" smtClean="0"/>
              <a:t>Impact of increasing weight of growth in system:</a:t>
            </a:r>
          </a:p>
          <a:p>
            <a:pPr lvl="1"/>
            <a:r>
              <a:rPr lang="en-US" dirty="0" smtClean="0"/>
              <a:t>Could increase the differentiation between high and low achieving schools</a:t>
            </a:r>
          </a:p>
          <a:p>
            <a:pPr lvl="1"/>
            <a:r>
              <a:rPr lang="en-US" dirty="0" smtClean="0"/>
              <a:t>Increases the value of a normative measure where someone will always be in the 1</a:t>
            </a:r>
            <a:r>
              <a:rPr lang="en-US" baseline="30000" dirty="0" smtClean="0"/>
              <a:t>st</a:t>
            </a:r>
            <a:r>
              <a:rPr lang="en-US" dirty="0" smtClean="0"/>
              <a:t> and 99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pPr lvl="1"/>
            <a:r>
              <a:rPr lang="en-US" dirty="0" smtClean="0"/>
              <a:t>Decreases the value of 3</a:t>
            </a:r>
            <a:r>
              <a:rPr lang="en-US" baseline="30000" dirty="0" smtClean="0"/>
              <a:t>rd</a:t>
            </a:r>
            <a:r>
              <a:rPr lang="en-US" dirty="0" smtClean="0"/>
              <a:t> grade assessment results because there are no growth values for students in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Decreases value of science assessment in system (no SGP)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weighting achievement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indicators need to be included in the weighting</a:t>
            </a:r>
          </a:p>
          <a:p>
            <a:r>
              <a:rPr lang="en-US" dirty="0" smtClean="0"/>
              <a:t>Progress towards English language proficiency only applies to a subset of schools and weighting needs to be flexible</a:t>
            </a:r>
          </a:p>
          <a:p>
            <a:r>
              <a:rPr lang="en-US" dirty="0" smtClean="0"/>
              <a:t>Ratio between achievement and growth can be held constant between non-high schools and high schools but actual weightings will differ</a:t>
            </a:r>
          </a:p>
          <a:p>
            <a:endParaRPr lang="en-US" sz="2800" dirty="0" smtClean="0"/>
          </a:p>
          <a:p>
            <a:r>
              <a:rPr lang="en-US" sz="2800" dirty="0" smtClean="0"/>
              <a:t>Recommendation: maintain achievement to growth ratio of 3 to 1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of percentile indicators in non-high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6" name="Table 5" descr="Weighting of percentile indicators in non-high schoo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97040"/>
              </p:ext>
            </p:extLst>
          </p:nvPr>
        </p:nvGraphicFramePr>
        <p:xfrm>
          <a:off x="1302657" y="1546980"/>
          <a:ext cx="8672749" cy="380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98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Indicator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Measures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Current</a:t>
                      </a: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Weighting 3:1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8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ELL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ELL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8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Achievement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ELA,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math, &amp; science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achievement values (based on scaled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score)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67%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 Growth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ELA/Math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Student Growth Percentile (SGP)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0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English Language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Proficiency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Progress made by students towards attaining English language proficiency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0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Additional Indicators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Chronic 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absenteeism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of percentile indicators in high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aphicFrame>
        <p:nvGraphicFramePr>
          <p:cNvPr id="5" name="Table 4" descr="Weighting of percentile indicators in high schoo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25743"/>
              </p:ext>
            </p:extLst>
          </p:nvPr>
        </p:nvGraphicFramePr>
        <p:xfrm>
          <a:off x="1317173" y="1370464"/>
          <a:ext cx="9818849" cy="515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98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Indicator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Measures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Current Weighting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3:1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8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ELL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ELL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08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Achievement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ELA,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math, &amp; science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achievement values (based on scaled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score)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48%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 Growth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ELA/Math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Student Growth Percentile (SGP)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High School Completion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Four-year cohort graduation rate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Extended engagement rate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Annual dropout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0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English Language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Proficiency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Progress made by students towards attaining English language proficiency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2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Additional Indicators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Chronic absenteeism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strike="sng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Percentage of students passing all grade 9 </a:t>
                      </a:r>
                      <a:r>
                        <a:rPr lang="en-US" sz="1600" strike="sng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courses</a:t>
                      </a:r>
                      <a:endParaRPr lang="en-US" sz="1600" strike="sngStrike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Percentage of students completing advanced coursework 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10%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10%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of “meeting target”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3113313"/>
            <a:ext cx="11370972" cy="3166835"/>
          </a:xfrm>
        </p:spPr>
        <p:txBody>
          <a:bodyPr/>
          <a:lstStyle/>
          <a:p>
            <a:r>
              <a:rPr lang="en-US" dirty="0" smtClean="0"/>
              <a:t>Proposed model has equal intervals between categories of performance against meeting targets</a:t>
            </a:r>
          </a:p>
          <a:p>
            <a:r>
              <a:rPr lang="en-US" dirty="0" smtClean="0"/>
              <a:t>Recommendation is to maintain these intervals until multiple years of data allow for impact analysis of unequal weighting of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aphicFrame>
        <p:nvGraphicFramePr>
          <p:cNvPr id="5" name="Table 4" descr="Declined: 0&#10;No change: 1&#10;Improved: 2&#10;Met target: 3&#10;Exceeded target: 4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29603"/>
              </p:ext>
            </p:extLst>
          </p:nvPr>
        </p:nvGraphicFramePr>
        <p:xfrm>
          <a:off x="1703613" y="1567543"/>
          <a:ext cx="7935690" cy="1132114"/>
        </p:xfrm>
        <a:graphic>
          <a:graphicData uri="http://schemas.openxmlformats.org/drawingml/2006/table">
            <a:tbl>
              <a:tblPr firstRow="1"/>
              <a:tblGrid>
                <a:gridCol w="158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Declined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 change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Improved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Met target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Exceeded target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DESE-231-39395</_dlc_DocId>
    <_dlc_DocIdUrl xmlns="733efe1c-5bbe-4968-87dc-d400e65c879f">
      <Url>https://sharepoint.doemass.org/ese/webteam/cps/_layouts/DocIdRedir.aspx?ID=DESE-231-39395</Url>
      <Description>DESE-231-39395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8C6B4C-3CF6-4558-8ADB-B6825534F5A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A3BCEB1-CECE-4DC8-A4B3-76E32809EF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69D6-27AE-4B88-A1DE-F40B5CEEE3CB}">
  <ds:schemaRefs>
    <ds:schemaRef ds:uri="http://schemas.microsoft.com/office/2006/documentManagement/types"/>
    <ds:schemaRef ds:uri="http://schemas.microsoft.com/office/2006/metadata/properties"/>
    <ds:schemaRef ds:uri="0a4e05da-b9bc-4326-ad73-01ef31b95567"/>
    <ds:schemaRef ds:uri="733efe1c-5bbe-4968-87dc-d400e65c879f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1F86656-4302-48C3-A3AA-D45C6B587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7344</TotalTime>
  <Words>686</Words>
  <Application>Microsoft Office PowerPoint</Application>
  <PresentationFormat>Widescreen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Segoe</vt:lpstr>
      <vt:lpstr>Segoe SemiBold</vt:lpstr>
      <vt:lpstr>Arial</vt:lpstr>
      <vt:lpstr>Calibri</vt:lpstr>
      <vt:lpstr>Courier New</vt:lpstr>
      <vt:lpstr>Segoe UI</vt:lpstr>
      <vt:lpstr>Segoe UI Semibold</vt:lpstr>
      <vt:lpstr>Times New Roman</vt:lpstr>
      <vt:lpstr>Wingdings</vt:lpstr>
      <vt:lpstr>ESE PowerPoint Template 2017</vt:lpstr>
      <vt:lpstr>Framework for a Next-Generation Accountability System</vt:lpstr>
      <vt:lpstr>Accountability discussions with the Board</vt:lpstr>
      <vt:lpstr>Weighting decisions to be made</vt:lpstr>
      <vt:lpstr>Weighting of Indicator categories for percentile calculation</vt:lpstr>
      <vt:lpstr>Considerations for weighting achievement and growth</vt:lpstr>
      <vt:lpstr>Considerations for weighting achievement and growth</vt:lpstr>
      <vt:lpstr>Weighting of percentile indicators in non-high schools</vt:lpstr>
      <vt:lpstr>Weighting of percentile indicators in high schools</vt:lpstr>
      <vt:lpstr>Weighting of “meeting target” points</vt:lpstr>
      <vt:lpstr>Weighting of “All Students” vs. “Lowest Performing Students”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2018 BESE Accountability System PP</dc:title>
  <dc:creator>ESE</dc:creator>
  <cp:lastModifiedBy>Zou, Dong</cp:lastModifiedBy>
  <cp:revision>43</cp:revision>
  <cp:lastPrinted>2017-08-07T14:46:10Z</cp:lastPrinted>
  <dcterms:created xsi:type="dcterms:W3CDTF">2018-01-17T15:31:39Z</dcterms:created>
  <dcterms:modified xsi:type="dcterms:W3CDTF">2018-01-25T19:48:41Z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25 2018</vt:lpwstr>
  </property>
</Properties>
</file>