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6"/>
  </p:notesMasterIdLst>
  <p:handoutMasterIdLst>
    <p:handoutMasterId r:id="rId47"/>
  </p:handoutMasterIdLst>
  <p:sldIdLst>
    <p:sldId id="277" r:id="rId6"/>
    <p:sldId id="293" r:id="rId7"/>
    <p:sldId id="296" r:id="rId8"/>
    <p:sldId id="282" r:id="rId9"/>
    <p:sldId id="345" r:id="rId10"/>
    <p:sldId id="292" r:id="rId11"/>
    <p:sldId id="295" r:id="rId12"/>
    <p:sldId id="297" r:id="rId13"/>
    <p:sldId id="285" r:id="rId14"/>
    <p:sldId id="298" r:id="rId15"/>
    <p:sldId id="322" r:id="rId16"/>
    <p:sldId id="332" r:id="rId17"/>
    <p:sldId id="333" r:id="rId18"/>
    <p:sldId id="334" r:id="rId19"/>
    <p:sldId id="335" r:id="rId20"/>
    <p:sldId id="301" r:id="rId21"/>
    <p:sldId id="302" r:id="rId22"/>
    <p:sldId id="303" r:id="rId23"/>
    <p:sldId id="305" r:id="rId24"/>
    <p:sldId id="307" r:id="rId25"/>
    <p:sldId id="310" r:id="rId26"/>
    <p:sldId id="339" r:id="rId27"/>
    <p:sldId id="308" r:id="rId28"/>
    <p:sldId id="340" r:id="rId29"/>
    <p:sldId id="312" r:id="rId30"/>
    <p:sldId id="337" r:id="rId31"/>
    <p:sldId id="344" r:id="rId32"/>
    <p:sldId id="315" r:id="rId33"/>
    <p:sldId id="316" r:id="rId34"/>
    <p:sldId id="346" r:id="rId35"/>
    <p:sldId id="342" r:id="rId36"/>
    <p:sldId id="320" r:id="rId37"/>
    <p:sldId id="323" r:id="rId38"/>
    <p:sldId id="326" r:id="rId39"/>
    <p:sldId id="354" r:id="rId40"/>
    <p:sldId id="348" r:id="rId41"/>
    <p:sldId id="349" r:id="rId42"/>
    <p:sldId id="350" r:id="rId43"/>
    <p:sldId id="351" r:id="rId44"/>
    <p:sldId id="352" r:id="rId45"/>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293"/>
            <p14:sldId id="296"/>
            <p14:sldId id="282"/>
            <p14:sldId id="345"/>
            <p14:sldId id="292"/>
            <p14:sldId id="295"/>
            <p14:sldId id="297"/>
            <p14:sldId id="285"/>
            <p14:sldId id="298"/>
            <p14:sldId id="322"/>
            <p14:sldId id="332"/>
            <p14:sldId id="333"/>
            <p14:sldId id="334"/>
            <p14:sldId id="335"/>
            <p14:sldId id="301"/>
            <p14:sldId id="302"/>
            <p14:sldId id="303"/>
            <p14:sldId id="305"/>
            <p14:sldId id="307"/>
            <p14:sldId id="310"/>
            <p14:sldId id="339"/>
            <p14:sldId id="308"/>
            <p14:sldId id="340"/>
            <p14:sldId id="312"/>
            <p14:sldId id="337"/>
            <p14:sldId id="344"/>
            <p14:sldId id="315"/>
            <p14:sldId id="316"/>
            <p14:sldId id="346"/>
            <p14:sldId id="342"/>
            <p14:sldId id="320"/>
            <p14:sldId id="323"/>
            <p14:sldId id="326"/>
            <p14:sldId id="354"/>
            <p14:sldId id="348"/>
            <p14:sldId id="349"/>
            <p14:sldId id="350"/>
            <p14:sldId id="351"/>
            <p14:sldId id="352"/>
          </p14:sldIdLst>
        </p14:section>
        <p14:section name="Basic text box" id="{DCD4DD07-CAF7-4E7A-9DCD-CDE5ABF2F349}">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g" initials="em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94624" autoAdjust="0"/>
  </p:normalViewPr>
  <p:slideViewPr>
    <p:cSldViewPr snapToGrid="0">
      <p:cViewPr varScale="1">
        <p:scale>
          <a:sx n="123" d="100"/>
          <a:sy n="123" d="100"/>
        </p:scale>
        <p:origin x="132" y="126"/>
      </p:cViewPr>
      <p:guideLst>
        <p:guide orient="horz" pos="2160"/>
        <p:guide pos="3840"/>
      </p:guideLst>
    </p:cSldViewPr>
  </p:slideViewPr>
  <p:outlineViewPr>
    <p:cViewPr>
      <p:scale>
        <a:sx n="33" d="100"/>
        <a:sy n="33" d="100"/>
      </p:scale>
      <p:origin x="0" y="576"/>
    </p:cViewPr>
  </p:outlineViewPr>
  <p:notesTextViewPr>
    <p:cViewPr>
      <p:scale>
        <a:sx n="1" d="1"/>
        <a:sy n="1" d="1"/>
      </p:scale>
      <p:origin x="0" y="0"/>
    </p:cViewPr>
  </p:notesTextViewPr>
  <p:sorterViewPr>
    <p:cViewPr>
      <p:scale>
        <a:sx n="66" d="100"/>
        <a:sy n="66" d="100"/>
      </p:scale>
      <p:origin x="0" y="-2034"/>
    </p:cViewPr>
  </p:sorterViewPr>
  <p:notesViewPr>
    <p:cSldViewPr snapToGrid="0">
      <p:cViewPr varScale="1">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61"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FC6156-CEF4-477F-AC7B-6E1F71A90786}" type="doc">
      <dgm:prSet loTypeId="urn:microsoft.com/office/officeart/2005/8/layout/hProcess9" loCatId="process" qsTypeId="urn:microsoft.com/office/officeart/2005/8/quickstyle/simple1" qsCatId="simple" csTypeId="urn:microsoft.com/office/officeart/2005/8/colors/accent1_1" csCatId="accent1" phldr="1"/>
      <dgm:spPr/>
      <dgm:t>
        <a:bodyPr/>
        <a:lstStyle/>
        <a:p>
          <a:endParaRPr lang="en-US"/>
        </a:p>
      </dgm:t>
    </dgm:pt>
    <dgm:pt modelId="{CBD6AAFE-E2A3-415E-9AEF-11F52F46DF7D}">
      <dgm:prSet phldrT="[Text]" custT="1"/>
      <dgm:spPr/>
      <dgm:t>
        <a:bodyPr/>
        <a:lstStyle/>
        <a:p>
          <a:r>
            <a:rPr lang="en-US" sz="1600" dirty="0" smtClean="0">
              <a:solidFill>
                <a:sysClr val="windowText" lastClr="000000"/>
              </a:solidFill>
            </a:rPr>
            <a:t>December 2017</a:t>
          </a:r>
          <a:endParaRPr lang="en-US" sz="1600" dirty="0">
            <a:solidFill>
              <a:sysClr val="windowText" lastClr="000000"/>
            </a:solidFill>
          </a:endParaRPr>
        </a:p>
      </dgm:t>
      <dgm:extLst>
        <a:ext uri="{E40237B7-FDA0-4F09-8148-C483321AD2D9}">
          <dgm14:cNvPr xmlns:dgm14="http://schemas.microsoft.com/office/drawing/2010/diagram" id="0" name="" title="December 2017"/>
        </a:ext>
      </dgm:extLst>
    </dgm:pt>
    <dgm:pt modelId="{8F1038AB-0D48-4378-A9B1-4C56F0341983}" type="parTrans" cxnId="{E1FA5436-6F7D-432C-990C-0C468D195A13}">
      <dgm:prSet/>
      <dgm:spPr/>
      <dgm:t>
        <a:bodyPr/>
        <a:lstStyle/>
        <a:p>
          <a:endParaRPr lang="en-US" sz="2400">
            <a:solidFill>
              <a:sysClr val="windowText" lastClr="000000"/>
            </a:solidFill>
          </a:endParaRPr>
        </a:p>
      </dgm:t>
    </dgm:pt>
    <dgm:pt modelId="{01278604-6DE6-4DFA-84F8-E52B7C390AC6}" type="sibTrans" cxnId="{E1FA5436-6F7D-432C-990C-0C468D195A13}">
      <dgm:prSet/>
      <dgm:spPr/>
      <dgm:t>
        <a:bodyPr/>
        <a:lstStyle/>
        <a:p>
          <a:endParaRPr lang="en-US" sz="2400">
            <a:solidFill>
              <a:sysClr val="windowText" lastClr="000000"/>
            </a:solidFill>
          </a:endParaRPr>
        </a:p>
      </dgm:t>
    </dgm:pt>
    <dgm:pt modelId="{4F3DFB32-53B0-48EF-9F78-2C7A6601B1FC}">
      <dgm:prSet phldrT="[Text]" custT="1"/>
      <dgm:spPr/>
      <dgm:t>
        <a:bodyPr/>
        <a:lstStyle/>
        <a:p>
          <a:r>
            <a:rPr lang="en-US" sz="1100" dirty="0" smtClean="0">
              <a:solidFill>
                <a:sysClr val="windowText" lastClr="000000"/>
              </a:solidFill>
            </a:rPr>
            <a:t>BESE discussion about accountability system design</a:t>
          </a:r>
          <a:endParaRPr lang="en-US" sz="1100" dirty="0">
            <a:solidFill>
              <a:sysClr val="windowText" lastClr="000000"/>
            </a:solidFill>
          </a:endParaRPr>
        </a:p>
      </dgm:t>
    </dgm:pt>
    <dgm:pt modelId="{3DE92C0C-1C37-4787-A143-E5C2EAB7721A}" type="parTrans" cxnId="{B0728754-9D4F-4F79-8C8C-F7C82AD2788C}">
      <dgm:prSet/>
      <dgm:spPr/>
      <dgm:t>
        <a:bodyPr/>
        <a:lstStyle/>
        <a:p>
          <a:endParaRPr lang="en-US" sz="2400">
            <a:solidFill>
              <a:sysClr val="windowText" lastClr="000000"/>
            </a:solidFill>
          </a:endParaRPr>
        </a:p>
      </dgm:t>
    </dgm:pt>
    <dgm:pt modelId="{78D24553-D1CB-49C0-9D99-D1071A37CAA1}" type="sibTrans" cxnId="{B0728754-9D4F-4F79-8C8C-F7C82AD2788C}">
      <dgm:prSet/>
      <dgm:spPr/>
      <dgm:t>
        <a:bodyPr/>
        <a:lstStyle/>
        <a:p>
          <a:endParaRPr lang="en-US" sz="2400">
            <a:solidFill>
              <a:sysClr val="windowText" lastClr="000000"/>
            </a:solidFill>
          </a:endParaRPr>
        </a:p>
      </dgm:t>
    </dgm:pt>
    <dgm:pt modelId="{1E144678-DE1C-4077-8F0D-857D1CAC6A5C}">
      <dgm:prSet phldrT="[Text]" custT="1"/>
      <dgm:spPr/>
      <dgm:t>
        <a:bodyPr/>
        <a:lstStyle/>
        <a:p>
          <a:r>
            <a:rPr lang="en-US" sz="1600" dirty="0" smtClean="0">
              <a:solidFill>
                <a:sysClr val="windowText" lastClr="000000"/>
              </a:solidFill>
            </a:rPr>
            <a:t>January 2018</a:t>
          </a:r>
          <a:endParaRPr lang="en-US" sz="1600" dirty="0">
            <a:solidFill>
              <a:sysClr val="windowText" lastClr="000000"/>
            </a:solidFill>
          </a:endParaRPr>
        </a:p>
      </dgm:t>
    </dgm:pt>
    <dgm:pt modelId="{D430474B-7B21-49C3-A8EF-61D0E6556C5B}" type="parTrans" cxnId="{B4CE90C4-8801-44D9-BEA5-35C3CA7C50E2}">
      <dgm:prSet/>
      <dgm:spPr/>
      <dgm:t>
        <a:bodyPr/>
        <a:lstStyle/>
        <a:p>
          <a:endParaRPr lang="en-US" sz="2400">
            <a:solidFill>
              <a:sysClr val="windowText" lastClr="000000"/>
            </a:solidFill>
          </a:endParaRPr>
        </a:p>
      </dgm:t>
    </dgm:pt>
    <dgm:pt modelId="{24FAA73D-8A60-4E54-AEDE-6DB7BC806C3A}" type="sibTrans" cxnId="{B4CE90C4-8801-44D9-BEA5-35C3CA7C50E2}">
      <dgm:prSet/>
      <dgm:spPr/>
      <dgm:t>
        <a:bodyPr/>
        <a:lstStyle/>
        <a:p>
          <a:endParaRPr lang="en-US" sz="2400">
            <a:solidFill>
              <a:sysClr val="windowText" lastClr="000000"/>
            </a:solidFill>
          </a:endParaRPr>
        </a:p>
      </dgm:t>
    </dgm:pt>
    <dgm:pt modelId="{68565D39-B113-4DCA-BF97-C96E50B6A53E}">
      <dgm:prSet phldrT="[Text]" custT="1"/>
      <dgm:spPr/>
      <dgm:t>
        <a:bodyPr/>
        <a:lstStyle/>
        <a:p>
          <a:r>
            <a:rPr lang="en-US" sz="1100" dirty="0" smtClean="0">
              <a:solidFill>
                <a:sysClr val="windowText" lastClr="000000"/>
              </a:solidFill>
            </a:rPr>
            <a:t>BESE discussion about weighting of accountability indicators</a:t>
          </a:r>
          <a:endParaRPr lang="en-US" sz="1100" dirty="0">
            <a:solidFill>
              <a:sysClr val="windowText" lastClr="000000"/>
            </a:solidFill>
          </a:endParaRPr>
        </a:p>
      </dgm:t>
    </dgm:pt>
    <dgm:pt modelId="{F3EECFC1-0CFD-4000-891D-617C1D6A76FD}" type="parTrans" cxnId="{45217B74-6BEB-4E89-8E94-7103AF903C26}">
      <dgm:prSet/>
      <dgm:spPr/>
      <dgm:t>
        <a:bodyPr/>
        <a:lstStyle/>
        <a:p>
          <a:endParaRPr lang="en-US" sz="2400">
            <a:solidFill>
              <a:sysClr val="windowText" lastClr="000000"/>
            </a:solidFill>
          </a:endParaRPr>
        </a:p>
      </dgm:t>
    </dgm:pt>
    <dgm:pt modelId="{61AA9B40-F4B2-46A1-B404-BDB2198AD2C7}" type="sibTrans" cxnId="{45217B74-6BEB-4E89-8E94-7103AF903C26}">
      <dgm:prSet/>
      <dgm:spPr/>
      <dgm:t>
        <a:bodyPr/>
        <a:lstStyle/>
        <a:p>
          <a:endParaRPr lang="en-US" sz="2400">
            <a:solidFill>
              <a:sysClr val="windowText" lastClr="000000"/>
            </a:solidFill>
          </a:endParaRPr>
        </a:p>
      </dgm:t>
    </dgm:pt>
    <dgm:pt modelId="{2F08E2C2-9822-4BC4-93EF-E74081802110}">
      <dgm:prSet phldrT="[Text]" custT="1"/>
      <dgm:spPr/>
      <dgm:t>
        <a:bodyPr/>
        <a:lstStyle/>
        <a:p>
          <a:r>
            <a:rPr lang="en-US" sz="1600" dirty="0" smtClean="0">
              <a:solidFill>
                <a:sysClr val="windowText" lastClr="000000"/>
              </a:solidFill>
            </a:rPr>
            <a:t>March 2018</a:t>
          </a:r>
          <a:endParaRPr lang="en-US" sz="1600" dirty="0">
            <a:solidFill>
              <a:sysClr val="windowText" lastClr="000000"/>
            </a:solidFill>
          </a:endParaRPr>
        </a:p>
      </dgm:t>
    </dgm:pt>
    <dgm:pt modelId="{B3ACE15F-D559-4EF2-8333-C24FAAE17195}" type="parTrans" cxnId="{83E01C97-803D-422A-933E-9374874101A5}">
      <dgm:prSet/>
      <dgm:spPr/>
      <dgm:t>
        <a:bodyPr/>
        <a:lstStyle/>
        <a:p>
          <a:endParaRPr lang="en-US" sz="2400">
            <a:solidFill>
              <a:sysClr val="windowText" lastClr="000000"/>
            </a:solidFill>
          </a:endParaRPr>
        </a:p>
      </dgm:t>
    </dgm:pt>
    <dgm:pt modelId="{D054B9A5-76AE-4F02-8A9E-D98BFACB6DF2}" type="sibTrans" cxnId="{83E01C97-803D-422A-933E-9374874101A5}">
      <dgm:prSet/>
      <dgm:spPr/>
      <dgm:t>
        <a:bodyPr/>
        <a:lstStyle/>
        <a:p>
          <a:endParaRPr lang="en-US" sz="2400">
            <a:solidFill>
              <a:sysClr val="windowText" lastClr="000000"/>
            </a:solidFill>
          </a:endParaRPr>
        </a:p>
      </dgm:t>
    </dgm:pt>
    <dgm:pt modelId="{A232CE01-2BED-4B88-BFB9-4C5124FC6FD2}">
      <dgm:prSet phldrT="[Text]" custT="1"/>
      <dgm:spPr/>
      <dgm:t>
        <a:bodyPr/>
        <a:lstStyle/>
        <a:p>
          <a:r>
            <a:rPr lang="en-US" sz="1100" dirty="0" smtClean="0">
              <a:solidFill>
                <a:sysClr val="windowText" lastClr="000000"/>
              </a:solidFill>
            </a:rPr>
            <a:t>BESE discussion &amp; vote to solicit public comment on proposed amendments to state accountability regulations (603 CMR 2.00)</a:t>
          </a:r>
          <a:endParaRPr lang="en-US" sz="1100" dirty="0">
            <a:solidFill>
              <a:sysClr val="windowText" lastClr="000000"/>
            </a:solidFill>
          </a:endParaRPr>
        </a:p>
      </dgm:t>
    </dgm:pt>
    <dgm:pt modelId="{3B3BB4CC-D4B2-4F55-A29D-CF40D955A38D}" type="parTrans" cxnId="{29906B49-0020-45AA-802A-D086D0E4E68E}">
      <dgm:prSet/>
      <dgm:spPr/>
      <dgm:t>
        <a:bodyPr/>
        <a:lstStyle/>
        <a:p>
          <a:endParaRPr lang="en-US" sz="2400">
            <a:solidFill>
              <a:sysClr val="windowText" lastClr="000000"/>
            </a:solidFill>
          </a:endParaRPr>
        </a:p>
      </dgm:t>
    </dgm:pt>
    <dgm:pt modelId="{CA91E797-2818-4D6D-957C-EB5CFB221D8B}" type="sibTrans" cxnId="{29906B49-0020-45AA-802A-D086D0E4E68E}">
      <dgm:prSet/>
      <dgm:spPr/>
      <dgm:t>
        <a:bodyPr/>
        <a:lstStyle/>
        <a:p>
          <a:endParaRPr lang="en-US" sz="2400">
            <a:solidFill>
              <a:sysClr val="windowText" lastClr="000000"/>
            </a:solidFill>
          </a:endParaRPr>
        </a:p>
      </dgm:t>
    </dgm:pt>
    <dgm:pt modelId="{34E070B4-9AF6-40D7-AFFC-61B270CD79C0}">
      <dgm:prSet phldrT="[Text]" custT="1"/>
      <dgm:spPr/>
      <dgm:t>
        <a:bodyPr/>
        <a:lstStyle/>
        <a:p>
          <a:r>
            <a:rPr lang="en-US" sz="1600" dirty="0" smtClean="0">
              <a:solidFill>
                <a:sysClr val="windowText" lastClr="000000"/>
              </a:solidFill>
            </a:rPr>
            <a:t>May 2018</a:t>
          </a:r>
          <a:endParaRPr lang="en-US" sz="1600" dirty="0">
            <a:solidFill>
              <a:sysClr val="windowText" lastClr="000000"/>
            </a:solidFill>
          </a:endParaRPr>
        </a:p>
      </dgm:t>
      <dgm:extLst>
        <a:ext uri="{E40237B7-FDA0-4F09-8148-C483321AD2D9}">
          <dgm14:cNvPr xmlns:dgm14="http://schemas.microsoft.com/office/drawing/2010/diagram" id="0" name="" title="Accountability discussions with the Board "/>
        </a:ext>
      </dgm:extLst>
    </dgm:pt>
    <dgm:pt modelId="{FBAFBF62-D500-4654-AF60-6D5FD75F4585}" type="parTrans" cxnId="{D1B6B03B-198E-4DF2-A261-74CDA982C201}">
      <dgm:prSet/>
      <dgm:spPr/>
      <dgm:t>
        <a:bodyPr/>
        <a:lstStyle/>
        <a:p>
          <a:endParaRPr lang="en-US" sz="2400">
            <a:solidFill>
              <a:sysClr val="windowText" lastClr="000000"/>
            </a:solidFill>
          </a:endParaRPr>
        </a:p>
      </dgm:t>
    </dgm:pt>
    <dgm:pt modelId="{8CAC6C51-F38F-4F27-B301-7953A6F5C08C}" type="sibTrans" cxnId="{D1B6B03B-198E-4DF2-A261-74CDA982C201}">
      <dgm:prSet/>
      <dgm:spPr/>
      <dgm:t>
        <a:bodyPr/>
        <a:lstStyle/>
        <a:p>
          <a:endParaRPr lang="en-US" sz="2400">
            <a:solidFill>
              <a:sysClr val="windowText" lastClr="000000"/>
            </a:solidFill>
          </a:endParaRPr>
        </a:p>
      </dgm:t>
    </dgm:pt>
    <dgm:pt modelId="{C91AE67A-BB3C-4D9A-AA03-4396D332ECDA}">
      <dgm:prSet phldrT="[Text]" custT="1"/>
      <dgm:spPr/>
      <dgm:t>
        <a:bodyPr/>
        <a:lstStyle/>
        <a:p>
          <a:r>
            <a:rPr lang="en-US" sz="1100" dirty="0" smtClean="0">
              <a:solidFill>
                <a:sysClr val="windowText" lastClr="000000"/>
              </a:solidFill>
            </a:rPr>
            <a:t>BESE discussion about accountability &amp; assistance system</a:t>
          </a:r>
          <a:endParaRPr lang="en-US" sz="1100" dirty="0">
            <a:solidFill>
              <a:sysClr val="windowText" lastClr="000000"/>
            </a:solidFill>
          </a:endParaRPr>
        </a:p>
      </dgm:t>
    </dgm:pt>
    <dgm:pt modelId="{65F32AA6-0E7E-459E-9DD8-5976519B536B}" type="parTrans" cxnId="{3DD511B9-914C-465C-9BA1-AB1B630D638C}">
      <dgm:prSet/>
      <dgm:spPr/>
      <dgm:t>
        <a:bodyPr/>
        <a:lstStyle/>
        <a:p>
          <a:endParaRPr lang="en-US" sz="2400">
            <a:solidFill>
              <a:sysClr val="windowText" lastClr="000000"/>
            </a:solidFill>
          </a:endParaRPr>
        </a:p>
      </dgm:t>
    </dgm:pt>
    <dgm:pt modelId="{A8980F3E-BDC7-434B-B80F-E0CB704C5EFA}" type="sibTrans" cxnId="{3DD511B9-914C-465C-9BA1-AB1B630D638C}">
      <dgm:prSet/>
      <dgm:spPr/>
      <dgm:t>
        <a:bodyPr/>
        <a:lstStyle/>
        <a:p>
          <a:endParaRPr lang="en-US" sz="2400">
            <a:solidFill>
              <a:sysClr val="windowText" lastClr="000000"/>
            </a:solidFill>
          </a:endParaRPr>
        </a:p>
      </dgm:t>
    </dgm:pt>
    <dgm:pt modelId="{1AF54233-D2D8-4339-B9A5-8353C78A686E}">
      <dgm:prSet phldrT="[Text]" custT="1"/>
      <dgm:spPr/>
      <dgm:t>
        <a:bodyPr/>
        <a:lstStyle/>
        <a:p>
          <a:r>
            <a:rPr lang="en-US" sz="1600" dirty="0" smtClean="0">
              <a:solidFill>
                <a:sysClr val="windowText" lastClr="000000"/>
              </a:solidFill>
            </a:rPr>
            <a:t>June 2018</a:t>
          </a:r>
          <a:endParaRPr lang="en-US" sz="1600" dirty="0">
            <a:solidFill>
              <a:sysClr val="windowText" lastClr="000000"/>
            </a:solidFill>
          </a:endParaRPr>
        </a:p>
      </dgm:t>
    </dgm:pt>
    <dgm:pt modelId="{26B0149C-8D4D-4298-A5FF-5957424D5269}" type="parTrans" cxnId="{E00A8B95-CC5D-46B5-90BB-368476D8944B}">
      <dgm:prSet/>
      <dgm:spPr/>
      <dgm:t>
        <a:bodyPr/>
        <a:lstStyle/>
        <a:p>
          <a:endParaRPr lang="en-US" sz="2400">
            <a:solidFill>
              <a:sysClr val="windowText" lastClr="000000"/>
            </a:solidFill>
          </a:endParaRPr>
        </a:p>
      </dgm:t>
    </dgm:pt>
    <dgm:pt modelId="{3B9AFF43-6B7D-4B48-909A-53FE9B0C5EB4}" type="sibTrans" cxnId="{E00A8B95-CC5D-46B5-90BB-368476D8944B}">
      <dgm:prSet/>
      <dgm:spPr/>
      <dgm:t>
        <a:bodyPr/>
        <a:lstStyle/>
        <a:p>
          <a:endParaRPr lang="en-US" sz="2400">
            <a:solidFill>
              <a:sysClr val="windowText" lastClr="000000"/>
            </a:solidFill>
          </a:endParaRPr>
        </a:p>
      </dgm:t>
    </dgm:pt>
    <dgm:pt modelId="{47B78A2E-7C6C-4607-937F-D778C7F20076}">
      <dgm:prSet phldrT="[Text]" custT="1"/>
      <dgm:spPr/>
      <dgm:t>
        <a:bodyPr/>
        <a:lstStyle/>
        <a:p>
          <a:r>
            <a:rPr lang="en-US" sz="1100" dirty="0" smtClean="0">
              <a:solidFill>
                <a:sysClr val="windowText" lastClr="000000"/>
              </a:solidFill>
            </a:rPr>
            <a:t>BESE discussion &amp; vote on proposed amendments to state accountability regulations</a:t>
          </a:r>
          <a:endParaRPr lang="en-US" sz="1100" dirty="0">
            <a:solidFill>
              <a:sysClr val="windowText" lastClr="000000"/>
            </a:solidFill>
          </a:endParaRPr>
        </a:p>
      </dgm:t>
    </dgm:pt>
    <dgm:pt modelId="{30DCEFCA-0D2C-4DC4-A791-1A7775B239C7}" type="parTrans" cxnId="{FCCF3831-D4C0-4F9A-AB57-8F88456304F2}">
      <dgm:prSet/>
      <dgm:spPr/>
      <dgm:t>
        <a:bodyPr/>
        <a:lstStyle/>
        <a:p>
          <a:endParaRPr lang="en-US" sz="2400">
            <a:solidFill>
              <a:sysClr val="windowText" lastClr="000000"/>
            </a:solidFill>
          </a:endParaRPr>
        </a:p>
      </dgm:t>
    </dgm:pt>
    <dgm:pt modelId="{659A9033-1BFA-4ED7-A44A-DE18FE0E0895}" type="sibTrans" cxnId="{FCCF3831-D4C0-4F9A-AB57-8F88456304F2}">
      <dgm:prSet/>
      <dgm:spPr/>
      <dgm:t>
        <a:bodyPr/>
        <a:lstStyle/>
        <a:p>
          <a:endParaRPr lang="en-US" sz="2400">
            <a:solidFill>
              <a:sysClr val="windowText" lastClr="000000"/>
            </a:solidFill>
          </a:endParaRPr>
        </a:p>
      </dgm:t>
    </dgm:pt>
    <dgm:pt modelId="{30C5D542-0F35-49C0-B5A5-B9FE4B0F3A40}">
      <dgm:prSet phldrT="[Text]" custT="1"/>
      <dgm:spPr>
        <a:ln w="28575">
          <a:solidFill>
            <a:schemeClr val="accent2"/>
          </a:solidFill>
        </a:ln>
      </dgm:spPr>
      <dgm:t>
        <a:bodyPr/>
        <a:lstStyle/>
        <a:p>
          <a:r>
            <a:rPr lang="en-US" sz="1600" b="1" dirty="0" smtClean="0">
              <a:solidFill>
                <a:sysClr val="windowText" lastClr="000000"/>
              </a:solidFill>
            </a:rPr>
            <a:t>September 2018</a:t>
          </a:r>
          <a:endParaRPr lang="en-US" sz="1600" b="1" dirty="0">
            <a:solidFill>
              <a:sysClr val="windowText" lastClr="000000"/>
            </a:solidFill>
          </a:endParaRPr>
        </a:p>
      </dgm:t>
    </dgm:pt>
    <dgm:pt modelId="{5A25CE8B-5D25-470A-AC8A-62754F54A0C0}" type="parTrans" cxnId="{9A052C2E-D302-4D9F-8258-AE6368FBDE06}">
      <dgm:prSet/>
      <dgm:spPr/>
      <dgm:t>
        <a:bodyPr/>
        <a:lstStyle/>
        <a:p>
          <a:endParaRPr lang="en-US" sz="2400">
            <a:solidFill>
              <a:sysClr val="windowText" lastClr="000000"/>
            </a:solidFill>
          </a:endParaRPr>
        </a:p>
      </dgm:t>
    </dgm:pt>
    <dgm:pt modelId="{93860B63-4627-4561-8F77-6A6F8F120F0B}" type="sibTrans" cxnId="{9A052C2E-D302-4D9F-8258-AE6368FBDE06}">
      <dgm:prSet/>
      <dgm:spPr/>
      <dgm:t>
        <a:bodyPr/>
        <a:lstStyle/>
        <a:p>
          <a:endParaRPr lang="en-US" sz="2400">
            <a:solidFill>
              <a:sysClr val="windowText" lastClr="000000"/>
            </a:solidFill>
          </a:endParaRPr>
        </a:p>
      </dgm:t>
    </dgm:pt>
    <dgm:pt modelId="{F99ED6A3-F91E-4D77-BC8E-F3DDCF10B83C}">
      <dgm:prSet phldrT="[Text]" custT="1"/>
      <dgm:spPr>
        <a:ln w="28575">
          <a:solidFill>
            <a:schemeClr val="accent2"/>
          </a:solidFill>
        </a:ln>
      </dgm:spPr>
      <dgm:t>
        <a:bodyPr/>
        <a:lstStyle/>
        <a:p>
          <a:r>
            <a:rPr lang="en-US" sz="1100" b="1" dirty="0" smtClean="0">
              <a:solidFill>
                <a:sysClr val="windowText" lastClr="000000"/>
              </a:solidFill>
            </a:rPr>
            <a:t>ESE publishes 2018 accountability results for all public schools &amp; districts</a:t>
          </a:r>
          <a:endParaRPr lang="en-US" sz="1100" b="1" dirty="0">
            <a:solidFill>
              <a:sysClr val="windowText" lastClr="000000"/>
            </a:solidFill>
          </a:endParaRPr>
        </a:p>
      </dgm:t>
    </dgm:pt>
    <dgm:pt modelId="{0B256346-5151-46C0-BB6E-D9043D680E96}" type="parTrans" cxnId="{594339EA-CCA7-47D1-84A7-1AD14327F81F}">
      <dgm:prSet/>
      <dgm:spPr/>
      <dgm:t>
        <a:bodyPr/>
        <a:lstStyle/>
        <a:p>
          <a:endParaRPr lang="en-US" sz="2400">
            <a:solidFill>
              <a:sysClr val="windowText" lastClr="000000"/>
            </a:solidFill>
          </a:endParaRPr>
        </a:p>
      </dgm:t>
    </dgm:pt>
    <dgm:pt modelId="{BB2D0E7D-1111-45EB-84AF-7E36E6DB0D93}" type="sibTrans" cxnId="{594339EA-CCA7-47D1-84A7-1AD14327F81F}">
      <dgm:prSet/>
      <dgm:spPr/>
      <dgm:t>
        <a:bodyPr/>
        <a:lstStyle/>
        <a:p>
          <a:endParaRPr lang="en-US" sz="2400">
            <a:solidFill>
              <a:sysClr val="windowText" lastClr="000000"/>
            </a:solidFill>
          </a:endParaRPr>
        </a:p>
      </dgm:t>
    </dgm:pt>
    <dgm:pt modelId="{CAC32733-7A22-4CA7-BF9A-D34321FFCC63}">
      <dgm:prSet phldrT="[Text]" custT="1"/>
      <dgm:spPr/>
      <dgm:t>
        <a:bodyPr/>
        <a:lstStyle/>
        <a:p>
          <a:r>
            <a:rPr lang="en-US" sz="1100" dirty="0" smtClean="0">
              <a:solidFill>
                <a:sysClr val="windowText" lastClr="000000"/>
              </a:solidFill>
            </a:rPr>
            <a:t>BESE vote on new accountability system</a:t>
          </a:r>
          <a:endParaRPr lang="en-US" sz="1100" dirty="0">
            <a:solidFill>
              <a:sysClr val="windowText" lastClr="000000"/>
            </a:solidFill>
          </a:endParaRPr>
        </a:p>
      </dgm:t>
    </dgm:pt>
    <dgm:pt modelId="{A4F86274-71BD-4730-9142-712E93EB9A80}" type="parTrans" cxnId="{10E6E4A1-3833-4288-AB4A-7F18B1CBEBAB}">
      <dgm:prSet/>
      <dgm:spPr/>
      <dgm:t>
        <a:bodyPr/>
        <a:lstStyle/>
        <a:p>
          <a:endParaRPr lang="en-US">
            <a:solidFill>
              <a:sysClr val="windowText" lastClr="000000"/>
            </a:solidFill>
          </a:endParaRPr>
        </a:p>
      </dgm:t>
    </dgm:pt>
    <dgm:pt modelId="{1EFBEF44-FD6B-47E0-BD86-C0B1CC25EE6A}" type="sibTrans" cxnId="{10E6E4A1-3833-4288-AB4A-7F18B1CBEBAB}">
      <dgm:prSet/>
      <dgm:spPr/>
      <dgm:t>
        <a:bodyPr/>
        <a:lstStyle/>
        <a:p>
          <a:endParaRPr lang="en-US">
            <a:solidFill>
              <a:sysClr val="windowText" lastClr="000000"/>
            </a:solidFill>
          </a:endParaRPr>
        </a:p>
      </dgm:t>
    </dgm:pt>
    <dgm:pt modelId="{A01989CD-61A5-46EB-AC99-B66F2FADDE8C}" type="pres">
      <dgm:prSet presAssocID="{4AFC6156-CEF4-477F-AC7B-6E1F71A90786}" presName="CompostProcess" presStyleCnt="0">
        <dgm:presLayoutVars>
          <dgm:dir/>
          <dgm:resizeHandles val="exact"/>
        </dgm:presLayoutVars>
      </dgm:prSet>
      <dgm:spPr/>
      <dgm:t>
        <a:bodyPr/>
        <a:lstStyle/>
        <a:p>
          <a:endParaRPr lang="en-US"/>
        </a:p>
      </dgm:t>
    </dgm:pt>
    <dgm:pt modelId="{8A2B13F0-5A5C-4AE1-B1D7-82FB832CF51B}" type="pres">
      <dgm:prSet presAssocID="{4AFC6156-CEF4-477F-AC7B-6E1F71A90786}" presName="arrow" presStyleLbl="bgShp" presStyleIdx="0" presStyleCnt="1"/>
      <dgm:spPr>
        <a:solidFill>
          <a:schemeClr val="bg1">
            <a:lumMod val="75000"/>
          </a:schemeClr>
        </a:solidFill>
        <a:ln>
          <a:solidFill>
            <a:schemeClr val="tx2">
              <a:lumMod val="50000"/>
            </a:schemeClr>
          </a:solidFill>
        </a:ln>
      </dgm:spPr>
      <dgm:t>
        <a:bodyPr/>
        <a:lstStyle/>
        <a:p>
          <a:endParaRPr lang="en-US"/>
        </a:p>
      </dgm:t>
      <dgm:extLst>
        <a:ext uri="{E40237B7-FDA0-4F09-8148-C483321AD2D9}">
          <dgm14:cNvPr xmlns:dgm14="http://schemas.microsoft.com/office/drawing/2010/diagram" id="0" name="" title="Timeline and process"/>
        </a:ext>
      </dgm:extLst>
    </dgm:pt>
    <dgm:pt modelId="{9A4F844E-9543-45EF-A7E6-9ACBA6AA8376}" type="pres">
      <dgm:prSet presAssocID="{4AFC6156-CEF4-477F-AC7B-6E1F71A90786}" presName="linearProcess" presStyleCnt="0"/>
      <dgm:spPr/>
    </dgm:pt>
    <dgm:pt modelId="{A50F763B-5725-4B32-B5C1-E00218C5CE3E}" type="pres">
      <dgm:prSet presAssocID="{CBD6AAFE-E2A3-415E-9AEF-11F52F46DF7D}" presName="textNode" presStyleLbl="node1" presStyleIdx="0" presStyleCnt="6">
        <dgm:presLayoutVars>
          <dgm:bulletEnabled val="1"/>
        </dgm:presLayoutVars>
      </dgm:prSet>
      <dgm:spPr/>
      <dgm:t>
        <a:bodyPr/>
        <a:lstStyle/>
        <a:p>
          <a:endParaRPr lang="en-US"/>
        </a:p>
      </dgm:t>
    </dgm:pt>
    <dgm:pt modelId="{64FC9E61-B6C1-46DE-9E4B-2DB4862A51BD}" type="pres">
      <dgm:prSet presAssocID="{01278604-6DE6-4DFA-84F8-E52B7C390AC6}" presName="sibTrans" presStyleCnt="0"/>
      <dgm:spPr/>
    </dgm:pt>
    <dgm:pt modelId="{B759850D-E3A7-4834-B1A7-1C9E95F9709C}" type="pres">
      <dgm:prSet presAssocID="{1E144678-DE1C-4077-8F0D-857D1CAC6A5C}" presName="textNode" presStyleLbl="node1" presStyleIdx="1" presStyleCnt="6">
        <dgm:presLayoutVars>
          <dgm:bulletEnabled val="1"/>
        </dgm:presLayoutVars>
      </dgm:prSet>
      <dgm:spPr/>
      <dgm:t>
        <a:bodyPr/>
        <a:lstStyle/>
        <a:p>
          <a:endParaRPr lang="en-US"/>
        </a:p>
      </dgm:t>
    </dgm:pt>
    <dgm:pt modelId="{D34AB66B-3D50-4E51-9B0E-008293D811D6}" type="pres">
      <dgm:prSet presAssocID="{24FAA73D-8A60-4E54-AEDE-6DB7BC806C3A}" presName="sibTrans" presStyleCnt="0"/>
      <dgm:spPr/>
    </dgm:pt>
    <dgm:pt modelId="{7D8B6264-F947-4902-B027-FD8BE5C41481}" type="pres">
      <dgm:prSet presAssocID="{2F08E2C2-9822-4BC4-93EF-E74081802110}" presName="textNode" presStyleLbl="node1" presStyleIdx="2" presStyleCnt="6">
        <dgm:presLayoutVars>
          <dgm:bulletEnabled val="1"/>
        </dgm:presLayoutVars>
      </dgm:prSet>
      <dgm:spPr/>
      <dgm:t>
        <a:bodyPr/>
        <a:lstStyle/>
        <a:p>
          <a:endParaRPr lang="en-US"/>
        </a:p>
      </dgm:t>
    </dgm:pt>
    <dgm:pt modelId="{1DD536A8-C986-47E7-88FF-BA7BA3ACCDAA}" type="pres">
      <dgm:prSet presAssocID="{D054B9A5-76AE-4F02-8A9E-D98BFACB6DF2}" presName="sibTrans" presStyleCnt="0"/>
      <dgm:spPr/>
    </dgm:pt>
    <dgm:pt modelId="{68CB5448-C117-430D-A4D5-2D8126F2487B}" type="pres">
      <dgm:prSet presAssocID="{34E070B4-9AF6-40D7-AFFC-61B270CD79C0}" presName="textNode" presStyleLbl="node1" presStyleIdx="3" presStyleCnt="6">
        <dgm:presLayoutVars>
          <dgm:bulletEnabled val="1"/>
        </dgm:presLayoutVars>
      </dgm:prSet>
      <dgm:spPr/>
      <dgm:t>
        <a:bodyPr/>
        <a:lstStyle/>
        <a:p>
          <a:endParaRPr lang="en-US"/>
        </a:p>
      </dgm:t>
    </dgm:pt>
    <dgm:pt modelId="{2655F5CE-39E3-4C41-AEF4-5B330C081841}" type="pres">
      <dgm:prSet presAssocID="{8CAC6C51-F38F-4F27-B301-7953A6F5C08C}" presName="sibTrans" presStyleCnt="0"/>
      <dgm:spPr/>
    </dgm:pt>
    <dgm:pt modelId="{7C97E771-1799-476D-85A4-01940EA98DE4}" type="pres">
      <dgm:prSet presAssocID="{1AF54233-D2D8-4339-B9A5-8353C78A686E}" presName="textNode" presStyleLbl="node1" presStyleIdx="4" presStyleCnt="6">
        <dgm:presLayoutVars>
          <dgm:bulletEnabled val="1"/>
        </dgm:presLayoutVars>
      </dgm:prSet>
      <dgm:spPr/>
      <dgm:t>
        <a:bodyPr/>
        <a:lstStyle/>
        <a:p>
          <a:endParaRPr lang="en-US"/>
        </a:p>
      </dgm:t>
    </dgm:pt>
    <dgm:pt modelId="{E9716C1B-1A71-4BBA-B6D5-D8366E3F99F0}" type="pres">
      <dgm:prSet presAssocID="{3B9AFF43-6B7D-4B48-909A-53FE9B0C5EB4}" presName="sibTrans" presStyleCnt="0"/>
      <dgm:spPr/>
    </dgm:pt>
    <dgm:pt modelId="{CD265479-65DF-4E8E-9F1B-127C055CD020}" type="pres">
      <dgm:prSet presAssocID="{30C5D542-0F35-49C0-B5A5-B9FE4B0F3A40}" presName="textNode" presStyleLbl="node1" presStyleIdx="5" presStyleCnt="6">
        <dgm:presLayoutVars>
          <dgm:bulletEnabled val="1"/>
        </dgm:presLayoutVars>
      </dgm:prSet>
      <dgm:spPr/>
      <dgm:t>
        <a:bodyPr/>
        <a:lstStyle/>
        <a:p>
          <a:endParaRPr lang="en-US"/>
        </a:p>
      </dgm:t>
    </dgm:pt>
  </dgm:ptLst>
  <dgm:cxnLst>
    <dgm:cxn modelId="{377E9165-F2FD-44EB-B885-1AC3804F4570}" type="presOf" srcId="{4AFC6156-CEF4-477F-AC7B-6E1F71A90786}" destId="{A01989CD-61A5-46EB-AC99-B66F2FADDE8C}" srcOrd="0" destOrd="0" presId="urn:microsoft.com/office/officeart/2005/8/layout/hProcess9"/>
    <dgm:cxn modelId="{C4D23C27-273E-49FC-9514-408DFDE7FEBD}" type="presOf" srcId="{30C5D542-0F35-49C0-B5A5-B9FE4B0F3A40}" destId="{CD265479-65DF-4E8E-9F1B-127C055CD020}" srcOrd="0" destOrd="0" presId="urn:microsoft.com/office/officeart/2005/8/layout/hProcess9"/>
    <dgm:cxn modelId="{9391A87C-DA79-443C-8B81-1B17D8FAD75E}" type="presOf" srcId="{1AF54233-D2D8-4339-B9A5-8353C78A686E}" destId="{7C97E771-1799-476D-85A4-01940EA98DE4}" srcOrd="0" destOrd="0" presId="urn:microsoft.com/office/officeart/2005/8/layout/hProcess9"/>
    <dgm:cxn modelId="{45217B74-6BEB-4E89-8E94-7103AF903C26}" srcId="{1E144678-DE1C-4077-8F0D-857D1CAC6A5C}" destId="{68565D39-B113-4DCA-BF97-C96E50B6A53E}" srcOrd="0" destOrd="0" parTransId="{F3EECFC1-0CFD-4000-891D-617C1D6A76FD}" sibTransId="{61AA9B40-F4B2-46A1-B404-BDB2198AD2C7}"/>
    <dgm:cxn modelId="{D1B6B03B-198E-4DF2-A261-74CDA982C201}" srcId="{4AFC6156-CEF4-477F-AC7B-6E1F71A90786}" destId="{34E070B4-9AF6-40D7-AFFC-61B270CD79C0}" srcOrd="3" destOrd="0" parTransId="{FBAFBF62-D500-4654-AF60-6D5FD75F4585}" sibTransId="{8CAC6C51-F38F-4F27-B301-7953A6F5C08C}"/>
    <dgm:cxn modelId="{E00A8B95-CC5D-46B5-90BB-368476D8944B}" srcId="{4AFC6156-CEF4-477F-AC7B-6E1F71A90786}" destId="{1AF54233-D2D8-4339-B9A5-8353C78A686E}" srcOrd="4" destOrd="0" parTransId="{26B0149C-8D4D-4298-A5FF-5957424D5269}" sibTransId="{3B9AFF43-6B7D-4B48-909A-53FE9B0C5EB4}"/>
    <dgm:cxn modelId="{2C3A3B22-1579-4DFA-825D-60B0B87F3640}" type="presOf" srcId="{34E070B4-9AF6-40D7-AFFC-61B270CD79C0}" destId="{68CB5448-C117-430D-A4D5-2D8126F2487B}" srcOrd="0" destOrd="0" presId="urn:microsoft.com/office/officeart/2005/8/layout/hProcess9"/>
    <dgm:cxn modelId="{7BB1F9E4-3073-462E-91DA-8B2DA96F426A}" type="presOf" srcId="{47B78A2E-7C6C-4607-937F-D778C7F20076}" destId="{7C97E771-1799-476D-85A4-01940EA98DE4}" srcOrd="0" destOrd="1" presId="urn:microsoft.com/office/officeart/2005/8/layout/hProcess9"/>
    <dgm:cxn modelId="{594E24BB-468B-4E85-B264-8C5A29BE59FD}" type="presOf" srcId="{68565D39-B113-4DCA-BF97-C96E50B6A53E}" destId="{B759850D-E3A7-4834-B1A7-1C9E95F9709C}" srcOrd="0" destOrd="1" presId="urn:microsoft.com/office/officeart/2005/8/layout/hProcess9"/>
    <dgm:cxn modelId="{565D3865-885B-4628-BDBB-E8622253EE61}" type="presOf" srcId="{C91AE67A-BB3C-4D9A-AA03-4396D332ECDA}" destId="{68CB5448-C117-430D-A4D5-2D8126F2487B}" srcOrd="0" destOrd="1" presId="urn:microsoft.com/office/officeart/2005/8/layout/hProcess9"/>
    <dgm:cxn modelId="{55B3640A-B40F-4B0C-9959-99B3BA12B0AB}" type="presOf" srcId="{CBD6AAFE-E2A3-415E-9AEF-11F52F46DF7D}" destId="{A50F763B-5725-4B32-B5C1-E00218C5CE3E}" srcOrd="0" destOrd="0" presId="urn:microsoft.com/office/officeart/2005/8/layout/hProcess9"/>
    <dgm:cxn modelId="{B75BB38F-92D7-4C97-95CC-7928DB1CA7F2}" type="presOf" srcId="{A232CE01-2BED-4B88-BFB9-4C5124FC6FD2}" destId="{7D8B6264-F947-4902-B027-FD8BE5C41481}" srcOrd="0" destOrd="1" presId="urn:microsoft.com/office/officeart/2005/8/layout/hProcess9"/>
    <dgm:cxn modelId="{594339EA-CCA7-47D1-84A7-1AD14327F81F}" srcId="{30C5D542-0F35-49C0-B5A5-B9FE4B0F3A40}" destId="{F99ED6A3-F91E-4D77-BC8E-F3DDCF10B83C}" srcOrd="0" destOrd="0" parTransId="{0B256346-5151-46C0-BB6E-D9043D680E96}" sibTransId="{BB2D0E7D-1111-45EB-84AF-7E36E6DB0D93}"/>
    <dgm:cxn modelId="{BC115727-D188-4B0A-8B3A-2D3998E7F905}" type="presOf" srcId="{4F3DFB32-53B0-48EF-9F78-2C7A6601B1FC}" destId="{A50F763B-5725-4B32-B5C1-E00218C5CE3E}" srcOrd="0" destOrd="1" presId="urn:microsoft.com/office/officeart/2005/8/layout/hProcess9"/>
    <dgm:cxn modelId="{29906B49-0020-45AA-802A-D086D0E4E68E}" srcId="{2F08E2C2-9822-4BC4-93EF-E74081802110}" destId="{A232CE01-2BED-4B88-BFB9-4C5124FC6FD2}" srcOrd="0" destOrd="0" parTransId="{3B3BB4CC-D4B2-4F55-A29D-CF40D955A38D}" sibTransId="{CA91E797-2818-4D6D-957C-EB5CFB221D8B}"/>
    <dgm:cxn modelId="{AAF0472F-C28A-4C37-90AC-E9BC81D7CE3B}" type="presOf" srcId="{1E144678-DE1C-4077-8F0D-857D1CAC6A5C}" destId="{B759850D-E3A7-4834-B1A7-1C9E95F9709C}" srcOrd="0" destOrd="0" presId="urn:microsoft.com/office/officeart/2005/8/layout/hProcess9"/>
    <dgm:cxn modelId="{B0728754-9D4F-4F79-8C8C-F7C82AD2788C}" srcId="{CBD6AAFE-E2A3-415E-9AEF-11F52F46DF7D}" destId="{4F3DFB32-53B0-48EF-9F78-2C7A6601B1FC}" srcOrd="0" destOrd="0" parTransId="{3DE92C0C-1C37-4787-A143-E5C2EAB7721A}" sibTransId="{78D24553-D1CB-49C0-9D99-D1071A37CAA1}"/>
    <dgm:cxn modelId="{B4CE90C4-8801-44D9-BEA5-35C3CA7C50E2}" srcId="{4AFC6156-CEF4-477F-AC7B-6E1F71A90786}" destId="{1E144678-DE1C-4077-8F0D-857D1CAC6A5C}" srcOrd="1" destOrd="0" parTransId="{D430474B-7B21-49C3-A8EF-61D0E6556C5B}" sibTransId="{24FAA73D-8A60-4E54-AEDE-6DB7BC806C3A}"/>
    <dgm:cxn modelId="{10E6E4A1-3833-4288-AB4A-7F18B1CBEBAB}" srcId="{1AF54233-D2D8-4339-B9A5-8353C78A686E}" destId="{CAC32733-7A22-4CA7-BF9A-D34321FFCC63}" srcOrd="1" destOrd="0" parTransId="{A4F86274-71BD-4730-9142-712E93EB9A80}" sibTransId="{1EFBEF44-FD6B-47E0-BD86-C0B1CC25EE6A}"/>
    <dgm:cxn modelId="{83E01C97-803D-422A-933E-9374874101A5}" srcId="{4AFC6156-CEF4-477F-AC7B-6E1F71A90786}" destId="{2F08E2C2-9822-4BC4-93EF-E74081802110}" srcOrd="2" destOrd="0" parTransId="{B3ACE15F-D559-4EF2-8333-C24FAAE17195}" sibTransId="{D054B9A5-76AE-4F02-8A9E-D98BFACB6DF2}"/>
    <dgm:cxn modelId="{E1FA5436-6F7D-432C-990C-0C468D195A13}" srcId="{4AFC6156-CEF4-477F-AC7B-6E1F71A90786}" destId="{CBD6AAFE-E2A3-415E-9AEF-11F52F46DF7D}" srcOrd="0" destOrd="0" parTransId="{8F1038AB-0D48-4378-A9B1-4C56F0341983}" sibTransId="{01278604-6DE6-4DFA-84F8-E52B7C390AC6}"/>
    <dgm:cxn modelId="{5371BB3D-516B-43DA-B064-8383CD8AE227}" type="presOf" srcId="{CAC32733-7A22-4CA7-BF9A-D34321FFCC63}" destId="{7C97E771-1799-476D-85A4-01940EA98DE4}" srcOrd="0" destOrd="2" presId="urn:microsoft.com/office/officeart/2005/8/layout/hProcess9"/>
    <dgm:cxn modelId="{9A052C2E-D302-4D9F-8258-AE6368FBDE06}" srcId="{4AFC6156-CEF4-477F-AC7B-6E1F71A90786}" destId="{30C5D542-0F35-49C0-B5A5-B9FE4B0F3A40}" srcOrd="5" destOrd="0" parTransId="{5A25CE8B-5D25-470A-AC8A-62754F54A0C0}" sibTransId="{93860B63-4627-4561-8F77-6A6F8F120F0B}"/>
    <dgm:cxn modelId="{FCCF3831-D4C0-4F9A-AB57-8F88456304F2}" srcId="{1AF54233-D2D8-4339-B9A5-8353C78A686E}" destId="{47B78A2E-7C6C-4607-937F-D778C7F20076}" srcOrd="0" destOrd="0" parTransId="{30DCEFCA-0D2C-4DC4-A791-1A7775B239C7}" sibTransId="{659A9033-1BFA-4ED7-A44A-DE18FE0E0895}"/>
    <dgm:cxn modelId="{AC26F19D-1116-47A1-8465-517345C51AB4}" type="presOf" srcId="{2F08E2C2-9822-4BC4-93EF-E74081802110}" destId="{7D8B6264-F947-4902-B027-FD8BE5C41481}" srcOrd="0" destOrd="0" presId="urn:microsoft.com/office/officeart/2005/8/layout/hProcess9"/>
    <dgm:cxn modelId="{3DD511B9-914C-465C-9BA1-AB1B630D638C}" srcId="{34E070B4-9AF6-40D7-AFFC-61B270CD79C0}" destId="{C91AE67A-BB3C-4D9A-AA03-4396D332ECDA}" srcOrd="0" destOrd="0" parTransId="{65F32AA6-0E7E-459E-9DD8-5976519B536B}" sibTransId="{A8980F3E-BDC7-434B-B80F-E0CB704C5EFA}"/>
    <dgm:cxn modelId="{57B95DB8-F877-4E05-B59C-C8AF55A9EC74}" type="presOf" srcId="{F99ED6A3-F91E-4D77-BC8E-F3DDCF10B83C}" destId="{CD265479-65DF-4E8E-9F1B-127C055CD020}" srcOrd="0" destOrd="1" presId="urn:microsoft.com/office/officeart/2005/8/layout/hProcess9"/>
    <dgm:cxn modelId="{2C59F6D3-E268-4470-A65E-F8914F932B13}" type="presParOf" srcId="{A01989CD-61A5-46EB-AC99-B66F2FADDE8C}" destId="{8A2B13F0-5A5C-4AE1-B1D7-82FB832CF51B}" srcOrd="0" destOrd="0" presId="urn:microsoft.com/office/officeart/2005/8/layout/hProcess9"/>
    <dgm:cxn modelId="{3BAD6CB1-9CD4-49D0-A208-74D409456114}" type="presParOf" srcId="{A01989CD-61A5-46EB-AC99-B66F2FADDE8C}" destId="{9A4F844E-9543-45EF-A7E6-9ACBA6AA8376}" srcOrd="1" destOrd="0" presId="urn:microsoft.com/office/officeart/2005/8/layout/hProcess9"/>
    <dgm:cxn modelId="{0A6F3CB8-B2B5-4AB1-B5C5-AA4C395D0BA3}" type="presParOf" srcId="{9A4F844E-9543-45EF-A7E6-9ACBA6AA8376}" destId="{A50F763B-5725-4B32-B5C1-E00218C5CE3E}" srcOrd="0" destOrd="0" presId="urn:microsoft.com/office/officeart/2005/8/layout/hProcess9"/>
    <dgm:cxn modelId="{81065ED0-3709-4FF2-8DDE-076C4A2588A2}" type="presParOf" srcId="{9A4F844E-9543-45EF-A7E6-9ACBA6AA8376}" destId="{64FC9E61-B6C1-46DE-9E4B-2DB4862A51BD}" srcOrd="1" destOrd="0" presId="urn:microsoft.com/office/officeart/2005/8/layout/hProcess9"/>
    <dgm:cxn modelId="{05DEF7B5-A823-45E7-A57E-F1CDEEBECAA4}" type="presParOf" srcId="{9A4F844E-9543-45EF-A7E6-9ACBA6AA8376}" destId="{B759850D-E3A7-4834-B1A7-1C9E95F9709C}" srcOrd="2" destOrd="0" presId="urn:microsoft.com/office/officeart/2005/8/layout/hProcess9"/>
    <dgm:cxn modelId="{B06DD168-C2D2-4CFC-A569-AF6E4C9FFA4E}" type="presParOf" srcId="{9A4F844E-9543-45EF-A7E6-9ACBA6AA8376}" destId="{D34AB66B-3D50-4E51-9B0E-008293D811D6}" srcOrd="3" destOrd="0" presId="urn:microsoft.com/office/officeart/2005/8/layout/hProcess9"/>
    <dgm:cxn modelId="{519B5926-5F20-45C9-8E79-20BC2F7052D3}" type="presParOf" srcId="{9A4F844E-9543-45EF-A7E6-9ACBA6AA8376}" destId="{7D8B6264-F947-4902-B027-FD8BE5C41481}" srcOrd="4" destOrd="0" presId="urn:microsoft.com/office/officeart/2005/8/layout/hProcess9"/>
    <dgm:cxn modelId="{0ADE8287-7331-4865-A5DB-6177317CBE7C}" type="presParOf" srcId="{9A4F844E-9543-45EF-A7E6-9ACBA6AA8376}" destId="{1DD536A8-C986-47E7-88FF-BA7BA3ACCDAA}" srcOrd="5" destOrd="0" presId="urn:microsoft.com/office/officeart/2005/8/layout/hProcess9"/>
    <dgm:cxn modelId="{0EBB3F8B-ACC5-4205-9B95-7FA07D66DC58}" type="presParOf" srcId="{9A4F844E-9543-45EF-A7E6-9ACBA6AA8376}" destId="{68CB5448-C117-430D-A4D5-2D8126F2487B}" srcOrd="6" destOrd="0" presId="urn:microsoft.com/office/officeart/2005/8/layout/hProcess9"/>
    <dgm:cxn modelId="{75A19F2A-6229-4D3C-8DDB-20D303E0F526}" type="presParOf" srcId="{9A4F844E-9543-45EF-A7E6-9ACBA6AA8376}" destId="{2655F5CE-39E3-4C41-AEF4-5B330C081841}" srcOrd="7" destOrd="0" presId="urn:microsoft.com/office/officeart/2005/8/layout/hProcess9"/>
    <dgm:cxn modelId="{DBF2706F-7A6F-4573-A553-9F2B6912A980}" type="presParOf" srcId="{9A4F844E-9543-45EF-A7E6-9ACBA6AA8376}" destId="{7C97E771-1799-476D-85A4-01940EA98DE4}" srcOrd="8" destOrd="0" presId="urn:microsoft.com/office/officeart/2005/8/layout/hProcess9"/>
    <dgm:cxn modelId="{FE73AC33-6871-4AAD-A397-0CE2EEB940EB}" type="presParOf" srcId="{9A4F844E-9543-45EF-A7E6-9ACBA6AA8376}" destId="{E9716C1B-1A71-4BBA-B6D5-D8366E3F99F0}" srcOrd="9" destOrd="0" presId="urn:microsoft.com/office/officeart/2005/8/layout/hProcess9"/>
    <dgm:cxn modelId="{781B2451-4E43-4CDF-ADC2-8C4118F917A1}" type="presParOf" srcId="{9A4F844E-9543-45EF-A7E6-9ACBA6AA8376}" destId="{CD265479-65DF-4E8E-9F1B-127C055CD020}"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B13F0-5A5C-4AE1-B1D7-82FB832CF51B}">
      <dsp:nvSpPr>
        <dsp:cNvPr id="0" name=""/>
        <dsp:cNvSpPr/>
      </dsp:nvSpPr>
      <dsp:spPr>
        <a:xfrm>
          <a:off x="852725" y="0"/>
          <a:ext cx="9664223" cy="5049837"/>
        </a:xfrm>
        <a:prstGeom prst="rightArrow">
          <a:avLst/>
        </a:prstGeom>
        <a:solidFill>
          <a:schemeClr val="bg1">
            <a:lumMod val="75000"/>
          </a:schemeClr>
        </a:solidFill>
        <a:ln>
          <a:solidFill>
            <a:schemeClr val="tx2">
              <a:lumMod val="50000"/>
            </a:schemeClr>
          </a:solidFill>
        </a:ln>
        <a:effectLst/>
      </dsp:spPr>
      <dsp:style>
        <a:lnRef idx="0">
          <a:scrgbClr r="0" g="0" b="0"/>
        </a:lnRef>
        <a:fillRef idx="1">
          <a:scrgbClr r="0" g="0" b="0"/>
        </a:fillRef>
        <a:effectRef idx="0">
          <a:scrgbClr r="0" g="0" b="0"/>
        </a:effectRef>
        <a:fontRef idx="minor"/>
      </dsp:style>
    </dsp:sp>
    <dsp:sp modelId="{A50F763B-5725-4B32-B5C1-E00218C5CE3E}">
      <dsp:nvSpPr>
        <dsp:cNvPr id="0" name=""/>
        <dsp:cNvSpPr/>
      </dsp:nvSpPr>
      <dsp:spPr>
        <a:xfrm>
          <a:off x="138" y="1514951"/>
          <a:ext cx="1663814" cy="201993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solidFill>
                <a:sysClr val="windowText" lastClr="000000"/>
              </a:solidFill>
            </a:rPr>
            <a:t>December 2017</a:t>
          </a:r>
          <a:endParaRPr lang="en-US" sz="1600" kern="1200" dirty="0">
            <a:solidFill>
              <a:sysClr val="windowText" lastClr="000000"/>
            </a:solidFill>
          </a:endParaRPr>
        </a:p>
        <a:p>
          <a:pPr marL="57150" lvl="1" indent="-57150" algn="l" defTabSz="488950">
            <a:lnSpc>
              <a:spcPct val="90000"/>
            </a:lnSpc>
            <a:spcBef>
              <a:spcPct val="0"/>
            </a:spcBef>
            <a:spcAft>
              <a:spcPct val="15000"/>
            </a:spcAft>
            <a:buChar char="••"/>
          </a:pPr>
          <a:r>
            <a:rPr lang="en-US" sz="1100" kern="1200" dirty="0" smtClean="0">
              <a:solidFill>
                <a:sysClr val="windowText" lastClr="000000"/>
              </a:solidFill>
            </a:rPr>
            <a:t>BESE discussion about accountability system design</a:t>
          </a:r>
          <a:endParaRPr lang="en-US" sz="1100" kern="1200" dirty="0">
            <a:solidFill>
              <a:sysClr val="windowText" lastClr="000000"/>
            </a:solidFill>
          </a:endParaRPr>
        </a:p>
      </dsp:txBody>
      <dsp:txXfrm>
        <a:off x="81359" y="1596172"/>
        <a:ext cx="1501372" cy="1857492"/>
      </dsp:txXfrm>
    </dsp:sp>
    <dsp:sp modelId="{B759850D-E3A7-4834-B1A7-1C9E95F9709C}">
      <dsp:nvSpPr>
        <dsp:cNvPr id="0" name=""/>
        <dsp:cNvSpPr/>
      </dsp:nvSpPr>
      <dsp:spPr>
        <a:xfrm>
          <a:off x="1941255" y="1514951"/>
          <a:ext cx="1663814" cy="201993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solidFill>
                <a:sysClr val="windowText" lastClr="000000"/>
              </a:solidFill>
            </a:rPr>
            <a:t>January 2018</a:t>
          </a:r>
          <a:endParaRPr lang="en-US" sz="1600" kern="1200" dirty="0">
            <a:solidFill>
              <a:sysClr val="windowText" lastClr="000000"/>
            </a:solidFill>
          </a:endParaRPr>
        </a:p>
        <a:p>
          <a:pPr marL="57150" lvl="1" indent="-57150" algn="l" defTabSz="488950">
            <a:lnSpc>
              <a:spcPct val="90000"/>
            </a:lnSpc>
            <a:spcBef>
              <a:spcPct val="0"/>
            </a:spcBef>
            <a:spcAft>
              <a:spcPct val="15000"/>
            </a:spcAft>
            <a:buChar char="••"/>
          </a:pPr>
          <a:r>
            <a:rPr lang="en-US" sz="1100" kern="1200" dirty="0" smtClean="0">
              <a:solidFill>
                <a:sysClr val="windowText" lastClr="000000"/>
              </a:solidFill>
            </a:rPr>
            <a:t>BESE discussion about weighting of accountability indicators</a:t>
          </a:r>
          <a:endParaRPr lang="en-US" sz="1100" kern="1200" dirty="0">
            <a:solidFill>
              <a:sysClr val="windowText" lastClr="000000"/>
            </a:solidFill>
          </a:endParaRPr>
        </a:p>
      </dsp:txBody>
      <dsp:txXfrm>
        <a:off x="2022476" y="1596172"/>
        <a:ext cx="1501372" cy="1857492"/>
      </dsp:txXfrm>
    </dsp:sp>
    <dsp:sp modelId="{7D8B6264-F947-4902-B027-FD8BE5C41481}">
      <dsp:nvSpPr>
        <dsp:cNvPr id="0" name=""/>
        <dsp:cNvSpPr/>
      </dsp:nvSpPr>
      <dsp:spPr>
        <a:xfrm>
          <a:off x="3882372" y="1514951"/>
          <a:ext cx="1663814" cy="201993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solidFill>
                <a:sysClr val="windowText" lastClr="000000"/>
              </a:solidFill>
            </a:rPr>
            <a:t>March 2018</a:t>
          </a:r>
          <a:endParaRPr lang="en-US" sz="1600" kern="1200" dirty="0">
            <a:solidFill>
              <a:sysClr val="windowText" lastClr="000000"/>
            </a:solidFill>
          </a:endParaRPr>
        </a:p>
        <a:p>
          <a:pPr marL="57150" lvl="1" indent="-57150" algn="l" defTabSz="488950">
            <a:lnSpc>
              <a:spcPct val="90000"/>
            </a:lnSpc>
            <a:spcBef>
              <a:spcPct val="0"/>
            </a:spcBef>
            <a:spcAft>
              <a:spcPct val="15000"/>
            </a:spcAft>
            <a:buChar char="••"/>
          </a:pPr>
          <a:r>
            <a:rPr lang="en-US" sz="1100" kern="1200" dirty="0" smtClean="0">
              <a:solidFill>
                <a:sysClr val="windowText" lastClr="000000"/>
              </a:solidFill>
            </a:rPr>
            <a:t>BESE discussion &amp; vote to solicit public comment on proposed amendments to state accountability regulations (603 CMR 2.00)</a:t>
          </a:r>
          <a:endParaRPr lang="en-US" sz="1100" kern="1200" dirty="0">
            <a:solidFill>
              <a:sysClr val="windowText" lastClr="000000"/>
            </a:solidFill>
          </a:endParaRPr>
        </a:p>
      </dsp:txBody>
      <dsp:txXfrm>
        <a:off x="3963593" y="1596172"/>
        <a:ext cx="1501372" cy="1857492"/>
      </dsp:txXfrm>
    </dsp:sp>
    <dsp:sp modelId="{68CB5448-C117-430D-A4D5-2D8126F2487B}">
      <dsp:nvSpPr>
        <dsp:cNvPr id="0" name=""/>
        <dsp:cNvSpPr/>
      </dsp:nvSpPr>
      <dsp:spPr>
        <a:xfrm>
          <a:off x="5823488" y="1514951"/>
          <a:ext cx="1663814" cy="201993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solidFill>
                <a:sysClr val="windowText" lastClr="000000"/>
              </a:solidFill>
            </a:rPr>
            <a:t>May 2018</a:t>
          </a:r>
          <a:endParaRPr lang="en-US" sz="1600" kern="1200" dirty="0">
            <a:solidFill>
              <a:sysClr val="windowText" lastClr="000000"/>
            </a:solidFill>
          </a:endParaRPr>
        </a:p>
        <a:p>
          <a:pPr marL="57150" lvl="1" indent="-57150" algn="l" defTabSz="488950">
            <a:lnSpc>
              <a:spcPct val="90000"/>
            </a:lnSpc>
            <a:spcBef>
              <a:spcPct val="0"/>
            </a:spcBef>
            <a:spcAft>
              <a:spcPct val="15000"/>
            </a:spcAft>
            <a:buChar char="••"/>
          </a:pPr>
          <a:r>
            <a:rPr lang="en-US" sz="1100" kern="1200" dirty="0" smtClean="0">
              <a:solidFill>
                <a:sysClr val="windowText" lastClr="000000"/>
              </a:solidFill>
            </a:rPr>
            <a:t>BESE discussion about accountability &amp; assistance system</a:t>
          </a:r>
          <a:endParaRPr lang="en-US" sz="1100" kern="1200" dirty="0">
            <a:solidFill>
              <a:sysClr val="windowText" lastClr="000000"/>
            </a:solidFill>
          </a:endParaRPr>
        </a:p>
      </dsp:txBody>
      <dsp:txXfrm>
        <a:off x="5904709" y="1596172"/>
        <a:ext cx="1501372" cy="1857492"/>
      </dsp:txXfrm>
    </dsp:sp>
    <dsp:sp modelId="{7C97E771-1799-476D-85A4-01940EA98DE4}">
      <dsp:nvSpPr>
        <dsp:cNvPr id="0" name=""/>
        <dsp:cNvSpPr/>
      </dsp:nvSpPr>
      <dsp:spPr>
        <a:xfrm>
          <a:off x="7764605" y="1514951"/>
          <a:ext cx="1663814" cy="201993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solidFill>
                <a:sysClr val="windowText" lastClr="000000"/>
              </a:solidFill>
            </a:rPr>
            <a:t>June 2018</a:t>
          </a:r>
          <a:endParaRPr lang="en-US" sz="1600" kern="1200" dirty="0">
            <a:solidFill>
              <a:sysClr val="windowText" lastClr="000000"/>
            </a:solidFill>
          </a:endParaRPr>
        </a:p>
        <a:p>
          <a:pPr marL="57150" lvl="1" indent="-57150" algn="l" defTabSz="488950">
            <a:lnSpc>
              <a:spcPct val="90000"/>
            </a:lnSpc>
            <a:spcBef>
              <a:spcPct val="0"/>
            </a:spcBef>
            <a:spcAft>
              <a:spcPct val="15000"/>
            </a:spcAft>
            <a:buChar char="••"/>
          </a:pPr>
          <a:r>
            <a:rPr lang="en-US" sz="1100" kern="1200" dirty="0" smtClean="0">
              <a:solidFill>
                <a:sysClr val="windowText" lastClr="000000"/>
              </a:solidFill>
            </a:rPr>
            <a:t>BESE discussion &amp; vote on proposed amendments to state accountability regulations</a:t>
          </a:r>
          <a:endParaRPr lang="en-US" sz="1100" kern="1200" dirty="0">
            <a:solidFill>
              <a:sysClr val="windowText" lastClr="000000"/>
            </a:solidFill>
          </a:endParaRPr>
        </a:p>
        <a:p>
          <a:pPr marL="57150" lvl="1" indent="-57150" algn="l" defTabSz="488950">
            <a:lnSpc>
              <a:spcPct val="90000"/>
            </a:lnSpc>
            <a:spcBef>
              <a:spcPct val="0"/>
            </a:spcBef>
            <a:spcAft>
              <a:spcPct val="15000"/>
            </a:spcAft>
            <a:buChar char="••"/>
          </a:pPr>
          <a:r>
            <a:rPr lang="en-US" sz="1100" kern="1200" dirty="0" smtClean="0">
              <a:solidFill>
                <a:sysClr val="windowText" lastClr="000000"/>
              </a:solidFill>
            </a:rPr>
            <a:t>BESE vote on new accountability system</a:t>
          </a:r>
          <a:endParaRPr lang="en-US" sz="1100" kern="1200" dirty="0">
            <a:solidFill>
              <a:sysClr val="windowText" lastClr="000000"/>
            </a:solidFill>
          </a:endParaRPr>
        </a:p>
      </dsp:txBody>
      <dsp:txXfrm>
        <a:off x="7845826" y="1596172"/>
        <a:ext cx="1501372" cy="1857492"/>
      </dsp:txXfrm>
    </dsp:sp>
    <dsp:sp modelId="{CD265479-65DF-4E8E-9F1B-127C055CD020}">
      <dsp:nvSpPr>
        <dsp:cNvPr id="0" name=""/>
        <dsp:cNvSpPr/>
      </dsp:nvSpPr>
      <dsp:spPr>
        <a:xfrm>
          <a:off x="9705721" y="1514951"/>
          <a:ext cx="1663814" cy="2019934"/>
        </a:xfrm>
        <a:prstGeom prst="roundRect">
          <a:avLst/>
        </a:prstGeom>
        <a:solidFill>
          <a:schemeClr val="lt1">
            <a:hueOff val="0"/>
            <a:satOff val="0"/>
            <a:lumOff val="0"/>
            <a:alphaOff val="0"/>
          </a:schemeClr>
        </a:solidFill>
        <a:ln w="28575"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ysClr val="windowText" lastClr="000000"/>
              </a:solidFill>
            </a:rPr>
            <a:t>September 2018</a:t>
          </a:r>
          <a:endParaRPr lang="en-US" sz="1600" b="1" kern="1200" dirty="0">
            <a:solidFill>
              <a:sysClr val="windowText" lastClr="000000"/>
            </a:solidFill>
          </a:endParaRPr>
        </a:p>
        <a:p>
          <a:pPr marL="57150" lvl="1" indent="-57150" algn="l" defTabSz="488950">
            <a:lnSpc>
              <a:spcPct val="90000"/>
            </a:lnSpc>
            <a:spcBef>
              <a:spcPct val="0"/>
            </a:spcBef>
            <a:spcAft>
              <a:spcPct val="15000"/>
            </a:spcAft>
            <a:buChar char="••"/>
          </a:pPr>
          <a:r>
            <a:rPr lang="en-US" sz="1100" b="1" kern="1200" dirty="0" smtClean="0">
              <a:solidFill>
                <a:sysClr val="windowText" lastClr="000000"/>
              </a:solidFill>
            </a:rPr>
            <a:t>ESE publishes 2018 accountability results for all public schools &amp; districts</a:t>
          </a:r>
          <a:endParaRPr lang="en-US" sz="1100" b="1" kern="1200" dirty="0">
            <a:solidFill>
              <a:sysClr val="windowText" lastClr="000000"/>
            </a:solidFill>
          </a:endParaRPr>
        </a:p>
      </dsp:txBody>
      <dsp:txXfrm>
        <a:off x="9786942" y="1596172"/>
        <a:ext cx="1501372" cy="185749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2018/5/15</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2018/5/15</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32</a:t>
            </a:fld>
            <a:endParaRPr lang="zh-CN" altLang="en-US"/>
          </a:p>
        </p:txBody>
      </p:sp>
    </p:spTree>
    <p:extLst>
      <p:ext uri="{BB962C8B-B14F-4D97-AF65-F5344CB8AC3E}">
        <p14:creationId xmlns:p14="http://schemas.microsoft.com/office/powerpoint/2010/main" val="1885293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35</a:t>
            </a:fld>
            <a:endParaRPr lang="zh-CN" altLang="en-US"/>
          </a:p>
        </p:txBody>
      </p:sp>
    </p:spTree>
    <p:extLst>
      <p:ext uri="{BB962C8B-B14F-4D97-AF65-F5344CB8AC3E}">
        <p14:creationId xmlns:p14="http://schemas.microsoft.com/office/powerpoint/2010/main" val="956028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4A1A75-D7F3-4844-8CCE-58C539C9ED6B}" type="slidenum">
              <a:rPr lang="en-US" smtClean="0"/>
              <a:pPr/>
              <a:t>37</a:t>
            </a:fld>
            <a:endParaRPr lang="en-US" dirty="0"/>
          </a:p>
        </p:txBody>
      </p:sp>
    </p:spTree>
    <p:extLst>
      <p:ext uri="{BB962C8B-B14F-4D97-AF65-F5344CB8AC3E}">
        <p14:creationId xmlns:p14="http://schemas.microsoft.com/office/powerpoint/2010/main" val="684109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39</a:t>
            </a:fld>
            <a:endParaRPr lang="zh-CN" altLang="en-US"/>
          </a:p>
        </p:txBody>
      </p:sp>
    </p:spTree>
    <p:extLst>
      <p:ext uri="{BB962C8B-B14F-4D97-AF65-F5344CB8AC3E}">
        <p14:creationId xmlns:p14="http://schemas.microsoft.com/office/powerpoint/2010/main" val="24448923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a:t>
            </a:r>
            <a:r>
              <a:rPr lang="en-US" altLang="zh-CN" dirty="0" smtClean="0"/>
              <a:t>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smtClean="0"/>
              <a:t>Here</a:t>
            </a:r>
            <a:endParaRPr lang="zh-CN" altLang="en-US" dirty="0"/>
          </a:p>
        </p:txBody>
      </p:sp>
    </p:spTree>
    <p:extLst>
      <p:ext uri="{BB962C8B-B14F-4D97-AF65-F5344CB8AC3E}">
        <p14:creationId xmlns:p14="http://schemas.microsoft.com/office/powerpoint/2010/main" val="15340788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smtClean="0">
                <a:solidFill>
                  <a:schemeClr val="tx1">
                    <a:tint val="75000"/>
                  </a:schemeClr>
                </a:solidFill>
                <a:latin typeface="Segoe"/>
                <a:ea typeface="+mn-ea"/>
                <a:cs typeface="+mn-cs"/>
              </a:rPr>
              <a:t>Massachusetts Department of</a:t>
            </a:r>
            <a:r>
              <a:rPr lang="en-US" baseline="0" dirty="0" smtClean="0">
                <a:latin typeface="Segoe"/>
              </a:rPr>
              <a:t> </a:t>
            </a:r>
            <a:r>
              <a:rPr lang="en-US" sz="1200" kern="1200" dirty="0" smtClean="0">
                <a:solidFill>
                  <a:schemeClr val="tx1">
                    <a:tint val="75000"/>
                  </a:schemeClr>
                </a:solidFill>
                <a:latin typeface="Segoe"/>
                <a:ea typeface="+mn-ea"/>
                <a:cs typeface="+mn-cs"/>
              </a:rPr>
              <a:t>Elementary</a:t>
            </a:r>
            <a:r>
              <a:rPr lang="en-US" baseline="0" dirty="0" smtClean="0">
                <a:latin typeface="Segoe"/>
              </a:rPr>
              <a:t> </a:t>
            </a:r>
            <a:r>
              <a:rPr lang="en-US" sz="1200" kern="1200" dirty="0" smtClean="0">
                <a:solidFill>
                  <a:schemeClr val="tx1">
                    <a:tint val="75000"/>
                  </a:schemeClr>
                </a:solidFill>
                <a:latin typeface="Segoe"/>
                <a:ea typeface="+mn-ea"/>
                <a:cs typeface="+mn-cs"/>
              </a:rPr>
              <a:t>and</a:t>
            </a:r>
            <a:r>
              <a:rPr lang="en-US" baseline="0" dirty="0" smtClean="0">
                <a:latin typeface="Segoe"/>
              </a:rPr>
              <a:t> </a:t>
            </a:r>
            <a:r>
              <a:rPr lang="en-US" sz="1200" kern="1200" dirty="0" smtClean="0">
                <a:solidFill>
                  <a:schemeClr val="tx1">
                    <a:tint val="75000"/>
                  </a:schemeClr>
                </a:solidFill>
                <a:latin typeface="Segoe"/>
                <a:ea typeface="+mn-ea"/>
                <a:cs typeface="+mn-cs"/>
              </a:rPr>
              <a:t>Secondary</a:t>
            </a:r>
            <a:r>
              <a:rPr lang="en-US" baseline="0" dirty="0" smtClean="0">
                <a:latin typeface="Segoe"/>
              </a:rPr>
              <a:t> </a:t>
            </a:r>
            <a:r>
              <a:rPr lang="en-US" sz="1200" kern="1200" dirty="0" smtClean="0">
                <a:solidFill>
                  <a:schemeClr val="tx1">
                    <a:tint val="75000"/>
                  </a:schemeClr>
                </a:solidFill>
                <a:latin typeface="Segoe"/>
                <a:ea typeface="+mn-ea"/>
                <a:cs typeface="+mn-cs"/>
              </a:rPr>
              <a:t>Education</a:t>
            </a:r>
            <a:endParaRPr lang="en-US" sz="1200" kern="1200" dirty="0">
              <a:solidFill>
                <a:schemeClr val="tx1">
                  <a:tint val="75000"/>
                </a:schemeClr>
              </a:solidFill>
              <a:latin typeface="Segoe"/>
              <a:ea typeface="+mn-ea"/>
              <a:cs typeface="+mn-cs"/>
            </a:endParaRPr>
          </a:p>
        </p:txBody>
      </p:sp>
    </p:spTree>
    <p:extLst>
      <p:ext uri="{BB962C8B-B14F-4D97-AF65-F5344CB8AC3E}">
        <p14:creationId xmlns:p14="http://schemas.microsoft.com/office/powerpoint/2010/main" val="185588495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604050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0795835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a:t>
            </a:r>
            <a:r>
              <a:rPr lang="en-US" altLang="zh-CN" sz="3200" dirty="0" smtClean="0">
                <a:solidFill>
                  <a:schemeClr val="bg1"/>
                </a:solidFill>
                <a:latin typeface="Segoe SemiBold" panose="020B0703040204020203" pitchFamily="34" charset="0"/>
                <a:cs typeface="Segoe SemiBold" panose="020B0703040204020203" pitchFamily="34" charset="0"/>
              </a:rPr>
              <a:t>Your Very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Long Main </a:t>
            </a:r>
            <a:r>
              <a:rPr lang="en-US" altLang="zh-CN" sz="3200" dirty="0">
                <a:solidFill>
                  <a:schemeClr val="bg1"/>
                </a:solidFill>
                <a:latin typeface="Segoe SemiBold" panose="020B0703040204020203" pitchFamily="34" charset="0"/>
                <a:cs typeface="Segoe SemiBold" panose="020B0703040204020203" pitchFamily="34" charset="0"/>
              </a:rPr>
              <a:t>Title </a:t>
            </a:r>
            <a:r>
              <a:rPr lang="en-US" altLang="zh-CN" sz="3200" dirty="0" smtClean="0">
                <a:solidFill>
                  <a:schemeClr val="bg1"/>
                </a:solidFill>
                <a:latin typeface="Segoe SemiBold" panose="020B0703040204020203" pitchFamily="34" charset="0"/>
                <a:cs typeface="Segoe SemiBold" panose="020B0703040204020203" pitchFamily="34" charset="0"/>
              </a:rPr>
              <a:t>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310754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smtClean="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smtClean="0"/>
              <a:t>Click here to edit bullet points</a:t>
            </a:r>
            <a:endParaRPr lang="zh-CN" altLang="en-US" dirty="0"/>
          </a:p>
          <a:p>
            <a:pPr lvl="1"/>
            <a:r>
              <a:rPr lang="en-US" altLang="zh-CN" dirty="0" smtClean="0"/>
              <a:t>Second level</a:t>
            </a:r>
            <a:endParaRPr lang="zh-CN" altLang="en-US" dirty="0"/>
          </a:p>
          <a:p>
            <a:pPr lvl="2"/>
            <a:r>
              <a:rPr lang="en-US" altLang="zh-CN" dirty="0" smtClean="0"/>
              <a:t>Third level</a:t>
            </a:r>
            <a:endParaRPr lang="zh-CN" altLang="en-US" dirty="0"/>
          </a:p>
          <a:p>
            <a:pPr lvl="3"/>
            <a:r>
              <a:rPr lang="en-US" altLang="zh-CN" dirty="0" smtClean="0"/>
              <a:t>Fourth level</a:t>
            </a:r>
            <a:endParaRPr lang="zh-CN" altLang="en-US" dirty="0"/>
          </a:p>
          <a:p>
            <a:pPr lvl="4"/>
            <a:r>
              <a:rPr lang="en-US" altLang="zh-CN" dirty="0" smtClean="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smtClean="0">
                <a:solidFill>
                  <a:schemeClr val="tx1">
                    <a:tint val="75000"/>
                  </a:schemeClr>
                </a:solidFill>
                <a:latin typeface="Segoe"/>
                <a:ea typeface="+mn-ea"/>
                <a:cs typeface="+mn-cs"/>
              </a:rPr>
              <a:t>Massachusetts Department of</a:t>
            </a:r>
            <a:r>
              <a:rPr lang="en-US" baseline="0" dirty="0" smtClean="0">
                <a:latin typeface="Segoe"/>
              </a:rPr>
              <a:t> </a:t>
            </a:r>
            <a:r>
              <a:rPr lang="en-US" sz="1200" kern="1200" dirty="0" smtClean="0">
                <a:solidFill>
                  <a:schemeClr val="tx1">
                    <a:tint val="75000"/>
                  </a:schemeClr>
                </a:solidFill>
                <a:latin typeface="Segoe"/>
                <a:ea typeface="+mn-ea"/>
                <a:cs typeface="+mn-cs"/>
              </a:rPr>
              <a:t>Elementary</a:t>
            </a:r>
            <a:r>
              <a:rPr lang="en-US" baseline="0" dirty="0" smtClean="0">
                <a:latin typeface="Segoe"/>
              </a:rPr>
              <a:t> </a:t>
            </a:r>
            <a:r>
              <a:rPr lang="en-US" sz="1200" kern="1200" dirty="0" smtClean="0">
                <a:solidFill>
                  <a:schemeClr val="tx1">
                    <a:tint val="75000"/>
                  </a:schemeClr>
                </a:solidFill>
                <a:latin typeface="Segoe"/>
                <a:ea typeface="+mn-ea"/>
                <a:cs typeface="+mn-cs"/>
              </a:rPr>
              <a:t>and</a:t>
            </a:r>
            <a:r>
              <a:rPr lang="en-US" baseline="0" dirty="0" smtClean="0">
                <a:latin typeface="Segoe"/>
              </a:rPr>
              <a:t> </a:t>
            </a:r>
            <a:r>
              <a:rPr lang="en-US" sz="1200" kern="1200" dirty="0" smtClean="0">
                <a:solidFill>
                  <a:schemeClr val="tx1">
                    <a:tint val="75000"/>
                  </a:schemeClr>
                </a:solidFill>
                <a:latin typeface="Segoe"/>
                <a:ea typeface="+mn-ea"/>
                <a:cs typeface="+mn-cs"/>
              </a:rPr>
              <a:t>Secondary</a:t>
            </a:r>
            <a:r>
              <a:rPr lang="en-US" baseline="0" dirty="0" smtClean="0">
                <a:latin typeface="Segoe"/>
              </a:rPr>
              <a:t> </a:t>
            </a:r>
            <a:r>
              <a:rPr lang="en-US" sz="1200" kern="1200" dirty="0" smtClean="0">
                <a:solidFill>
                  <a:schemeClr val="tx1">
                    <a:tint val="75000"/>
                  </a:schemeClr>
                </a:solidFill>
                <a:latin typeface="Segoe"/>
                <a:ea typeface="+mn-ea"/>
                <a:cs typeface="+mn-cs"/>
              </a:rPr>
              <a:t>Education</a:t>
            </a:r>
            <a:endParaRPr lang="en-US" sz="1200" kern="1200" dirty="0">
              <a:solidFill>
                <a:schemeClr val="tx1">
                  <a:tint val="75000"/>
                </a:schemeClr>
              </a:solidFill>
              <a:latin typeface="Segoe"/>
              <a:ea typeface="+mn-ea"/>
              <a:cs typeface="+mn-cs"/>
            </a:endParaRPr>
          </a:p>
        </p:txBody>
      </p:sp>
    </p:spTree>
    <p:extLst>
      <p:ext uri="{BB962C8B-B14F-4D97-AF65-F5344CB8AC3E}">
        <p14:creationId xmlns:p14="http://schemas.microsoft.com/office/powerpoint/2010/main" val="14915131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smtClean="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smtClean="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smtClean="0">
                <a:solidFill>
                  <a:schemeClr val="tx1">
                    <a:tint val="75000"/>
                  </a:schemeClr>
                </a:solidFill>
                <a:latin typeface="Segoe"/>
                <a:ea typeface="+mn-ea"/>
                <a:cs typeface="+mn-cs"/>
              </a:rPr>
              <a:t>Massachusetts Department of</a:t>
            </a:r>
            <a:r>
              <a:rPr lang="en-US" baseline="0" dirty="0" smtClean="0">
                <a:latin typeface="Segoe"/>
              </a:rPr>
              <a:t> </a:t>
            </a:r>
            <a:r>
              <a:rPr lang="en-US" sz="1200" kern="1200" dirty="0" smtClean="0">
                <a:solidFill>
                  <a:schemeClr val="tx1">
                    <a:tint val="75000"/>
                  </a:schemeClr>
                </a:solidFill>
                <a:latin typeface="Segoe"/>
                <a:ea typeface="+mn-ea"/>
                <a:cs typeface="+mn-cs"/>
              </a:rPr>
              <a:t>Elementary</a:t>
            </a:r>
            <a:r>
              <a:rPr lang="en-US" baseline="0" dirty="0" smtClean="0">
                <a:latin typeface="Segoe"/>
              </a:rPr>
              <a:t> </a:t>
            </a:r>
            <a:r>
              <a:rPr lang="en-US" sz="1200" kern="1200" dirty="0" smtClean="0">
                <a:solidFill>
                  <a:schemeClr val="tx1">
                    <a:tint val="75000"/>
                  </a:schemeClr>
                </a:solidFill>
                <a:latin typeface="Segoe"/>
                <a:ea typeface="+mn-ea"/>
                <a:cs typeface="+mn-cs"/>
              </a:rPr>
              <a:t>and</a:t>
            </a:r>
            <a:r>
              <a:rPr lang="en-US" baseline="0" dirty="0" smtClean="0">
                <a:latin typeface="Segoe"/>
              </a:rPr>
              <a:t> </a:t>
            </a:r>
            <a:r>
              <a:rPr lang="en-US" sz="1200" kern="1200" dirty="0" smtClean="0">
                <a:solidFill>
                  <a:schemeClr val="tx1">
                    <a:tint val="75000"/>
                  </a:schemeClr>
                </a:solidFill>
                <a:latin typeface="Segoe"/>
                <a:ea typeface="+mn-ea"/>
                <a:cs typeface="+mn-cs"/>
              </a:rPr>
              <a:t>Secondary</a:t>
            </a:r>
            <a:r>
              <a:rPr lang="en-US" baseline="0" dirty="0" smtClean="0">
                <a:latin typeface="Segoe"/>
              </a:rPr>
              <a:t> </a:t>
            </a:r>
            <a:r>
              <a:rPr lang="en-US" sz="1200" kern="1200" dirty="0" smtClean="0">
                <a:solidFill>
                  <a:schemeClr val="tx1">
                    <a:tint val="75000"/>
                  </a:schemeClr>
                </a:solidFill>
                <a:latin typeface="Segoe"/>
                <a:ea typeface="+mn-ea"/>
                <a:cs typeface="+mn-cs"/>
              </a:rPr>
              <a:t>Education</a:t>
            </a:r>
            <a:endParaRPr lang="en-US" sz="1200" kern="1200" dirty="0">
              <a:solidFill>
                <a:schemeClr val="tx1">
                  <a:tint val="75000"/>
                </a:schemeClr>
              </a:solidFill>
              <a:latin typeface="Segoe"/>
              <a:ea typeface="+mn-ea"/>
              <a:cs typeface="+mn-cs"/>
            </a:endParaRPr>
          </a:p>
        </p:txBody>
      </p:sp>
    </p:spTree>
    <p:extLst>
      <p:ext uri="{BB962C8B-B14F-4D97-AF65-F5344CB8AC3E}">
        <p14:creationId xmlns:p14="http://schemas.microsoft.com/office/powerpoint/2010/main" val="226792671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smtClean="0"/>
              <a:t>Click here to edit bullet points</a:t>
            </a:r>
            <a:endParaRPr lang="zh-CN" altLang="en-US" dirty="0"/>
          </a:p>
          <a:p>
            <a:pPr lvl="1"/>
            <a:r>
              <a:rPr lang="en-US" altLang="zh-CN" dirty="0" smtClean="0"/>
              <a:t>Second level</a:t>
            </a:r>
            <a:endParaRPr lang="zh-CN" altLang="en-US" dirty="0"/>
          </a:p>
          <a:p>
            <a:pPr lvl="2"/>
            <a:r>
              <a:rPr lang="en-US" altLang="zh-CN" dirty="0" smtClean="0"/>
              <a:t>Third level</a:t>
            </a:r>
            <a:endParaRPr lang="zh-CN" altLang="en-US" dirty="0"/>
          </a:p>
          <a:p>
            <a:pPr lvl="3"/>
            <a:r>
              <a:rPr lang="en-US" altLang="zh-CN" dirty="0" smtClean="0"/>
              <a:t>Fourth level</a:t>
            </a:r>
            <a:endParaRPr lang="zh-CN" altLang="en-US" dirty="0"/>
          </a:p>
          <a:p>
            <a:pPr lvl="4"/>
            <a:r>
              <a:rPr lang="en-US" altLang="zh-CN" dirty="0" smtClean="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smtClean="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smtClean="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smtClean="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smtClean="0">
                <a:solidFill>
                  <a:schemeClr val="tx1">
                    <a:tint val="75000"/>
                  </a:schemeClr>
                </a:solidFill>
                <a:latin typeface="Segoe"/>
                <a:ea typeface="+mn-ea"/>
                <a:cs typeface="+mn-cs"/>
              </a:rPr>
              <a:t>Massachusetts Department of</a:t>
            </a:r>
            <a:r>
              <a:rPr lang="en-US" baseline="0" dirty="0" smtClean="0">
                <a:latin typeface="Segoe"/>
              </a:rPr>
              <a:t> </a:t>
            </a:r>
            <a:r>
              <a:rPr lang="en-US" sz="1200" kern="1200" dirty="0" smtClean="0">
                <a:solidFill>
                  <a:schemeClr val="tx1">
                    <a:tint val="75000"/>
                  </a:schemeClr>
                </a:solidFill>
                <a:latin typeface="Segoe"/>
                <a:ea typeface="+mn-ea"/>
                <a:cs typeface="+mn-cs"/>
              </a:rPr>
              <a:t>Elementary</a:t>
            </a:r>
            <a:r>
              <a:rPr lang="en-US" baseline="0" dirty="0" smtClean="0">
                <a:latin typeface="Segoe"/>
              </a:rPr>
              <a:t> </a:t>
            </a:r>
            <a:r>
              <a:rPr lang="en-US" sz="1200" kern="1200" dirty="0" smtClean="0">
                <a:solidFill>
                  <a:schemeClr val="tx1">
                    <a:tint val="75000"/>
                  </a:schemeClr>
                </a:solidFill>
                <a:latin typeface="Segoe"/>
                <a:ea typeface="+mn-ea"/>
                <a:cs typeface="+mn-cs"/>
              </a:rPr>
              <a:t>and</a:t>
            </a:r>
            <a:r>
              <a:rPr lang="en-US" baseline="0" dirty="0" smtClean="0">
                <a:latin typeface="Segoe"/>
              </a:rPr>
              <a:t> </a:t>
            </a:r>
            <a:r>
              <a:rPr lang="en-US" sz="1200" kern="1200" dirty="0" smtClean="0">
                <a:solidFill>
                  <a:schemeClr val="tx1">
                    <a:tint val="75000"/>
                  </a:schemeClr>
                </a:solidFill>
                <a:latin typeface="Segoe"/>
                <a:ea typeface="+mn-ea"/>
                <a:cs typeface="+mn-cs"/>
              </a:rPr>
              <a:t>Secondary</a:t>
            </a:r>
            <a:r>
              <a:rPr lang="en-US" baseline="0" dirty="0" smtClean="0">
                <a:latin typeface="Segoe"/>
              </a:rPr>
              <a:t> </a:t>
            </a:r>
            <a:r>
              <a:rPr lang="en-US" sz="1200" kern="1200" dirty="0" smtClean="0">
                <a:solidFill>
                  <a:schemeClr val="tx1">
                    <a:tint val="75000"/>
                  </a:schemeClr>
                </a:solidFill>
                <a:latin typeface="Segoe"/>
                <a:ea typeface="+mn-ea"/>
                <a:cs typeface="+mn-cs"/>
              </a:rPr>
              <a:t>Education</a:t>
            </a:r>
            <a:endParaRPr lang="en-US" sz="1200" kern="1200" dirty="0">
              <a:solidFill>
                <a:schemeClr val="tx1">
                  <a:tint val="75000"/>
                </a:schemeClr>
              </a:solidFill>
              <a:latin typeface="Segoe"/>
              <a:ea typeface="+mn-ea"/>
              <a:cs typeface="+mn-cs"/>
            </a:endParaRP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smtClean="0"/>
              <a:t>Click here to edit bullet points</a:t>
            </a:r>
            <a:endParaRPr lang="zh-CN" altLang="en-US" dirty="0"/>
          </a:p>
          <a:p>
            <a:pPr lvl="1"/>
            <a:r>
              <a:rPr lang="en-US" altLang="zh-CN" dirty="0" smtClean="0"/>
              <a:t>Second level</a:t>
            </a:r>
            <a:endParaRPr lang="zh-CN" altLang="en-US" dirty="0"/>
          </a:p>
          <a:p>
            <a:pPr lvl="2"/>
            <a:r>
              <a:rPr lang="en-US" altLang="zh-CN" dirty="0" smtClean="0"/>
              <a:t>Third level</a:t>
            </a:r>
            <a:endParaRPr lang="zh-CN" altLang="en-US" dirty="0"/>
          </a:p>
          <a:p>
            <a:pPr lvl="3"/>
            <a:r>
              <a:rPr lang="en-US" altLang="zh-CN" dirty="0" smtClean="0"/>
              <a:t>Fourth level</a:t>
            </a:r>
            <a:endParaRPr lang="zh-CN" altLang="en-US" dirty="0"/>
          </a:p>
          <a:p>
            <a:pPr lvl="4"/>
            <a:r>
              <a:rPr lang="en-US" altLang="zh-CN" dirty="0" smtClean="0"/>
              <a:t>Fifth level</a:t>
            </a:r>
            <a:endParaRPr lang="zh-CN" altLang="en-US" dirty="0"/>
          </a:p>
        </p:txBody>
      </p:sp>
    </p:spTree>
    <p:extLst>
      <p:ext uri="{BB962C8B-B14F-4D97-AF65-F5344CB8AC3E}">
        <p14:creationId xmlns:p14="http://schemas.microsoft.com/office/powerpoint/2010/main" val="948444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smtClean="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smtClean="0"/>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smtClean="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smtClean="0">
                <a:solidFill>
                  <a:schemeClr val="tx1">
                    <a:tint val="75000"/>
                  </a:schemeClr>
                </a:solidFill>
                <a:latin typeface="Segoe"/>
                <a:ea typeface="+mn-ea"/>
                <a:cs typeface="+mn-cs"/>
              </a:rPr>
              <a:t>Massachusetts Department of</a:t>
            </a:r>
            <a:r>
              <a:rPr lang="en-US" baseline="0" dirty="0" smtClean="0">
                <a:latin typeface="Segoe"/>
              </a:rPr>
              <a:t> </a:t>
            </a:r>
            <a:r>
              <a:rPr lang="en-US" sz="1200" kern="1200" dirty="0" smtClean="0">
                <a:solidFill>
                  <a:schemeClr val="tx1">
                    <a:tint val="75000"/>
                  </a:schemeClr>
                </a:solidFill>
                <a:latin typeface="Segoe"/>
                <a:ea typeface="+mn-ea"/>
                <a:cs typeface="+mn-cs"/>
              </a:rPr>
              <a:t>Elementary</a:t>
            </a:r>
            <a:r>
              <a:rPr lang="en-US" baseline="0" dirty="0" smtClean="0">
                <a:latin typeface="Segoe"/>
              </a:rPr>
              <a:t> </a:t>
            </a:r>
            <a:r>
              <a:rPr lang="en-US" sz="1200" kern="1200" dirty="0" smtClean="0">
                <a:solidFill>
                  <a:schemeClr val="tx1">
                    <a:tint val="75000"/>
                  </a:schemeClr>
                </a:solidFill>
                <a:latin typeface="Segoe"/>
                <a:ea typeface="+mn-ea"/>
                <a:cs typeface="+mn-cs"/>
              </a:rPr>
              <a:t>and</a:t>
            </a:r>
            <a:r>
              <a:rPr lang="en-US" baseline="0" dirty="0" smtClean="0">
                <a:latin typeface="Segoe"/>
              </a:rPr>
              <a:t> </a:t>
            </a:r>
            <a:r>
              <a:rPr lang="en-US" sz="1200" kern="1200" dirty="0" smtClean="0">
                <a:solidFill>
                  <a:schemeClr val="tx1">
                    <a:tint val="75000"/>
                  </a:schemeClr>
                </a:solidFill>
                <a:latin typeface="Segoe"/>
                <a:ea typeface="+mn-ea"/>
                <a:cs typeface="+mn-cs"/>
              </a:rPr>
              <a:t>Secondary</a:t>
            </a:r>
            <a:r>
              <a:rPr lang="en-US" baseline="0" dirty="0" smtClean="0">
                <a:latin typeface="Segoe"/>
              </a:rPr>
              <a:t> </a:t>
            </a:r>
            <a:r>
              <a:rPr lang="en-US" sz="1200" kern="1200" dirty="0" smtClean="0">
                <a:solidFill>
                  <a:schemeClr val="tx1">
                    <a:tint val="75000"/>
                  </a:schemeClr>
                </a:solidFill>
                <a:latin typeface="Segoe"/>
                <a:ea typeface="+mn-ea"/>
                <a:cs typeface="+mn-cs"/>
              </a:rPr>
              <a:t>Education</a:t>
            </a:r>
            <a:endParaRPr lang="en-US" sz="1200" kern="1200" dirty="0">
              <a:solidFill>
                <a:schemeClr val="tx1">
                  <a:tint val="75000"/>
                </a:schemeClr>
              </a:solidFill>
              <a:latin typeface="Segoe"/>
              <a:ea typeface="+mn-ea"/>
              <a:cs typeface="+mn-cs"/>
            </a:endParaRPr>
          </a:p>
        </p:txBody>
      </p:sp>
    </p:spTree>
    <p:extLst>
      <p:ext uri="{BB962C8B-B14F-4D97-AF65-F5344CB8AC3E}">
        <p14:creationId xmlns:p14="http://schemas.microsoft.com/office/powerpoint/2010/main" val="258027306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smtClean="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smtClean="0"/>
              <a:t>Click here to edit text</a:t>
            </a:r>
            <a:endParaRPr lang="zh-CN" altLang="en-US" dirty="0"/>
          </a:p>
          <a:p>
            <a:pPr lvl="1"/>
            <a:r>
              <a:rPr lang="en-US" altLang="zh-CN" dirty="0" smtClean="0"/>
              <a:t>Second level</a:t>
            </a:r>
            <a:endParaRPr lang="zh-CN" altLang="en-US" dirty="0"/>
          </a:p>
          <a:p>
            <a:pPr lvl="2"/>
            <a:r>
              <a:rPr lang="en-US" altLang="zh-CN" dirty="0" smtClean="0"/>
              <a:t>Third level</a:t>
            </a:r>
            <a:endParaRPr lang="zh-CN" altLang="en-US" dirty="0"/>
          </a:p>
          <a:p>
            <a:pPr lvl="3"/>
            <a:r>
              <a:rPr lang="en-US" altLang="zh-CN" dirty="0" smtClean="0"/>
              <a:t>Forth level</a:t>
            </a:r>
            <a:endParaRPr lang="zh-CN" altLang="en-US" dirty="0"/>
          </a:p>
          <a:p>
            <a:pPr lvl="4"/>
            <a:r>
              <a:rPr lang="en-US" altLang="zh-CN" dirty="0" smtClean="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 id="2147483666"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6654" y="2170545"/>
            <a:ext cx="6678954" cy="1505527"/>
          </a:xfrm>
        </p:spPr>
        <p:txBody>
          <a:bodyPr/>
          <a:lstStyle/>
          <a:p>
            <a:r>
              <a:rPr lang="en-US" sz="3200" dirty="0" smtClean="0"/>
              <a:t>Massachusetts’ </a:t>
            </a:r>
            <a:br>
              <a:rPr lang="en-US" sz="3200" dirty="0" smtClean="0"/>
            </a:br>
            <a:r>
              <a:rPr lang="en-US" sz="3200" dirty="0" smtClean="0"/>
              <a:t>Next-Generation Accountability &amp; Assistance System</a:t>
            </a:r>
            <a:endParaRPr lang="en-US" sz="3200" dirty="0"/>
          </a:p>
        </p:txBody>
      </p:sp>
      <p:sp>
        <p:nvSpPr>
          <p:cNvPr id="4" name="Subtitle 3"/>
          <p:cNvSpPr>
            <a:spLocks noGrp="1"/>
          </p:cNvSpPr>
          <p:nvPr>
            <p:ph type="subTitle" idx="1"/>
          </p:nvPr>
        </p:nvSpPr>
        <p:spPr>
          <a:xfrm>
            <a:off x="5417389" y="3676073"/>
            <a:ext cx="6659592" cy="801036"/>
          </a:xfrm>
        </p:spPr>
        <p:txBody>
          <a:bodyPr/>
          <a:lstStyle/>
          <a:p>
            <a:r>
              <a:rPr lang="en-US" sz="1600" dirty="0" smtClean="0"/>
              <a:t>Presentation to the Board of Elementary &amp; Secondary Education</a:t>
            </a:r>
          </a:p>
          <a:p>
            <a:r>
              <a:rPr lang="en-US" sz="1600" dirty="0" smtClean="0"/>
              <a:t>May 2018</a:t>
            </a:r>
            <a:endParaRPr lang="en-US" sz="1600" dirty="0"/>
          </a:p>
        </p:txBody>
      </p:sp>
      <p:sp>
        <p:nvSpPr>
          <p:cNvPr id="3" name="TextBox 2"/>
          <p:cNvSpPr txBox="1"/>
          <p:nvPr/>
        </p:nvSpPr>
        <p:spPr>
          <a:xfrm>
            <a:off x="5417389" y="4553527"/>
            <a:ext cx="6382327" cy="861774"/>
          </a:xfrm>
          <a:prstGeom prst="rect">
            <a:avLst/>
          </a:prstGeom>
          <a:noFill/>
        </p:spPr>
        <p:txBody>
          <a:bodyPr wrap="square" rtlCol="0">
            <a:spAutoFit/>
          </a:bodyPr>
          <a:lstStyle/>
          <a:p>
            <a:r>
              <a:rPr lang="en-US" sz="1600" dirty="0" smtClean="0">
                <a:solidFill>
                  <a:schemeClr val="accent1">
                    <a:lumMod val="50000"/>
                  </a:schemeClr>
                </a:solidFill>
              </a:rPr>
              <a:t>Russell Johnston, Senior Associate Commissioner</a:t>
            </a:r>
          </a:p>
          <a:p>
            <a:r>
              <a:rPr lang="en-US" sz="1600" dirty="0" smtClean="0">
                <a:solidFill>
                  <a:schemeClr val="accent1">
                    <a:lumMod val="50000"/>
                  </a:schemeClr>
                </a:solidFill>
              </a:rPr>
              <a:t>Rob Curtin, Associate Commissioner</a:t>
            </a:r>
          </a:p>
          <a:p>
            <a:r>
              <a:rPr lang="en-US" sz="1600" dirty="0" smtClean="0">
                <a:solidFill>
                  <a:schemeClr val="accent1">
                    <a:lumMod val="50000"/>
                  </a:schemeClr>
                </a:solidFill>
              </a:rPr>
              <a:t>Ventura Rodriguez, Associate Commissioner</a:t>
            </a:r>
            <a:endParaRPr lang="en-US" sz="1600" dirty="0">
              <a:solidFill>
                <a:schemeClr val="accent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Massachusetts’ accountability indicators – high schools</a:t>
            </a:r>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10</a:t>
            </a:fld>
            <a:endParaRPr lang="zh-CN" altLang="en-US" dirty="0"/>
          </a:p>
        </p:txBody>
      </p:sp>
      <p:graphicFrame>
        <p:nvGraphicFramePr>
          <p:cNvPr id="5" name="Table 4" descr="Weighting of Indicator categories for percentile calculation" title="Massachusetts' accountability indicators - high schools"/>
          <p:cNvGraphicFramePr>
            <a:graphicFrameLocks noGrp="1"/>
          </p:cNvGraphicFramePr>
          <p:nvPr>
            <p:extLst>
              <p:ext uri="{D42A27DB-BD31-4B8C-83A1-F6EECF244321}">
                <p14:modId xmlns:p14="http://schemas.microsoft.com/office/powerpoint/2010/main" val="2981088282"/>
              </p:ext>
            </p:extLst>
          </p:nvPr>
        </p:nvGraphicFramePr>
        <p:xfrm>
          <a:off x="468086" y="1146790"/>
          <a:ext cx="11152413" cy="5233626"/>
        </p:xfrm>
        <a:graphic>
          <a:graphicData uri="http://schemas.openxmlformats.org/drawingml/2006/table">
            <a:tbl>
              <a:tblPr firstRow="1" bandRow="1">
                <a:tableStyleId>{5C22544A-7EE6-4342-B048-85BDC9FD1C3A}</a:tableStyleId>
              </a:tblPr>
              <a:tblGrid>
                <a:gridCol w="2398939">
                  <a:extLst>
                    <a:ext uri="{9D8B030D-6E8A-4147-A177-3AD203B41FA5}">
                      <a16:colId xmlns:a16="http://schemas.microsoft.com/office/drawing/2014/main" val="20000"/>
                    </a:ext>
                  </a:extLst>
                </a:gridCol>
                <a:gridCol w="8753474">
                  <a:extLst>
                    <a:ext uri="{9D8B030D-6E8A-4147-A177-3AD203B41FA5}">
                      <a16:colId xmlns:a16="http://schemas.microsoft.com/office/drawing/2014/main" val="20002"/>
                    </a:ext>
                  </a:extLst>
                </a:gridCol>
              </a:tblGrid>
              <a:tr h="326190">
                <a:tc>
                  <a:txBody>
                    <a:bodyPr/>
                    <a:lstStyle/>
                    <a:p>
                      <a:pPr marL="0" marR="0" algn="ctr">
                        <a:lnSpc>
                          <a:spcPct val="115000"/>
                        </a:lnSpc>
                        <a:spcBef>
                          <a:spcPts val="0"/>
                        </a:spcBef>
                        <a:spcAft>
                          <a:spcPts val="0"/>
                        </a:spcAft>
                      </a:pPr>
                      <a:r>
                        <a:rPr lang="en-US" sz="1600" dirty="0"/>
                        <a:t>Indicator </a:t>
                      </a:r>
                      <a:endParaRPr lang="en-US" sz="1600" dirty="0">
                        <a:latin typeface="+mn-lt"/>
                        <a:ea typeface="Calibri"/>
                        <a:cs typeface="Times New Roman"/>
                      </a:endParaRPr>
                    </a:p>
                  </a:txBody>
                  <a:tcPr marL="68580" marR="68580" marT="0" marB="0" anchor="ctr">
                    <a:solidFill>
                      <a:schemeClr val="accent1">
                        <a:lumMod val="50000"/>
                      </a:schemeClr>
                    </a:solidFill>
                  </a:tcPr>
                </a:tc>
                <a:tc>
                  <a:txBody>
                    <a:bodyPr/>
                    <a:lstStyle/>
                    <a:p>
                      <a:pPr marL="0" marR="0" algn="ctr">
                        <a:lnSpc>
                          <a:spcPct val="115000"/>
                        </a:lnSpc>
                        <a:spcBef>
                          <a:spcPts val="0"/>
                        </a:spcBef>
                        <a:spcAft>
                          <a:spcPts val="0"/>
                        </a:spcAft>
                      </a:pPr>
                      <a:r>
                        <a:rPr lang="en-US" sz="1600" dirty="0" smtClean="0">
                          <a:latin typeface="+mn-lt"/>
                          <a:ea typeface="Calibri"/>
                          <a:cs typeface="Times New Roman"/>
                        </a:rPr>
                        <a:t>Measure</a:t>
                      </a:r>
                      <a:endParaRPr lang="en-US" sz="1600" dirty="0">
                        <a:latin typeface="+mn-lt"/>
                        <a:ea typeface="Calibri"/>
                        <a:cs typeface="Times New Roman"/>
                      </a:endParaRPr>
                    </a:p>
                  </a:txBody>
                  <a:tcPr marL="68580" marR="68580" marT="0" marB="0" anchor="ctr">
                    <a:solidFill>
                      <a:schemeClr val="accent1">
                        <a:lumMod val="50000"/>
                      </a:schemeClr>
                    </a:solidFill>
                  </a:tcPr>
                </a:tc>
                <a:extLst>
                  <a:ext uri="{0D108BD9-81ED-4DB2-BD59-A6C34878D82A}">
                    <a16:rowId xmlns:a16="http://schemas.microsoft.com/office/drawing/2014/main" val="10000"/>
                  </a:ext>
                </a:extLst>
              </a:tr>
              <a:tr h="930126">
                <a:tc>
                  <a:txBody>
                    <a:bodyPr/>
                    <a:lstStyle/>
                    <a:p>
                      <a:pPr marL="0" marR="0" algn="l">
                        <a:lnSpc>
                          <a:spcPct val="115000"/>
                        </a:lnSpc>
                        <a:spcBef>
                          <a:spcPts val="0"/>
                        </a:spcBef>
                        <a:spcAft>
                          <a:spcPts val="0"/>
                        </a:spcAft>
                      </a:pPr>
                      <a:r>
                        <a:rPr lang="en-US" sz="1600" dirty="0">
                          <a:solidFill>
                            <a:schemeClr val="accent1">
                              <a:lumMod val="50000"/>
                            </a:schemeClr>
                          </a:solidFill>
                        </a:rPr>
                        <a:t>Achievement</a:t>
                      </a:r>
                      <a:endParaRPr lang="en-US" sz="1600" dirty="0">
                        <a:solidFill>
                          <a:schemeClr val="accent1">
                            <a:lumMod val="50000"/>
                          </a:schemeClr>
                        </a:solidFill>
                        <a:latin typeface="+mn-lt"/>
                        <a:ea typeface="Calibri"/>
                        <a:cs typeface="Times New Roman"/>
                      </a:endParaRPr>
                    </a:p>
                  </a:txBody>
                  <a:tcPr marL="68580" marR="68580" marT="0" marB="0" anchor="ctr"/>
                </a:tc>
                <a:tc>
                  <a:txBody>
                    <a:bodyPr/>
                    <a:lstStyle/>
                    <a:p>
                      <a:pPr marL="342900" marR="0" lvl="0" indent="-342900" algn="l">
                        <a:lnSpc>
                          <a:spcPct val="115000"/>
                        </a:lnSpc>
                        <a:spcBef>
                          <a:spcPts val="0"/>
                        </a:spcBef>
                        <a:spcAft>
                          <a:spcPts val="0"/>
                        </a:spcAft>
                        <a:buFont typeface="Arial"/>
                        <a:buChar char="•"/>
                        <a:tabLst>
                          <a:tab pos="328295" algn="l"/>
                        </a:tabLst>
                      </a:pPr>
                      <a:r>
                        <a:rPr lang="en-US" sz="1600" dirty="0" smtClean="0">
                          <a:solidFill>
                            <a:schemeClr val="accent1">
                              <a:lumMod val="50000"/>
                            </a:schemeClr>
                          </a:solidFill>
                        </a:rPr>
                        <a:t>English language</a:t>
                      </a:r>
                      <a:r>
                        <a:rPr lang="en-US" sz="1600" baseline="0" dirty="0" smtClean="0">
                          <a:solidFill>
                            <a:schemeClr val="accent1">
                              <a:lumMod val="50000"/>
                            </a:schemeClr>
                          </a:solidFill>
                        </a:rPr>
                        <a:t> arts (</a:t>
                      </a:r>
                      <a:r>
                        <a:rPr lang="en-US" sz="1600" dirty="0" smtClean="0">
                          <a:solidFill>
                            <a:schemeClr val="accent1">
                              <a:lumMod val="50000"/>
                            </a:schemeClr>
                          </a:solidFill>
                        </a:rPr>
                        <a:t>ELA) achievement (Composite Performance Index (CPI))</a:t>
                      </a:r>
                      <a:endParaRPr lang="en-US" sz="1600" baseline="0" dirty="0" smtClean="0">
                        <a:solidFill>
                          <a:schemeClr val="accent1">
                            <a:lumMod val="50000"/>
                          </a:schemeClr>
                        </a:solidFill>
                      </a:endParaRPr>
                    </a:p>
                    <a:p>
                      <a:pPr marL="342900" marR="0" lvl="0" indent="-342900" algn="l">
                        <a:lnSpc>
                          <a:spcPct val="115000"/>
                        </a:lnSpc>
                        <a:spcBef>
                          <a:spcPts val="0"/>
                        </a:spcBef>
                        <a:spcAft>
                          <a:spcPts val="0"/>
                        </a:spcAft>
                        <a:buFont typeface="Arial"/>
                        <a:buChar char="•"/>
                        <a:tabLst>
                          <a:tab pos="328295" algn="l"/>
                        </a:tabLst>
                      </a:pPr>
                      <a:r>
                        <a:rPr lang="en-US" sz="1600" baseline="0" dirty="0" smtClean="0">
                          <a:solidFill>
                            <a:schemeClr val="accent1">
                              <a:lumMod val="50000"/>
                            </a:schemeClr>
                          </a:solidFill>
                        </a:rPr>
                        <a:t>Mathematics achievement (CPI)</a:t>
                      </a:r>
                    </a:p>
                    <a:p>
                      <a:pPr marL="342900" marR="0" lvl="0" indent="-342900" algn="l">
                        <a:lnSpc>
                          <a:spcPct val="115000"/>
                        </a:lnSpc>
                        <a:spcBef>
                          <a:spcPts val="0"/>
                        </a:spcBef>
                        <a:spcAft>
                          <a:spcPts val="0"/>
                        </a:spcAft>
                        <a:buFont typeface="Arial"/>
                        <a:buChar char="•"/>
                        <a:tabLst>
                          <a:tab pos="328295" algn="l"/>
                        </a:tabLst>
                      </a:pPr>
                      <a:r>
                        <a:rPr lang="en-US" sz="1600" dirty="0" smtClean="0">
                          <a:solidFill>
                            <a:schemeClr val="accent1">
                              <a:lumMod val="50000"/>
                            </a:schemeClr>
                          </a:solidFill>
                        </a:rPr>
                        <a:t>Science achievement (CPI)</a:t>
                      </a:r>
                      <a:endParaRPr lang="en-US" sz="1600" dirty="0">
                        <a:solidFill>
                          <a:schemeClr val="accent1">
                            <a:lumMod val="50000"/>
                          </a:schemeClr>
                        </a:solidFill>
                      </a:endParaRPr>
                    </a:p>
                  </a:txBody>
                  <a:tcPr marL="68580" marR="68580" marT="0" marB="0" anchor="ctr"/>
                </a:tc>
                <a:extLst>
                  <a:ext uri="{0D108BD9-81ED-4DB2-BD59-A6C34878D82A}">
                    <a16:rowId xmlns:a16="http://schemas.microsoft.com/office/drawing/2014/main" val="10001"/>
                  </a:ext>
                </a:extLst>
              </a:tr>
              <a:tr h="689280">
                <a:tc>
                  <a:txBody>
                    <a:bodyPr/>
                    <a:lstStyle/>
                    <a:p>
                      <a:pPr marL="0" marR="0" algn="l">
                        <a:lnSpc>
                          <a:spcPct val="115000"/>
                        </a:lnSpc>
                        <a:spcBef>
                          <a:spcPts val="0"/>
                        </a:spcBef>
                        <a:spcAft>
                          <a:spcPts val="0"/>
                        </a:spcAft>
                      </a:pPr>
                      <a:r>
                        <a:rPr lang="en-US" sz="1600" dirty="0">
                          <a:solidFill>
                            <a:schemeClr val="accent1">
                              <a:lumMod val="50000"/>
                            </a:schemeClr>
                          </a:solidFill>
                        </a:rPr>
                        <a:t>Student Growth</a:t>
                      </a:r>
                      <a:endParaRPr lang="en-US" sz="1600" dirty="0">
                        <a:solidFill>
                          <a:schemeClr val="accent1">
                            <a:lumMod val="50000"/>
                          </a:schemeClr>
                        </a:solidFill>
                        <a:latin typeface="+mn-lt"/>
                        <a:ea typeface="Calibri"/>
                        <a:cs typeface="Times New Roman"/>
                      </a:endParaRPr>
                    </a:p>
                  </a:txBody>
                  <a:tcPr marL="68580" marR="68580" marT="0" marB="0" anchor="ctr"/>
                </a:tc>
                <a:tc>
                  <a:txBody>
                    <a:bodyPr/>
                    <a:lstStyle/>
                    <a:p>
                      <a:pPr marL="342900" marR="0" lvl="0" indent="-342900" algn="l">
                        <a:lnSpc>
                          <a:spcPct val="115000"/>
                        </a:lnSpc>
                        <a:spcBef>
                          <a:spcPts val="0"/>
                        </a:spcBef>
                        <a:spcAft>
                          <a:spcPts val="0"/>
                        </a:spcAft>
                        <a:buFont typeface="Arial"/>
                        <a:buChar char="•"/>
                        <a:tabLst>
                          <a:tab pos="328295" algn="l"/>
                        </a:tabLst>
                      </a:pPr>
                      <a:r>
                        <a:rPr lang="en-US" sz="1600" dirty="0" smtClean="0">
                          <a:solidFill>
                            <a:schemeClr val="accent1">
                              <a:lumMod val="50000"/>
                            </a:schemeClr>
                          </a:solidFill>
                        </a:rPr>
                        <a:t>ELA mean student </a:t>
                      </a:r>
                      <a:r>
                        <a:rPr lang="en-US" sz="1600" dirty="0">
                          <a:solidFill>
                            <a:schemeClr val="accent1">
                              <a:lumMod val="50000"/>
                            </a:schemeClr>
                          </a:solidFill>
                        </a:rPr>
                        <a:t>growth percentile </a:t>
                      </a:r>
                      <a:r>
                        <a:rPr lang="en-US" sz="1600" dirty="0" smtClean="0">
                          <a:solidFill>
                            <a:schemeClr val="accent1">
                              <a:lumMod val="50000"/>
                            </a:schemeClr>
                          </a:solidFill>
                        </a:rPr>
                        <a:t>(SGP)</a:t>
                      </a:r>
                    </a:p>
                    <a:p>
                      <a:pPr marL="342900" marR="0" lvl="0" indent="-342900" algn="l">
                        <a:lnSpc>
                          <a:spcPct val="115000"/>
                        </a:lnSpc>
                        <a:spcBef>
                          <a:spcPts val="0"/>
                        </a:spcBef>
                        <a:spcAft>
                          <a:spcPts val="0"/>
                        </a:spcAft>
                        <a:buFont typeface="Arial"/>
                        <a:buChar char="•"/>
                        <a:tabLst>
                          <a:tab pos="328295" algn="l"/>
                        </a:tabLst>
                      </a:pPr>
                      <a:r>
                        <a:rPr lang="en-US" sz="1600" dirty="0" smtClean="0">
                          <a:solidFill>
                            <a:schemeClr val="accent1">
                              <a:lumMod val="50000"/>
                            </a:schemeClr>
                          </a:solidFill>
                        </a:rPr>
                        <a:t>Mathematics mean SGP</a:t>
                      </a:r>
                      <a:endParaRPr lang="en-US" sz="1600" dirty="0">
                        <a:solidFill>
                          <a:schemeClr val="accent1">
                            <a:lumMod val="50000"/>
                          </a:schemeClr>
                        </a:solidFill>
                      </a:endParaRPr>
                    </a:p>
                  </a:txBody>
                  <a:tcPr marL="68580" marR="68580" marT="0" marB="0" anchor="ctr"/>
                </a:tc>
                <a:extLst>
                  <a:ext uri="{0D108BD9-81ED-4DB2-BD59-A6C34878D82A}">
                    <a16:rowId xmlns:a16="http://schemas.microsoft.com/office/drawing/2014/main" val="10002"/>
                  </a:ext>
                </a:extLst>
              </a:tr>
              <a:tr h="1209675">
                <a:tc>
                  <a:txBody>
                    <a:bodyPr/>
                    <a:lstStyle/>
                    <a:p>
                      <a:pPr marL="0" marR="0" algn="l">
                        <a:lnSpc>
                          <a:spcPct val="115000"/>
                        </a:lnSpc>
                        <a:spcBef>
                          <a:spcPts val="0"/>
                        </a:spcBef>
                        <a:spcAft>
                          <a:spcPts val="0"/>
                        </a:spcAft>
                      </a:pPr>
                      <a:r>
                        <a:rPr lang="en-US" sz="1600" dirty="0">
                          <a:solidFill>
                            <a:schemeClr val="accent1">
                              <a:lumMod val="50000"/>
                            </a:schemeClr>
                          </a:solidFill>
                        </a:rPr>
                        <a:t>High School Completion</a:t>
                      </a:r>
                      <a:endParaRPr lang="en-US" sz="1600" dirty="0">
                        <a:solidFill>
                          <a:schemeClr val="accent1">
                            <a:lumMod val="50000"/>
                          </a:schemeClr>
                        </a:solidFill>
                        <a:latin typeface="+mn-lt"/>
                        <a:ea typeface="Calibri"/>
                        <a:cs typeface="Times New Roman"/>
                      </a:endParaRPr>
                    </a:p>
                  </a:txBody>
                  <a:tcPr marL="68580" marR="68580" marT="0" marB="0" anchor="ctr"/>
                </a:tc>
                <a:tc>
                  <a:txBody>
                    <a:bodyPr/>
                    <a:lstStyle/>
                    <a:p>
                      <a:pPr marL="342900" marR="0" lvl="0" indent="-342900" algn="l">
                        <a:lnSpc>
                          <a:spcPct val="115000"/>
                        </a:lnSpc>
                        <a:spcBef>
                          <a:spcPts val="0"/>
                        </a:spcBef>
                        <a:spcAft>
                          <a:spcPts val="0"/>
                        </a:spcAft>
                        <a:buFont typeface="Arial"/>
                        <a:buChar char="•"/>
                        <a:tabLst>
                          <a:tab pos="328295" algn="l"/>
                        </a:tabLst>
                      </a:pPr>
                      <a:r>
                        <a:rPr lang="en-US" sz="1600" dirty="0">
                          <a:solidFill>
                            <a:schemeClr val="accent1">
                              <a:lumMod val="50000"/>
                            </a:schemeClr>
                          </a:solidFill>
                        </a:rPr>
                        <a:t>Four-year cohort graduation rate </a:t>
                      </a:r>
                    </a:p>
                    <a:p>
                      <a:pPr marL="342900" marR="0" lvl="0" indent="-342900" algn="l">
                        <a:lnSpc>
                          <a:spcPct val="115000"/>
                        </a:lnSpc>
                        <a:spcBef>
                          <a:spcPts val="0"/>
                        </a:spcBef>
                        <a:spcAft>
                          <a:spcPts val="0"/>
                        </a:spcAft>
                        <a:buFont typeface="Arial"/>
                        <a:buChar char="•"/>
                        <a:tabLst>
                          <a:tab pos="328295" algn="l"/>
                        </a:tabLst>
                      </a:pPr>
                      <a:r>
                        <a:rPr lang="en-US" sz="1600" dirty="0">
                          <a:solidFill>
                            <a:schemeClr val="accent1">
                              <a:lumMod val="50000"/>
                            </a:schemeClr>
                          </a:solidFill>
                        </a:rPr>
                        <a:t>Extended engagement </a:t>
                      </a:r>
                      <a:r>
                        <a:rPr lang="en-US" sz="1600" dirty="0" smtClean="0">
                          <a:solidFill>
                            <a:schemeClr val="accent1">
                              <a:lumMod val="50000"/>
                            </a:schemeClr>
                          </a:solidFill>
                        </a:rPr>
                        <a:t>rate (five-year cohort graduation rate plus</a:t>
                      </a:r>
                      <a:r>
                        <a:rPr lang="en-US" sz="1600" baseline="0" dirty="0" smtClean="0">
                          <a:solidFill>
                            <a:schemeClr val="accent1">
                              <a:lumMod val="50000"/>
                            </a:schemeClr>
                          </a:solidFill>
                        </a:rPr>
                        <a:t> the percentage of students still enrolled)</a:t>
                      </a:r>
                      <a:endParaRPr lang="en-US" sz="1600" dirty="0">
                        <a:solidFill>
                          <a:schemeClr val="accent1">
                            <a:lumMod val="50000"/>
                          </a:schemeClr>
                        </a:solidFill>
                      </a:endParaRPr>
                    </a:p>
                    <a:p>
                      <a:pPr marL="342900" marR="0" lvl="0" indent="-342900" algn="l">
                        <a:lnSpc>
                          <a:spcPct val="115000"/>
                        </a:lnSpc>
                        <a:spcBef>
                          <a:spcPts val="0"/>
                        </a:spcBef>
                        <a:spcAft>
                          <a:spcPts val="0"/>
                        </a:spcAft>
                        <a:buFont typeface="Arial"/>
                        <a:buChar char="•"/>
                        <a:tabLst>
                          <a:tab pos="328295" algn="l"/>
                        </a:tabLst>
                      </a:pPr>
                      <a:r>
                        <a:rPr lang="en-US" sz="1600" dirty="0">
                          <a:solidFill>
                            <a:schemeClr val="accent1">
                              <a:lumMod val="50000"/>
                            </a:schemeClr>
                          </a:solidFill>
                        </a:rPr>
                        <a:t>Annual dropout rate</a:t>
                      </a:r>
                    </a:p>
                  </a:txBody>
                  <a:tcPr marL="68580" marR="68580" marT="0" marB="0" anchor="ctr"/>
                </a:tc>
                <a:extLst>
                  <a:ext uri="{0D108BD9-81ED-4DB2-BD59-A6C34878D82A}">
                    <a16:rowId xmlns:a16="http://schemas.microsoft.com/office/drawing/2014/main" val="10003"/>
                  </a:ext>
                </a:extLst>
              </a:tr>
              <a:tr h="676275">
                <a:tc>
                  <a:txBody>
                    <a:bodyPr/>
                    <a:lstStyle/>
                    <a:p>
                      <a:pPr marL="0" marR="0" algn="l">
                        <a:lnSpc>
                          <a:spcPct val="115000"/>
                        </a:lnSpc>
                        <a:spcBef>
                          <a:spcPts val="0"/>
                        </a:spcBef>
                        <a:spcAft>
                          <a:spcPts val="0"/>
                        </a:spcAft>
                      </a:pPr>
                      <a:r>
                        <a:rPr lang="en-US" sz="1600" dirty="0">
                          <a:solidFill>
                            <a:schemeClr val="accent1">
                              <a:lumMod val="50000"/>
                            </a:schemeClr>
                          </a:solidFill>
                        </a:rPr>
                        <a:t>English Language </a:t>
                      </a:r>
                    </a:p>
                    <a:p>
                      <a:pPr marL="0" marR="0" algn="l">
                        <a:lnSpc>
                          <a:spcPct val="115000"/>
                        </a:lnSpc>
                        <a:spcBef>
                          <a:spcPts val="0"/>
                        </a:spcBef>
                        <a:spcAft>
                          <a:spcPts val="0"/>
                        </a:spcAft>
                      </a:pPr>
                      <a:r>
                        <a:rPr lang="en-US" sz="1600" dirty="0" smtClean="0">
                          <a:solidFill>
                            <a:schemeClr val="accent1">
                              <a:lumMod val="50000"/>
                            </a:schemeClr>
                          </a:solidFill>
                          <a:latin typeface="+mn-lt"/>
                          <a:ea typeface="Calibri"/>
                          <a:cs typeface="Times New Roman"/>
                        </a:rPr>
                        <a:t>Proficiency</a:t>
                      </a:r>
                      <a:endParaRPr lang="en-US" sz="1600" dirty="0">
                        <a:solidFill>
                          <a:schemeClr val="accent1">
                            <a:lumMod val="50000"/>
                          </a:schemeClr>
                        </a:solidFill>
                        <a:latin typeface="+mn-lt"/>
                        <a:ea typeface="Calibri"/>
                        <a:cs typeface="Times New Roman"/>
                      </a:endParaRPr>
                    </a:p>
                  </a:txBody>
                  <a:tcPr marL="68580" marR="68580" marT="0" marB="0" anchor="ctr"/>
                </a:tc>
                <a:tc>
                  <a:txBody>
                    <a:bodyPr/>
                    <a:lstStyle/>
                    <a:p>
                      <a:pPr marL="342900" marR="0" lvl="0" indent="-342900" algn="l">
                        <a:lnSpc>
                          <a:spcPct val="115000"/>
                        </a:lnSpc>
                        <a:spcBef>
                          <a:spcPts val="0"/>
                        </a:spcBef>
                        <a:spcAft>
                          <a:spcPts val="0"/>
                        </a:spcAft>
                        <a:buFont typeface="Arial"/>
                        <a:buChar char="•"/>
                        <a:tabLst>
                          <a:tab pos="328295" algn="l"/>
                        </a:tabLst>
                      </a:pPr>
                      <a:r>
                        <a:rPr lang="en-US" sz="1600" dirty="0">
                          <a:solidFill>
                            <a:schemeClr val="accent1">
                              <a:lumMod val="50000"/>
                            </a:schemeClr>
                          </a:solidFill>
                        </a:rPr>
                        <a:t>Progress made by students towards attaining English language </a:t>
                      </a:r>
                      <a:r>
                        <a:rPr lang="en-US" sz="1600" dirty="0" smtClean="0">
                          <a:solidFill>
                            <a:schemeClr val="accent1">
                              <a:lumMod val="50000"/>
                            </a:schemeClr>
                          </a:solidFill>
                        </a:rPr>
                        <a:t>proficiency (percentage</a:t>
                      </a:r>
                      <a:r>
                        <a:rPr lang="en-US" sz="1600" baseline="0" dirty="0" smtClean="0">
                          <a:solidFill>
                            <a:schemeClr val="accent1">
                              <a:lumMod val="50000"/>
                            </a:schemeClr>
                          </a:solidFill>
                        </a:rPr>
                        <a:t> of students meeting annual targets required in order to attain English proficiency in six years)</a:t>
                      </a:r>
                      <a:endParaRPr lang="en-US" sz="1600" dirty="0">
                        <a:solidFill>
                          <a:schemeClr val="accent1">
                            <a:lumMod val="50000"/>
                          </a:schemeClr>
                        </a:solidFill>
                      </a:endParaRPr>
                    </a:p>
                  </a:txBody>
                  <a:tcPr marL="68580" marR="68580" marT="0" marB="0" anchor="ctr"/>
                </a:tc>
                <a:extLst>
                  <a:ext uri="{0D108BD9-81ED-4DB2-BD59-A6C34878D82A}">
                    <a16:rowId xmlns:a16="http://schemas.microsoft.com/office/drawing/2014/main" val="10004"/>
                  </a:ext>
                </a:extLst>
              </a:tr>
              <a:tr h="1228725">
                <a:tc>
                  <a:txBody>
                    <a:bodyPr/>
                    <a:lstStyle/>
                    <a:p>
                      <a:pPr marL="0" marR="0" algn="l">
                        <a:lnSpc>
                          <a:spcPct val="115000"/>
                        </a:lnSpc>
                        <a:spcBef>
                          <a:spcPts val="0"/>
                        </a:spcBef>
                        <a:spcAft>
                          <a:spcPts val="0"/>
                        </a:spcAft>
                      </a:pPr>
                      <a:r>
                        <a:rPr lang="en-US" sz="1600" dirty="0">
                          <a:solidFill>
                            <a:schemeClr val="accent1">
                              <a:lumMod val="50000"/>
                            </a:schemeClr>
                          </a:solidFill>
                        </a:rPr>
                        <a:t>Additional </a:t>
                      </a:r>
                      <a:r>
                        <a:rPr lang="en-US" sz="1600" dirty="0" smtClean="0">
                          <a:solidFill>
                            <a:schemeClr val="accent1">
                              <a:lumMod val="50000"/>
                            </a:schemeClr>
                          </a:solidFill>
                        </a:rPr>
                        <a:t>Indicator(s)</a:t>
                      </a:r>
                      <a:endParaRPr lang="en-US" sz="1600" dirty="0">
                        <a:solidFill>
                          <a:schemeClr val="accent1">
                            <a:lumMod val="50000"/>
                          </a:schemeClr>
                        </a:solidFill>
                        <a:latin typeface="+mn-lt"/>
                        <a:ea typeface="Calibri"/>
                        <a:cs typeface="Times New Roman"/>
                      </a:endParaRPr>
                    </a:p>
                  </a:txBody>
                  <a:tcPr marL="68580" marR="68580" marT="0" marB="0" anchor="ctr"/>
                </a:tc>
                <a:tc>
                  <a:txBody>
                    <a:bodyPr/>
                    <a:lstStyle/>
                    <a:p>
                      <a:pPr marL="342900" marR="0" lvl="0" indent="-342900" algn="l">
                        <a:lnSpc>
                          <a:spcPct val="115000"/>
                        </a:lnSpc>
                        <a:spcBef>
                          <a:spcPts val="0"/>
                        </a:spcBef>
                        <a:spcAft>
                          <a:spcPts val="0"/>
                        </a:spcAft>
                        <a:buFont typeface="Arial"/>
                        <a:buChar char="•"/>
                        <a:tabLst>
                          <a:tab pos="328295" algn="l"/>
                        </a:tabLst>
                      </a:pPr>
                      <a:r>
                        <a:rPr lang="en-US" sz="1600" dirty="0">
                          <a:solidFill>
                            <a:schemeClr val="accent1">
                              <a:lumMod val="50000"/>
                            </a:schemeClr>
                          </a:solidFill>
                        </a:rPr>
                        <a:t>Chronic </a:t>
                      </a:r>
                      <a:r>
                        <a:rPr lang="en-US" sz="1600" dirty="0" smtClean="0">
                          <a:solidFill>
                            <a:schemeClr val="accent1">
                              <a:lumMod val="50000"/>
                            </a:schemeClr>
                          </a:solidFill>
                        </a:rPr>
                        <a:t>absenteeism (percentage of students missing 10 percent or more of their days in membership)</a:t>
                      </a:r>
                      <a:endParaRPr lang="en-US" sz="1600" dirty="0">
                        <a:solidFill>
                          <a:schemeClr val="accent1">
                            <a:lumMod val="50000"/>
                          </a:schemeClr>
                        </a:solidFill>
                      </a:endParaRPr>
                    </a:p>
                    <a:p>
                      <a:pPr marL="342900" marR="0" lvl="0" indent="-342900" algn="l">
                        <a:lnSpc>
                          <a:spcPct val="115000"/>
                        </a:lnSpc>
                        <a:spcBef>
                          <a:spcPts val="0"/>
                        </a:spcBef>
                        <a:spcAft>
                          <a:spcPts val="0"/>
                        </a:spcAft>
                        <a:buFont typeface="Arial"/>
                        <a:buChar char="•"/>
                        <a:tabLst>
                          <a:tab pos="328295" algn="l"/>
                        </a:tabLst>
                      </a:pPr>
                      <a:r>
                        <a:rPr lang="en-US" sz="1600" dirty="0" smtClean="0">
                          <a:solidFill>
                            <a:schemeClr val="accent1">
                              <a:lumMod val="50000"/>
                            </a:schemeClr>
                          </a:solidFill>
                        </a:rPr>
                        <a:t>Percentage </a:t>
                      </a:r>
                      <a:r>
                        <a:rPr lang="en-US" sz="1600" dirty="0">
                          <a:solidFill>
                            <a:schemeClr val="accent1">
                              <a:lumMod val="50000"/>
                            </a:schemeClr>
                          </a:solidFill>
                        </a:rPr>
                        <a:t>of </a:t>
                      </a:r>
                      <a:r>
                        <a:rPr lang="en-US" sz="1600" dirty="0" smtClean="0">
                          <a:solidFill>
                            <a:schemeClr val="accent1">
                              <a:lumMod val="50000"/>
                            </a:schemeClr>
                          </a:solidFill>
                        </a:rPr>
                        <a:t>11</a:t>
                      </a:r>
                      <a:r>
                        <a:rPr lang="en-US" sz="1600" baseline="30000" dirty="0" smtClean="0">
                          <a:solidFill>
                            <a:schemeClr val="accent1">
                              <a:lumMod val="50000"/>
                            </a:schemeClr>
                          </a:solidFill>
                        </a:rPr>
                        <a:t>th</a:t>
                      </a:r>
                      <a:r>
                        <a:rPr lang="en-US" sz="1600" dirty="0" smtClean="0">
                          <a:solidFill>
                            <a:schemeClr val="accent1">
                              <a:lumMod val="50000"/>
                            </a:schemeClr>
                          </a:solidFill>
                        </a:rPr>
                        <a:t> &amp; 12</a:t>
                      </a:r>
                      <a:r>
                        <a:rPr lang="en-US" sz="1600" baseline="30000" dirty="0" smtClean="0">
                          <a:solidFill>
                            <a:schemeClr val="accent1">
                              <a:lumMod val="50000"/>
                            </a:schemeClr>
                          </a:solidFill>
                        </a:rPr>
                        <a:t>th</a:t>
                      </a:r>
                      <a:r>
                        <a:rPr lang="en-US" sz="1600" dirty="0" smtClean="0">
                          <a:solidFill>
                            <a:schemeClr val="accent1">
                              <a:lumMod val="50000"/>
                            </a:schemeClr>
                          </a:solidFill>
                        </a:rPr>
                        <a:t> graders </a:t>
                      </a:r>
                      <a:r>
                        <a:rPr lang="en-US" sz="1600" dirty="0">
                          <a:solidFill>
                            <a:schemeClr val="accent1">
                              <a:lumMod val="50000"/>
                            </a:schemeClr>
                          </a:solidFill>
                        </a:rPr>
                        <a:t>completing </a:t>
                      </a:r>
                      <a:r>
                        <a:rPr lang="en-US" sz="1600" dirty="0" smtClean="0">
                          <a:solidFill>
                            <a:schemeClr val="accent1">
                              <a:lumMod val="50000"/>
                            </a:schemeClr>
                          </a:solidFill>
                        </a:rPr>
                        <a:t>advanced coursework (Advanced</a:t>
                      </a:r>
                      <a:r>
                        <a:rPr lang="en-US" sz="1600" baseline="0" dirty="0" smtClean="0">
                          <a:solidFill>
                            <a:schemeClr val="accent1">
                              <a:lumMod val="50000"/>
                            </a:schemeClr>
                          </a:solidFill>
                        </a:rPr>
                        <a:t> Placement, International Baccalaureate, postsecondary courses, &amp;/or other selected rigorous courses. </a:t>
                      </a:r>
                      <a:r>
                        <a:rPr lang="en-US" sz="1600" i="1" baseline="0" dirty="0" smtClean="0">
                          <a:solidFill>
                            <a:schemeClr val="accent1">
                              <a:lumMod val="50000"/>
                            </a:schemeClr>
                          </a:solidFill>
                        </a:rPr>
                        <a:t>Note:</a:t>
                      </a:r>
                      <a:r>
                        <a:rPr lang="en-US" sz="1600" baseline="0" dirty="0" smtClean="0">
                          <a:solidFill>
                            <a:schemeClr val="accent1">
                              <a:lumMod val="50000"/>
                            </a:schemeClr>
                          </a:solidFill>
                        </a:rPr>
                        <a:t> </a:t>
                      </a:r>
                      <a:r>
                        <a:rPr lang="en-US" sz="1600" baseline="0" dirty="0" err="1" smtClean="0">
                          <a:solidFill>
                            <a:schemeClr val="accent1">
                              <a:lumMod val="50000"/>
                            </a:schemeClr>
                          </a:solidFill>
                        </a:rPr>
                        <a:t>MassCore</a:t>
                      </a:r>
                      <a:r>
                        <a:rPr lang="en-US" sz="1600" baseline="0" dirty="0" smtClean="0">
                          <a:solidFill>
                            <a:schemeClr val="accent1">
                              <a:lumMod val="50000"/>
                            </a:schemeClr>
                          </a:solidFill>
                        </a:rPr>
                        <a:t> may be included in the future) </a:t>
                      </a:r>
                      <a:r>
                        <a:rPr lang="en-US" sz="1600" dirty="0" smtClean="0">
                          <a:solidFill>
                            <a:schemeClr val="accent1">
                              <a:lumMod val="50000"/>
                            </a:schemeClr>
                          </a:solidFill>
                        </a:rPr>
                        <a:t> </a:t>
                      </a:r>
                      <a:endParaRPr lang="en-US" sz="1600" dirty="0">
                        <a:solidFill>
                          <a:schemeClr val="accent1">
                            <a:lumMod val="50000"/>
                          </a:schemeClr>
                        </a:solidFill>
                        <a:latin typeface="+mn-lt"/>
                        <a:cs typeface="Times New Roman"/>
                      </a:endParaRPr>
                    </a:p>
                  </a:txBody>
                  <a:tcPr marL="68580" marR="68580" marT="0" marB="0" anchor="ct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850" y="2438400"/>
            <a:ext cx="1371600" cy="1015663"/>
          </a:xfrm>
          <a:prstGeom prst="rect">
            <a:avLst/>
          </a:prstGeom>
          <a:noFill/>
        </p:spPr>
        <p:txBody>
          <a:bodyPr wrap="square" rtlCol="0">
            <a:spAutoFit/>
          </a:bodyPr>
          <a:lstStyle/>
          <a:p>
            <a:pPr algn="ctr"/>
            <a:r>
              <a:rPr lang="en-US" sz="6000" dirty="0" smtClean="0">
                <a:solidFill>
                  <a:schemeClr val="bg1"/>
                </a:solidFill>
                <a:latin typeface="+mj-lt"/>
              </a:rPr>
              <a:t>4</a:t>
            </a:r>
            <a:endParaRPr lang="en-US" sz="6000" dirty="0">
              <a:solidFill>
                <a:schemeClr val="bg1"/>
              </a:solidFill>
              <a:latin typeface="+mj-lt"/>
            </a:endParaRPr>
          </a:p>
        </p:txBody>
      </p:sp>
      <p:sp>
        <p:nvSpPr>
          <p:cNvPr id="4" name="TextBox 3"/>
          <p:cNvSpPr txBox="1"/>
          <p:nvPr/>
        </p:nvSpPr>
        <p:spPr>
          <a:xfrm>
            <a:off x="2428874" y="2609850"/>
            <a:ext cx="8505825" cy="1323439"/>
          </a:xfrm>
          <a:prstGeom prst="rect">
            <a:avLst/>
          </a:prstGeom>
          <a:noFill/>
        </p:spPr>
        <p:txBody>
          <a:bodyPr wrap="square" rtlCol="0">
            <a:spAutoFit/>
          </a:bodyPr>
          <a:lstStyle/>
          <a:p>
            <a:r>
              <a:rPr lang="en-US" sz="4000" dirty="0" smtClean="0">
                <a:solidFill>
                  <a:schemeClr val="accent1">
                    <a:lumMod val="50000"/>
                  </a:schemeClr>
                </a:solidFill>
                <a:latin typeface="+mj-lt"/>
              </a:rPr>
              <a:t>Weighting of accountability indicators</a:t>
            </a:r>
            <a:endParaRPr lang="en-US" sz="4000" dirty="0">
              <a:solidFill>
                <a:schemeClr val="accent1">
                  <a:lumMod val="50000"/>
                </a:schemeClr>
              </a:solidFill>
              <a:latin typeface="+mj-lt"/>
            </a:endParaRPr>
          </a:p>
        </p:txBody>
      </p:sp>
      <p:sp>
        <p:nvSpPr>
          <p:cNvPr id="3" name="Title 2" hidden="1"/>
          <p:cNvSpPr>
            <a:spLocks noGrp="1"/>
          </p:cNvSpPr>
          <p:nvPr>
            <p:ph type="title"/>
          </p:nvPr>
        </p:nvSpPr>
        <p:spPr/>
        <p:txBody>
          <a:bodyPr/>
          <a:lstStyle/>
          <a:p>
            <a:r>
              <a:rPr lang="en-US" dirty="0" smtClean="0"/>
              <a:t>4. Weighting of accountability indicators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for weighting achievement &amp; growth</a:t>
            </a:r>
            <a:endParaRPr lang="en-US" dirty="0"/>
          </a:p>
        </p:txBody>
      </p:sp>
      <p:sp>
        <p:nvSpPr>
          <p:cNvPr id="3" name="Content Placeholder 2"/>
          <p:cNvSpPr>
            <a:spLocks noGrp="1"/>
          </p:cNvSpPr>
          <p:nvPr>
            <p:ph idx="1"/>
          </p:nvPr>
        </p:nvSpPr>
        <p:spPr/>
        <p:txBody>
          <a:bodyPr/>
          <a:lstStyle/>
          <a:p>
            <a:r>
              <a:rPr lang="en-US" sz="2800" dirty="0" smtClean="0"/>
              <a:t>The current ratio of achievement &amp; growth is 3 (achievement) to 1 (growth)</a:t>
            </a:r>
          </a:p>
          <a:p>
            <a:r>
              <a:rPr lang="en-US" sz="2800" dirty="0" smtClean="0"/>
              <a:t>Impact of increasing weight of growth in system:</a:t>
            </a:r>
          </a:p>
          <a:p>
            <a:pPr lvl="1"/>
            <a:r>
              <a:rPr lang="en-US" sz="2400" dirty="0" smtClean="0"/>
              <a:t>Could increase differentiation between similarly-achieving schools</a:t>
            </a:r>
          </a:p>
          <a:p>
            <a:pPr lvl="1"/>
            <a:r>
              <a:rPr lang="en-US" sz="2400" dirty="0" smtClean="0"/>
              <a:t>Increases the value of a normative measure (there will always be a 1</a:t>
            </a:r>
            <a:r>
              <a:rPr lang="en-US" sz="2400" baseline="30000" dirty="0" smtClean="0"/>
              <a:t>st</a:t>
            </a:r>
            <a:r>
              <a:rPr lang="en-US" sz="2400" dirty="0" smtClean="0"/>
              <a:t> percentile &amp; a 99</a:t>
            </a:r>
            <a:r>
              <a:rPr lang="en-US" sz="2400" baseline="30000" dirty="0" smtClean="0"/>
              <a:t>th</a:t>
            </a:r>
            <a:r>
              <a:rPr lang="en-US" sz="2400" dirty="0" smtClean="0"/>
              <a:t> percentile)</a:t>
            </a:r>
          </a:p>
          <a:p>
            <a:pPr lvl="1"/>
            <a:r>
              <a:rPr lang="en-US" sz="2400" dirty="0" smtClean="0"/>
              <a:t>Decreases the value of grade 3 assessment results (no SGP for students in grade 3)</a:t>
            </a:r>
          </a:p>
          <a:p>
            <a:pPr lvl="1"/>
            <a:r>
              <a:rPr lang="en-US" sz="2400" dirty="0" smtClean="0"/>
              <a:t>Decreases value of science assessment in system (no SGP for science)</a:t>
            </a:r>
          </a:p>
          <a:p>
            <a:pPr lvl="1">
              <a:buNone/>
            </a:pPr>
            <a:endParaRPr lang="en-US" sz="2400"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12</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Considerations for weighting achievement &amp; growth</a:t>
            </a:r>
            <a:endParaRPr lang="en-US" dirty="0"/>
          </a:p>
        </p:txBody>
      </p:sp>
      <p:sp>
        <p:nvSpPr>
          <p:cNvPr id="3" name="Content Placeholder 2"/>
          <p:cNvSpPr>
            <a:spLocks noGrp="1"/>
          </p:cNvSpPr>
          <p:nvPr>
            <p:ph idx="1"/>
          </p:nvPr>
        </p:nvSpPr>
        <p:spPr/>
        <p:txBody>
          <a:bodyPr/>
          <a:lstStyle/>
          <a:p>
            <a:r>
              <a:rPr lang="en-US" sz="2800" dirty="0" smtClean="0"/>
              <a:t>All indicators need to be included in the weighting</a:t>
            </a:r>
          </a:p>
          <a:p>
            <a:r>
              <a:rPr lang="en-US" sz="2800" dirty="0" smtClean="0"/>
              <a:t>Progress towards English language proficiency only applies to a subset of schools, &amp; weighting needs to be flexible</a:t>
            </a:r>
          </a:p>
          <a:p>
            <a:r>
              <a:rPr lang="en-US" sz="2800" dirty="0" smtClean="0"/>
              <a:t>Ratio between achievement &amp; growth can be held constant between non-high schools &amp; high schools but actual weightings will differ</a:t>
            </a:r>
          </a:p>
          <a:p>
            <a:r>
              <a:rPr lang="en-US" sz="2800" dirty="0" smtClean="0"/>
              <a:t>ESE intends to apply the same weighting rules to both the normative &amp; criterion-referenced components of the system</a:t>
            </a:r>
          </a:p>
          <a:p>
            <a:r>
              <a:rPr lang="en-US" sz="2800" b="1" dirty="0" smtClean="0"/>
              <a:t>Recommendation is to maintain current ratio (3:1)</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13</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weighting of indicators in non-high schools</a:t>
            </a:r>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14</a:t>
            </a:fld>
            <a:endParaRPr lang="zh-CN" altLang="en-US" dirty="0"/>
          </a:p>
        </p:txBody>
      </p:sp>
      <p:graphicFrame>
        <p:nvGraphicFramePr>
          <p:cNvPr id="6" name="Table 5" descr="Weighting of percentile indicators in non-high schools&#10;&#10;&#10;" title="Weighting of percentile indicators in non-high schools"/>
          <p:cNvGraphicFramePr>
            <a:graphicFrameLocks noGrp="1"/>
          </p:cNvGraphicFramePr>
          <p:nvPr>
            <p:extLst>
              <p:ext uri="{D42A27DB-BD31-4B8C-83A1-F6EECF244321}">
                <p14:modId xmlns:p14="http://schemas.microsoft.com/office/powerpoint/2010/main" val="104583591"/>
              </p:ext>
            </p:extLst>
          </p:nvPr>
        </p:nvGraphicFramePr>
        <p:xfrm>
          <a:off x="1759626" y="1546980"/>
          <a:ext cx="8672749" cy="4592422"/>
        </p:xfrm>
        <a:graphic>
          <a:graphicData uri="http://schemas.openxmlformats.org/drawingml/2006/table">
            <a:tbl>
              <a:tblPr firstRow="1" bandRow="1">
                <a:tableStyleId>{5C22544A-7EE6-4342-B048-85BDC9FD1C3A}</a:tableStyleId>
              </a:tblPr>
              <a:tblGrid>
                <a:gridCol w="2048320">
                  <a:extLst>
                    <a:ext uri="{9D8B030D-6E8A-4147-A177-3AD203B41FA5}">
                      <a16:colId xmlns:a16="http://schemas.microsoft.com/office/drawing/2014/main" val="20000"/>
                    </a:ext>
                  </a:extLst>
                </a:gridCol>
                <a:gridCol w="4310743">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094486">
                  <a:extLst>
                    <a:ext uri="{9D8B030D-6E8A-4147-A177-3AD203B41FA5}">
                      <a16:colId xmlns:a16="http://schemas.microsoft.com/office/drawing/2014/main" val="20003"/>
                    </a:ext>
                  </a:extLst>
                </a:gridCol>
              </a:tblGrid>
              <a:tr h="336986">
                <a:tc rowSpan="2">
                  <a:txBody>
                    <a:bodyPr/>
                    <a:lstStyle/>
                    <a:p>
                      <a:pPr marL="0" marR="0" algn="ctr">
                        <a:lnSpc>
                          <a:spcPct val="115000"/>
                        </a:lnSpc>
                        <a:spcBef>
                          <a:spcPts val="0"/>
                        </a:spcBef>
                        <a:spcAft>
                          <a:spcPts val="0"/>
                        </a:spcAft>
                      </a:pPr>
                      <a:r>
                        <a:rPr lang="en-US" sz="1600" dirty="0" smtClean="0"/>
                        <a:t>Indicator</a:t>
                      </a:r>
                      <a:endParaRPr lang="en-US" sz="1600" dirty="0">
                        <a:latin typeface="+mn-lt"/>
                        <a:ea typeface="Calibri"/>
                        <a:cs typeface="Times New Roman"/>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1">
                        <a:lumMod val="50000"/>
                      </a:schemeClr>
                    </a:solidFill>
                  </a:tcPr>
                </a:tc>
                <a:tc rowSpan="2">
                  <a:txBody>
                    <a:bodyPr/>
                    <a:lstStyle/>
                    <a:p>
                      <a:pPr marL="0" marR="0" algn="ctr">
                        <a:lnSpc>
                          <a:spcPct val="115000"/>
                        </a:lnSpc>
                        <a:spcBef>
                          <a:spcPts val="0"/>
                        </a:spcBef>
                        <a:spcAft>
                          <a:spcPts val="0"/>
                        </a:spcAft>
                      </a:pPr>
                      <a:r>
                        <a:rPr lang="en-US" sz="1600" dirty="0" smtClean="0">
                          <a:latin typeface="+mn-lt"/>
                          <a:ea typeface="Calibri"/>
                          <a:cs typeface="Times New Roman"/>
                        </a:rPr>
                        <a:t>Measures</a:t>
                      </a:r>
                      <a:endParaRPr lang="en-US" sz="1600" dirty="0">
                        <a:latin typeface="+mn-lt"/>
                        <a:ea typeface="Calibri"/>
                        <a:cs typeface="Times New Roman"/>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1">
                        <a:lumMod val="50000"/>
                      </a:schemeClr>
                    </a:solidFill>
                  </a:tcPr>
                </a:tc>
                <a:tc gridSpan="2">
                  <a:txBody>
                    <a:bodyPr/>
                    <a:lstStyle/>
                    <a:p>
                      <a:pPr marL="0" marR="0" algn="ctr">
                        <a:lnSpc>
                          <a:spcPct val="115000"/>
                        </a:lnSpc>
                        <a:spcBef>
                          <a:spcPts val="0"/>
                        </a:spcBef>
                        <a:spcAft>
                          <a:spcPts val="0"/>
                        </a:spcAft>
                      </a:pPr>
                      <a:r>
                        <a:rPr lang="en-US" sz="1600" dirty="0" smtClean="0">
                          <a:latin typeface="+mn-lt"/>
                          <a:ea typeface="Calibri"/>
                          <a:cs typeface="Times New Roman"/>
                        </a:rPr>
                        <a:t>Current</a:t>
                      </a:r>
                      <a:r>
                        <a:rPr lang="en-US" sz="1600" baseline="0" dirty="0" smtClean="0">
                          <a:latin typeface="+mn-lt"/>
                          <a:ea typeface="Calibri"/>
                          <a:cs typeface="Times New Roman"/>
                        </a:rPr>
                        <a:t> </a:t>
                      </a:r>
                      <a:r>
                        <a:rPr lang="en-US" sz="1600" dirty="0" smtClean="0">
                          <a:latin typeface="+mn-lt"/>
                          <a:ea typeface="Calibri"/>
                          <a:cs typeface="Times New Roman"/>
                        </a:rPr>
                        <a:t>Weighting 3:1</a:t>
                      </a:r>
                      <a:endParaRPr lang="en-US" sz="1600" dirty="0">
                        <a:latin typeface="+mn-lt"/>
                        <a:ea typeface="Calibri"/>
                        <a:cs typeface="Times New Roman"/>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1">
                        <a:lumMod val="50000"/>
                      </a:schemeClr>
                    </a:solidFill>
                  </a:tcPr>
                </a:tc>
                <a:tc hMerge="1">
                  <a:txBody>
                    <a:bodyPr/>
                    <a:lstStyle/>
                    <a:p>
                      <a:endParaRPr lang="en-US"/>
                    </a:p>
                  </a:txBody>
                  <a:tcPr/>
                </a:tc>
                <a:extLst>
                  <a:ext uri="{0D108BD9-81ED-4DB2-BD59-A6C34878D82A}">
                    <a16:rowId xmlns:a16="http://schemas.microsoft.com/office/drawing/2014/main" val="10000"/>
                  </a:ext>
                </a:extLst>
              </a:tr>
              <a:tr h="336986">
                <a:tc vMerge="1">
                  <a:txBody>
                    <a:bodyPr/>
                    <a:lstStyle/>
                    <a:p>
                      <a:pPr marL="0" marR="0" algn="l">
                        <a:lnSpc>
                          <a:spcPct val="115000"/>
                        </a:lnSpc>
                        <a:spcBef>
                          <a:spcPts val="0"/>
                        </a:spcBef>
                        <a:spcAft>
                          <a:spcPts val="0"/>
                        </a:spcAft>
                      </a:pPr>
                      <a:endParaRPr lang="en-US" sz="1600" dirty="0">
                        <a:latin typeface="+mn-lt"/>
                        <a:ea typeface="Calibri"/>
                        <a:cs typeface="Times New Roman"/>
                      </a:endParaRPr>
                    </a:p>
                  </a:txBody>
                  <a:tcPr marL="68580" marR="68580" marT="0" marB="0" anchor="ctr">
                    <a:solidFill>
                      <a:schemeClr val="accent1">
                        <a:lumMod val="50000"/>
                      </a:schemeClr>
                    </a:solidFill>
                  </a:tcPr>
                </a:tc>
                <a:tc vMerge="1">
                  <a:txBody>
                    <a:bodyPr/>
                    <a:lstStyle/>
                    <a:p>
                      <a:pPr marL="0" marR="0" algn="ctr">
                        <a:lnSpc>
                          <a:spcPct val="115000"/>
                        </a:lnSpc>
                        <a:spcBef>
                          <a:spcPts val="0"/>
                        </a:spcBef>
                        <a:spcAft>
                          <a:spcPts val="0"/>
                        </a:spcAft>
                      </a:pPr>
                      <a:endParaRPr lang="en-US" sz="1600" dirty="0">
                        <a:latin typeface="+mn-lt"/>
                        <a:ea typeface="Calibri"/>
                        <a:cs typeface="Times New Roman"/>
                      </a:endParaRPr>
                    </a:p>
                  </a:txBody>
                  <a:tcPr marL="68580" marR="68580" marT="0" marB="0" anchor="ctr">
                    <a:solidFill>
                      <a:schemeClr val="accent1">
                        <a:lumMod val="50000"/>
                      </a:schemeClr>
                    </a:solidFill>
                  </a:tcPr>
                </a:tc>
                <a:tc>
                  <a:txBody>
                    <a:bodyPr/>
                    <a:lstStyle/>
                    <a:p>
                      <a:pPr marL="0" marR="0" algn="ctr">
                        <a:lnSpc>
                          <a:spcPct val="115000"/>
                        </a:lnSpc>
                        <a:spcBef>
                          <a:spcPts val="0"/>
                        </a:spcBef>
                        <a:spcAft>
                          <a:spcPts val="0"/>
                        </a:spcAft>
                      </a:pPr>
                      <a:r>
                        <a:rPr lang="en-US" sz="1600" b="1" dirty="0" smtClean="0">
                          <a:solidFill>
                            <a:schemeClr val="bg1"/>
                          </a:solidFill>
                          <a:latin typeface="+mn-lt"/>
                          <a:ea typeface="Calibri"/>
                          <a:cs typeface="Times New Roman"/>
                        </a:rPr>
                        <a:t>With</a:t>
                      </a:r>
                      <a:r>
                        <a:rPr lang="en-US" sz="1600" b="1" baseline="0" dirty="0" smtClean="0">
                          <a:solidFill>
                            <a:schemeClr val="bg1"/>
                          </a:solidFill>
                          <a:latin typeface="+mn-lt"/>
                          <a:ea typeface="Calibri"/>
                          <a:cs typeface="Times New Roman"/>
                        </a:rPr>
                        <a:t> ELL</a:t>
                      </a:r>
                      <a:endParaRPr lang="en-US" sz="1600" b="1" dirty="0">
                        <a:solidFill>
                          <a:schemeClr val="bg1"/>
                        </a:solidFill>
                        <a:latin typeface="+mn-lt"/>
                        <a:ea typeface="Calibri"/>
                        <a:cs typeface="Times New Roman"/>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r>
                        <a:rPr lang="en-US" sz="1600" b="1" dirty="0" smtClean="0">
                          <a:solidFill>
                            <a:schemeClr val="bg1"/>
                          </a:solidFill>
                        </a:rPr>
                        <a:t>No</a:t>
                      </a:r>
                      <a:r>
                        <a:rPr lang="en-US" sz="1600" b="1" baseline="0" dirty="0" smtClean="0">
                          <a:solidFill>
                            <a:schemeClr val="bg1"/>
                          </a:solidFill>
                        </a:rPr>
                        <a:t> ELL</a:t>
                      </a:r>
                      <a:endParaRPr lang="en-US" sz="1600" b="1" dirty="0">
                        <a:solidFill>
                          <a:schemeClr val="bg1"/>
                        </a:solidFill>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10001"/>
                  </a:ext>
                </a:extLst>
              </a:tr>
              <a:tr h="783690">
                <a:tc>
                  <a:txBody>
                    <a:bodyPr/>
                    <a:lstStyle/>
                    <a:p>
                      <a:pPr marL="0" marR="0" algn="l">
                        <a:lnSpc>
                          <a:spcPct val="115000"/>
                        </a:lnSpc>
                        <a:spcBef>
                          <a:spcPts val="0"/>
                        </a:spcBef>
                        <a:spcAft>
                          <a:spcPts val="0"/>
                        </a:spcAft>
                      </a:pPr>
                      <a:r>
                        <a:rPr lang="en-US" sz="1600" dirty="0">
                          <a:solidFill>
                            <a:schemeClr val="accent1">
                              <a:lumMod val="50000"/>
                            </a:schemeClr>
                          </a:solidFill>
                        </a:rPr>
                        <a:t>Achievement</a:t>
                      </a:r>
                      <a:endParaRPr lang="en-US" sz="1600" dirty="0">
                        <a:solidFill>
                          <a:schemeClr val="accent1">
                            <a:lumMod val="50000"/>
                          </a:schemeClr>
                        </a:solidFill>
                        <a:latin typeface="+mn-lt"/>
                        <a:ea typeface="Calibri"/>
                        <a:cs typeface="Times New Roman"/>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Arial"/>
                        <a:buChar char="•"/>
                        <a:tabLst>
                          <a:tab pos="328295" algn="l"/>
                        </a:tabLst>
                      </a:pPr>
                      <a:r>
                        <a:rPr lang="en-US" sz="1600" dirty="0" smtClean="0">
                          <a:solidFill>
                            <a:schemeClr val="accent1">
                              <a:lumMod val="50000"/>
                            </a:schemeClr>
                          </a:solidFill>
                        </a:rPr>
                        <a:t>ELA,</a:t>
                      </a:r>
                      <a:r>
                        <a:rPr lang="en-US" sz="1600" baseline="0" dirty="0" smtClean="0">
                          <a:solidFill>
                            <a:schemeClr val="accent1">
                              <a:lumMod val="50000"/>
                            </a:schemeClr>
                          </a:solidFill>
                        </a:rPr>
                        <a:t> math, &amp; science</a:t>
                      </a:r>
                      <a:r>
                        <a:rPr lang="en-US" sz="1600" dirty="0" smtClean="0">
                          <a:solidFill>
                            <a:schemeClr val="accent1">
                              <a:lumMod val="50000"/>
                            </a:schemeClr>
                          </a:solidFill>
                        </a:rPr>
                        <a:t> achievement values (based on scaled</a:t>
                      </a:r>
                      <a:r>
                        <a:rPr lang="en-US" sz="1600" baseline="0" dirty="0" smtClean="0">
                          <a:solidFill>
                            <a:schemeClr val="accent1">
                              <a:lumMod val="50000"/>
                            </a:schemeClr>
                          </a:solidFill>
                        </a:rPr>
                        <a:t> score)</a:t>
                      </a:r>
                      <a:endParaRPr lang="en-US" sz="1600" dirty="0">
                        <a:solidFill>
                          <a:schemeClr val="accent1">
                            <a:lumMod val="50000"/>
                          </a:schemeClr>
                        </a:solidFill>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a:buNone/>
                        <a:tabLst>
                          <a:tab pos="328295" algn="l"/>
                        </a:tabLst>
                      </a:pPr>
                      <a:r>
                        <a:rPr lang="en-US" sz="1600" dirty="0" smtClean="0">
                          <a:solidFill>
                            <a:schemeClr val="accent1">
                              <a:lumMod val="50000"/>
                            </a:schemeClr>
                          </a:solidFill>
                        </a:rPr>
                        <a:t>60%</a:t>
                      </a:r>
                      <a:endParaRPr lang="en-US" sz="1600" dirty="0">
                        <a:solidFill>
                          <a:schemeClr val="accent1">
                            <a:lumMod val="50000"/>
                          </a:schemeClr>
                        </a:solidFill>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a:buNone/>
                        <a:tabLst>
                          <a:tab pos="328295" algn="l"/>
                        </a:tabLst>
                      </a:pPr>
                      <a:r>
                        <a:rPr lang="en-US" sz="1600" dirty="0" smtClean="0">
                          <a:solidFill>
                            <a:schemeClr val="accent1">
                              <a:lumMod val="50000"/>
                            </a:schemeClr>
                          </a:solidFill>
                        </a:rPr>
                        <a:t>67%</a:t>
                      </a:r>
                      <a:endParaRPr lang="en-US" sz="1600" dirty="0">
                        <a:solidFill>
                          <a:schemeClr val="accent1">
                            <a:lumMod val="50000"/>
                          </a:schemeClr>
                        </a:solidFill>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783690">
                <a:tc>
                  <a:txBody>
                    <a:bodyPr/>
                    <a:lstStyle/>
                    <a:p>
                      <a:pPr marL="0" marR="0" algn="l">
                        <a:lnSpc>
                          <a:spcPct val="115000"/>
                        </a:lnSpc>
                        <a:spcBef>
                          <a:spcPts val="0"/>
                        </a:spcBef>
                        <a:spcAft>
                          <a:spcPts val="0"/>
                        </a:spcAft>
                      </a:pPr>
                      <a:r>
                        <a:rPr lang="en-US" sz="1600" dirty="0">
                          <a:solidFill>
                            <a:schemeClr val="accent1">
                              <a:lumMod val="50000"/>
                            </a:schemeClr>
                          </a:solidFill>
                        </a:rPr>
                        <a:t>Student Growth</a:t>
                      </a:r>
                      <a:endParaRPr lang="en-US" sz="1600" dirty="0">
                        <a:solidFill>
                          <a:schemeClr val="accent1">
                            <a:lumMod val="50000"/>
                          </a:schemeClr>
                        </a:solidFill>
                        <a:latin typeface="+mn-lt"/>
                        <a:ea typeface="Calibri"/>
                        <a:cs typeface="Times New Roman"/>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Arial"/>
                        <a:buChar char="•"/>
                        <a:tabLst>
                          <a:tab pos="328295" algn="l"/>
                        </a:tabLst>
                      </a:pPr>
                      <a:r>
                        <a:rPr lang="en-US" sz="1600" dirty="0" smtClean="0">
                          <a:solidFill>
                            <a:schemeClr val="accent1">
                              <a:lumMod val="50000"/>
                            </a:schemeClr>
                          </a:solidFill>
                        </a:rPr>
                        <a:t>ELA/Math</a:t>
                      </a:r>
                      <a:r>
                        <a:rPr lang="en-US" sz="1600" baseline="0" dirty="0" smtClean="0">
                          <a:solidFill>
                            <a:schemeClr val="accent1">
                              <a:lumMod val="50000"/>
                            </a:schemeClr>
                          </a:solidFill>
                        </a:rPr>
                        <a:t> Student Growth Percentile (SGP)</a:t>
                      </a:r>
                      <a:endParaRPr lang="en-US" sz="1600" dirty="0">
                        <a:solidFill>
                          <a:schemeClr val="accent1">
                            <a:lumMod val="50000"/>
                          </a:schemeClr>
                        </a:solidFill>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a:buNone/>
                        <a:tabLst>
                          <a:tab pos="328295" algn="l"/>
                        </a:tabLst>
                      </a:pPr>
                      <a:r>
                        <a:rPr lang="en-US" sz="1600" dirty="0" smtClean="0">
                          <a:solidFill>
                            <a:schemeClr val="accent1">
                              <a:lumMod val="50000"/>
                            </a:schemeClr>
                          </a:solidFill>
                        </a:rPr>
                        <a:t>20%</a:t>
                      </a:r>
                      <a:endParaRPr lang="en-US" sz="1600" dirty="0">
                        <a:solidFill>
                          <a:schemeClr val="accent1">
                            <a:lumMod val="50000"/>
                          </a:schemeClr>
                        </a:solidFill>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a:buNone/>
                        <a:tabLst>
                          <a:tab pos="328295" algn="l"/>
                        </a:tabLst>
                      </a:pPr>
                      <a:r>
                        <a:rPr lang="en-US" sz="1600" dirty="0" smtClean="0">
                          <a:solidFill>
                            <a:schemeClr val="accent1">
                              <a:lumMod val="50000"/>
                            </a:schemeClr>
                          </a:solidFill>
                        </a:rPr>
                        <a:t>23%</a:t>
                      </a:r>
                      <a:endParaRPr lang="en-US" sz="1600" dirty="0">
                        <a:solidFill>
                          <a:schemeClr val="accent1">
                            <a:lumMod val="50000"/>
                          </a:schemeClr>
                        </a:solidFill>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783690">
                <a:tc>
                  <a:txBody>
                    <a:bodyPr/>
                    <a:lstStyle/>
                    <a:p>
                      <a:pPr marL="0" marR="0" algn="l">
                        <a:lnSpc>
                          <a:spcPct val="115000"/>
                        </a:lnSpc>
                        <a:spcBef>
                          <a:spcPts val="0"/>
                        </a:spcBef>
                        <a:spcAft>
                          <a:spcPts val="0"/>
                        </a:spcAft>
                      </a:pPr>
                      <a:r>
                        <a:rPr lang="en-US" sz="1600" dirty="0">
                          <a:solidFill>
                            <a:schemeClr val="accent1">
                              <a:lumMod val="50000"/>
                            </a:schemeClr>
                          </a:solidFill>
                        </a:rPr>
                        <a:t>English Language </a:t>
                      </a:r>
                    </a:p>
                    <a:p>
                      <a:pPr marL="0" marR="0" algn="l">
                        <a:lnSpc>
                          <a:spcPct val="115000"/>
                        </a:lnSpc>
                        <a:spcBef>
                          <a:spcPts val="0"/>
                        </a:spcBef>
                        <a:spcAft>
                          <a:spcPts val="0"/>
                        </a:spcAft>
                      </a:pPr>
                      <a:r>
                        <a:rPr lang="en-US" sz="1600" dirty="0" smtClean="0">
                          <a:solidFill>
                            <a:schemeClr val="accent1">
                              <a:lumMod val="50000"/>
                            </a:schemeClr>
                          </a:solidFill>
                          <a:latin typeface="+mn-lt"/>
                          <a:ea typeface="Calibri"/>
                          <a:cs typeface="Times New Roman"/>
                        </a:rPr>
                        <a:t>Proficiency</a:t>
                      </a:r>
                      <a:endParaRPr lang="en-US" sz="1600" dirty="0">
                        <a:solidFill>
                          <a:schemeClr val="accent1">
                            <a:lumMod val="50000"/>
                          </a:schemeClr>
                        </a:solidFill>
                        <a:latin typeface="+mn-lt"/>
                        <a:ea typeface="Calibri"/>
                        <a:cs typeface="Times New Roman"/>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Arial"/>
                        <a:buChar char="•"/>
                        <a:tabLst>
                          <a:tab pos="328295" algn="l"/>
                        </a:tabLst>
                      </a:pPr>
                      <a:r>
                        <a:rPr lang="en-US" sz="1600" dirty="0" smtClean="0">
                          <a:solidFill>
                            <a:schemeClr val="accent1">
                              <a:lumMod val="50000"/>
                            </a:schemeClr>
                          </a:solidFill>
                        </a:rPr>
                        <a:t>Progress made by students towards attaining English language proficiency</a:t>
                      </a:r>
                      <a:endParaRPr lang="en-US" sz="1600" dirty="0">
                        <a:solidFill>
                          <a:schemeClr val="accent1">
                            <a:lumMod val="50000"/>
                          </a:schemeClr>
                        </a:solidFill>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a:buNone/>
                        <a:tabLst>
                          <a:tab pos="328295" algn="l"/>
                        </a:tabLst>
                      </a:pPr>
                      <a:r>
                        <a:rPr lang="en-US" sz="1600" dirty="0" smtClean="0">
                          <a:solidFill>
                            <a:schemeClr val="accent1">
                              <a:lumMod val="50000"/>
                            </a:schemeClr>
                          </a:solidFill>
                        </a:rPr>
                        <a:t>10%</a:t>
                      </a:r>
                      <a:endParaRPr lang="en-US" sz="1600" dirty="0">
                        <a:solidFill>
                          <a:schemeClr val="accent1">
                            <a:lumMod val="50000"/>
                          </a:schemeClr>
                        </a:solidFill>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a:buNone/>
                        <a:tabLst>
                          <a:tab pos="328295" algn="l"/>
                        </a:tabLst>
                      </a:pPr>
                      <a:endParaRPr lang="en-US" sz="1600" dirty="0">
                        <a:solidFill>
                          <a:schemeClr val="accent1">
                            <a:lumMod val="50000"/>
                          </a:schemeClr>
                        </a:solidFill>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4"/>
                  </a:ext>
                </a:extLst>
              </a:tr>
              <a:tr h="783690">
                <a:tc>
                  <a:txBody>
                    <a:bodyPr/>
                    <a:lstStyle/>
                    <a:p>
                      <a:pPr marL="0" marR="0" algn="l">
                        <a:lnSpc>
                          <a:spcPct val="115000"/>
                        </a:lnSpc>
                        <a:spcBef>
                          <a:spcPts val="0"/>
                        </a:spcBef>
                        <a:spcAft>
                          <a:spcPts val="0"/>
                        </a:spcAft>
                      </a:pPr>
                      <a:r>
                        <a:rPr lang="en-US" sz="1600" dirty="0">
                          <a:solidFill>
                            <a:schemeClr val="accent1">
                              <a:lumMod val="50000"/>
                            </a:schemeClr>
                          </a:solidFill>
                        </a:rPr>
                        <a:t>Additional Indicators</a:t>
                      </a:r>
                      <a:endParaRPr lang="en-US" sz="1600" dirty="0">
                        <a:solidFill>
                          <a:schemeClr val="accent1">
                            <a:lumMod val="50000"/>
                          </a:schemeClr>
                        </a:solidFill>
                        <a:latin typeface="+mn-lt"/>
                        <a:ea typeface="Calibri"/>
                        <a:cs typeface="Times New Roman"/>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Arial"/>
                        <a:buChar char="•"/>
                        <a:tabLst>
                          <a:tab pos="328295" algn="l"/>
                        </a:tabLst>
                      </a:pPr>
                      <a:r>
                        <a:rPr lang="en-US" sz="1600" dirty="0">
                          <a:solidFill>
                            <a:schemeClr val="accent1">
                              <a:lumMod val="50000"/>
                            </a:schemeClr>
                          </a:solidFill>
                        </a:rPr>
                        <a:t>Chronic </a:t>
                      </a:r>
                      <a:r>
                        <a:rPr lang="en-US" sz="1600" dirty="0" smtClean="0">
                          <a:solidFill>
                            <a:schemeClr val="accent1">
                              <a:lumMod val="50000"/>
                            </a:schemeClr>
                          </a:solidFill>
                        </a:rPr>
                        <a:t>absenteeism</a:t>
                      </a:r>
                      <a:endParaRPr lang="en-US" sz="1600" dirty="0">
                        <a:solidFill>
                          <a:schemeClr val="accent1">
                            <a:lumMod val="50000"/>
                          </a:schemeClr>
                        </a:solidFill>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pitchFamily="34" charset="0"/>
                        <a:buNone/>
                        <a:tabLst>
                          <a:tab pos="328295" algn="l"/>
                        </a:tabLst>
                      </a:pPr>
                      <a:r>
                        <a:rPr lang="en-US" sz="1600" dirty="0" smtClean="0">
                          <a:solidFill>
                            <a:schemeClr val="accent1">
                              <a:lumMod val="50000"/>
                            </a:schemeClr>
                          </a:solidFill>
                        </a:rPr>
                        <a:t>10%</a:t>
                      </a:r>
                      <a:endParaRPr lang="en-US" sz="1600" dirty="0">
                        <a:solidFill>
                          <a:schemeClr val="accent1">
                            <a:lumMod val="50000"/>
                          </a:schemeClr>
                        </a:solidFill>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pitchFamily="34" charset="0"/>
                        <a:buNone/>
                        <a:tabLst>
                          <a:tab pos="328295" algn="l"/>
                        </a:tabLst>
                      </a:pPr>
                      <a:r>
                        <a:rPr lang="en-US" sz="1600" dirty="0" smtClean="0">
                          <a:solidFill>
                            <a:schemeClr val="accent1">
                              <a:lumMod val="50000"/>
                            </a:schemeClr>
                          </a:solidFill>
                        </a:rPr>
                        <a:t>10%</a:t>
                      </a:r>
                      <a:endParaRPr lang="en-US" sz="1600" dirty="0">
                        <a:solidFill>
                          <a:schemeClr val="accent1">
                            <a:lumMod val="50000"/>
                          </a:schemeClr>
                        </a:solidFill>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10005"/>
                  </a:ext>
                </a:extLst>
              </a:tr>
              <a:tr h="783690">
                <a:tc>
                  <a:txBody>
                    <a:bodyPr/>
                    <a:lstStyle/>
                    <a:p>
                      <a:pPr marL="0" marR="0" algn="l">
                        <a:lnSpc>
                          <a:spcPct val="115000"/>
                        </a:lnSpc>
                        <a:spcBef>
                          <a:spcPts val="0"/>
                        </a:spcBef>
                        <a:spcAft>
                          <a:spcPts val="0"/>
                        </a:spcAft>
                      </a:pPr>
                      <a:endParaRPr lang="en-US" sz="1600" dirty="0">
                        <a:solidFill>
                          <a:schemeClr val="accent1">
                            <a:lumMod val="50000"/>
                          </a:schemeClr>
                        </a:solidFill>
                        <a:latin typeface="+mn-lt"/>
                        <a:ea typeface="Calibri"/>
                        <a:cs typeface="Times New Roman"/>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Arial"/>
                        <a:buChar char="•"/>
                        <a:tabLst>
                          <a:tab pos="328295" algn="l"/>
                        </a:tabLst>
                      </a:pPr>
                      <a:endParaRPr lang="en-US" sz="1600" dirty="0">
                        <a:solidFill>
                          <a:schemeClr val="accent1">
                            <a:lumMod val="50000"/>
                          </a:schemeClr>
                        </a:solidFill>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pitchFamily="34" charset="0"/>
                        <a:buNone/>
                        <a:tabLst>
                          <a:tab pos="328295" algn="l"/>
                        </a:tabLst>
                      </a:pPr>
                      <a:endParaRPr lang="en-US" sz="1600" dirty="0">
                        <a:solidFill>
                          <a:schemeClr val="accent1">
                            <a:lumMod val="50000"/>
                          </a:schemeClr>
                        </a:solidFill>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pitchFamily="34" charset="0"/>
                        <a:buNone/>
                        <a:tabLst>
                          <a:tab pos="328295" algn="l"/>
                        </a:tabLst>
                      </a:pPr>
                      <a:endParaRPr lang="en-US" sz="1600" dirty="0">
                        <a:solidFill>
                          <a:schemeClr val="accent1">
                            <a:lumMod val="50000"/>
                          </a:schemeClr>
                        </a:solidFill>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163651365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Proposed weighting of indicators in high schools &amp; middle/high/K-12 schools</a:t>
            </a:r>
            <a:endParaRPr lang="en-US" sz="2400"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15</a:t>
            </a:fld>
            <a:endParaRPr lang="zh-CN" altLang="en-US" dirty="0"/>
          </a:p>
        </p:txBody>
      </p:sp>
      <p:graphicFrame>
        <p:nvGraphicFramePr>
          <p:cNvPr id="5" name="Table 4" descr="Weighting of percentile indicators in high schools" title="Weighting of percentile indicators in high schools and middle/high/k-12 schools"/>
          <p:cNvGraphicFramePr>
            <a:graphicFrameLocks noGrp="1"/>
          </p:cNvGraphicFramePr>
          <p:nvPr>
            <p:extLst>
              <p:ext uri="{D42A27DB-BD31-4B8C-83A1-F6EECF244321}">
                <p14:modId xmlns:p14="http://schemas.microsoft.com/office/powerpoint/2010/main" val="3058798130"/>
              </p:ext>
            </p:extLst>
          </p:nvPr>
        </p:nvGraphicFramePr>
        <p:xfrm>
          <a:off x="1186576" y="1256164"/>
          <a:ext cx="9818849" cy="4880212"/>
        </p:xfrm>
        <a:graphic>
          <a:graphicData uri="http://schemas.openxmlformats.org/drawingml/2006/table">
            <a:tbl>
              <a:tblPr firstRow="1" bandRow="1">
                <a:tableStyleId>{5C22544A-7EE6-4342-B048-85BDC9FD1C3A}</a:tableStyleId>
              </a:tblPr>
              <a:tblGrid>
                <a:gridCol w="2378710">
                  <a:extLst>
                    <a:ext uri="{9D8B030D-6E8A-4147-A177-3AD203B41FA5}">
                      <a16:colId xmlns:a16="http://schemas.microsoft.com/office/drawing/2014/main" val="20000"/>
                    </a:ext>
                  </a:extLst>
                </a:gridCol>
                <a:gridCol w="4849403">
                  <a:extLst>
                    <a:ext uri="{9D8B030D-6E8A-4147-A177-3AD203B41FA5}">
                      <a16:colId xmlns:a16="http://schemas.microsoft.com/office/drawing/2014/main" val="20001"/>
                    </a:ext>
                  </a:extLst>
                </a:gridCol>
                <a:gridCol w="1295368">
                  <a:extLst>
                    <a:ext uri="{9D8B030D-6E8A-4147-A177-3AD203B41FA5}">
                      <a16:colId xmlns:a16="http://schemas.microsoft.com/office/drawing/2014/main" val="20002"/>
                    </a:ext>
                  </a:extLst>
                </a:gridCol>
                <a:gridCol w="1295368">
                  <a:extLst>
                    <a:ext uri="{9D8B030D-6E8A-4147-A177-3AD203B41FA5}">
                      <a16:colId xmlns:a16="http://schemas.microsoft.com/office/drawing/2014/main" val="20003"/>
                    </a:ext>
                  </a:extLst>
                </a:gridCol>
              </a:tblGrid>
              <a:tr h="336986">
                <a:tc rowSpan="2">
                  <a:txBody>
                    <a:bodyPr/>
                    <a:lstStyle/>
                    <a:p>
                      <a:pPr marL="0" marR="0" algn="ctr">
                        <a:lnSpc>
                          <a:spcPct val="115000"/>
                        </a:lnSpc>
                        <a:spcBef>
                          <a:spcPts val="0"/>
                        </a:spcBef>
                        <a:spcAft>
                          <a:spcPts val="0"/>
                        </a:spcAft>
                      </a:pPr>
                      <a:r>
                        <a:rPr lang="en-US" sz="1600" dirty="0" smtClean="0"/>
                        <a:t>Indicator</a:t>
                      </a:r>
                      <a:endParaRPr lang="en-US" sz="1600" dirty="0">
                        <a:latin typeface="+mn-lt"/>
                        <a:ea typeface="Calibri"/>
                        <a:cs typeface="Times New Roman"/>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1">
                        <a:lumMod val="50000"/>
                      </a:schemeClr>
                    </a:solidFill>
                  </a:tcPr>
                </a:tc>
                <a:tc rowSpan="2">
                  <a:txBody>
                    <a:bodyPr/>
                    <a:lstStyle/>
                    <a:p>
                      <a:pPr marL="0" marR="0" algn="ctr">
                        <a:lnSpc>
                          <a:spcPct val="115000"/>
                        </a:lnSpc>
                        <a:spcBef>
                          <a:spcPts val="0"/>
                        </a:spcBef>
                        <a:spcAft>
                          <a:spcPts val="0"/>
                        </a:spcAft>
                      </a:pPr>
                      <a:r>
                        <a:rPr lang="en-US" sz="1600" dirty="0" smtClean="0">
                          <a:latin typeface="+mn-lt"/>
                          <a:ea typeface="Calibri"/>
                          <a:cs typeface="Times New Roman"/>
                        </a:rPr>
                        <a:t>Measures</a:t>
                      </a:r>
                      <a:endParaRPr lang="en-US" sz="1600" dirty="0">
                        <a:latin typeface="+mn-lt"/>
                        <a:ea typeface="Calibri"/>
                        <a:cs typeface="Times New Roman"/>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1">
                        <a:lumMod val="50000"/>
                      </a:schemeClr>
                    </a:solidFill>
                  </a:tcPr>
                </a:tc>
                <a:tc gridSpan="2">
                  <a:txBody>
                    <a:bodyPr/>
                    <a:lstStyle/>
                    <a:p>
                      <a:pPr marL="0" marR="0" algn="ctr">
                        <a:lnSpc>
                          <a:spcPct val="115000"/>
                        </a:lnSpc>
                        <a:spcBef>
                          <a:spcPts val="0"/>
                        </a:spcBef>
                        <a:spcAft>
                          <a:spcPts val="0"/>
                        </a:spcAft>
                      </a:pPr>
                      <a:r>
                        <a:rPr lang="en-US" sz="1600" dirty="0" smtClean="0">
                          <a:latin typeface="+mn-lt"/>
                          <a:ea typeface="Calibri"/>
                          <a:cs typeface="Times New Roman"/>
                        </a:rPr>
                        <a:t>Current Weighting</a:t>
                      </a:r>
                      <a:r>
                        <a:rPr lang="en-US" sz="1600" baseline="0" dirty="0" smtClean="0">
                          <a:latin typeface="+mn-lt"/>
                          <a:ea typeface="Calibri"/>
                          <a:cs typeface="Times New Roman"/>
                        </a:rPr>
                        <a:t> 3:1</a:t>
                      </a:r>
                      <a:endParaRPr lang="en-US" sz="1600" dirty="0">
                        <a:latin typeface="+mn-lt"/>
                        <a:ea typeface="Calibri"/>
                        <a:cs typeface="Times New Roman"/>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1">
                        <a:lumMod val="50000"/>
                      </a:schemeClr>
                    </a:solidFill>
                  </a:tcPr>
                </a:tc>
                <a:tc hMerge="1">
                  <a:txBody>
                    <a:bodyPr/>
                    <a:lstStyle/>
                    <a:p>
                      <a:endParaRPr lang="en-US"/>
                    </a:p>
                  </a:txBody>
                  <a:tcPr/>
                </a:tc>
                <a:extLst>
                  <a:ext uri="{0D108BD9-81ED-4DB2-BD59-A6C34878D82A}">
                    <a16:rowId xmlns:a16="http://schemas.microsoft.com/office/drawing/2014/main" val="10000"/>
                  </a:ext>
                </a:extLst>
              </a:tr>
              <a:tr h="336986">
                <a:tc vMerge="1">
                  <a:txBody>
                    <a:bodyPr/>
                    <a:lstStyle/>
                    <a:p>
                      <a:pPr marL="0" marR="0" algn="l">
                        <a:lnSpc>
                          <a:spcPct val="115000"/>
                        </a:lnSpc>
                        <a:spcBef>
                          <a:spcPts val="0"/>
                        </a:spcBef>
                        <a:spcAft>
                          <a:spcPts val="0"/>
                        </a:spcAft>
                      </a:pPr>
                      <a:endParaRPr lang="en-US" sz="1600" dirty="0">
                        <a:latin typeface="+mn-lt"/>
                        <a:ea typeface="Calibri"/>
                        <a:cs typeface="Times New Roman"/>
                      </a:endParaRPr>
                    </a:p>
                  </a:txBody>
                  <a:tcPr marL="68580" marR="68580" marT="0" marB="0" anchor="ctr">
                    <a:solidFill>
                      <a:schemeClr val="accent1">
                        <a:lumMod val="50000"/>
                      </a:schemeClr>
                    </a:solidFill>
                  </a:tcPr>
                </a:tc>
                <a:tc vMerge="1">
                  <a:txBody>
                    <a:bodyPr/>
                    <a:lstStyle/>
                    <a:p>
                      <a:pPr marL="0" marR="0" algn="ctr">
                        <a:lnSpc>
                          <a:spcPct val="115000"/>
                        </a:lnSpc>
                        <a:spcBef>
                          <a:spcPts val="0"/>
                        </a:spcBef>
                        <a:spcAft>
                          <a:spcPts val="0"/>
                        </a:spcAft>
                      </a:pPr>
                      <a:endParaRPr lang="en-US" sz="1800" dirty="0">
                        <a:latin typeface="+mn-lt"/>
                        <a:ea typeface="Calibri"/>
                        <a:cs typeface="Times New Roman"/>
                      </a:endParaRPr>
                    </a:p>
                  </a:txBody>
                  <a:tcPr marL="68580" marR="68580" marT="0" marB="0" anchor="ctr">
                    <a:lnR w="12700" cap="flat" cmpd="sng" algn="ctr">
                      <a:solidFill>
                        <a:schemeClr val="bg1"/>
                      </a:solidFill>
                      <a:prstDash val="solid"/>
                      <a:round/>
                      <a:headEnd type="none" w="med" len="med"/>
                      <a:tailEnd type="none" w="med" len="med"/>
                    </a:lnR>
                    <a:solidFill>
                      <a:schemeClr val="accent1">
                        <a:lumMod val="50000"/>
                      </a:schemeClr>
                    </a:solidFill>
                  </a:tcPr>
                </a:tc>
                <a:tc>
                  <a:txBody>
                    <a:bodyPr/>
                    <a:lstStyle/>
                    <a:p>
                      <a:pPr marL="0" marR="0" algn="ctr">
                        <a:lnSpc>
                          <a:spcPct val="115000"/>
                        </a:lnSpc>
                        <a:spcBef>
                          <a:spcPts val="0"/>
                        </a:spcBef>
                        <a:spcAft>
                          <a:spcPts val="0"/>
                        </a:spcAft>
                      </a:pPr>
                      <a:r>
                        <a:rPr lang="en-US" sz="1600" b="1" dirty="0" smtClean="0">
                          <a:solidFill>
                            <a:schemeClr val="bg1"/>
                          </a:solidFill>
                          <a:latin typeface="+mn-lt"/>
                          <a:ea typeface="Calibri"/>
                          <a:cs typeface="Times New Roman"/>
                        </a:rPr>
                        <a:t>With</a:t>
                      </a:r>
                      <a:r>
                        <a:rPr lang="en-US" sz="1600" b="1" baseline="0" dirty="0" smtClean="0">
                          <a:solidFill>
                            <a:schemeClr val="bg1"/>
                          </a:solidFill>
                          <a:latin typeface="+mn-lt"/>
                          <a:ea typeface="Calibri"/>
                          <a:cs typeface="Times New Roman"/>
                        </a:rPr>
                        <a:t> ELL</a:t>
                      </a:r>
                      <a:endParaRPr lang="en-US" sz="1600" b="1" dirty="0">
                        <a:solidFill>
                          <a:schemeClr val="bg1"/>
                        </a:solidFill>
                        <a:latin typeface="+mn-lt"/>
                        <a:ea typeface="Calibri"/>
                        <a:cs typeface="Times New Roman"/>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1">
                        <a:lumMod val="50000"/>
                      </a:schemeClr>
                    </a:solidFill>
                  </a:tcPr>
                </a:tc>
                <a:tc>
                  <a:txBody>
                    <a:bodyPr/>
                    <a:lstStyle/>
                    <a:p>
                      <a:pPr marL="0" marR="0" algn="ctr">
                        <a:lnSpc>
                          <a:spcPct val="115000"/>
                        </a:lnSpc>
                        <a:spcBef>
                          <a:spcPts val="0"/>
                        </a:spcBef>
                        <a:spcAft>
                          <a:spcPts val="0"/>
                        </a:spcAft>
                      </a:pPr>
                      <a:r>
                        <a:rPr lang="en-US" sz="1600" b="1" dirty="0" smtClean="0">
                          <a:solidFill>
                            <a:schemeClr val="bg1"/>
                          </a:solidFill>
                          <a:latin typeface="+mn-lt"/>
                          <a:ea typeface="Calibri"/>
                          <a:cs typeface="Times New Roman"/>
                        </a:rPr>
                        <a:t>No</a:t>
                      </a:r>
                      <a:r>
                        <a:rPr lang="en-US" sz="1600" b="1" baseline="0" dirty="0" smtClean="0">
                          <a:solidFill>
                            <a:schemeClr val="bg1"/>
                          </a:solidFill>
                          <a:latin typeface="+mn-lt"/>
                          <a:ea typeface="Calibri"/>
                          <a:cs typeface="Times New Roman"/>
                        </a:rPr>
                        <a:t> ELL</a:t>
                      </a:r>
                      <a:endParaRPr lang="en-US" sz="1600" b="1" dirty="0">
                        <a:solidFill>
                          <a:schemeClr val="bg1"/>
                        </a:solidFill>
                        <a:latin typeface="+mn-lt"/>
                        <a:ea typeface="Calibri"/>
                        <a:cs typeface="Times New Roman"/>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6"/>
                  </a:ext>
                </a:extLst>
              </a:tr>
              <a:tr h="841248">
                <a:tc>
                  <a:txBody>
                    <a:bodyPr/>
                    <a:lstStyle/>
                    <a:p>
                      <a:pPr marL="0" marR="0" algn="l">
                        <a:lnSpc>
                          <a:spcPct val="115000"/>
                        </a:lnSpc>
                        <a:spcBef>
                          <a:spcPts val="0"/>
                        </a:spcBef>
                        <a:spcAft>
                          <a:spcPts val="0"/>
                        </a:spcAft>
                      </a:pPr>
                      <a:r>
                        <a:rPr lang="en-US" sz="1600" dirty="0">
                          <a:solidFill>
                            <a:schemeClr val="accent1">
                              <a:lumMod val="50000"/>
                            </a:schemeClr>
                          </a:solidFill>
                        </a:rPr>
                        <a:t>Achievement</a:t>
                      </a:r>
                      <a:endParaRPr lang="en-US" sz="1600" dirty="0">
                        <a:solidFill>
                          <a:schemeClr val="accent1">
                            <a:lumMod val="50000"/>
                          </a:schemeClr>
                        </a:solidFill>
                        <a:latin typeface="+mn-lt"/>
                        <a:ea typeface="Calibri"/>
                        <a:cs typeface="Times New Roman"/>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Arial"/>
                        <a:buChar char="•"/>
                        <a:tabLst>
                          <a:tab pos="328295" algn="l"/>
                        </a:tabLst>
                      </a:pPr>
                      <a:r>
                        <a:rPr lang="en-US" sz="1600" dirty="0" smtClean="0">
                          <a:solidFill>
                            <a:schemeClr val="accent1">
                              <a:lumMod val="50000"/>
                            </a:schemeClr>
                          </a:solidFill>
                        </a:rPr>
                        <a:t>ELA,</a:t>
                      </a:r>
                      <a:r>
                        <a:rPr lang="en-US" sz="1600" baseline="0" dirty="0" smtClean="0">
                          <a:solidFill>
                            <a:schemeClr val="accent1">
                              <a:lumMod val="50000"/>
                            </a:schemeClr>
                          </a:solidFill>
                        </a:rPr>
                        <a:t> math, &amp; science</a:t>
                      </a:r>
                      <a:r>
                        <a:rPr lang="en-US" sz="1600" dirty="0" smtClean="0">
                          <a:solidFill>
                            <a:schemeClr val="accent1">
                              <a:lumMod val="50000"/>
                            </a:schemeClr>
                          </a:solidFill>
                        </a:rPr>
                        <a:t> achievement</a:t>
                      </a:r>
                      <a:endParaRPr lang="en-US" sz="1600" dirty="0">
                        <a:solidFill>
                          <a:schemeClr val="accent1">
                            <a:lumMod val="50000"/>
                          </a:schemeClr>
                        </a:solidFill>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a:buNone/>
                        <a:tabLst>
                          <a:tab pos="328295" algn="l"/>
                        </a:tabLst>
                      </a:pPr>
                      <a:r>
                        <a:rPr lang="en-US" sz="1600" dirty="0" smtClean="0">
                          <a:solidFill>
                            <a:schemeClr val="accent1">
                              <a:lumMod val="50000"/>
                            </a:schemeClr>
                          </a:solidFill>
                        </a:rPr>
                        <a:t>40%</a:t>
                      </a:r>
                      <a:endParaRPr lang="en-US" sz="1600" dirty="0">
                        <a:solidFill>
                          <a:schemeClr val="accent1">
                            <a:lumMod val="50000"/>
                          </a:schemeClr>
                        </a:solidFill>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a:buNone/>
                        <a:tabLst>
                          <a:tab pos="328295" algn="l"/>
                        </a:tabLst>
                      </a:pPr>
                      <a:r>
                        <a:rPr lang="en-US" sz="1600" dirty="0" smtClean="0">
                          <a:solidFill>
                            <a:schemeClr val="accent1">
                              <a:lumMod val="50000"/>
                            </a:schemeClr>
                          </a:solidFill>
                        </a:rPr>
                        <a:t>48%</a:t>
                      </a:r>
                      <a:endParaRPr lang="en-US" sz="1600" dirty="0">
                        <a:solidFill>
                          <a:schemeClr val="accent1">
                            <a:lumMod val="50000"/>
                          </a:schemeClr>
                        </a:solidFill>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841248">
                <a:tc>
                  <a:txBody>
                    <a:bodyPr/>
                    <a:lstStyle/>
                    <a:p>
                      <a:pPr marL="0" marR="0" algn="l">
                        <a:lnSpc>
                          <a:spcPct val="115000"/>
                        </a:lnSpc>
                        <a:spcBef>
                          <a:spcPts val="0"/>
                        </a:spcBef>
                        <a:spcAft>
                          <a:spcPts val="0"/>
                        </a:spcAft>
                      </a:pPr>
                      <a:r>
                        <a:rPr lang="en-US" sz="1600" dirty="0">
                          <a:solidFill>
                            <a:schemeClr val="accent1">
                              <a:lumMod val="50000"/>
                            </a:schemeClr>
                          </a:solidFill>
                        </a:rPr>
                        <a:t>Student Growth</a:t>
                      </a:r>
                      <a:endParaRPr lang="en-US" sz="1600" dirty="0">
                        <a:solidFill>
                          <a:schemeClr val="accent1">
                            <a:lumMod val="50000"/>
                          </a:schemeClr>
                        </a:solidFill>
                        <a:latin typeface="+mn-lt"/>
                        <a:ea typeface="Calibri"/>
                        <a:cs typeface="Times New Roman"/>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Arial"/>
                        <a:buChar char="•"/>
                        <a:tabLst>
                          <a:tab pos="328295" algn="l"/>
                        </a:tabLst>
                      </a:pPr>
                      <a:r>
                        <a:rPr lang="en-US" sz="1600" dirty="0" smtClean="0">
                          <a:solidFill>
                            <a:schemeClr val="accent1">
                              <a:lumMod val="50000"/>
                            </a:schemeClr>
                          </a:solidFill>
                        </a:rPr>
                        <a:t>ELA/Math</a:t>
                      </a:r>
                      <a:r>
                        <a:rPr lang="en-US" sz="1600" baseline="0" dirty="0" smtClean="0">
                          <a:solidFill>
                            <a:schemeClr val="accent1">
                              <a:lumMod val="50000"/>
                            </a:schemeClr>
                          </a:solidFill>
                        </a:rPr>
                        <a:t> Student Growth Percentile (SGP)</a:t>
                      </a:r>
                      <a:endParaRPr lang="en-US" sz="1600" dirty="0">
                        <a:solidFill>
                          <a:schemeClr val="accent1">
                            <a:lumMod val="50000"/>
                          </a:schemeClr>
                        </a:solidFill>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a:buNone/>
                        <a:tabLst>
                          <a:tab pos="328295" algn="l"/>
                        </a:tabLst>
                      </a:pPr>
                      <a:r>
                        <a:rPr lang="en-US" sz="1600" dirty="0" smtClean="0">
                          <a:solidFill>
                            <a:schemeClr val="accent1">
                              <a:lumMod val="50000"/>
                            </a:schemeClr>
                          </a:solidFill>
                        </a:rPr>
                        <a:t>20%</a:t>
                      </a:r>
                      <a:endParaRPr lang="en-US" sz="1600" dirty="0">
                        <a:solidFill>
                          <a:schemeClr val="accent1">
                            <a:lumMod val="50000"/>
                          </a:schemeClr>
                        </a:solidFill>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a:buNone/>
                        <a:tabLst>
                          <a:tab pos="328295" algn="l"/>
                        </a:tabLst>
                      </a:pPr>
                      <a:r>
                        <a:rPr lang="en-US" sz="1600" dirty="0" smtClean="0">
                          <a:solidFill>
                            <a:schemeClr val="accent1">
                              <a:lumMod val="50000"/>
                            </a:schemeClr>
                          </a:solidFill>
                        </a:rPr>
                        <a:t>22%</a:t>
                      </a:r>
                      <a:endParaRPr lang="en-US" sz="1600" dirty="0">
                        <a:solidFill>
                          <a:schemeClr val="accent1">
                            <a:lumMod val="50000"/>
                          </a:schemeClr>
                        </a:solidFill>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841248">
                <a:tc>
                  <a:txBody>
                    <a:bodyPr/>
                    <a:lstStyle/>
                    <a:p>
                      <a:pPr marL="0" marR="0" algn="l">
                        <a:lnSpc>
                          <a:spcPct val="115000"/>
                        </a:lnSpc>
                        <a:spcBef>
                          <a:spcPts val="0"/>
                        </a:spcBef>
                        <a:spcAft>
                          <a:spcPts val="0"/>
                        </a:spcAft>
                      </a:pPr>
                      <a:r>
                        <a:rPr lang="en-US" sz="1600" dirty="0">
                          <a:solidFill>
                            <a:schemeClr val="accent1">
                              <a:lumMod val="50000"/>
                            </a:schemeClr>
                          </a:solidFill>
                        </a:rPr>
                        <a:t>High School Completion</a:t>
                      </a:r>
                      <a:endParaRPr lang="en-US" sz="1600" dirty="0">
                        <a:solidFill>
                          <a:schemeClr val="accent1">
                            <a:lumMod val="50000"/>
                          </a:schemeClr>
                        </a:solidFill>
                        <a:latin typeface="+mn-lt"/>
                        <a:ea typeface="Calibri"/>
                        <a:cs typeface="Times New Roman"/>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Arial"/>
                        <a:buChar char="•"/>
                        <a:tabLst>
                          <a:tab pos="328295" algn="l"/>
                        </a:tabLst>
                      </a:pPr>
                      <a:r>
                        <a:rPr lang="en-US" sz="1600" dirty="0">
                          <a:solidFill>
                            <a:schemeClr val="accent1">
                              <a:lumMod val="50000"/>
                            </a:schemeClr>
                          </a:solidFill>
                        </a:rPr>
                        <a:t>Four-year cohort graduation rate </a:t>
                      </a:r>
                    </a:p>
                    <a:p>
                      <a:pPr marL="342900" marR="0" lvl="0" indent="-342900">
                        <a:lnSpc>
                          <a:spcPct val="115000"/>
                        </a:lnSpc>
                        <a:spcBef>
                          <a:spcPts val="0"/>
                        </a:spcBef>
                        <a:spcAft>
                          <a:spcPts val="0"/>
                        </a:spcAft>
                        <a:buFont typeface="Arial"/>
                        <a:buChar char="•"/>
                        <a:tabLst>
                          <a:tab pos="328295" algn="l"/>
                        </a:tabLst>
                      </a:pPr>
                      <a:r>
                        <a:rPr lang="en-US" sz="1600" dirty="0">
                          <a:solidFill>
                            <a:schemeClr val="accent1">
                              <a:lumMod val="50000"/>
                            </a:schemeClr>
                          </a:solidFill>
                        </a:rPr>
                        <a:t>Extended engagement rate</a:t>
                      </a:r>
                    </a:p>
                    <a:p>
                      <a:pPr marL="342900" marR="0" lvl="0" indent="-342900">
                        <a:lnSpc>
                          <a:spcPct val="115000"/>
                        </a:lnSpc>
                        <a:spcBef>
                          <a:spcPts val="0"/>
                        </a:spcBef>
                        <a:spcAft>
                          <a:spcPts val="0"/>
                        </a:spcAft>
                        <a:buFont typeface="Arial"/>
                        <a:buChar char="•"/>
                        <a:tabLst>
                          <a:tab pos="328295" algn="l"/>
                        </a:tabLst>
                      </a:pPr>
                      <a:r>
                        <a:rPr lang="en-US" sz="1600" dirty="0">
                          <a:solidFill>
                            <a:schemeClr val="accent1">
                              <a:lumMod val="50000"/>
                            </a:schemeClr>
                          </a:solidFill>
                        </a:rPr>
                        <a:t>Annual dropout rate</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a:buNone/>
                        <a:tabLst>
                          <a:tab pos="328295" algn="l"/>
                        </a:tabLst>
                      </a:pPr>
                      <a:r>
                        <a:rPr lang="en-US" sz="1600" dirty="0" smtClean="0">
                          <a:solidFill>
                            <a:schemeClr val="accent1">
                              <a:lumMod val="50000"/>
                            </a:schemeClr>
                          </a:solidFill>
                        </a:rPr>
                        <a:t>20%</a:t>
                      </a:r>
                      <a:endParaRPr lang="en-US" sz="1600" dirty="0">
                        <a:solidFill>
                          <a:schemeClr val="accent1">
                            <a:lumMod val="50000"/>
                          </a:schemeClr>
                        </a:solidFill>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a:buNone/>
                        <a:tabLst>
                          <a:tab pos="328295" algn="l"/>
                        </a:tabLst>
                      </a:pPr>
                      <a:r>
                        <a:rPr lang="en-US" sz="1600" dirty="0" smtClean="0">
                          <a:solidFill>
                            <a:schemeClr val="accent1">
                              <a:lumMod val="50000"/>
                            </a:schemeClr>
                          </a:solidFill>
                        </a:rPr>
                        <a:t>20%</a:t>
                      </a:r>
                      <a:endParaRPr lang="en-US" sz="1600" dirty="0">
                        <a:solidFill>
                          <a:schemeClr val="accent1">
                            <a:lumMod val="50000"/>
                          </a:schemeClr>
                        </a:solidFill>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841248">
                <a:tc>
                  <a:txBody>
                    <a:bodyPr/>
                    <a:lstStyle/>
                    <a:p>
                      <a:pPr marL="0" marR="0" algn="l">
                        <a:lnSpc>
                          <a:spcPct val="115000"/>
                        </a:lnSpc>
                        <a:spcBef>
                          <a:spcPts val="0"/>
                        </a:spcBef>
                        <a:spcAft>
                          <a:spcPts val="0"/>
                        </a:spcAft>
                      </a:pPr>
                      <a:r>
                        <a:rPr lang="en-US" sz="1600" dirty="0">
                          <a:solidFill>
                            <a:schemeClr val="accent1">
                              <a:lumMod val="50000"/>
                            </a:schemeClr>
                          </a:solidFill>
                        </a:rPr>
                        <a:t>English Language </a:t>
                      </a:r>
                    </a:p>
                    <a:p>
                      <a:pPr marL="0" marR="0" algn="l">
                        <a:lnSpc>
                          <a:spcPct val="115000"/>
                        </a:lnSpc>
                        <a:spcBef>
                          <a:spcPts val="0"/>
                        </a:spcBef>
                        <a:spcAft>
                          <a:spcPts val="0"/>
                        </a:spcAft>
                      </a:pPr>
                      <a:r>
                        <a:rPr lang="en-US" sz="1600" dirty="0" smtClean="0">
                          <a:solidFill>
                            <a:schemeClr val="accent1">
                              <a:lumMod val="50000"/>
                            </a:schemeClr>
                          </a:solidFill>
                          <a:latin typeface="+mn-lt"/>
                          <a:ea typeface="Calibri"/>
                          <a:cs typeface="Times New Roman"/>
                        </a:rPr>
                        <a:t>Proficiency</a:t>
                      </a:r>
                      <a:endParaRPr lang="en-US" sz="1600" dirty="0">
                        <a:solidFill>
                          <a:schemeClr val="accent1">
                            <a:lumMod val="50000"/>
                          </a:schemeClr>
                        </a:solidFill>
                        <a:latin typeface="+mn-lt"/>
                        <a:ea typeface="Calibri"/>
                        <a:cs typeface="Times New Roman"/>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Arial"/>
                        <a:buChar char="•"/>
                        <a:tabLst>
                          <a:tab pos="328295" algn="l"/>
                        </a:tabLst>
                      </a:pPr>
                      <a:r>
                        <a:rPr lang="en-US" sz="1600" dirty="0">
                          <a:solidFill>
                            <a:schemeClr val="accent1">
                              <a:lumMod val="50000"/>
                            </a:schemeClr>
                          </a:solidFill>
                        </a:rPr>
                        <a:t>Progress made by students towards attaining English language proficiency</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a:buNone/>
                        <a:tabLst>
                          <a:tab pos="328295" algn="l"/>
                        </a:tabLst>
                      </a:pPr>
                      <a:r>
                        <a:rPr lang="en-US" sz="1600" dirty="0" smtClean="0">
                          <a:solidFill>
                            <a:schemeClr val="accent1">
                              <a:lumMod val="50000"/>
                            </a:schemeClr>
                          </a:solidFill>
                        </a:rPr>
                        <a:t>10%</a:t>
                      </a:r>
                      <a:endParaRPr lang="en-US" sz="1600" dirty="0">
                        <a:solidFill>
                          <a:schemeClr val="accent1">
                            <a:lumMod val="50000"/>
                          </a:schemeClr>
                        </a:solidFill>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a:buChar char="•"/>
                        <a:tabLst>
                          <a:tab pos="328295" algn="l"/>
                        </a:tabLst>
                      </a:pPr>
                      <a:endParaRPr lang="en-US" sz="1600" dirty="0">
                        <a:solidFill>
                          <a:schemeClr val="accent1">
                            <a:lumMod val="50000"/>
                          </a:schemeClr>
                        </a:solidFill>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4"/>
                  </a:ext>
                </a:extLst>
              </a:tr>
              <a:tr h="841248">
                <a:tc>
                  <a:txBody>
                    <a:bodyPr/>
                    <a:lstStyle/>
                    <a:p>
                      <a:pPr marL="0" marR="0" algn="l">
                        <a:lnSpc>
                          <a:spcPct val="115000"/>
                        </a:lnSpc>
                        <a:spcBef>
                          <a:spcPts val="0"/>
                        </a:spcBef>
                        <a:spcAft>
                          <a:spcPts val="0"/>
                        </a:spcAft>
                      </a:pPr>
                      <a:r>
                        <a:rPr lang="en-US" sz="1600" dirty="0">
                          <a:solidFill>
                            <a:schemeClr val="accent1">
                              <a:lumMod val="50000"/>
                            </a:schemeClr>
                          </a:solidFill>
                        </a:rPr>
                        <a:t>Additional Indicators</a:t>
                      </a:r>
                      <a:endParaRPr lang="en-US" sz="1600" dirty="0">
                        <a:solidFill>
                          <a:schemeClr val="accent1">
                            <a:lumMod val="50000"/>
                          </a:schemeClr>
                        </a:solidFill>
                        <a:latin typeface="+mn-lt"/>
                        <a:ea typeface="Calibri"/>
                        <a:cs typeface="Times New Roman"/>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Arial"/>
                        <a:buChar char="•"/>
                        <a:tabLst>
                          <a:tab pos="328295" algn="l"/>
                        </a:tabLst>
                      </a:pPr>
                      <a:r>
                        <a:rPr lang="en-US" sz="1600" dirty="0">
                          <a:solidFill>
                            <a:schemeClr val="accent1">
                              <a:lumMod val="50000"/>
                            </a:schemeClr>
                          </a:solidFill>
                        </a:rPr>
                        <a:t>Chronic absenteeism </a:t>
                      </a:r>
                    </a:p>
                    <a:p>
                      <a:pPr marL="342900" marR="0" lvl="0" indent="-342900">
                        <a:lnSpc>
                          <a:spcPct val="115000"/>
                        </a:lnSpc>
                        <a:spcBef>
                          <a:spcPts val="0"/>
                        </a:spcBef>
                        <a:spcAft>
                          <a:spcPts val="0"/>
                        </a:spcAft>
                        <a:buFont typeface="Arial"/>
                        <a:buChar char="•"/>
                        <a:tabLst>
                          <a:tab pos="328295" algn="l"/>
                        </a:tabLst>
                      </a:pPr>
                      <a:r>
                        <a:rPr lang="en-US" sz="1600" dirty="0" smtClean="0">
                          <a:solidFill>
                            <a:schemeClr val="accent1">
                              <a:lumMod val="50000"/>
                            </a:schemeClr>
                          </a:solidFill>
                        </a:rPr>
                        <a:t>Percentage </a:t>
                      </a:r>
                      <a:r>
                        <a:rPr lang="en-US" sz="1600" dirty="0">
                          <a:solidFill>
                            <a:schemeClr val="accent1">
                              <a:lumMod val="50000"/>
                            </a:schemeClr>
                          </a:solidFill>
                        </a:rPr>
                        <a:t>of students completing advanced coursework </a:t>
                      </a:r>
                      <a:endParaRPr lang="en-US" sz="1600" dirty="0">
                        <a:solidFill>
                          <a:schemeClr val="accent1">
                            <a:lumMod val="50000"/>
                          </a:schemeClr>
                        </a:solidFill>
                        <a:latin typeface="+mn-lt"/>
                        <a:cs typeface="Times New Roman"/>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a:buNone/>
                        <a:tabLst>
                          <a:tab pos="328295" algn="l"/>
                        </a:tabLst>
                      </a:pPr>
                      <a:r>
                        <a:rPr lang="en-US" sz="1600" dirty="0" smtClean="0">
                          <a:solidFill>
                            <a:schemeClr val="accent1">
                              <a:lumMod val="50000"/>
                            </a:schemeClr>
                          </a:solidFill>
                          <a:latin typeface="+mn-lt"/>
                          <a:cs typeface="Times New Roman"/>
                        </a:rPr>
                        <a:t>10%</a:t>
                      </a:r>
                      <a:endParaRPr lang="en-US" sz="1600" dirty="0">
                        <a:solidFill>
                          <a:schemeClr val="accent1">
                            <a:lumMod val="50000"/>
                          </a:schemeClr>
                        </a:solidFill>
                        <a:latin typeface="+mn-lt"/>
                        <a:cs typeface="Times New Roman"/>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a:buNone/>
                        <a:tabLst>
                          <a:tab pos="328295" algn="l"/>
                        </a:tabLst>
                      </a:pPr>
                      <a:r>
                        <a:rPr lang="en-US" sz="1600" dirty="0" smtClean="0">
                          <a:solidFill>
                            <a:schemeClr val="accent1">
                              <a:lumMod val="50000"/>
                            </a:schemeClr>
                          </a:solidFill>
                          <a:latin typeface="+mn-lt"/>
                          <a:cs typeface="Times New Roman"/>
                        </a:rPr>
                        <a:t>10%</a:t>
                      </a:r>
                      <a:endParaRPr lang="en-US" sz="1600" dirty="0">
                        <a:solidFill>
                          <a:schemeClr val="accent1">
                            <a:lumMod val="50000"/>
                          </a:schemeClr>
                        </a:solidFill>
                        <a:latin typeface="+mn-lt"/>
                        <a:cs typeface="Times New Roman"/>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850" y="2438400"/>
            <a:ext cx="1371600" cy="1015663"/>
          </a:xfrm>
          <a:prstGeom prst="rect">
            <a:avLst/>
          </a:prstGeom>
          <a:noFill/>
        </p:spPr>
        <p:txBody>
          <a:bodyPr wrap="square" rtlCol="0">
            <a:spAutoFit/>
          </a:bodyPr>
          <a:lstStyle/>
          <a:p>
            <a:pPr algn="ctr"/>
            <a:r>
              <a:rPr lang="en-US" sz="6000" dirty="0" smtClean="0">
                <a:solidFill>
                  <a:schemeClr val="bg1"/>
                </a:solidFill>
                <a:latin typeface="+mj-lt"/>
              </a:rPr>
              <a:t>5</a:t>
            </a:r>
            <a:endParaRPr lang="en-US" sz="6000" dirty="0">
              <a:solidFill>
                <a:schemeClr val="bg1"/>
              </a:solidFill>
              <a:latin typeface="+mj-lt"/>
            </a:endParaRPr>
          </a:p>
        </p:txBody>
      </p:sp>
      <p:sp>
        <p:nvSpPr>
          <p:cNvPr id="4" name="TextBox 3"/>
          <p:cNvSpPr txBox="1"/>
          <p:nvPr/>
        </p:nvSpPr>
        <p:spPr>
          <a:xfrm>
            <a:off x="2428874" y="2609850"/>
            <a:ext cx="8505825" cy="707886"/>
          </a:xfrm>
          <a:prstGeom prst="rect">
            <a:avLst/>
          </a:prstGeom>
          <a:noFill/>
        </p:spPr>
        <p:txBody>
          <a:bodyPr wrap="square" rtlCol="0">
            <a:spAutoFit/>
          </a:bodyPr>
          <a:lstStyle/>
          <a:p>
            <a:r>
              <a:rPr lang="en-US" sz="4000" dirty="0" smtClean="0">
                <a:solidFill>
                  <a:schemeClr val="accent1">
                    <a:lumMod val="50000"/>
                  </a:schemeClr>
                </a:solidFill>
                <a:latin typeface="+mj-lt"/>
              </a:rPr>
              <a:t>Normative component</a:t>
            </a:r>
            <a:endParaRPr lang="en-US" sz="4000" dirty="0">
              <a:solidFill>
                <a:schemeClr val="accent1">
                  <a:lumMod val="50000"/>
                </a:schemeClr>
              </a:solidFill>
              <a:latin typeface="+mj-lt"/>
            </a:endParaRPr>
          </a:p>
        </p:txBody>
      </p:sp>
      <p:sp>
        <p:nvSpPr>
          <p:cNvPr id="3" name="Title 2" hidden="1"/>
          <p:cNvSpPr>
            <a:spLocks noGrp="1"/>
          </p:cNvSpPr>
          <p:nvPr>
            <p:ph type="title"/>
          </p:nvPr>
        </p:nvSpPr>
        <p:spPr/>
        <p:txBody>
          <a:bodyPr/>
          <a:lstStyle/>
          <a:p>
            <a:r>
              <a:rPr lang="en-US" dirty="0" smtClean="0"/>
              <a:t>5. Normative component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Normative component</a:t>
            </a:r>
            <a:endParaRPr lang="en-US" dirty="0"/>
          </a:p>
        </p:txBody>
      </p:sp>
      <p:sp>
        <p:nvSpPr>
          <p:cNvPr id="3" name="Content Placeholder 2"/>
          <p:cNvSpPr>
            <a:spLocks noGrp="1"/>
          </p:cNvSpPr>
          <p:nvPr>
            <p:ph idx="1"/>
          </p:nvPr>
        </p:nvSpPr>
        <p:spPr/>
        <p:txBody>
          <a:bodyPr/>
          <a:lstStyle/>
          <a:p>
            <a:pPr lvl="0"/>
            <a:r>
              <a:rPr lang="en-US" dirty="0" smtClean="0"/>
              <a:t>Accountability percentile 1-99, calculated using all available indicators for a school</a:t>
            </a:r>
          </a:p>
          <a:p>
            <a:pPr lvl="0"/>
            <a:r>
              <a:rPr lang="en-US" dirty="0" smtClean="0"/>
              <a:t>Compares schools administering similar statewide assessments</a:t>
            </a:r>
          </a:p>
          <a:p>
            <a:pPr lvl="0"/>
            <a:r>
              <a:rPr lang="en-US" dirty="0" smtClean="0"/>
              <a:t>Used to identify the lowest performing schools in the state</a:t>
            </a:r>
          </a:p>
          <a:p>
            <a:pPr lvl="0"/>
            <a:r>
              <a:rPr lang="en-US" dirty="0" smtClean="0"/>
              <a:t>Same calculation used at the subgroup level to identify low-performing subgroups</a:t>
            </a:r>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17</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Comparisons</a:t>
            </a:r>
            <a:endParaRPr lang="en-US" dirty="0"/>
          </a:p>
        </p:txBody>
      </p:sp>
      <p:sp>
        <p:nvSpPr>
          <p:cNvPr id="3" name="Content Placeholder 2"/>
          <p:cNvSpPr>
            <a:spLocks noGrp="1"/>
          </p:cNvSpPr>
          <p:nvPr>
            <p:ph idx="1"/>
          </p:nvPr>
        </p:nvSpPr>
        <p:spPr>
          <a:xfrm>
            <a:off x="567743" y="1230403"/>
            <a:ext cx="11500432" cy="5049746"/>
          </a:xfrm>
        </p:spPr>
        <p:txBody>
          <a:bodyPr/>
          <a:lstStyle/>
          <a:p>
            <a:r>
              <a:rPr lang="en-US" sz="2400" dirty="0" smtClean="0"/>
              <a:t>Schools will be grouped &amp; compared based on the assessment(s) administered in 2018</a:t>
            </a:r>
          </a:p>
          <a:p>
            <a:pPr lvl="1"/>
            <a:r>
              <a:rPr lang="en-US" sz="2000" dirty="0" smtClean="0"/>
              <a:t>Non-high schools</a:t>
            </a:r>
          </a:p>
          <a:p>
            <a:pPr lvl="2"/>
            <a:r>
              <a:rPr lang="en-US" sz="1800" dirty="0" smtClean="0"/>
              <a:t>Serving only a combination of grades 3-8</a:t>
            </a:r>
          </a:p>
          <a:p>
            <a:pPr lvl="2"/>
            <a:r>
              <a:rPr lang="en-US" sz="1800" dirty="0" smtClean="0"/>
              <a:t>Administering only Next-Generation MCAS tests in ELA &amp; math</a:t>
            </a:r>
          </a:p>
          <a:p>
            <a:pPr lvl="1"/>
            <a:r>
              <a:rPr lang="en-US" sz="2000" dirty="0" smtClean="0"/>
              <a:t>Middle/high/K-12 schools</a:t>
            </a:r>
          </a:p>
          <a:p>
            <a:pPr lvl="2"/>
            <a:r>
              <a:rPr lang="en-US" sz="1800" dirty="0" smtClean="0"/>
              <a:t>Serving grade 10 &amp; at least one other grade 3-8</a:t>
            </a:r>
          </a:p>
          <a:p>
            <a:pPr lvl="2"/>
            <a:r>
              <a:rPr lang="en-US" sz="1800" dirty="0" smtClean="0"/>
              <a:t>Administering a combination of Next-Generation &amp; legacy MCAS tests in grades 3-8 &amp; 10</a:t>
            </a:r>
          </a:p>
          <a:p>
            <a:pPr lvl="1"/>
            <a:r>
              <a:rPr lang="en-US" sz="2000" dirty="0" smtClean="0"/>
              <a:t>High schools</a:t>
            </a:r>
          </a:p>
          <a:p>
            <a:pPr lvl="2"/>
            <a:r>
              <a:rPr lang="en-US" sz="1800" dirty="0" smtClean="0"/>
              <a:t>Schools in which the only tested grade is grade 10</a:t>
            </a:r>
          </a:p>
          <a:p>
            <a:pPr lvl="2"/>
            <a:r>
              <a:rPr lang="en-US" sz="1800" dirty="0" smtClean="0"/>
              <a:t>Administering only legacy MCAS tests</a:t>
            </a:r>
          </a:p>
          <a:p>
            <a:r>
              <a:rPr lang="en-US" sz="2400" dirty="0" smtClean="0"/>
              <a:t>Separate comparison categories will not be necessary once all grades/tests have transitioned to Next-Generation MCAS</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18</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850" y="2438400"/>
            <a:ext cx="1371600" cy="1015663"/>
          </a:xfrm>
          <a:prstGeom prst="rect">
            <a:avLst/>
          </a:prstGeom>
          <a:noFill/>
        </p:spPr>
        <p:txBody>
          <a:bodyPr wrap="square" rtlCol="0">
            <a:spAutoFit/>
          </a:bodyPr>
          <a:lstStyle/>
          <a:p>
            <a:pPr algn="ctr"/>
            <a:r>
              <a:rPr lang="en-US" sz="6000" dirty="0" smtClean="0">
                <a:solidFill>
                  <a:schemeClr val="bg1"/>
                </a:solidFill>
                <a:latin typeface="+mj-lt"/>
              </a:rPr>
              <a:t>6</a:t>
            </a:r>
            <a:endParaRPr lang="en-US" sz="6000" dirty="0">
              <a:solidFill>
                <a:schemeClr val="bg1"/>
              </a:solidFill>
              <a:latin typeface="+mj-lt"/>
            </a:endParaRPr>
          </a:p>
        </p:txBody>
      </p:sp>
      <p:sp>
        <p:nvSpPr>
          <p:cNvPr id="4" name="TextBox 3"/>
          <p:cNvSpPr txBox="1"/>
          <p:nvPr/>
        </p:nvSpPr>
        <p:spPr>
          <a:xfrm>
            <a:off x="2428874" y="2609850"/>
            <a:ext cx="8505825" cy="707886"/>
          </a:xfrm>
          <a:prstGeom prst="rect">
            <a:avLst/>
          </a:prstGeom>
          <a:noFill/>
        </p:spPr>
        <p:txBody>
          <a:bodyPr wrap="square" rtlCol="0">
            <a:spAutoFit/>
          </a:bodyPr>
          <a:lstStyle/>
          <a:p>
            <a:r>
              <a:rPr lang="en-US" sz="4000" dirty="0" smtClean="0">
                <a:solidFill>
                  <a:schemeClr val="accent1">
                    <a:lumMod val="50000"/>
                  </a:schemeClr>
                </a:solidFill>
                <a:latin typeface="+mj-lt"/>
              </a:rPr>
              <a:t>Criterion-referenced component</a:t>
            </a:r>
            <a:endParaRPr lang="en-US" sz="4000" dirty="0">
              <a:solidFill>
                <a:schemeClr val="accent1">
                  <a:lumMod val="50000"/>
                </a:schemeClr>
              </a:solidFill>
              <a:latin typeface="+mj-lt"/>
            </a:endParaRPr>
          </a:p>
        </p:txBody>
      </p:sp>
      <p:sp>
        <p:nvSpPr>
          <p:cNvPr id="3" name="Title 2" hidden="1"/>
          <p:cNvSpPr>
            <a:spLocks noGrp="1"/>
          </p:cNvSpPr>
          <p:nvPr>
            <p:ph type="title"/>
          </p:nvPr>
        </p:nvSpPr>
        <p:spPr/>
        <p:txBody>
          <a:bodyPr/>
          <a:lstStyle/>
          <a:p>
            <a:r>
              <a:rPr lang="en-US" dirty="0" smtClean="0"/>
              <a:t>6. Criterion-referenced component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0C315A-057B-4784-B61A-E9DD640F9898}"/>
              </a:ext>
            </a:extLst>
          </p:cNvPr>
          <p:cNvSpPr txBox="1"/>
          <p:nvPr/>
        </p:nvSpPr>
        <p:spPr>
          <a:xfrm>
            <a:off x="1" y="3190714"/>
            <a:ext cx="2769078" cy="584775"/>
          </a:xfrm>
          <a:prstGeom prst="rect">
            <a:avLst/>
          </a:prstGeom>
          <a:noFill/>
        </p:spPr>
        <p:txBody>
          <a:bodyPr wrap="square" rtlCol="0">
            <a:spAutoFit/>
          </a:bodyPr>
          <a:lstStyle/>
          <a:p>
            <a:pPr algn="ctr"/>
            <a:r>
              <a:rPr lang="en-US" altLang="zh-CN" sz="3200" dirty="0">
                <a:solidFill>
                  <a:schemeClr val="bg1"/>
                </a:solidFill>
                <a:latin typeface="Segoe SemiBold" panose="020B0703040204020203" pitchFamily="34" charset="0"/>
                <a:ea typeface="Segoe UI Black" panose="020B0A02040204020203" pitchFamily="34" charset="0"/>
                <a:cs typeface="Segoe SemiBold" panose="020B0703040204020203" pitchFamily="34" charset="0"/>
              </a:rPr>
              <a:t>AGENDA</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9" name="文本框 8">
            <a:extLst>
              <a:ext uri="{FF2B5EF4-FFF2-40B4-BE49-F238E27FC236}">
                <a16:creationId xmlns:a16="http://schemas.microsoft.com/office/drawing/2014/main" id="{73115394-DBAC-4972-899F-89A1E17FA883}"/>
              </a:ext>
            </a:extLst>
          </p:cNvPr>
          <p:cNvSpPr txBox="1"/>
          <p:nvPr/>
        </p:nvSpPr>
        <p:spPr>
          <a:xfrm>
            <a:off x="2905125" y="292589"/>
            <a:ext cx="8959393" cy="6279661"/>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640080" indent="-822960">
              <a:spcAft>
                <a:spcPts val="800"/>
              </a:spcAft>
              <a:buClr>
                <a:schemeClr val="accent2"/>
              </a:buClr>
              <a:buFont typeface="+mj-lt"/>
              <a:buAutoNum type="arabicPeriod"/>
            </a:pPr>
            <a:r>
              <a:rPr lang="en-US" altLang="zh-CN" sz="3200" dirty="0" smtClean="0">
                <a:solidFill>
                  <a:schemeClr val="accent1">
                    <a:lumMod val="50000"/>
                  </a:schemeClr>
                </a:solidFill>
              </a:rPr>
              <a:t>Timeline &amp; process</a:t>
            </a:r>
            <a:endParaRPr lang="en-US" altLang="zh-CN" sz="3200" dirty="0">
              <a:solidFill>
                <a:schemeClr val="accent1">
                  <a:lumMod val="50000"/>
                </a:schemeClr>
              </a:solidFill>
            </a:endParaRPr>
          </a:p>
          <a:p>
            <a:pPr marL="640080" indent="-822960">
              <a:spcAft>
                <a:spcPts val="800"/>
              </a:spcAft>
              <a:buClr>
                <a:schemeClr val="accent2"/>
              </a:buClr>
              <a:buFont typeface="+mj-lt"/>
              <a:buAutoNum type="arabicPeriod"/>
            </a:pPr>
            <a:r>
              <a:rPr lang="en-US" altLang="zh-CN" sz="3200" dirty="0" smtClean="0">
                <a:solidFill>
                  <a:schemeClr val="accent1">
                    <a:lumMod val="50000"/>
                  </a:schemeClr>
                </a:solidFill>
              </a:rPr>
              <a:t>System highlights</a:t>
            </a:r>
          </a:p>
          <a:p>
            <a:pPr marL="640080" indent="-822960">
              <a:spcAft>
                <a:spcPts val="800"/>
              </a:spcAft>
              <a:buClr>
                <a:schemeClr val="accent2"/>
              </a:buClr>
              <a:buFont typeface="+mj-lt"/>
              <a:buAutoNum type="arabicPeriod"/>
            </a:pPr>
            <a:r>
              <a:rPr lang="en-US" altLang="zh-CN" sz="3200" dirty="0" smtClean="0">
                <a:solidFill>
                  <a:schemeClr val="accent1">
                    <a:lumMod val="50000"/>
                  </a:schemeClr>
                </a:solidFill>
              </a:rPr>
              <a:t>Accountability indicators</a:t>
            </a:r>
          </a:p>
          <a:p>
            <a:pPr marL="640080" indent="-822960">
              <a:spcAft>
                <a:spcPts val="800"/>
              </a:spcAft>
              <a:buClr>
                <a:schemeClr val="accent2"/>
              </a:buClr>
              <a:buFont typeface="+mj-lt"/>
              <a:buAutoNum type="arabicPeriod"/>
            </a:pPr>
            <a:r>
              <a:rPr lang="en-US" altLang="zh-CN" sz="3200" dirty="0" smtClean="0">
                <a:solidFill>
                  <a:schemeClr val="accent1">
                    <a:lumMod val="50000"/>
                  </a:schemeClr>
                </a:solidFill>
              </a:rPr>
              <a:t>Weighting of accountability indicators</a:t>
            </a:r>
          </a:p>
          <a:p>
            <a:pPr marL="640080" indent="-822960">
              <a:spcAft>
                <a:spcPts val="800"/>
              </a:spcAft>
              <a:buClr>
                <a:schemeClr val="accent2"/>
              </a:buClr>
              <a:buFont typeface="+mj-lt"/>
              <a:buAutoNum type="arabicPeriod"/>
            </a:pPr>
            <a:r>
              <a:rPr lang="en-US" altLang="zh-CN" sz="3200" dirty="0" smtClean="0">
                <a:solidFill>
                  <a:schemeClr val="accent1">
                    <a:lumMod val="50000"/>
                  </a:schemeClr>
                </a:solidFill>
              </a:rPr>
              <a:t>Normative component</a:t>
            </a:r>
          </a:p>
          <a:p>
            <a:pPr marL="640080" indent="-822960">
              <a:spcAft>
                <a:spcPts val="800"/>
              </a:spcAft>
              <a:buClr>
                <a:schemeClr val="accent2"/>
              </a:buClr>
              <a:buFont typeface="+mj-lt"/>
              <a:buAutoNum type="arabicPeriod"/>
            </a:pPr>
            <a:r>
              <a:rPr lang="en-US" altLang="zh-CN" sz="3200" dirty="0" smtClean="0">
                <a:solidFill>
                  <a:schemeClr val="accent1">
                    <a:lumMod val="50000"/>
                  </a:schemeClr>
                </a:solidFill>
              </a:rPr>
              <a:t>Criterion-referenced component</a:t>
            </a:r>
          </a:p>
          <a:p>
            <a:pPr marL="640080" indent="-822960">
              <a:spcAft>
                <a:spcPts val="800"/>
              </a:spcAft>
              <a:buClr>
                <a:schemeClr val="accent2"/>
              </a:buClr>
              <a:buFont typeface="+mj-lt"/>
              <a:buAutoNum type="arabicPeriod"/>
            </a:pPr>
            <a:r>
              <a:rPr lang="en-US" altLang="zh-CN" sz="3200" dirty="0" smtClean="0">
                <a:solidFill>
                  <a:schemeClr val="accent1">
                    <a:lumMod val="50000"/>
                  </a:schemeClr>
                </a:solidFill>
              </a:rPr>
              <a:t>Categorization of schools &amp; districts</a:t>
            </a:r>
          </a:p>
          <a:p>
            <a:pPr marL="640080" indent="-822960">
              <a:spcAft>
                <a:spcPts val="800"/>
              </a:spcAft>
              <a:buClr>
                <a:schemeClr val="accent2"/>
              </a:buClr>
              <a:buFont typeface="+mj-lt"/>
              <a:buAutoNum type="arabicPeriod"/>
            </a:pPr>
            <a:r>
              <a:rPr lang="en-US" altLang="zh-CN" sz="3200" dirty="0" smtClean="0">
                <a:solidFill>
                  <a:schemeClr val="accent1">
                    <a:lumMod val="50000"/>
                  </a:schemeClr>
                </a:solidFill>
              </a:rPr>
              <a:t>Reporting</a:t>
            </a:r>
          </a:p>
        </p:txBody>
      </p:sp>
      <p:sp>
        <p:nvSpPr>
          <p:cNvPr id="2" name="Title 1" hidden="1"/>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3218815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Criterion-referenced component</a:t>
            </a:r>
          </a:p>
        </p:txBody>
      </p:sp>
      <p:sp>
        <p:nvSpPr>
          <p:cNvPr id="3" name="Content Placeholder 2"/>
          <p:cNvSpPr>
            <a:spLocks noGrp="1"/>
          </p:cNvSpPr>
          <p:nvPr>
            <p:ph idx="1"/>
          </p:nvPr>
        </p:nvSpPr>
        <p:spPr/>
        <p:txBody>
          <a:bodyPr/>
          <a:lstStyle/>
          <a:p>
            <a:pPr lvl="0"/>
            <a:r>
              <a:rPr lang="en-US" sz="2800" dirty="0" smtClean="0"/>
              <a:t>Focus on closing the achievement gap by raising the “achievement floor” </a:t>
            </a:r>
          </a:p>
          <a:p>
            <a:pPr lvl="1"/>
            <a:r>
              <a:rPr lang="en-US" sz="2400" dirty="0" smtClean="0"/>
              <a:t>Gap-closing </a:t>
            </a:r>
            <a:r>
              <a:rPr lang="en-US" sz="2400" dirty="0"/>
              <a:t>can occur as a result of a decline in performance by the high-performing group</a:t>
            </a:r>
            <a:endParaRPr lang="en-US" sz="2800" dirty="0"/>
          </a:p>
          <a:p>
            <a:pPr lvl="0"/>
            <a:r>
              <a:rPr lang="en-US" sz="2800" dirty="0"/>
              <a:t>In addition to meeting targets for the school as a whole, the performance of the </a:t>
            </a:r>
            <a:r>
              <a:rPr lang="en-US" sz="2800" dirty="0" smtClean="0"/>
              <a:t>lowest performing </a:t>
            </a:r>
            <a:r>
              <a:rPr lang="en-US" sz="2800" dirty="0"/>
              <a:t>students in each school will be measured</a:t>
            </a:r>
          </a:p>
          <a:p>
            <a:pPr lvl="1"/>
            <a:r>
              <a:rPr lang="en-US" sz="2400" dirty="0"/>
              <a:t>Every school has a </a:t>
            </a:r>
            <a:r>
              <a:rPr lang="en-US" sz="2400" dirty="0" smtClean="0"/>
              <a:t>group of lowest performers</a:t>
            </a:r>
            <a:endParaRPr lang="en-US" sz="2400" dirty="0"/>
          </a:p>
          <a:p>
            <a:pPr lvl="1"/>
            <a:r>
              <a:rPr lang="en-US" sz="2400" dirty="0"/>
              <a:t>Identified from cohort of students who were enrolled in the school for more than </a:t>
            </a:r>
            <a:r>
              <a:rPr lang="en-US" sz="2400" dirty="0" smtClean="0"/>
              <a:t>one year</a:t>
            </a:r>
            <a:endParaRPr lang="en-US" dirty="0"/>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20</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Lowest performing students – cohort model</a:t>
            </a:r>
            <a:endParaRPr lang="en-US" dirty="0"/>
          </a:p>
        </p:txBody>
      </p:sp>
      <p:sp>
        <p:nvSpPr>
          <p:cNvPr id="3" name="Content Placeholder 2"/>
          <p:cNvSpPr>
            <a:spLocks noGrp="1"/>
          </p:cNvSpPr>
          <p:nvPr>
            <p:ph idx="1"/>
          </p:nvPr>
        </p:nvSpPr>
        <p:spPr/>
        <p:txBody>
          <a:bodyPr/>
          <a:lstStyle/>
          <a:p>
            <a:r>
              <a:rPr lang="en-US" sz="2800" dirty="0" smtClean="0"/>
              <a:t>For most schools serving grades 3-8, these students were:</a:t>
            </a:r>
          </a:p>
          <a:p>
            <a:pPr lvl="1"/>
            <a:r>
              <a:rPr lang="en-US" sz="2400" dirty="0" smtClean="0"/>
              <a:t>Officially enrolled in current school for two consecutive years;  </a:t>
            </a:r>
          </a:p>
          <a:p>
            <a:pPr lvl="2"/>
            <a:r>
              <a:rPr lang="en-US" sz="2000" dirty="0" smtClean="0"/>
              <a:t>October 1, 2016 through October 1, 2017 (SIMS)</a:t>
            </a:r>
          </a:p>
          <a:p>
            <a:pPr lvl="1"/>
            <a:r>
              <a:rPr lang="en-US" sz="2400" dirty="0" smtClean="0"/>
              <a:t>Tested in the enrolled school in 2017 &amp; 2018; &amp;</a:t>
            </a:r>
          </a:p>
          <a:p>
            <a:pPr lvl="1"/>
            <a:r>
              <a:rPr lang="en-US" sz="2400" dirty="0" smtClean="0"/>
              <a:t>Not a first- or second-year English learner in 2018</a:t>
            </a:r>
          </a:p>
          <a:p>
            <a:r>
              <a:rPr lang="en-US" sz="2800" dirty="0" smtClean="0"/>
              <a:t>In schools where a legitimate cohort cannot be identified (fewer than 20 students), accountability results will be based on the performance of the “all students” group only </a:t>
            </a:r>
          </a:p>
          <a:p>
            <a:endParaRPr lang="en-US" sz="2800" dirty="0" smtClean="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21</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Lowest performing students – year-to-year approach</a:t>
            </a:r>
            <a:endParaRPr lang="en-US" dirty="0"/>
          </a:p>
        </p:txBody>
      </p:sp>
      <p:sp>
        <p:nvSpPr>
          <p:cNvPr id="3" name="Content Placeholder 2"/>
          <p:cNvSpPr>
            <a:spLocks noGrp="1"/>
          </p:cNvSpPr>
          <p:nvPr>
            <p:ph idx="1"/>
          </p:nvPr>
        </p:nvSpPr>
        <p:spPr/>
        <p:txBody>
          <a:bodyPr/>
          <a:lstStyle/>
          <a:p>
            <a:r>
              <a:rPr lang="en-US" sz="2400" dirty="0" smtClean="0"/>
              <a:t>In high schools, the cohort model cannot be used</a:t>
            </a:r>
          </a:p>
          <a:p>
            <a:r>
              <a:rPr lang="en-US" sz="2400" dirty="0" smtClean="0"/>
              <a:t>Improvement will be measured using a year-to-year approach based on students who were:</a:t>
            </a:r>
          </a:p>
          <a:p>
            <a:pPr lvl="1"/>
            <a:r>
              <a:rPr lang="en-US" sz="2000" dirty="0" smtClean="0"/>
              <a:t>Officially enrolled in current school for two consecutive years;  </a:t>
            </a:r>
          </a:p>
          <a:p>
            <a:pPr lvl="2"/>
            <a:r>
              <a:rPr lang="en-US" sz="1800" dirty="0" smtClean="0"/>
              <a:t>October 1, 2016 through October 1, 2017 (SIMS)</a:t>
            </a:r>
          </a:p>
          <a:p>
            <a:pPr lvl="1"/>
            <a:r>
              <a:rPr lang="en-US" sz="2000" dirty="0" smtClean="0"/>
              <a:t>Tested in grade 10 in enrolled school in 2018, &amp; attended grade 9 in the same school or district in 2017; &amp;</a:t>
            </a:r>
          </a:p>
          <a:p>
            <a:pPr lvl="1"/>
            <a:r>
              <a:rPr lang="en-US" sz="2000" dirty="0" smtClean="0"/>
              <a:t>Not a first- or second-year English learner in 2018</a:t>
            </a:r>
          </a:p>
          <a:p>
            <a:r>
              <a:rPr lang="en-US" sz="2400" dirty="0" smtClean="0"/>
              <a:t>In schools where a legitimate group cannot be identified (fewer than 20 students), accountability results will be based on the performance of the “all students” group only </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22</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Criterion-referenced component</a:t>
            </a:r>
          </a:p>
        </p:txBody>
      </p:sp>
      <p:sp>
        <p:nvSpPr>
          <p:cNvPr id="3" name="Content Placeholder 2"/>
          <p:cNvSpPr>
            <a:spLocks noGrp="1"/>
          </p:cNvSpPr>
          <p:nvPr>
            <p:ph idx="1"/>
          </p:nvPr>
        </p:nvSpPr>
        <p:spPr>
          <a:xfrm>
            <a:off x="567743" y="1230403"/>
            <a:ext cx="11370972" cy="1265147"/>
          </a:xfrm>
        </p:spPr>
        <p:txBody>
          <a:bodyPr/>
          <a:lstStyle/>
          <a:p>
            <a:pPr lvl="0"/>
            <a:r>
              <a:rPr lang="en-US" sz="2400" dirty="0"/>
              <a:t>Targets set for each accountability </a:t>
            </a:r>
            <a:r>
              <a:rPr lang="en-US" sz="2400" dirty="0" smtClean="0"/>
              <a:t>indicator, for </a:t>
            </a:r>
            <a:r>
              <a:rPr lang="en-US" sz="2400" dirty="0"/>
              <a:t>the school as a whole &amp; for the lowest performing </a:t>
            </a:r>
            <a:r>
              <a:rPr lang="en-US" sz="2400" dirty="0" smtClean="0"/>
              <a:t>students </a:t>
            </a:r>
            <a:r>
              <a:rPr lang="en-US" sz="2400" dirty="0"/>
              <a:t>in each </a:t>
            </a:r>
            <a:r>
              <a:rPr lang="en-US" sz="2400" dirty="0" smtClean="0"/>
              <a:t>school</a:t>
            </a:r>
            <a:endParaRPr lang="en-US" sz="2400"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23</a:t>
            </a:fld>
            <a:endParaRPr lang="zh-CN" altLang="en-US" dirty="0"/>
          </a:p>
        </p:txBody>
      </p:sp>
      <p:graphicFrame>
        <p:nvGraphicFramePr>
          <p:cNvPr id="6" name="Table 5" descr="Declined: 0&#10;No change: 1&#10;Improved: 2&#10;Met target: 3&#10;Exceeded target: 4&#10;&#10;Indicator: Points assigned &#10;ELA scaled score: All students(3), Lowest performing students(2)&#10;Math scaled score: All students(2), Lowest performing students(2)&#10;Science achievement: All students(2), Lowest performing students(1)&#10;ELA SGP: All students(4), Lowest performing students(4)&#10;Math SGP: All students(3), Lowest performing students(4)&#10;EL progress: All students(2), Lowest performing students(4)&#10;Chronic absenteeism: All students(3), Lowest performing students(4)&#10;Total: All students(19), Lowest performing students(21)&#10;Combined total points (56 possible): 40&#10;Percentage of possible points: 71%&#10;" title="Criterion-referenced component"/>
          <p:cNvGraphicFramePr>
            <a:graphicFrameLocks noGrp="1"/>
          </p:cNvGraphicFramePr>
          <p:nvPr>
            <p:extLst>
              <p:ext uri="{D42A27DB-BD31-4B8C-83A1-F6EECF244321}">
                <p14:modId xmlns:p14="http://schemas.microsoft.com/office/powerpoint/2010/main" val="827927268"/>
              </p:ext>
            </p:extLst>
          </p:nvPr>
        </p:nvGraphicFramePr>
        <p:xfrm>
          <a:off x="485776" y="2386834"/>
          <a:ext cx="11193234" cy="3435096"/>
        </p:xfrm>
        <a:graphic>
          <a:graphicData uri="http://schemas.openxmlformats.org/drawingml/2006/table">
            <a:tbl>
              <a:tblPr firstRow="1"/>
              <a:tblGrid>
                <a:gridCol w="2847974">
                  <a:extLst>
                    <a:ext uri="{9D8B030D-6E8A-4147-A177-3AD203B41FA5}">
                      <a16:colId xmlns:a16="http://schemas.microsoft.com/office/drawing/2014/main" val="20000"/>
                    </a:ext>
                  </a:extLst>
                </a:gridCol>
                <a:gridCol w="2086315">
                  <a:extLst>
                    <a:ext uri="{9D8B030D-6E8A-4147-A177-3AD203B41FA5}">
                      <a16:colId xmlns:a16="http://schemas.microsoft.com/office/drawing/2014/main" val="20001"/>
                    </a:ext>
                  </a:extLst>
                </a:gridCol>
                <a:gridCol w="2086315">
                  <a:extLst>
                    <a:ext uri="{9D8B030D-6E8A-4147-A177-3AD203B41FA5}">
                      <a16:colId xmlns:a16="http://schemas.microsoft.com/office/drawing/2014/main" val="20002"/>
                    </a:ext>
                  </a:extLst>
                </a:gridCol>
                <a:gridCol w="2086315">
                  <a:extLst>
                    <a:ext uri="{9D8B030D-6E8A-4147-A177-3AD203B41FA5}">
                      <a16:colId xmlns:a16="http://schemas.microsoft.com/office/drawing/2014/main" val="20003"/>
                    </a:ext>
                  </a:extLst>
                </a:gridCol>
                <a:gridCol w="2086315">
                  <a:extLst>
                    <a:ext uri="{9D8B030D-6E8A-4147-A177-3AD203B41FA5}">
                      <a16:colId xmlns:a16="http://schemas.microsoft.com/office/drawing/2014/main" val="20004"/>
                    </a:ext>
                  </a:extLst>
                </a:gridCol>
              </a:tblGrid>
              <a:tr h="38104">
                <a:tc rowSpan="2">
                  <a:txBody>
                    <a:bodyPr/>
                    <a:lstStyle/>
                    <a:p>
                      <a:pPr marL="0" marR="0" algn="ctr">
                        <a:lnSpc>
                          <a:spcPct val="115000"/>
                        </a:lnSpc>
                        <a:spcBef>
                          <a:spcPts val="0"/>
                        </a:spcBef>
                        <a:spcAft>
                          <a:spcPts val="0"/>
                        </a:spcAft>
                      </a:pPr>
                      <a:r>
                        <a:rPr lang="en-US" sz="1400" b="1" dirty="0">
                          <a:solidFill>
                            <a:schemeClr val="accent1">
                              <a:lumMod val="50000"/>
                            </a:schemeClr>
                          </a:solidFill>
                          <a:latin typeface="+mn-lt"/>
                          <a:ea typeface="Calibri"/>
                          <a:cs typeface="Times New Roman"/>
                        </a:rPr>
                        <a:t>Indicator</a:t>
                      </a:r>
                      <a:endParaRPr lang="en-US" sz="1400" dirty="0">
                        <a:solidFill>
                          <a:schemeClr val="accent1">
                            <a:lumMod val="50000"/>
                          </a:schemeClr>
                        </a:solidFill>
                        <a:latin typeface="+mn-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75000"/>
                      </a:schemeClr>
                    </a:solidFill>
                  </a:tcPr>
                </a:tc>
                <a:tc gridSpan="2">
                  <a:txBody>
                    <a:bodyPr/>
                    <a:lstStyle/>
                    <a:p>
                      <a:pPr marL="0" marR="0" algn="ctr">
                        <a:lnSpc>
                          <a:spcPct val="115000"/>
                        </a:lnSpc>
                        <a:spcBef>
                          <a:spcPts val="0"/>
                        </a:spcBef>
                        <a:spcAft>
                          <a:spcPts val="0"/>
                        </a:spcAft>
                      </a:pPr>
                      <a:r>
                        <a:rPr lang="en-US" sz="1400" b="1" dirty="0" smtClean="0">
                          <a:solidFill>
                            <a:schemeClr val="accent1">
                              <a:lumMod val="50000"/>
                            </a:schemeClr>
                          </a:solidFill>
                          <a:latin typeface="+mn-lt"/>
                          <a:ea typeface="Calibri"/>
                          <a:cs typeface="Times New Roman"/>
                        </a:rPr>
                        <a:t>Non-high schools</a:t>
                      </a:r>
                      <a:endParaRPr lang="en-US" sz="140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400" b="1" dirty="0" smtClean="0">
                          <a:solidFill>
                            <a:schemeClr val="accent1">
                              <a:lumMod val="50000"/>
                            </a:schemeClr>
                          </a:solidFill>
                          <a:latin typeface="+mn-lt"/>
                          <a:ea typeface="Calibri"/>
                          <a:cs typeface="Times New Roman"/>
                        </a:rPr>
                        <a:t>High schools &amp; middle/high/K-12 schools</a:t>
                      </a:r>
                      <a:endParaRPr lang="en-US" sz="140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US"/>
                    </a:p>
                  </a:txBody>
                  <a:tcP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chemeClr val="accent1">
                              <a:lumMod val="50000"/>
                            </a:schemeClr>
                          </a:solidFill>
                          <a:latin typeface="+mn-lt"/>
                          <a:ea typeface="Calibri"/>
                          <a:cs typeface="Times New Roman"/>
                        </a:rPr>
                        <a:t>All students</a:t>
                      </a:r>
                      <a:endParaRPr lang="en-US" sz="140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400" b="1" dirty="0">
                          <a:solidFill>
                            <a:schemeClr val="accent1">
                              <a:lumMod val="50000"/>
                            </a:schemeClr>
                          </a:solidFill>
                          <a:latin typeface="+mn-lt"/>
                          <a:ea typeface="Calibri"/>
                          <a:cs typeface="Times New Roman"/>
                        </a:rPr>
                        <a:t>Lowest performing</a:t>
                      </a:r>
                      <a:r>
                        <a:rPr lang="en-US" sz="1400" b="1" baseline="0" dirty="0">
                          <a:solidFill>
                            <a:schemeClr val="accent1">
                              <a:lumMod val="50000"/>
                            </a:schemeClr>
                          </a:solidFill>
                          <a:latin typeface="+mn-lt"/>
                          <a:ea typeface="Calibri"/>
                          <a:cs typeface="Times New Roman"/>
                        </a:rPr>
                        <a:t> students</a:t>
                      </a:r>
                      <a:endParaRPr lang="en-US" sz="140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400" b="1" dirty="0">
                          <a:solidFill>
                            <a:schemeClr val="accent1">
                              <a:lumMod val="50000"/>
                            </a:schemeClr>
                          </a:solidFill>
                          <a:latin typeface="+mn-lt"/>
                          <a:ea typeface="Calibri"/>
                          <a:cs typeface="Times New Roman"/>
                        </a:rPr>
                        <a:t>All students</a:t>
                      </a:r>
                      <a:endParaRPr lang="en-US" sz="140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400" b="1" dirty="0">
                          <a:solidFill>
                            <a:schemeClr val="accent1">
                              <a:lumMod val="50000"/>
                            </a:schemeClr>
                          </a:solidFill>
                          <a:latin typeface="+mn-lt"/>
                          <a:ea typeface="Calibri"/>
                          <a:cs typeface="Times New Roman"/>
                        </a:rPr>
                        <a:t>Lowest performing</a:t>
                      </a:r>
                      <a:r>
                        <a:rPr lang="en-US" sz="1400" b="1" baseline="0" dirty="0">
                          <a:solidFill>
                            <a:schemeClr val="accent1">
                              <a:lumMod val="50000"/>
                            </a:schemeClr>
                          </a:solidFill>
                          <a:latin typeface="+mn-lt"/>
                          <a:ea typeface="Calibri"/>
                          <a:cs typeface="Times New Roman"/>
                        </a:rPr>
                        <a:t> students</a:t>
                      </a:r>
                      <a:endParaRPr lang="en-US" sz="140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0">
                <a:tc>
                  <a:txBody>
                    <a:bodyPr/>
                    <a:lstStyle/>
                    <a:p>
                      <a:pPr marL="0" marR="0">
                        <a:lnSpc>
                          <a:spcPct val="115000"/>
                        </a:lnSpc>
                        <a:spcBef>
                          <a:spcPts val="0"/>
                        </a:spcBef>
                        <a:spcAft>
                          <a:spcPts val="0"/>
                        </a:spcAft>
                      </a:pPr>
                      <a:r>
                        <a:rPr lang="en-US" sz="1400" dirty="0">
                          <a:solidFill>
                            <a:schemeClr val="accent1">
                              <a:lumMod val="50000"/>
                            </a:schemeClr>
                          </a:solidFill>
                          <a:latin typeface="+mn-lt"/>
                          <a:ea typeface="Calibri"/>
                          <a:cs typeface="Times New Roman"/>
                        </a:rPr>
                        <a:t>ELA scaled</a:t>
                      </a:r>
                      <a:r>
                        <a:rPr lang="en-US" sz="1400" baseline="0" dirty="0">
                          <a:solidFill>
                            <a:schemeClr val="accent1">
                              <a:lumMod val="50000"/>
                            </a:schemeClr>
                          </a:solidFill>
                          <a:latin typeface="+mn-lt"/>
                          <a:ea typeface="Calibri"/>
                          <a:cs typeface="Times New Roman"/>
                        </a:rPr>
                        <a:t> score</a:t>
                      </a:r>
                      <a:endParaRPr lang="en-US" sz="1400" dirty="0">
                        <a:solidFill>
                          <a:schemeClr val="accent1">
                            <a:lumMod val="50000"/>
                          </a:schemeClr>
                        </a:solidFill>
                        <a:latin typeface="+mn-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smtClean="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smtClean="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smtClean="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smtClean="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0" marR="0">
                        <a:lnSpc>
                          <a:spcPct val="115000"/>
                        </a:lnSpc>
                        <a:spcBef>
                          <a:spcPts val="0"/>
                        </a:spcBef>
                        <a:spcAft>
                          <a:spcPts val="0"/>
                        </a:spcAft>
                      </a:pPr>
                      <a:r>
                        <a:rPr lang="en-US" sz="1400" dirty="0">
                          <a:solidFill>
                            <a:schemeClr val="accent1">
                              <a:lumMod val="50000"/>
                            </a:schemeClr>
                          </a:solidFill>
                          <a:latin typeface="+mn-lt"/>
                          <a:ea typeface="Calibri"/>
                          <a:cs typeface="Times New Roman"/>
                        </a:rPr>
                        <a:t>Math scaled</a:t>
                      </a:r>
                      <a:r>
                        <a:rPr lang="en-US" sz="1400" baseline="0" dirty="0">
                          <a:solidFill>
                            <a:schemeClr val="accent1">
                              <a:lumMod val="50000"/>
                            </a:schemeClr>
                          </a:solidFill>
                          <a:latin typeface="+mn-lt"/>
                          <a:ea typeface="Calibri"/>
                          <a:cs typeface="Times New Roman"/>
                        </a:rPr>
                        <a:t> score</a:t>
                      </a:r>
                      <a:endParaRPr lang="en-US" sz="1400" dirty="0">
                        <a:solidFill>
                          <a:schemeClr val="accent1">
                            <a:lumMod val="50000"/>
                          </a:schemeClr>
                        </a:solidFill>
                        <a:latin typeface="+mn-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smtClean="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smtClean="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smtClean="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smtClean="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0" marR="0">
                        <a:lnSpc>
                          <a:spcPct val="115000"/>
                        </a:lnSpc>
                        <a:spcBef>
                          <a:spcPts val="0"/>
                        </a:spcBef>
                        <a:spcAft>
                          <a:spcPts val="0"/>
                        </a:spcAft>
                      </a:pPr>
                      <a:r>
                        <a:rPr lang="en-US" sz="1400" dirty="0">
                          <a:solidFill>
                            <a:schemeClr val="accent1">
                              <a:lumMod val="50000"/>
                            </a:schemeClr>
                          </a:solidFill>
                          <a:latin typeface="+mn-lt"/>
                          <a:ea typeface="Calibri"/>
                          <a:cs typeface="Times New Roman"/>
                        </a:rPr>
                        <a:t>Science achievement</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smtClean="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smtClean="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smtClean="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L="0" marR="0">
                        <a:lnSpc>
                          <a:spcPct val="115000"/>
                        </a:lnSpc>
                        <a:spcBef>
                          <a:spcPts val="0"/>
                        </a:spcBef>
                        <a:spcAft>
                          <a:spcPts val="0"/>
                        </a:spcAft>
                      </a:pPr>
                      <a:r>
                        <a:rPr lang="en-US" sz="1400" dirty="0">
                          <a:solidFill>
                            <a:schemeClr val="accent1">
                              <a:lumMod val="50000"/>
                            </a:schemeClr>
                          </a:solidFill>
                          <a:latin typeface="+mn-lt"/>
                          <a:ea typeface="Calibri"/>
                          <a:cs typeface="Times New Roman"/>
                        </a:rPr>
                        <a:t>ELA SGP</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smtClean="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smtClean="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smtClean="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smtClean="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marL="0" marR="0">
                        <a:lnSpc>
                          <a:spcPct val="115000"/>
                        </a:lnSpc>
                        <a:spcBef>
                          <a:spcPts val="0"/>
                        </a:spcBef>
                        <a:spcAft>
                          <a:spcPts val="0"/>
                        </a:spcAft>
                      </a:pPr>
                      <a:r>
                        <a:rPr lang="en-US" sz="1400" dirty="0">
                          <a:solidFill>
                            <a:schemeClr val="accent1">
                              <a:lumMod val="50000"/>
                            </a:schemeClr>
                          </a:solidFill>
                          <a:latin typeface="+mn-lt"/>
                          <a:ea typeface="Calibri"/>
                          <a:cs typeface="Times New Roman"/>
                        </a:rPr>
                        <a:t>Math SGP</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smtClean="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smtClean="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smtClean="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smtClean="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marL="0" marR="0">
                        <a:lnSpc>
                          <a:spcPct val="115000"/>
                        </a:lnSpc>
                        <a:spcBef>
                          <a:spcPts val="0"/>
                        </a:spcBef>
                        <a:spcAft>
                          <a:spcPts val="0"/>
                        </a:spcAft>
                      </a:pPr>
                      <a:r>
                        <a:rPr lang="en-US" sz="1400" dirty="0" smtClean="0">
                          <a:solidFill>
                            <a:schemeClr val="accent1">
                              <a:lumMod val="50000"/>
                            </a:schemeClr>
                          </a:solidFill>
                          <a:latin typeface="+mn-lt"/>
                          <a:ea typeface="Calibri"/>
                          <a:cs typeface="Times New Roman"/>
                        </a:rPr>
                        <a:t>Four-year cohort graduatio</a:t>
                      </a:r>
                      <a:r>
                        <a:rPr lang="en-US" sz="1400" baseline="0" dirty="0" smtClean="0">
                          <a:solidFill>
                            <a:schemeClr val="accent1">
                              <a:lumMod val="50000"/>
                            </a:schemeClr>
                          </a:solidFill>
                          <a:latin typeface="+mn-lt"/>
                          <a:ea typeface="Calibri"/>
                          <a:cs typeface="Times New Roman"/>
                        </a:rPr>
                        <a:t>n rate</a:t>
                      </a:r>
                      <a:endParaRPr lang="en-US" sz="1400" dirty="0">
                        <a:solidFill>
                          <a:schemeClr val="accent1">
                            <a:lumMod val="50000"/>
                          </a:schemeClr>
                        </a:solidFill>
                        <a:latin typeface="+mn-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smtClean="0">
                          <a:solidFill>
                            <a:schemeClr val="accent1">
                              <a:lumMod val="50000"/>
                            </a:schemeClr>
                          </a:solidFill>
                          <a:latin typeface="+mn-lt"/>
                          <a:ea typeface="Calibri"/>
                          <a:cs typeface="Times New Roman"/>
                        </a:rPr>
                        <a:t>N/A</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smtClean="0">
                          <a:solidFill>
                            <a:schemeClr val="accent1">
                              <a:lumMod val="50000"/>
                            </a:schemeClr>
                          </a:solidFill>
                          <a:latin typeface="+mn-lt"/>
                          <a:ea typeface="Calibri"/>
                          <a:cs typeface="Times New Roman"/>
                        </a:rPr>
                        <a:t>N/A</a:t>
                      </a: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smtClean="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marL="0" marR="0">
                        <a:lnSpc>
                          <a:spcPct val="115000"/>
                        </a:lnSpc>
                        <a:spcBef>
                          <a:spcPts val="0"/>
                        </a:spcBef>
                        <a:spcAft>
                          <a:spcPts val="0"/>
                        </a:spcAft>
                      </a:pPr>
                      <a:r>
                        <a:rPr lang="en-US" sz="1400" dirty="0" smtClean="0">
                          <a:solidFill>
                            <a:schemeClr val="accent1">
                              <a:lumMod val="50000"/>
                            </a:schemeClr>
                          </a:solidFill>
                          <a:latin typeface="+mn-lt"/>
                          <a:ea typeface="Calibri"/>
                          <a:cs typeface="Times New Roman"/>
                        </a:rPr>
                        <a:t>Extended engagement</a:t>
                      </a:r>
                      <a:r>
                        <a:rPr lang="en-US" sz="1400" baseline="0" dirty="0" smtClean="0">
                          <a:solidFill>
                            <a:schemeClr val="accent1">
                              <a:lumMod val="50000"/>
                            </a:schemeClr>
                          </a:solidFill>
                          <a:latin typeface="+mn-lt"/>
                          <a:ea typeface="Calibri"/>
                          <a:cs typeface="Times New Roman"/>
                        </a:rPr>
                        <a:t> rate</a:t>
                      </a:r>
                      <a:endParaRPr lang="en-US" sz="1400" dirty="0">
                        <a:solidFill>
                          <a:schemeClr val="accent1">
                            <a:lumMod val="50000"/>
                          </a:schemeClr>
                        </a:solidFill>
                        <a:latin typeface="+mn-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smtClean="0">
                          <a:solidFill>
                            <a:schemeClr val="accent1">
                              <a:lumMod val="50000"/>
                            </a:schemeClr>
                          </a:solidFill>
                          <a:latin typeface="+mn-lt"/>
                          <a:ea typeface="Calibri"/>
                          <a:cs typeface="Times New Roman"/>
                        </a:rPr>
                        <a:t>N/A</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smtClean="0">
                          <a:solidFill>
                            <a:schemeClr val="accent1">
                              <a:lumMod val="50000"/>
                            </a:schemeClr>
                          </a:solidFill>
                          <a:latin typeface="+mn-lt"/>
                          <a:ea typeface="Calibri"/>
                          <a:cs typeface="Times New Roman"/>
                        </a:rPr>
                        <a:t>N/A</a:t>
                      </a: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smtClean="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pPr marL="0" marR="0">
                        <a:lnSpc>
                          <a:spcPct val="115000"/>
                        </a:lnSpc>
                        <a:spcBef>
                          <a:spcPts val="0"/>
                        </a:spcBef>
                        <a:spcAft>
                          <a:spcPts val="0"/>
                        </a:spcAft>
                      </a:pPr>
                      <a:r>
                        <a:rPr lang="en-US" sz="1400" dirty="0" smtClean="0">
                          <a:solidFill>
                            <a:schemeClr val="accent1">
                              <a:lumMod val="50000"/>
                            </a:schemeClr>
                          </a:solidFill>
                          <a:latin typeface="+mn-lt"/>
                          <a:ea typeface="Calibri"/>
                          <a:cs typeface="Times New Roman"/>
                        </a:rPr>
                        <a:t>Annual dropout rate</a:t>
                      </a:r>
                      <a:endParaRPr lang="en-US" sz="1400" dirty="0">
                        <a:solidFill>
                          <a:schemeClr val="accent1">
                            <a:lumMod val="50000"/>
                          </a:schemeClr>
                        </a:solidFill>
                        <a:latin typeface="+mn-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smtClean="0">
                          <a:solidFill>
                            <a:schemeClr val="accent1">
                              <a:lumMod val="50000"/>
                            </a:schemeClr>
                          </a:solidFill>
                          <a:latin typeface="+mn-lt"/>
                          <a:ea typeface="Calibri"/>
                          <a:cs typeface="Times New Roman"/>
                        </a:rPr>
                        <a:t>N/A</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smtClean="0">
                          <a:solidFill>
                            <a:schemeClr val="accent1">
                              <a:lumMod val="50000"/>
                            </a:schemeClr>
                          </a:solidFill>
                          <a:latin typeface="+mn-lt"/>
                          <a:ea typeface="Calibri"/>
                          <a:cs typeface="Times New Roman"/>
                        </a:rPr>
                        <a:t>N/A</a:t>
                      </a: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smtClean="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11"/>
                  </a:ext>
                </a:extLst>
              </a:tr>
              <a:tr h="0">
                <a:tc>
                  <a:txBody>
                    <a:bodyPr/>
                    <a:lstStyle/>
                    <a:p>
                      <a:pPr marL="0" marR="0">
                        <a:lnSpc>
                          <a:spcPct val="115000"/>
                        </a:lnSpc>
                        <a:spcBef>
                          <a:spcPts val="0"/>
                        </a:spcBef>
                        <a:spcAft>
                          <a:spcPts val="0"/>
                        </a:spcAft>
                      </a:pPr>
                      <a:r>
                        <a:rPr lang="en-US" sz="1400" dirty="0">
                          <a:solidFill>
                            <a:schemeClr val="accent1">
                              <a:lumMod val="50000"/>
                            </a:schemeClr>
                          </a:solidFill>
                          <a:latin typeface="+mn-lt"/>
                          <a:ea typeface="Calibri"/>
                          <a:cs typeface="Times New Roman"/>
                        </a:rPr>
                        <a:t>EL progress</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smtClean="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smtClean="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marL="0" marR="0">
                        <a:lnSpc>
                          <a:spcPct val="115000"/>
                        </a:lnSpc>
                        <a:spcBef>
                          <a:spcPts val="0"/>
                        </a:spcBef>
                        <a:spcAft>
                          <a:spcPts val="0"/>
                        </a:spcAft>
                      </a:pPr>
                      <a:r>
                        <a:rPr lang="en-US" sz="1400" dirty="0">
                          <a:solidFill>
                            <a:schemeClr val="accent1">
                              <a:lumMod val="50000"/>
                            </a:schemeClr>
                          </a:solidFill>
                          <a:latin typeface="+mn-lt"/>
                          <a:ea typeface="Calibri"/>
                          <a:cs typeface="Times New Roman"/>
                        </a:rPr>
                        <a:t>Chronic absenteeism</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smtClean="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smtClean="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smtClean="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smtClean="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marL="0" marR="0">
                        <a:lnSpc>
                          <a:spcPct val="115000"/>
                        </a:lnSpc>
                        <a:spcBef>
                          <a:spcPts val="0"/>
                        </a:spcBef>
                        <a:spcAft>
                          <a:spcPts val="0"/>
                        </a:spcAft>
                      </a:pPr>
                      <a:r>
                        <a:rPr lang="en-US" sz="1400" dirty="0" smtClean="0">
                          <a:solidFill>
                            <a:schemeClr val="accent1">
                              <a:lumMod val="50000"/>
                            </a:schemeClr>
                          </a:solidFill>
                          <a:latin typeface="+mn-lt"/>
                          <a:ea typeface="Calibri"/>
                          <a:cs typeface="Times New Roman"/>
                        </a:rPr>
                        <a:t>Advanced coursework completion</a:t>
                      </a:r>
                      <a:endParaRPr lang="en-US" sz="1400" dirty="0">
                        <a:solidFill>
                          <a:schemeClr val="accent1">
                            <a:lumMod val="50000"/>
                          </a:schemeClr>
                        </a:solidFill>
                        <a:latin typeface="+mn-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smtClean="0">
                          <a:solidFill>
                            <a:schemeClr val="accent1">
                              <a:lumMod val="50000"/>
                            </a:schemeClr>
                          </a:solidFill>
                          <a:latin typeface="+mn-lt"/>
                          <a:ea typeface="Calibri"/>
                          <a:cs typeface="Times New Roman"/>
                        </a:rPr>
                        <a:t>N/A</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0" dirty="0" smtClean="0">
                          <a:solidFill>
                            <a:schemeClr val="accent1">
                              <a:lumMod val="50000"/>
                            </a:schemeClr>
                          </a:solidFill>
                          <a:latin typeface="+mn-lt"/>
                          <a:ea typeface="Calibri"/>
                          <a:cs typeface="Times New Roman"/>
                        </a:rPr>
                        <a:t>N/A</a:t>
                      </a: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0" dirty="0" smtClean="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7" name="TextBox 6"/>
          <p:cNvSpPr txBox="1"/>
          <p:nvPr/>
        </p:nvSpPr>
        <p:spPr>
          <a:xfrm>
            <a:off x="457201" y="5895975"/>
            <a:ext cx="9239250" cy="307777"/>
          </a:xfrm>
          <a:prstGeom prst="rect">
            <a:avLst/>
          </a:prstGeom>
          <a:noFill/>
        </p:spPr>
        <p:txBody>
          <a:bodyPr wrap="square" rtlCol="0">
            <a:spAutoFit/>
          </a:bodyPr>
          <a:lstStyle/>
          <a:p>
            <a:r>
              <a:rPr lang="en-US" sz="1400" dirty="0" smtClean="0">
                <a:solidFill>
                  <a:schemeClr val="accent1">
                    <a:lumMod val="50000"/>
                  </a:schemeClr>
                </a:solidFill>
              </a:rPr>
              <a:t>*Minimum group size for each indicator = 20 students</a:t>
            </a:r>
            <a:endParaRPr lang="en-US" sz="1400" dirty="0">
              <a:solidFill>
                <a:schemeClr val="accent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targets</a:t>
            </a:r>
            <a:endParaRPr lang="en-US" dirty="0"/>
          </a:p>
        </p:txBody>
      </p:sp>
      <p:sp>
        <p:nvSpPr>
          <p:cNvPr id="3" name="Content Placeholder 2"/>
          <p:cNvSpPr>
            <a:spLocks noGrp="1"/>
          </p:cNvSpPr>
          <p:nvPr>
            <p:ph idx="1"/>
          </p:nvPr>
        </p:nvSpPr>
        <p:spPr/>
        <p:txBody>
          <a:bodyPr/>
          <a:lstStyle/>
          <a:p>
            <a:r>
              <a:rPr lang="en-US" dirty="0" smtClean="0"/>
              <a:t>For 2018 reporting, targets will only be set for one year</a:t>
            </a:r>
          </a:p>
          <a:p>
            <a:pPr lvl="1"/>
            <a:r>
              <a:rPr lang="en-US" dirty="0" smtClean="0"/>
              <a:t>Long-term targets will be set in the future</a:t>
            </a:r>
          </a:p>
          <a:p>
            <a:r>
              <a:rPr lang="en-US" dirty="0" smtClean="0"/>
              <a:t>Targets will be set based on historical improvement of like-performing schools</a:t>
            </a:r>
          </a:p>
          <a:p>
            <a:pPr lvl="1"/>
            <a:r>
              <a:rPr lang="en-US" dirty="0" smtClean="0"/>
              <a:t>Like-performing schools defined as within the same quartile of schools based on historical school percentiles</a:t>
            </a:r>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24</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Criterion-referenced component</a:t>
            </a:r>
          </a:p>
        </p:txBody>
      </p:sp>
      <p:sp>
        <p:nvSpPr>
          <p:cNvPr id="3" name="Content Placeholder 2"/>
          <p:cNvSpPr>
            <a:spLocks noGrp="1"/>
          </p:cNvSpPr>
          <p:nvPr>
            <p:ph idx="1"/>
          </p:nvPr>
        </p:nvSpPr>
        <p:spPr/>
        <p:txBody>
          <a:bodyPr/>
          <a:lstStyle/>
          <a:p>
            <a:pPr lvl="0"/>
            <a:r>
              <a:rPr lang="en-US" sz="2800" dirty="0" smtClean="0"/>
              <a:t>Points </a:t>
            </a:r>
            <a:r>
              <a:rPr lang="en-US" sz="2800" dirty="0"/>
              <a:t>assigned based on progress toward target for each indicator, for both the aggregate &amp; the </a:t>
            </a:r>
            <a:r>
              <a:rPr lang="en-US" sz="2800" dirty="0" smtClean="0"/>
              <a:t>lowest </a:t>
            </a:r>
            <a:r>
              <a:rPr lang="en-US" sz="2800" smtClean="0"/>
              <a:t>performing students</a:t>
            </a:r>
            <a:endParaRPr lang="en-US" sz="2800" dirty="0"/>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25</a:t>
            </a:fld>
            <a:endParaRPr lang="zh-CN" altLang="en-US" dirty="0"/>
          </a:p>
        </p:txBody>
      </p:sp>
      <p:graphicFrame>
        <p:nvGraphicFramePr>
          <p:cNvPr id="5" name="Table 4" descr="Declined: 0&#10;No change: 1&#10;Improved: 2&#10;Met target: 3&#10;Exceeded target: 4" title="Criterion -referenced component"/>
          <p:cNvGraphicFramePr>
            <a:graphicFrameLocks noGrp="1"/>
          </p:cNvGraphicFramePr>
          <p:nvPr>
            <p:extLst>
              <p:ext uri="{D42A27DB-BD31-4B8C-83A1-F6EECF244321}">
                <p14:modId xmlns:p14="http://schemas.microsoft.com/office/powerpoint/2010/main" val="3484466217"/>
              </p:ext>
            </p:extLst>
          </p:nvPr>
        </p:nvGraphicFramePr>
        <p:xfrm>
          <a:off x="814388" y="2986768"/>
          <a:ext cx="10563225" cy="1132114"/>
        </p:xfrm>
        <a:graphic>
          <a:graphicData uri="http://schemas.openxmlformats.org/drawingml/2006/table">
            <a:tbl>
              <a:tblPr firstRow="1"/>
              <a:tblGrid>
                <a:gridCol w="2112645">
                  <a:extLst>
                    <a:ext uri="{9D8B030D-6E8A-4147-A177-3AD203B41FA5}">
                      <a16:colId xmlns:a16="http://schemas.microsoft.com/office/drawing/2014/main" val="20000"/>
                    </a:ext>
                  </a:extLst>
                </a:gridCol>
                <a:gridCol w="2112645">
                  <a:extLst>
                    <a:ext uri="{9D8B030D-6E8A-4147-A177-3AD203B41FA5}">
                      <a16:colId xmlns:a16="http://schemas.microsoft.com/office/drawing/2014/main" val="20001"/>
                    </a:ext>
                  </a:extLst>
                </a:gridCol>
                <a:gridCol w="2112645">
                  <a:extLst>
                    <a:ext uri="{9D8B030D-6E8A-4147-A177-3AD203B41FA5}">
                      <a16:colId xmlns:a16="http://schemas.microsoft.com/office/drawing/2014/main" val="20002"/>
                    </a:ext>
                  </a:extLst>
                </a:gridCol>
                <a:gridCol w="2112645">
                  <a:extLst>
                    <a:ext uri="{9D8B030D-6E8A-4147-A177-3AD203B41FA5}">
                      <a16:colId xmlns:a16="http://schemas.microsoft.com/office/drawing/2014/main" val="20003"/>
                    </a:ext>
                  </a:extLst>
                </a:gridCol>
                <a:gridCol w="2112645">
                  <a:extLst>
                    <a:ext uri="{9D8B030D-6E8A-4147-A177-3AD203B41FA5}">
                      <a16:colId xmlns:a16="http://schemas.microsoft.com/office/drawing/2014/main" val="20004"/>
                    </a:ext>
                  </a:extLst>
                </a:gridCol>
              </a:tblGrid>
              <a:tr h="766200">
                <a:tc>
                  <a:txBody>
                    <a:bodyPr/>
                    <a:lstStyle/>
                    <a:p>
                      <a:pPr marL="0" marR="0" algn="ctr">
                        <a:lnSpc>
                          <a:spcPct val="115000"/>
                        </a:lnSpc>
                        <a:spcBef>
                          <a:spcPts val="0"/>
                        </a:spcBef>
                        <a:spcAft>
                          <a:spcPts val="0"/>
                        </a:spcAft>
                        <a:tabLst>
                          <a:tab pos="1600200" algn="l"/>
                        </a:tabLst>
                      </a:pPr>
                      <a:r>
                        <a:rPr lang="en-US" sz="2000" b="1" dirty="0">
                          <a:solidFill>
                            <a:schemeClr val="accent1">
                              <a:lumMod val="50000"/>
                            </a:schemeClr>
                          </a:solidFill>
                          <a:latin typeface="+mn-lt"/>
                          <a:ea typeface="Calibri"/>
                          <a:cs typeface="Times New Roman"/>
                        </a:rPr>
                        <a:t>Declined</a:t>
                      </a:r>
                      <a:endParaRPr lang="en-US" sz="200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b="1" dirty="0">
                          <a:solidFill>
                            <a:schemeClr val="accent1">
                              <a:lumMod val="50000"/>
                            </a:schemeClr>
                          </a:solidFill>
                          <a:latin typeface="+mn-lt"/>
                          <a:ea typeface="Calibri"/>
                          <a:cs typeface="Times New Roman"/>
                        </a:rPr>
                        <a:t>No change</a:t>
                      </a:r>
                      <a:endParaRPr lang="en-US" sz="200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b="1" dirty="0">
                          <a:solidFill>
                            <a:schemeClr val="accent1">
                              <a:lumMod val="50000"/>
                            </a:schemeClr>
                          </a:solidFill>
                          <a:latin typeface="+mn-lt"/>
                          <a:ea typeface="Calibri"/>
                          <a:cs typeface="Times New Roman"/>
                        </a:rPr>
                        <a:t>Improved</a:t>
                      </a:r>
                      <a:endParaRPr lang="en-US" sz="200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b="1" dirty="0">
                          <a:solidFill>
                            <a:schemeClr val="accent1">
                              <a:lumMod val="50000"/>
                            </a:schemeClr>
                          </a:solidFill>
                          <a:latin typeface="+mn-lt"/>
                          <a:ea typeface="Calibri"/>
                          <a:cs typeface="Times New Roman"/>
                        </a:rPr>
                        <a:t>Met target</a:t>
                      </a:r>
                      <a:endParaRPr lang="en-US" sz="200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b="1" dirty="0">
                          <a:solidFill>
                            <a:schemeClr val="accent1">
                              <a:lumMod val="50000"/>
                            </a:schemeClr>
                          </a:solidFill>
                          <a:latin typeface="+mn-lt"/>
                          <a:ea typeface="Calibri"/>
                          <a:cs typeface="Times New Roman"/>
                        </a:rPr>
                        <a:t>Exceeded target</a:t>
                      </a:r>
                      <a:endParaRPr lang="en-US" sz="200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5914">
                <a:tc>
                  <a:txBody>
                    <a:bodyPr/>
                    <a:lstStyle/>
                    <a:p>
                      <a:pPr marL="0" marR="0" algn="ctr">
                        <a:lnSpc>
                          <a:spcPct val="115000"/>
                        </a:lnSpc>
                        <a:spcBef>
                          <a:spcPts val="0"/>
                        </a:spcBef>
                        <a:spcAft>
                          <a:spcPts val="0"/>
                        </a:spcAft>
                        <a:tabLst>
                          <a:tab pos="1600200" algn="l"/>
                        </a:tabLst>
                      </a:pPr>
                      <a:r>
                        <a:rPr lang="en-US" sz="2000">
                          <a:solidFill>
                            <a:schemeClr val="accent1">
                              <a:lumMod val="50000"/>
                            </a:schemeClr>
                          </a:solidFill>
                          <a:latin typeface="+mn-lt"/>
                          <a:ea typeface="Calibri"/>
                          <a:cs typeface="Times New Roman"/>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dirty="0">
                          <a:solidFill>
                            <a:schemeClr val="accent1">
                              <a:lumMod val="50000"/>
                            </a:schemeClr>
                          </a:solidFill>
                          <a:latin typeface="+mn-lt"/>
                          <a:ea typeface="Calibri"/>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dirty="0">
                          <a:solidFill>
                            <a:schemeClr val="accent1">
                              <a:lumMod val="50000"/>
                            </a:schemeClr>
                          </a:solidFill>
                          <a:latin typeface="+mn-lt"/>
                          <a:ea typeface="Calibri"/>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a:solidFill>
                            <a:schemeClr val="accent1">
                              <a:lumMod val="50000"/>
                            </a:schemeClr>
                          </a:solidFill>
                          <a:latin typeface="+mn-lt"/>
                          <a:ea typeface="Calibri"/>
                          <a:cs typeface="Times New Roman"/>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dirty="0">
                          <a:solidFill>
                            <a:schemeClr val="accent1">
                              <a:lumMod val="50000"/>
                            </a:schemeClr>
                          </a:solidFill>
                          <a:latin typeface="+mn-lt"/>
                          <a:ea typeface="Calibri"/>
                          <a:cs typeface="Times New Roman"/>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e total number of points earned for each indicator (achievement, growth, EL progress, and chronic absenteeism) will be weighted and transformed into the percentage of possible pointes earned, separately for the all students and lowest-performing students group. The final criterion-referenced target percentage will be the average of the all students and lowest performing students percentages of possible points. "/>
          <p:cNvSpPr>
            <a:spLocks noGrp="1"/>
          </p:cNvSpPr>
          <p:nvPr>
            <p:ph type="title"/>
          </p:nvPr>
        </p:nvSpPr>
        <p:spPr/>
        <p:txBody>
          <a:bodyPr/>
          <a:lstStyle/>
          <a:p>
            <a:r>
              <a:rPr lang="en-US" dirty="0"/>
              <a:t>Criterion-referenced </a:t>
            </a:r>
            <a:r>
              <a:rPr lang="en-US" dirty="0" smtClean="0"/>
              <a:t>component calculation – non-high school </a:t>
            </a:r>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26</a:t>
            </a:fld>
            <a:endParaRPr lang="zh-CN" altLang="en-US" dirty="0"/>
          </a:p>
        </p:txBody>
      </p:sp>
      <p:graphicFrame>
        <p:nvGraphicFramePr>
          <p:cNvPr id="5" name="Table 4" descr="The total number of points earned for each indicator (achievement, growth, EL progress, and chronic absenteeism) will be weighted and transformed into the percentage of possible pointes earned, separately for the all students and lowest-performing students group. The final criterion-referenced target percentage will be the average of the all students and lowest performing students percentages of possible points. " title="Criterion-referenced component calculation – non-high school "/>
          <p:cNvGraphicFramePr>
            <a:graphicFrameLocks noGrp="1"/>
          </p:cNvGraphicFramePr>
          <p:nvPr>
            <p:extLst>
              <p:ext uri="{D42A27DB-BD31-4B8C-83A1-F6EECF244321}">
                <p14:modId xmlns:p14="http://schemas.microsoft.com/office/powerpoint/2010/main" val="479220788"/>
              </p:ext>
            </p:extLst>
          </p:nvPr>
        </p:nvGraphicFramePr>
        <p:xfrm>
          <a:off x="528638" y="1295393"/>
          <a:ext cx="11134724" cy="5038731"/>
        </p:xfrm>
        <a:graphic>
          <a:graphicData uri="http://schemas.openxmlformats.org/drawingml/2006/table">
            <a:tbl>
              <a:tblPr firstRow="1"/>
              <a:tblGrid>
                <a:gridCol w="3653174">
                  <a:extLst>
                    <a:ext uri="{9D8B030D-6E8A-4147-A177-3AD203B41FA5}">
                      <a16:colId xmlns:a16="http://schemas.microsoft.com/office/drawing/2014/main" val="20000"/>
                    </a:ext>
                  </a:extLst>
                </a:gridCol>
                <a:gridCol w="1246925">
                  <a:extLst>
                    <a:ext uri="{9D8B030D-6E8A-4147-A177-3AD203B41FA5}">
                      <a16:colId xmlns:a16="http://schemas.microsoft.com/office/drawing/2014/main" val="20001"/>
                    </a:ext>
                  </a:extLst>
                </a:gridCol>
                <a:gridCol w="1246925">
                  <a:extLst>
                    <a:ext uri="{9D8B030D-6E8A-4147-A177-3AD203B41FA5}">
                      <a16:colId xmlns:a16="http://schemas.microsoft.com/office/drawing/2014/main" val="20002"/>
                    </a:ext>
                  </a:extLst>
                </a:gridCol>
                <a:gridCol w="1246925">
                  <a:extLst>
                    <a:ext uri="{9D8B030D-6E8A-4147-A177-3AD203B41FA5}">
                      <a16:colId xmlns:a16="http://schemas.microsoft.com/office/drawing/2014/main" val="20003"/>
                    </a:ext>
                  </a:extLst>
                </a:gridCol>
                <a:gridCol w="1246925">
                  <a:extLst>
                    <a:ext uri="{9D8B030D-6E8A-4147-A177-3AD203B41FA5}">
                      <a16:colId xmlns:a16="http://schemas.microsoft.com/office/drawing/2014/main" val="20004"/>
                    </a:ext>
                  </a:extLst>
                </a:gridCol>
                <a:gridCol w="1246925">
                  <a:extLst>
                    <a:ext uri="{9D8B030D-6E8A-4147-A177-3AD203B41FA5}">
                      <a16:colId xmlns:a16="http://schemas.microsoft.com/office/drawing/2014/main" val="20005"/>
                    </a:ext>
                  </a:extLst>
                </a:gridCol>
                <a:gridCol w="1246925">
                  <a:extLst>
                    <a:ext uri="{9D8B030D-6E8A-4147-A177-3AD203B41FA5}">
                      <a16:colId xmlns:a16="http://schemas.microsoft.com/office/drawing/2014/main" val="20006"/>
                    </a:ext>
                  </a:extLst>
                </a:gridCol>
              </a:tblGrid>
              <a:tr h="323826">
                <a:tc rowSpan="2">
                  <a:txBody>
                    <a:bodyPr/>
                    <a:lstStyle/>
                    <a:p>
                      <a:pPr algn="ctr" rtl="0" fontAlgn="ctr"/>
                      <a:r>
                        <a:rPr lang="en-US" sz="1400" b="1" i="0" u="none" strike="noStrike" dirty="0">
                          <a:solidFill>
                            <a:srgbClr val="101D35"/>
                          </a:solidFill>
                          <a:latin typeface="Segoe UI"/>
                        </a:rPr>
                        <a:t>Indicator</a:t>
                      </a:r>
                      <a:r>
                        <a:rPr lang="en-US" sz="1400" b="0" i="0" u="none" strike="noStrike" dirty="0">
                          <a:solidFill>
                            <a:srgbClr val="101D35"/>
                          </a:solidFill>
                          <a:latin typeface="Segoe UI"/>
                        </a:rPr>
                        <a:t> </a:t>
                      </a:r>
                      <a:endParaRPr lang="en-US" sz="1400" b="1" i="0" u="none" strike="noStrike" dirty="0">
                        <a:solidFill>
                          <a:srgbClr val="101D35"/>
                        </a:solidFill>
                        <a:latin typeface="Segoe U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rtl="0" fontAlgn="ctr"/>
                      <a:r>
                        <a:rPr lang="en-US" sz="1400" b="1" i="0" u="none" strike="noStrike" dirty="0">
                          <a:solidFill>
                            <a:srgbClr val="101D35"/>
                          </a:solidFill>
                          <a:latin typeface="Segoe UI"/>
                        </a:rPr>
                        <a:t>All students</a:t>
                      </a:r>
                      <a:r>
                        <a:rPr lang="en-US" sz="1400" b="0" i="0" u="none" strike="noStrike" dirty="0">
                          <a:solidFill>
                            <a:srgbClr val="101D35"/>
                          </a:solidFill>
                          <a:latin typeface="Segoe UI"/>
                        </a:rPr>
                        <a:t> </a:t>
                      </a:r>
                      <a:r>
                        <a:rPr lang="en-US" sz="1400" b="0" i="0" u="none" strike="noStrike" dirty="0" smtClean="0">
                          <a:solidFill>
                            <a:srgbClr val="000000"/>
                          </a:solidFill>
                          <a:latin typeface="Segoe UI"/>
                        </a:rPr>
                        <a:t>(50%)</a:t>
                      </a:r>
                      <a:endParaRPr lang="en-US" sz="1400" b="1" i="0" u="none" strike="noStrike" dirty="0">
                        <a:solidFill>
                          <a:srgbClr val="000000"/>
                        </a:solidFill>
                        <a:latin typeface="Segoe U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rtl="0" fontAlgn="ctr"/>
                      <a:r>
                        <a:rPr lang="en-US" sz="1400" b="1" i="0" u="none" strike="noStrike" dirty="0">
                          <a:solidFill>
                            <a:srgbClr val="101D35"/>
                          </a:solidFill>
                          <a:latin typeface="Segoe UI"/>
                        </a:rPr>
                        <a:t>Lowest performing students</a:t>
                      </a:r>
                      <a:r>
                        <a:rPr lang="en-US" sz="1400" b="0" i="0" u="none" strike="noStrike" dirty="0">
                          <a:solidFill>
                            <a:srgbClr val="101D35"/>
                          </a:solidFill>
                          <a:latin typeface="Segoe UI"/>
                        </a:rPr>
                        <a:t> </a:t>
                      </a:r>
                      <a:r>
                        <a:rPr lang="en-US" sz="1400" b="0" i="0" u="none" strike="noStrike" dirty="0" smtClean="0">
                          <a:solidFill>
                            <a:srgbClr val="000000"/>
                          </a:solidFill>
                          <a:latin typeface="+mn-lt"/>
                        </a:rPr>
                        <a:t>(50%)</a:t>
                      </a:r>
                      <a:endParaRPr lang="en-US" sz="1400" b="1" i="0" u="none" strike="noStrike" dirty="0">
                        <a:solidFill>
                          <a:srgbClr val="101D35"/>
                        </a:solidFill>
                        <a:latin typeface="Segoe U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90134">
                <a:tc vMerge="1">
                  <a:txBody>
                    <a:bodyPr/>
                    <a:lstStyle/>
                    <a:p>
                      <a:endParaRPr lang="en-US"/>
                    </a:p>
                  </a:txBody>
                  <a:tcPr/>
                </a:tc>
                <a:tc>
                  <a:txBody>
                    <a:bodyPr/>
                    <a:lstStyle/>
                    <a:p>
                      <a:pPr algn="ctr" rtl="0" fontAlgn="ctr"/>
                      <a:r>
                        <a:rPr lang="en-US" sz="1400" b="1" i="0" u="none" strike="noStrike" dirty="0">
                          <a:solidFill>
                            <a:srgbClr val="101D35"/>
                          </a:solidFill>
                          <a:latin typeface="Segoe UI"/>
                        </a:rPr>
                        <a:t>Points </a:t>
                      </a:r>
                      <a:endParaRPr lang="en-US" sz="1400" b="1" i="0" u="none" strike="noStrike" dirty="0" smtClean="0">
                        <a:solidFill>
                          <a:srgbClr val="101D35"/>
                        </a:solidFill>
                        <a:latin typeface="Segoe UI"/>
                      </a:endParaRPr>
                    </a:p>
                    <a:p>
                      <a:pPr algn="ctr" rtl="0" fontAlgn="ctr"/>
                      <a:r>
                        <a:rPr lang="en-US" sz="1400" b="1" i="0" u="none" strike="noStrike" dirty="0" smtClean="0">
                          <a:solidFill>
                            <a:srgbClr val="101D35"/>
                          </a:solidFill>
                          <a:latin typeface="Segoe UI"/>
                        </a:rPr>
                        <a:t>earned</a:t>
                      </a:r>
                      <a:endParaRPr lang="en-US" sz="1400" b="1" i="0" u="none" strike="noStrike" dirty="0">
                        <a:solidFill>
                          <a:srgbClr val="101D35"/>
                        </a:solidFill>
                        <a:latin typeface="Segoe U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chemeClr val="bg2">
                              <a:lumMod val="25000"/>
                            </a:schemeClr>
                          </a:solidFill>
                          <a:latin typeface="Segoe UI"/>
                        </a:rPr>
                        <a:t>Total possible </a:t>
                      </a:r>
                      <a:r>
                        <a:rPr lang="en-US" sz="1400" b="1" i="0" u="none" strike="noStrike" dirty="0" smtClean="0">
                          <a:solidFill>
                            <a:schemeClr val="bg2">
                              <a:lumMod val="25000"/>
                            </a:schemeClr>
                          </a:solidFill>
                          <a:latin typeface="Segoe UI"/>
                        </a:rPr>
                        <a:t>points</a:t>
                      </a:r>
                      <a:endParaRPr lang="en-US" sz="1400" b="1" i="0" u="none" strike="noStrike" dirty="0">
                        <a:solidFill>
                          <a:schemeClr val="bg2">
                            <a:lumMod val="25000"/>
                          </a:schemeClr>
                        </a:solidFill>
                        <a:latin typeface="Segoe U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chemeClr val="bg2">
                              <a:lumMod val="25000"/>
                            </a:schemeClr>
                          </a:solidFill>
                          <a:latin typeface="Segoe UI"/>
                        </a:rPr>
                        <a:t>Weight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rgbClr val="101D35"/>
                          </a:solidFill>
                          <a:latin typeface="Segoe UI"/>
                        </a:rPr>
                        <a:t>Points </a:t>
                      </a:r>
                      <a:endParaRPr lang="en-US" sz="1400" b="1" i="0" u="none" strike="noStrike" dirty="0" smtClean="0">
                        <a:solidFill>
                          <a:srgbClr val="101D35"/>
                        </a:solidFill>
                        <a:latin typeface="Segoe UI"/>
                      </a:endParaRPr>
                    </a:p>
                    <a:p>
                      <a:pPr algn="ctr" rtl="0" fontAlgn="ctr"/>
                      <a:r>
                        <a:rPr lang="en-US" sz="1400" b="1" i="0" u="none" strike="noStrike" dirty="0" smtClean="0">
                          <a:solidFill>
                            <a:srgbClr val="101D35"/>
                          </a:solidFill>
                          <a:latin typeface="Segoe UI"/>
                        </a:rPr>
                        <a:t>earned</a:t>
                      </a:r>
                      <a:endParaRPr lang="en-US" sz="1400" b="1" i="0" u="none" strike="noStrike" dirty="0">
                        <a:solidFill>
                          <a:srgbClr val="101D35"/>
                        </a:solidFill>
                        <a:latin typeface="Segoe U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chemeClr val="bg2">
                              <a:lumMod val="25000"/>
                            </a:schemeClr>
                          </a:solidFill>
                          <a:latin typeface="Segoe UI"/>
                        </a:rPr>
                        <a:t>Total possible points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chemeClr val="bg2">
                              <a:lumMod val="25000"/>
                            </a:schemeClr>
                          </a:solidFill>
                          <a:latin typeface="Segoe UI"/>
                        </a:rPr>
                        <a:t>Weight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23826">
                <a:tc>
                  <a:txBody>
                    <a:bodyPr/>
                    <a:lstStyle/>
                    <a:p>
                      <a:pPr algn="l" rtl="0" fontAlgn="ctr"/>
                      <a:r>
                        <a:rPr lang="en-US" sz="1400" b="0" i="0" u="none" strike="noStrike" dirty="0">
                          <a:solidFill>
                            <a:srgbClr val="000000"/>
                          </a:solidFill>
                          <a:latin typeface="Segoe UI"/>
                        </a:rPr>
                        <a:t>ELA scaled score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latin typeface="Segoe UI"/>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000000"/>
                          </a:solidFill>
                          <a:latin typeface="Segoe UI"/>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23826">
                <a:tc>
                  <a:txBody>
                    <a:bodyPr/>
                    <a:lstStyle/>
                    <a:p>
                      <a:pPr algn="l" rtl="0" fontAlgn="ctr"/>
                      <a:r>
                        <a:rPr lang="en-US" sz="1400" b="0" i="0" u="none" strike="noStrike" dirty="0">
                          <a:solidFill>
                            <a:srgbClr val="000000"/>
                          </a:solidFill>
                          <a:latin typeface="Segoe UI"/>
                        </a:rPr>
                        <a:t>Math scaled score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latin typeface="Segoe UI"/>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latin typeface="Segoe UI"/>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23826">
                <a:tc>
                  <a:txBody>
                    <a:bodyPr/>
                    <a:lstStyle/>
                    <a:p>
                      <a:pPr algn="l" rtl="0" fontAlgn="ctr"/>
                      <a:r>
                        <a:rPr lang="en-US" sz="1400" b="0" i="0" u="none" strike="noStrike" dirty="0">
                          <a:solidFill>
                            <a:srgbClr val="000000"/>
                          </a:solidFill>
                          <a:latin typeface="Segoe UI"/>
                        </a:rPr>
                        <a:t>Science achievement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latin typeface="Segoe UI"/>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smtClean="0">
                          <a:solidFill>
                            <a:schemeClr val="bg2">
                              <a:lumMod val="25000"/>
                            </a:schemeClr>
                          </a:solidFill>
                          <a:latin typeface="Segoe UI"/>
                        </a:rPr>
                        <a:t>-</a:t>
                      </a:r>
                      <a:endParaRPr lang="en-US" sz="1400" b="0" i="0" u="none" strike="noStrike" dirty="0">
                        <a:solidFill>
                          <a:schemeClr val="bg2">
                            <a:lumMod val="25000"/>
                          </a:schemeClr>
                        </a:solidFill>
                        <a:latin typeface="Segoe U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23826">
                <a:tc>
                  <a:txBody>
                    <a:bodyPr/>
                    <a:lstStyle/>
                    <a:p>
                      <a:pPr algn="l" rtl="0" fontAlgn="ctr"/>
                      <a:r>
                        <a:rPr lang="en-US" sz="1400" b="1" i="0" u="none" strike="noStrike" dirty="0">
                          <a:solidFill>
                            <a:srgbClr val="101D35"/>
                          </a:solidFill>
                          <a:latin typeface="Segoe UI"/>
                        </a:rPr>
                        <a:t>Achievement total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dirty="0">
                          <a:solidFill>
                            <a:srgbClr val="101D35"/>
                          </a:solidFill>
                          <a:latin typeface="Segoe UI"/>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400" b="0" i="0" u="none" strike="noStrike" dirty="0">
                          <a:solidFill>
                            <a:schemeClr val="bg2">
                              <a:lumMod val="25000"/>
                            </a:schemeClr>
                          </a:solidFill>
                          <a:latin typeface="Segoe UI"/>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400" b="0" i="0" u="none" strike="noStrike" dirty="0">
                          <a:solidFill>
                            <a:schemeClr val="bg2">
                              <a:lumMod val="25000"/>
                            </a:schemeClr>
                          </a:solidFill>
                          <a:latin typeface="Segoe UI"/>
                        </a:rPr>
                        <a:t>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dirty="0">
                          <a:solidFill>
                            <a:srgbClr val="101D35"/>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400" b="0" i="0" u="none" strike="noStrike" dirty="0" smtClean="0">
                          <a:solidFill>
                            <a:schemeClr val="bg2">
                              <a:lumMod val="25000"/>
                            </a:schemeClr>
                          </a:solidFill>
                          <a:latin typeface="Segoe UI"/>
                        </a:rPr>
                        <a:t>8</a:t>
                      </a:r>
                      <a:endParaRPr lang="en-US" sz="1400" b="0" i="0" u="none" strike="noStrike" dirty="0">
                        <a:solidFill>
                          <a:schemeClr val="bg2">
                            <a:lumMod val="25000"/>
                          </a:schemeClr>
                        </a:solidFill>
                        <a:latin typeface="Segoe U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400" b="0" i="0" u="none" strike="noStrike" dirty="0">
                          <a:solidFill>
                            <a:schemeClr val="bg2">
                              <a:lumMod val="25000"/>
                            </a:schemeClr>
                          </a:solidFill>
                          <a:latin typeface="Segoe UI"/>
                        </a:rPr>
                        <a:t>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323826">
                <a:tc>
                  <a:txBody>
                    <a:bodyPr/>
                    <a:lstStyle/>
                    <a:p>
                      <a:pPr algn="l" rtl="0" fontAlgn="ctr"/>
                      <a:r>
                        <a:rPr lang="en-US" sz="1400" b="0" i="0" u="none" strike="noStrike">
                          <a:solidFill>
                            <a:srgbClr val="101D35"/>
                          </a:solidFill>
                          <a:latin typeface="Segoe UI"/>
                        </a:rPr>
                        <a:t>ELA SGP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101D35"/>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23826">
                <a:tc>
                  <a:txBody>
                    <a:bodyPr/>
                    <a:lstStyle/>
                    <a:p>
                      <a:pPr algn="l" rtl="0" fontAlgn="ctr"/>
                      <a:r>
                        <a:rPr lang="en-US" sz="1400" b="0" i="0" u="none" strike="noStrike" dirty="0">
                          <a:solidFill>
                            <a:srgbClr val="101D35"/>
                          </a:solidFill>
                          <a:latin typeface="Segoe UI"/>
                        </a:rPr>
                        <a:t>Math SGP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23826">
                <a:tc>
                  <a:txBody>
                    <a:bodyPr/>
                    <a:lstStyle/>
                    <a:p>
                      <a:pPr algn="l" rtl="0" fontAlgn="ctr"/>
                      <a:r>
                        <a:rPr lang="en-US" sz="1400" b="1" i="0" u="none" strike="noStrike" dirty="0">
                          <a:solidFill>
                            <a:srgbClr val="101D35"/>
                          </a:solidFill>
                          <a:latin typeface="Segoe UI"/>
                        </a:rPr>
                        <a:t>Growth total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i="0" u="none" strike="noStrike" dirty="0">
                          <a:solidFill>
                            <a:srgbClr val="101D35"/>
                          </a:solidFill>
                          <a:latin typeface="Segoe UI"/>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i="0" u="none" strike="noStrike">
                          <a:solidFill>
                            <a:srgbClr val="101D35"/>
                          </a:solidFill>
                          <a:latin typeface="Segoe UI"/>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8"/>
                  </a:ext>
                </a:extLst>
              </a:tr>
              <a:tr h="323826">
                <a:tc>
                  <a:txBody>
                    <a:bodyPr/>
                    <a:lstStyle/>
                    <a:p>
                      <a:pPr algn="l" rtl="0" fontAlgn="ctr"/>
                      <a:r>
                        <a:rPr lang="en-US" sz="1400" b="1" i="0" u="none" strike="noStrike">
                          <a:solidFill>
                            <a:srgbClr val="101D35"/>
                          </a:solidFill>
                          <a:latin typeface="Segoe UI"/>
                        </a:rPr>
                        <a:t>EL progress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i="0" u="none" strike="noStrike">
                          <a:solidFill>
                            <a:srgbClr val="101D35"/>
                          </a:solidFill>
                          <a:latin typeface="Segoe UI"/>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i="0" u="none" strike="noStrike" dirty="0">
                          <a:solidFill>
                            <a:srgbClr val="101D35"/>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9"/>
                  </a:ext>
                </a:extLst>
              </a:tr>
              <a:tr h="323826">
                <a:tc>
                  <a:txBody>
                    <a:bodyPr/>
                    <a:lstStyle/>
                    <a:p>
                      <a:pPr algn="l" rtl="0" fontAlgn="ctr"/>
                      <a:r>
                        <a:rPr lang="en-US" sz="1400" b="1" i="0" u="none" strike="noStrike" dirty="0">
                          <a:solidFill>
                            <a:srgbClr val="101D35"/>
                          </a:solidFill>
                          <a:latin typeface="Segoe UI"/>
                        </a:rPr>
                        <a:t>Chronic absenteeism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i="0" u="none" strike="noStrike">
                          <a:solidFill>
                            <a:srgbClr val="101D35"/>
                          </a:solidFill>
                          <a:latin typeface="Segoe UI"/>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i="0" u="none" strike="noStrike" dirty="0">
                          <a:solidFill>
                            <a:srgbClr val="101D35"/>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0"/>
                  </a:ext>
                </a:extLst>
              </a:tr>
              <a:tr h="336779">
                <a:tc>
                  <a:txBody>
                    <a:bodyPr/>
                    <a:lstStyle/>
                    <a:p>
                      <a:pPr algn="l" rtl="0" fontAlgn="ctr"/>
                      <a:r>
                        <a:rPr lang="en-US" sz="1400" b="1" i="0" u="none" strike="noStrike" dirty="0">
                          <a:solidFill>
                            <a:srgbClr val="101D35"/>
                          </a:solidFill>
                          <a:latin typeface="Segoe UI"/>
                        </a:rPr>
                        <a:t>Weighted total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rgbClr val="101D35"/>
                          </a:solidFill>
                          <a:latin typeface="Segoe UI"/>
                        </a:rPr>
                        <a:t>6.1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9.6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smtClean="0">
                          <a:solidFill>
                            <a:schemeClr val="bg2">
                              <a:lumMod val="25000"/>
                            </a:schemeClr>
                          </a:solidFill>
                          <a:latin typeface="Segoe UI"/>
                        </a:rPr>
                        <a:t>-</a:t>
                      </a:r>
                      <a:r>
                        <a:rPr lang="en-US" sz="1400" b="0" i="0" u="none" strike="noStrike" dirty="0">
                          <a:solidFill>
                            <a:schemeClr val="bg2">
                              <a:lumMod val="25000"/>
                            </a:schemeClr>
                          </a:solidFill>
                          <a:latin typeface="Segoe UI"/>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smtClean="0">
                          <a:solidFill>
                            <a:srgbClr val="101D35"/>
                          </a:solidFill>
                          <a:latin typeface="Segoe UI"/>
                        </a:rPr>
                        <a:t>4.9</a:t>
                      </a:r>
                      <a:endParaRPr lang="en-US" sz="1400" b="1" i="0" u="none" strike="noStrike" dirty="0">
                        <a:solidFill>
                          <a:srgbClr val="101D35"/>
                        </a:solidFill>
                        <a:latin typeface="Segoe U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smtClean="0">
                          <a:solidFill>
                            <a:schemeClr val="bg2">
                              <a:lumMod val="25000"/>
                            </a:schemeClr>
                          </a:solidFill>
                          <a:latin typeface="Segoe UI"/>
                        </a:rPr>
                        <a:t>7.6</a:t>
                      </a:r>
                      <a:endParaRPr lang="en-US" sz="1400" b="0" i="0" u="none" strike="noStrike" dirty="0">
                        <a:solidFill>
                          <a:schemeClr val="bg2">
                            <a:lumMod val="25000"/>
                          </a:schemeClr>
                        </a:solidFill>
                        <a:latin typeface="Segoe U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 </a:t>
                      </a:r>
                      <a:r>
                        <a:rPr lang="en-US" sz="1400" b="0" i="0" u="none" strike="noStrike" dirty="0" smtClean="0">
                          <a:solidFill>
                            <a:schemeClr val="bg2">
                              <a:lumMod val="25000"/>
                            </a:schemeClr>
                          </a:solidFill>
                          <a:latin typeface="Segoe UI"/>
                        </a:rPr>
                        <a:t>-</a:t>
                      </a:r>
                      <a:endParaRPr lang="en-US" sz="1400" b="0" i="0" u="none" strike="noStrike" dirty="0">
                        <a:solidFill>
                          <a:schemeClr val="bg2">
                            <a:lumMod val="25000"/>
                          </a:schemeClr>
                        </a:solidFill>
                        <a:latin typeface="Segoe U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36779">
                <a:tc>
                  <a:txBody>
                    <a:bodyPr/>
                    <a:lstStyle/>
                    <a:p>
                      <a:pPr algn="l" rtl="0" fontAlgn="ctr"/>
                      <a:r>
                        <a:rPr lang="en-US" sz="1400" b="1" i="0" u="none" strike="noStrike" dirty="0" smtClean="0">
                          <a:solidFill>
                            <a:srgbClr val="101D35"/>
                          </a:solidFill>
                          <a:latin typeface="Segoe UI"/>
                        </a:rPr>
                        <a:t>Percentage</a:t>
                      </a:r>
                      <a:r>
                        <a:rPr lang="en-US" sz="1400" b="1" i="0" u="none" strike="noStrike" baseline="0" dirty="0" smtClean="0">
                          <a:solidFill>
                            <a:srgbClr val="101D35"/>
                          </a:solidFill>
                          <a:latin typeface="Segoe UI"/>
                        </a:rPr>
                        <a:t> of possible points</a:t>
                      </a:r>
                      <a:endParaRPr lang="en-US" sz="1400" b="1" i="0" u="none" strike="noStrike" dirty="0">
                        <a:solidFill>
                          <a:srgbClr val="101D35"/>
                        </a:solidFill>
                        <a:latin typeface="Segoe U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fontAlgn="ctr"/>
                      <a:r>
                        <a:rPr lang="en-US" sz="1400" b="1" i="0" u="none" strike="noStrike" dirty="0" smtClean="0">
                          <a:solidFill>
                            <a:srgbClr val="101D35"/>
                          </a:solidFill>
                          <a:latin typeface="Segoe UI"/>
                        </a:rPr>
                        <a:t>63.5%</a:t>
                      </a:r>
                      <a:endParaRPr lang="en-US" sz="1400" b="1" i="0" u="none" strike="noStrike" dirty="0">
                        <a:solidFill>
                          <a:srgbClr val="101D35"/>
                        </a:solidFill>
                        <a:latin typeface="Segoe U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0" fontAlgn="ctr"/>
                      <a:endParaRPr lang="en-US" sz="1400" b="1" i="0" u="none" strike="noStrike" dirty="0">
                        <a:solidFill>
                          <a:srgbClr val="101D35"/>
                        </a:solidFill>
                        <a:latin typeface="Segoe U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smtClean="0">
                          <a:solidFill>
                            <a:srgbClr val="101D35"/>
                          </a:solidFill>
                          <a:latin typeface="Segoe UI"/>
                        </a:rPr>
                        <a:t>-</a:t>
                      </a:r>
                      <a:endParaRPr lang="en-US" sz="1400" b="0" i="0" u="none" strike="noStrike" dirty="0">
                        <a:solidFill>
                          <a:srgbClr val="101D35"/>
                        </a:solidFill>
                        <a:latin typeface="Segoe U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fontAlgn="ctr"/>
                      <a:r>
                        <a:rPr lang="en-US" sz="1400" b="1" i="0" u="none" strike="noStrike" dirty="0" smtClean="0">
                          <a:solidFill>
                            <a:srgbClr val="101D35"/>
                          </a:solidFill>
                          <a:latin typeface="Segoe UI"/>
                        </a:rPr>
                        <a:t>64.7%</a:t>
                      </a:r>
                      <a:endParaRPr lang="en-US" sz="1400" b="1" i="0" u="none" strike="noStrike" dirty="0">
                        <a:solidFill>
                          <a:srgbClr val="101D35"/>
                        </a:solidFill>
                        <a:latin typeface="Segoe U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rtl="0" fontAlgn="ctr"/>
                      <a:r>
                        <a:rPr lang="en-US" sz="1400" b="0" i="0" u="none" strike="noStrike" dirty="0" smtClean="0">
                          <a:solidFill>
                            <a:srgbClr val="101D35"/>
                          </a:solidFill>
                          <a:latin typeface="Segoe UI"/>
                        </a:rPr>
                        <a:t>-</a:t>
                      </a:r>
                      <a:endParaRPr lang="en-US" sz="1400" b="0" i="0" u="none" strike="noStrike" dirty="0">
                        <a:solidFill>
                          <a:srgbClr val="101D35"/>
                        </a:solidFill>
                        <a:latin typeface="Segoe U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336779">
                <a:tc>
                  <a:txBody>
                    <a:bodyPr/>
                    <a:lstStyle/>
                    <a:p>
                      <a:pPr algn="l" rtl="0" fontAlgn="ctr"/>
                      <a:r>
                        <a:rPr lang="en-US" sz="1400" b="1" i="0" u="none" strike="noStrike" dirty="0" smtClean="0">
                          <a:solidFill>
                            <a:srgbClr val="101D35"/>
                          </a:solidFill>
                          <a:latin typeface="Segoe UI"/>
                        </a:rPr>
                        <a:t>Criterion-referenced</a:t>
                      </a:r>
                      <a:r>
                        <a:rPr lang="en-US" sz="1400" b="1" i="0" u="none" strike="noStrike" baseline="0" dirty="0" smtClean="0">
                          <a:solidFill>
                            <a:srgbClr val="101D35"/>
                          </a:solidFill>
                          <a:latin typeface="Segoe UI"/>
                        </a:rPr>
                        <a:t> target percentage</a:t>
                      </a:r>
                      <a:endParaRPr lang="en-US" sz="1400" b="1" i="0" u="none" strike="noStrike" dirty="0">
                        <a:solidFill>
                          <a:srgbClr val="101D35"/>
                        </a:solidFill>
                        <a:latin typeface="Segoe U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gridSpan="6">
                  <a:txBody>
                    <a:bodyPr/>
                    <a:lstStyle/>
                    <a:p>
                      <a:pPr algn="ctr" rtl="0" fontAlgn="ctr"/>
                      <a:r>
                        <a:rPr lang="en-US" sz="1400" b="1" i="0" u="none" strike="noStrike" dirty="0" smtClean="0">
                          <a:solidFill>
                            <a:srgbClr val="101D35"/>
                          </a:solidFill>
                          <a:latin typeface="Segoe UI"/>
                        </a:rPr>
                        <a:t>64%</a:t>
                      </a:r>
                      <a:endParaRPr lang="en-US" sz="1400" b="1" i="0" u="none" strike="noStrike" dirty="0">
                        <a:solidFill>
                          <a:srgbClr val="101D35"/>
                        </a:solidFill>
                        <a:latin typeface="Segoe U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Criterion-referenced </a:t>
            </a:r>
            <a:r>
              <a:rPr lang="en-US" dirty="0" smtClean="0"/>
              <a:t>component calculation – high school</a:t>
            </a:r>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27</a:t>
            </a:fld>
            <a:endParaRPr lang="zh-CN" altLang="en-US" dirty="0"/>
          </a:p>
        </p:txBody>
      </p:sp>
      <p:graphicFrame>
        <p:nvGraphicFramePr>
          <p:cNvPr id="6" name="Table 5" descr="The total number of points earned for each indicator (achievement, growth, high school completion, EL progress, and additional indicators) will be weighted and transformed into the percentage of possible pointes earned, separately for the all students and lowest-performing students group. The final criterion-referenced target percentage will be the average of the all students and lowest performing students percentages of possible points. " title="Criterion-referenced component calculation – high school"/>
          <p:cNvGraphicFramePr>
            <a:graphicFrameLocks noGrp="1"/>
          </p:cNvGraphicFramePr>
          <p:nvPr>
            <p:extLst>
              <p:ext uri="{D42A27DB-BD31-4B8C-83A1-F6EECF244321}">
                <p14:modId xmlns:p14="http://schemas.microsoft.com/office/powerpoint/2010/main" val="3076335568"/>
              </p:ext>
            </p:extLst>
          </p:nvPr>
        </p:nvGraphicFramePr>
        <p:xfrm>
          <a:off x="447671" y="1143003"/>
          <a:ext cx="11201402" cy="5305421"/>
        </p:xfrm>
        <a:graphic>
          <a:graphicData uri="http://schemas.openxmlformats.org/drawingml/2006/table">
            <a:tbl>
              <a:tblPr firstRow="1"/>
              <a:tblGrid>
                <a:gridCol w="3675050">
                  <a:extLst>
                    <a:ext uri="{9D8B030D-6E8A-4147-A177-3AD203B41FA5}">
                      <a16:colId xmlns:a16="http://schemas.microsoft.com/office/drawing/2014/main" val="20000"/>
                    </a:ext>
                  </a:extLst>
                </a:gridCol>
                <a:gridCol w="1254392">
                  <a:extLst>
                    <a:ext uri="{9D8B030D-6E8A-4147-A177-3AD203B41FA5}">
                      <a16:colId xmlns:a16="http://schemas.microsoft.com/office/drawing/2014/main" val="20001"/>
                    </a:ext>
                  </a:extLst>
                </a:gridCol>
                <a:gridCol w="1254392">
                  <a:extLst>
                    <a:ext uri="{9D8B030D-6E8A-4147-A177-3AD203B41FA5}">
                      <a16:colId xmlns:a16="http://schemas.microsoft.com/office/drawing/2014/main" val="20002"/>
                    </a:ext>
                  </a:extLst>
                </a:gridCol>
                <a:gridCol w="1254392">
                  <a:extLst>
                    <a:ext uri="{9D8B030D-6E8A-4147-A177-3AD203B41FA5}">
                      <a16:colId xmlns:a16="http://schemas.microsoft.com/office/drawing/2014/main" val="20003"/>
                    </a:ext>
                  </a:extLst>
                </a:gridCol>
                <a:gridCol w="1254392">
                  <a:extLst>
                    <a:ext uri="{9D8B030D-6E8A-4147-A177-3AD203B41FA5}">
                      <a16:colId xmlns:a16="http://schemas.microsoft.com/office/drawing/2014/main" val="20004"/>
                    </a:ext>
                  </a:extLst>
                </a:gridCol>
                <a:gridCol w="1254392">
                  <a:extLst>
                    <a:ext uri="{9D8B030D-6E8A-4147-A177-3AD203B41FA5}">
                      <a16:colId xmlns:a16="http://schemas.microsoft.com/office/drawing/2014/main" val="20005"/>
                    </a:ext>
                  </a:extLst>
                </a:gridCol>
                <a:gridCol w="1254392">
                  <a:extLst>
                    <a:ext uri="{9D8B030D-6E8A-4147-A177-3AD203B41FA5}">
                      <a16:colId xmlns:a16="http://schemas.microsoft.com/office/drawing/2014/main" val="20006"/>
                    </a:ext>
                  </a:extLst>
                </a:gridCol>
              </a:tblGrid>
              <a:tr h="246077">
                <a:tc rowSpan="2">
                  <a:txBody>
                    <a:bodyPr/>
                    <a:lstStyle/>
                    <a:p>
                      <a:pPr algn="ctr" rtl="0" fontAlgn="ctr"/>
                      <a:r>
                        <a:rPr lang="en-US" sz="1400" b="1" i="0" u="none" strike="noStrike" dirty="0">
                          <a:solidFill>
                            <a:srgbClr val="101D35"/>
                          </a:solidFill>
                          <a:latin typeface="Segoe UI"/>
                        </a:rPr>
                        <a:t>Indicator</a:t>
                      </a:r>
                      <a:r>
                        <a:rPr lang="en-US" sz="1400" b="0" i="0" u="none" strike="noStrike" dirty="0">
                          <a:solidFill>
                            <a:srgbClr val="101D35"/>
                          </a:solidFill>
                          <a:latin typeface="Segoe UI"/>
                        </a:rPr>
                        <a:t> </a:t>
                      </a:r>
                      <a:endParaRPr lang="en-US" sz="1400" b="1" i="0" u="none" strike="noStrike" dirty="0">
                        <a:solidFill>
                          <a:srgbClr val="101D35"/>
                        </a:solidFill>
                        <a:latin typeface="Segoe U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rtl="0" fontAlgn="ctr"/>
                      <a:r>
                        <a:rPr lang="en-US" sz="1400" b="1" i="0" u="none" strike="noStrike" dirty="0">
                          <a:solidFill>
                            <a:srgbClr val="101D35"/>
                          </a:solidFill>
                          <a:latin typeface="Segoe UI"/>
                        </a:rPr>
                        <a:t>All students</a:t>
                      </a:r>
                      <a:r>
                        <a:rPr lang="en-US" sz="1400" b="0" i="0" u="none" strike="noStrike" dirty="0">
                          <a:solidFill>
                            <a:srgbClr val="101D35"/>
                          </a:solidFill>
                          <a:latin typeface="Segoe UI"/>
                        </a:rPr>
                        <a:t> </a:t>
                      </a:r>
                      <a:r>
                        <a:rPr lang="en-US" sz="1400" b="0" i="0" u="none" strike="noStrike" dirty="0" smtClean="0">
                          <a:solidFill>
                            <a:srgbClr val="101D35"/>
                          </a:solidFill>
                          <a:latin typeface="Segoe UI"/>
                        </a:rPr>
                        <a:t>(50%)</a:t>
                      </a:r>
                      <a:endParaRPr lang="en-US" sz="1400" b="1" i="0" u="none" strike="noStrike" dirty="0">
                        <a:solidFill>
                          <a:srgbClr val="101D35"/>
                        </a:solidFill>
                        <a:latin typeface="Segoe U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rtl="0" fontAlgn="ctr"/>
                      <a:r>
                        <a:rPr lang="en-US" sz="1400" b="1" i="0" u="none" strike="noStrike" dirty="0">
                          <a:solidFill>
                            <a:srgbClr val="101D35"/>
                          </a:solidFill>
                          <a:latin typeface="Segoe UI"/>
                        </a:rPr>
                        <a:t>Lowest performing students</a:t>
                      </a:r>
                      <a:r>
                        <a:rPr lang="en-US" sz="1400" b="0" i="0" u="none" strike="noStrike" dirty="0">
                          <a:solidFill>
                            <a:srgbClr val="101D35"/>
                          </a:solidFill>
                          <a:latin typeface="Segoe UI"/>
                        </a:rPr>
                        <a:t> </a:t>
                      </a:r>
                      <a:r>
                        <a:rPr lang="en-US" sz="1400" b="0" i="0" u="none" strike="noStrike" dirty="0" smtClean="0">
                          <a:solidFill>
                            <a:srgbClr val="101D35"/>
                          </a:solidFill>
                          <a:latin typeface="Segoe UI"/>
                        </a:rPr>
                        <a:t>(50%)</a:t>
                      </a:r>
                      <a:endParaRPr lang="en-US" sz="1400" b="1" i="0" u="none" strike="noStrike" dirty="0">
                        <a:solidFill>
                          <a:srgbClr val="101D35"/>
                        </a:solidFill>
                        <a:latin typeface="Segoe UI"/>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00429">
                <a:tc vMerge="1">
                  <a:txBody>
                    <a:bodyPr/>
                    <a:lstStyle/>
                    <a:p>
                      <a:endParaRPr lang="en-US"/>
                    </a:p>
                  </a:txBody>
                  <a:tcPr/>
                </a:tc>
                <a:tc>
                  <a:txBody>
                    <a:bodyPr/>
                    <a:lstStyle/>
                    <a:p>
                      <a:pPr algn="ctr" rtl="0" fontAlgn="ctr"/>
                      <a:r>
                        <a:rPr lang="en-US" sz="1400" b="1" i="0" u="none" strike="noStrike" dirty="0">
                          <a:solidFill>
                            <a:srgbClr val="101D35"/>
                          </a:solidFill>
                          <a:latin typeface="Segoe UI"/>
                        </a:rPr>
                        <a:t>Points </a:t>
                      </a:r>
                      <a:endParaRPr lang="en-US" sz="1400" b="1" i="0" u="none" strike="noStrike" dirty="0" smtClean="0">
                        <a:solidFill>
                          <a:srgbClr val="101D35"/>
                        </a:solidFill>
                        <a:latin typeface="Segoe UI"/>
                      </a:endParaRPr>
                    </a:p>
                    <a:p>
                      <a:pPr algn="ctr" rtl="0" fontAlgn="ctr"/>
                      <a:r>
                        <a:rPr lang="en-US" sz="1400" b="1" i="0" u="none" strike="noStrike" dirty="0" smtClean="0">
                          <a:solidFill>
                            <a:srgbClr val="101D35"/>
                          </a:solidFill>
                          <a:latin typeface="Segoe UI"/>
                        </a:rPr>
                        <a:t>earned</a:t>
                      </a:r>
                      <a:endParaRPr lang="en-US" sz="1400" b="1" i="0" u="none" strike="noStrike" dirty="0">
                        <a:solidFill>
                          <a:srgbClr val="101D35"/>
                        </a:solidFill>
                        <a:latin typeface="Segoe U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chemeClr val="bg2">
                              <a:lumMod val="25000"/>
                            </a:schemeClr>
                          </a:solidFill>
                          <a:latin typeface="Segoe UI"/>
                        </a:rPr>
                        <a:t>Total possible points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chemeClr val="bg2">
                              <a:lumMod val="25000"/>
                            </a:schemeClr>
                          </a:solidFill>
                          <a:latin typeface="Segoe UI"/>
                        </a:rPr>
                        <a:t>Weight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rgbClr val="101D35"/>
                          </a:solidFill>
                          <a:latin typeface="Segoe UI"/>
                        </a:rPr>
                        <a:t>Points </a:t>
                      </a:r>
                      <a:endParaRPr lang="en-US" sz="1400" b="1" i="0" u="none" strike="noStrike" dirty="0" smtClean="0">
                        <a:solidFill>
                          <a:srgbClr val="101D35"/>
                        </a:solidFill>
                        <a:latin typeface="Segoe UI"/>
                      </a:endParaRPr>
                    </a:p>
                    <a:p>
                      <a:pPr algn="ctr" rtl="0" fontAlgn="ctr"/>
                      <a:r>
                        <a:rPr lang="en-US" sz="1400" b="1" i="0" u="none" strike="noStrike" dirty="0" smtClean="0">
                          <a:solidFill>
                            <a:srgbClr val="101D35"/>
                          </a:solidFill>
                          <a:latin typeface="Segoe UI"/>
                        </a:rPr>
                        <a:t>earned</a:t>
                      </a:r>
                      <a:endParaRPr lang="en-US" sz="1400" b="1" i="0" u="none" strike="noStrike" dirty="0">
                        <a:solidFill>
                          <a:srgbClr val="101D35"/>
                        </a:solidFill>
                        <a:latin typeface="Segoe U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chemeClr val="bg2">
                              <a:lumMod val="25000"/>
                            </a:schemeClr>
                          </a:solidFill>
                          <a:latin typeface="Segoe UI"/>
                        </a:rPr>
                        <a:t>Total possible points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chemeClr val="bg2">
                              <a:lumMod val="25000"/>
                            </a:schemeClr>
                          </a:solidFill>
                          <a:latin typeface="Segoe UI"/>
                        </a:rPr>
                        <a:t>Weight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46077">
                <a:tc>
                  <a:txBody>
                    <a:bodyPr/>
                    <a:lstStyle/>
                    <a:p>
                      <a:pPr algn="l" rtl="0" fontAlgn="ctr"/>
                      <a:r>
                        <a:rPr lang="en-US" sz="1400" b="0" i="0" u="none" strike="noStrike" dirty="0">
                          <a:solidFill>
                            <a:srgbClr val="101D35"/>
                          </a:solidFill>
                          <a:latin typeface="Segoe UI"/>
                        </a:rPr>
                        <a:t>ELA </a:t>
                      </a:r>
                      <a:r>
                        <a:rPr lang="en-US" sz="1400" b="0" i="0" u="none" strike="noStrike" dirty="0" smtClean="0">
                          <a:solidFill>
                            <a:srgbClr val="101D35"/>
                          </a:solidFill>
                          <a:latin typeface="Segoe UI"/>
                        </a:rPr>
                        <a:t>achievement</a:t>
                      </a:r>
                      <a:endParaRPr lang="en-US" sz="1400" b="0" i="0" u="none" strike="noStrike" dirty="0">
                        <a:solidFill>
                          <a:srgbClr val="101D35"/>
                        </a:solidFill>
                        <a:latin typeface="Segoe U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46077">
                <a:tc>
                  <a:txBody>
                    <a:bodyPr/>
                    <a:lstStyle/>
                    <a:p>
                      <a:pPr algn="l" rtl="0" fontAlgn="ctr"/>
                      <a:r>
                        <a:rPr lang="en-US" sz="1400" b="0" i="0" u="none" strike="noStrike" dirty="0">
                          <a:solidFill>
                            <a:srgbClr val="101D35"/>
                          </a:solidFill>
                          <a:latin typeface="Segoe UI"/>
                        </a:rPr>
                        <a:t>Math </a:t>
                      </a:r>
                      <a:r>
                        <a:rPr lang="en-US" sz="1400" b="0" i="0" u="none" strike="noStrike" dirty="0" smtClean="0">
                          <a:solidFill>
                            <a:srgbClr val="101D35"/>
                          </a:solidFill>
                          <a:latin typeface="Segoe UI"/>
                        </a:rPr>
                        <a:t>achievement</a:t>
                      </a:r>
                      <a:endParaRPr lang="en-US" sz="1400" b="0" i="0" u="none" strike="noStrike" dirty="0">
                        <a:solidFill>
                          <a:srgbClr val="101D35"/>
                        </a:solidFill>
                        <a:latin typeface="Segoe U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46077">
                <a:tc>
                  <a:txBody>
                    <a:bodyPr/>
                    <a:lstStyle/>
                    <a:p>
                      <a:pPr algn="l" rtl="0" fontAlgn="ctr"/>
                      <a:r>
                        <a:rPr lang="en-US" sz="1400" b="0" i="0" u="none" strike="noStrike" dirty="0">
                          <a:solidFill>
                            <a:srgbClr val="101D35"/>
                          </a:solidFill>
                          <a:latin typeface="Segoe UI"/>
                        </a:rPr>
                        <a:t>Science achievement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46077">
                <a:tc>
                  <a:txBody>
                    <a:bodyPr/>
                    <a:lstStyle/>
                    <a:p>
                      <a:pPr algn="l" rtl="0" fontAlgn="ctr"/>
                      <a:r>
                        <a:rPr lang="en-US" sz="1400" b="1" i="0" u="none" strike="noStrike" dirty="0">
                          <a:solidFill>
                            <a:srgbClr val="101D35"/>
                          </a:solidFill>
                          <a:latin typeface="Segoe UI"/>
                        </a:rPr>
                        <a:t>Achievement total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dirty="0">
                          <a:solidFill>
                            <a:srgbClr val="101D35"/>
                          </a:solidFill>
                          <a:latin typeface="Segoe UI"/>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400" b="0" i="0" u="none" strike="noStrike" dirty="0">
                          <a:solidFill>
                            <a:schemeClr val="bg2">
                              <a:lumMod val="25000"/>
                            </a:schemeClr>
                          </a:solidFill>
                          <a:latin typeface="Segoe UI"/>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400" b="0" i="0" u="none" strike="noStrike" dirty="0">
                          <a:solidFill>
                            <a:schemeClr val="bg2">
                              <a:lumMod val="25000"/>
                            </a:schemeClr>
                          </a:solidFill>
                          <a:latin typeface="Segoe UI"/>
                        </a:rPr>
                        <a:t>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dirty="0">
                          <a:solidFill>
                            <a:srgbClr val="101D35"/>
                          </a:solidFill>
                          <a:latin typeface="Segoe UI"/>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400" b="0" i="0" u="none" strike="noStrike" dirty="0">
                          <a:solidFill>
                            <a:schemeClr val="bg2">
                              <a:lumMod val="25000"/>
                            </a:schemeClr>
                          </a:solidFill>
                          <a:latin typeface="Segoe UI"/>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400" b="0" i="0" u="none" strike="noStrike" dirty="0">
                          <a:solidFill>
                            <a:schemeClr val="bg2">
                              <a:lumMod val="25000"/>
                            </a:schemeClr>
                          </a:solidFill>
                          <a:latin typeface="Segoe UI"/>
                        </a:rPr>
                        <a:t>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246077">
                <a:tc>
                  <a:txBody>
                    <a:bodyPr/>
                    <a:lstStyle/>
                    <a:p>
                      <a:pPr algn="l" rtl="0" fontAlgn="ctr"/>
                      <a:r>
                        <a:rPr lang="en-US" sz="1400" b="0" i="0" u="none" strike="noStrike">
                          <a:solidFill>
                            <a:srgbClr val="101D35"/>
                          </a:solidFill>
                          <a:latin typeface="Segoe UI"/>
                        </a:rPr>
                        <a:t>ELA SGP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46077">
                <a:tc>
                  <a:txBody>
                    <a:bodyPr/>
                    <a:lstStyle/>
                    <a:p>
                      <a:pPr algn="l" rtl="0" fontAlgn="ctr"/>
                      <a:r>
                        <a:rPr lang="en-US" sz="1400" b="0" i="0" u="none" strike="noStrike">
                          <a:solidFill>
                            <a:srgbClr val="101D35"/>
                          </a:solidFill>
                          <a:latin typeface="Segoe UI"/>
                        </a:rPr>
                        <a:t>Math SGP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46077">
                <a:tc>
                  <a:txBody>
                    <a:bodyPr/>
                    <a:lstStyle/>
                    <a:p>
                      <a:pPr algn="l" rtl="0" fontAlgn="ctr"/>
                      <a:r>
                        <a:rPr lang="en-US" sz="1400" b="1" i="0" u="none" strike="noStrike" dirty="0">
                          <a:solidFill>
                            <a:srgbClr val="101D35"/>
                          </a:solidFill>
                          <a:latin typeface="Segoe UI"/>
                        </a:rPr>
                        <a:t>Growth total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i="0" u="none" strike="noStrike">
                          <a:solidFill>
                            <a:srgbClr val="101D35"/>
                          </a:solidFill>
                          <a:latin typeface="Segoe UI"/>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i="0" u="none" strike="noStrike" dirty="0">
                          <a:solidFill>
                            <a:srgbClr val="101D35"/>
                          </a:solidFill>
                          <a:latin typeface="Segoe UI"/>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8"/>
                  </a:ext>
                </a:extLst>
              </a:tr>
              <a:tr h="236234">
                <a:tc>
                  <a:txBody>
                    <a:bodyPr/>
                    <a:lstStyle/>
                    <a:p>
                      <a:pPr algn="l" rtl="0" fontAlgn="ctr"/>
                      <a:r>
                        <a:rPr lang="en-US" sz="1400" b="0" i="0" u="none" strike="noStrike">
                          <a:solidFill>
                            <a:srgbClr val="101D35"/>
                          </a:solidFill>
                          <a:latin typeface="Segoe UI"/>
                        </a:rPr>
                        <a:t>Four-year cohort graduation rate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46077">
                <a:tc>
                  <a:txBody>
                    <a:bodyPr/>
                    <a:lstStyle/>
                    <a:p>
                      <a:pPr algn="l" rtl="0" fontAlgn="ctr"/>
                      <a:r>
                        <a:rPr lang="en-US" sz="1400" b="0" i="0" u="none" strike="noStrike" dirty="0" smtClean="0">
                          <a:solidFill>
                            <a:srgbClr val="101D35"/>
                          </a:solidFill>
                          <a:latin typeface="Segoe UI"/>
                        </a:rPr>
                        <a:t>Extended </a:t>
                      </a:r>
                      <a:r>
                        <a:rPr lang="en-US" sz="1400" b="0" i="0" u="none" strike="noStrike" dirty="0">
                          <a:solidFill>
                            <a:srgbClr val="101D35"/>
                          </a:solidFill>
                          <a:latin typeface="Segoe UI"/>
                        </a:rPr>
                        <a:t>engagement rate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46077">
                <a:tc>
                  <a:txBody>
                    <a:bodyPr/>
                    <a:lstStyle/>
                    <a:p>
                      <a:pPr algn="l" rtl="0" fontAlgn="ctr"/>
                      <a:r>
                        <a:rPr lang="en-US" sz="1400" b="0" i="0" u="none" strike="noStrike" dirty="0">
                          <a:solidFill>
                            <a:srgbClr val="101D35"/>
                          </a:solidFill>
                          <a:latin typeface="Segoe UI"/>
                        </a:rPr>
                        <a:t>Annual dropout rate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101D35"/>
                          </a:solidFill>
                          <a:latin typeface="Segoe UI"/>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46077">
                <a:tc>
                  <a:txBody>
                    <a:bodyPr/>
                    <a:lstStyle/>
                    <a:p>
                      <a:pPr algn="l" rtl="0" fontAlgn="ctr"/>
                      <a:r>
                        <a:rPr lang="en-US" sz="1400" b="1" i="0" u="none" strike="noStrike" dirty="0">
                          <a:solidFill>
                            <a:srgbClr val="101D35"/>
                          </a:solidFill>
                          <a:latin typeface="Segoe UI"/>
                        </a:rPr>
                        <a:t>High school completion total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i="0" u="none" strike="noStrike">
                          <a:solidFill>
                            <a:srgbClr val="101D35"/>
                          </a:solidFill>
                          <a:latin typeface="Segoe UI"/>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i="0" u="none" strike="noStrike" dirty="0">
                          <a:solidFill>
                            <a:srgbClr val="101D35"/>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2"/>
                  </a:ext>
                </a:extLst>
              </a:tr>
              <a:tr h="246077">
                <a:tc>
                  <a:txBody>
                    <a:bodyPr/>
                    <a:lstStyle/>
                    <a:p>
                      <a:pPr algn="l" rtl="0" fontAlgn="ctr"/>
                      <a:r>
                        <a:rPr lang="en-US" sz="1400" b="1" i="0" u="none" strike="noStrike" dirty="0">
                          <a:solidFill>
                            <a:srgbClr val="101D35"/>
                          </a:solidFill>
                          <a:latin typeface="Segoe UI"/>
                        </a:rPr>
                        <a:t>EL progress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i="0" u="none" strike="noStrike" dirty="0">
                          <a:solidFill>
                            <a:srgbClr val="101D35"/>
                          </a:solidFill>
                          <a:latin typeface="Segoe UI"/>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i="0" u="none" strike="noStrike" dirty="0">
                          <a:solidFill>
                            <a:srgbClr val="101D35"/>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3"/>
                  </a:ext>
                </a:extLst>
              </a:tr>
              <a:tr h="246077">
                <a:tc>
                  <a:txBody>
                    <a:bodyPr/>
                    <a:lstStyle/>
                    <a:p>
                      <a:pPr algn="l" rtl="0" fontAlgn="ctr"/>
                      <a:r>
                        <a:rPr lang="en-US" sz="1400" b="0" i="0" u="none" strike="noStrike" dirty="0">
                          <a:solidFill>
                            <a:srgbClr val="101D35"/>
                          </a:solidFill>
                          <a:latin typeface="Segoe UI"/>
                        </a:rPr>
                        <a:t>Chronic absenteeism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46077">
                <a:tc>
                  <a:txBody>
                    <a:bodyPr/>
                    <a:lstStyle/>
                    <a:p>
                      <a:pPr algn="l" rtl="0" fontAlgn="ctr"/>
                      <a:r>
                        <a:rPr lang="en-US" sz="1400" b="0" i="0" u="none" strike="noStrike" dirty="0">
                          <a:solidFill>
                            <a:srgbClr val="101D35"/>
                          </a:solidFill>
                          <a:latin typeface="Segoe UI"/>
                        </a:rPr>
                        <a:t>Advanced coursework completion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101D35"/>
                          </a:solidFill>
                          <a:latin typeface="Segoe UI"/>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55920">
                <a:tc>
                  <a:txBody>
                    <a:bodyPr/>
                    <a:lstStyle/>
                    <a:p>
                      <a:pPr algn="l" rtl="0" fontAlgn="ctr"/>
                      <a:r>
                        <a:rPr lang="en-US" sz="1400" b="1" i="0" u="none" strike="noStrike" dirty="0">
                          <a:solidFill>
                            <a:srgbClr val="101D35"/>
                          </a:solidFill>
                          <a:latin typeface="Segoe UI"/>
                        </a:rPr>
                        <a:t>Additional indicators total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i="0" u="none" strike="noStrike">
                          <a:solidFill>
                            <a:srgbClr val="101D35"/>
                          </a:solidFill>
                          <a:latin typeface="Segoe UI"/>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a:solidFill>
                            <a:schemeClr val="bg2">
                              <a:lumMod val="25000"/>
                            </a:schemeClr>
                          </a:solidFill>
                          <a:latin typeface="Segoe UI"/>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i="0" u="none" strike="noStrike">
                          <a:solidFill>
                            <a:srgbClr val="101D35"/>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6"/>
                  </a:ext>
                </a:extLst>
              </a:tr>
              <a:tr h="255920">
                <a:tc>
                  <a:txBody>
                    <a:bodyPr/>
                    <a:lstStyle/>
                    <a:p>
                      <a:pPr algn="l" rtl="0" fontAlgn="ctr"/>
                      <a:r>
                        <a:rPr lang="en-US" sz="1400" b="1" i="0" u="none" strike="noStrike" dirty="0">
                          <a:solidFill>
                            <a:srgbClr val="101D35"/>
                          </a:solidFill>
                          <a:latin typeface="Segoe UI"/>
                        </a:rPr>
                        <a:t>Weighted total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rgbClr val="101D35"/>
                          </a:solidFill>
                          <a:latin typeface="Segoe UI"/>
                        </a:rPr>
                        <a:t>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smtClean="0">
                          <a:solidFill>
                            <a:schemeClr val="bg2">
                              <a:lumMod val="25000"/>
                            </a:schemeClr>
                          </a:solidFill>
                          <a:latin typeface="Segoe UI"/>
                        </a:rPr>
                        <a:t>-</a:t>
                      </a:r>
                      <a:r>
                        <a:rPr lang="en-US" sz="1400" b="0" i="0" u="none" strike="noStrike" dirty="0">
                          <a:solidFill>
                            <a:schemeClr val="bg2">
                              <a:lumMod val="25000"/>
                            </a:schemeClr>
                          </a:solidFill>
                          <a:latin typeface="Segoe UI"/>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ctr"/>
                      <a:r>
                        <a:rPr lang="en-US" sz="1400" b="1" i="0" u="none" strike="noStrike" dirty="0">
                          <a:solidFill>
                            <a:srgbClr val="101D35"/>
                          </a:solidFill>
                          <a:latin typeface="Segoe UI"/>
                        </a:rPr>
                        <a:t>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ctr"/>
                      <a:r>
                        <a:rPr lang="en-US" sz="1400" b="0" i="0" u="none" strike="noStrike" dirty="0">
                          <a:solidFill>
                            <a:schemeClr val="bg2">
                              <a:lumMod val="25000"/>
                            </a:schemeClr>
                          </a:solidFill>
                          <a:latin typeface="Segoe UI"/>
                        </a:rPr>
                        <a:t>10.3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smtClean="0">
                          <a:solidFill>
                            <a:schemeClr val="bg2">
                              <a:lumMod val="25000"/>
                            </a:schemeClr>
                          </a:solidFill>
                          <a:latin typeface="Segoe UI"/>
                        </a:rPr>
                        <a:t>-</a:t>
                      </a:r>
                      <a:r>
                        <a:rPr lang="en-US" sz="1400" b="0" i="0" u="none" strike="noStrike" dirty="0">
                          <a:solidFill>
                            <a:schemeClr val="bg2">
                              <a:lumMod val="25000"/>
                            </a:schemeClr>
                          </a:solidFill>
                          <a:latin typeface="Segoe UI"/>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7"/>
                  </a:ext>
                </a:extLst>
              </a:tr>
              <a:tr h="255920">
                <a:tc>
                  <a:txBody>
                    <a:bodyPr/>
                    <a:lstStyle/>
                    <a:p>
                      <a:pPr algn="l" rtl="0" fontAlgn="ctr"/>
                      <a:r>
                        <a:rPr lang="en-US" sz="1400" b="1" i="0" u="none" strike="noStrike" dirty="0" smtClean="0">
                          <a:solidFill>
                            <a:srgbClr val="101D35"/>
                          </a:solidFill>
                          <a:latin typeface="Segoe UI"/>
                        </a:rPr>
                        <a:t>Percentage</a:t>
                      </a:r>
                      <a:r>
                        <a:rPr lang="en-US" sz="1400" b="1" i="0" u="none" strike="noStrike" baseline="0" dirty="0" smtClean="0">
                          <a:solidFill>
                            <a:srgbClr val="101D35"/>
                          </a:solidFill>
                          <a:latin typeface="Segoe UI"/>
                        </a:rPr>
                        <a:t> of possible points</a:t>
                      </a:r>
                      <a:endParaRPr lang="en-US" sz="1400" b="1" i="0" u="none" strike="noStrike" dirty="0">
                        <a:solidFill>
                          <a:srgbClr val="101D35"/>
                        </a:solidFill>
                        <a:latin typeface="Segoe U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fontAlgn="ctr"/>
                      <a:r>
                        <a:rPr lang="en-US" sz="1400" b="1" i="0" u="none" strike="noStrike" dirty="0" smtClean="0">
                          <a:solidFill>
                            <a:srgbClr val="101D35"/>
                          </a:solidFill>
                          <a:latin typeface="Segoe UI"/>
                        </a:rPr>
                        <a:t>70.0%</a:t>
                      </a:r>
                      <a:endParaRPr lang="en-US" sz="1400" b="1" i="0" u="none" strike="noStrike" dirty="0">
                        <a:solidFill>
                          <a:srgbClr val="101D35"/>
                        </a:solidFill>
                        <a:latin typeface="Segoe U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0" fontAlgn="ctr"/>
                      <a:endParaRPr lang="en-US" sz="1400" b="1" i="0" u="none" strike="noStrike" dirty="0">
                        <a:solidFill>
                          <a:srgbClr val="101D35"/>
                        </a:solidFill>
                        <a:latin typeface="Segoe UI"/>
                      </a:endParaRPr>
                    </a:p>
                  </a:txBody>
                  <a:tcPr marL="7620" marR="7620" marT="7620" marB="0" anchor="ctr"/>
                </a:tc>
                <a:tc>
                  <a:txBody>
                    <a:bodyPr/>
                    <a:lstStyle/>
                    <a:p>
                      <a:pPr algn="ctr" rtl="0" fontAlgn="ctr"/>
                      <a:r>
                        <a:rPr lang="en-US" sz="1400" b="0" i="0" u="none" strike="noStrike" dirty="0" smtClean="0">
                          <a:solidFill>
                            <a:srgbClr val="101D35"/>
                          </a:solidFill>
                          <a:latin typeface="Segoe UI"/>
                        </a:rPr>
                        <a:t>-</a:t>
                      </a:r>
                      <a:endParaRPr lang="en-US" sz="1400" b="0" i="0" u="none" strike="noStrike" dirty="0">
                        <a:solidFill>
                          <a:srgbClr val="101D35"/>
                        </a:solidFill>
                        <a:latin typeface="Segoe UI"/>
                      </a:endParaRPr>
                    </a:p>
                  </a:txBody>
                  <a:tcPr marL="7620" marR="7620" marT="7620" marB="0" anchor="ctr">
                    <a:lnL w="12700" cap="flat" cmpd="sng" algn="ctr">
                      <a:solidFill>
                        <a:schemeClr val="tx1"/>
                      </a:solidFill>
                      <a:prstDash val="solid"/>
                      <a:round/>
                      <a:headEnd type="none" w="med" len="med"/>
                      <a:tailEnd type="none" w="med" len="med"/>
                    </a:lnL>
                  </a:tcPr>
                </a:tc>
                <a:tc gridSpan="2">
                  <a:txBody>
                    <a:bodyPr/>
                    <a:lstStyle/>
                    <a:p>
                      <a:pPr algn="ctr" rtl="0" fontAlgn="ctr"/>
                      <a:r>
                        <a:rPr lang="en-US" sz="1400" b="1" i="0" u="none" strike="noStrike" dirty="0" smtClean="0">
                          <a:solidFill>
                            <a:srgbClr val="101D35"/>
                          </a:solidFill>
                          <a:latin typeface="Segoe UI"/>
                        </a:rPr>
                        <a:t>54.4%</a:t>
                      </a:r>
                      <a:endParaRPr lang="en-US" sz="1400" b="1" i="0" u="none" strike="noStrike" dirty="0">
                        <a:solidFill>
                          <a:srgbClr val="101D35"/>
                        </a:solidFill>
                        <a:latin typeface="Segoe UI"/>
                      </a:endParaRPr>
                    </a:p>
                  </a:txBody>
                  <a:tcPr marL="7620" marR="7620" marT="7620" marB="0" anchor="ctr"/>
                </a:tc>
                <a:tc hMerge="1">
                  <a:txBody>
                    <a:bodyPr/>
                    <a:lstStyle/>
                    <a:p>
                      <a:endParaRPr lang="en-US"/>
                    </a:p>
                  </a:txBody>
                  <a:tcPr/>
                </a:tc>
                <a:tc>
                  <a:txBody>
                    <a:bodyPr/>
                    <a:lstStyle/>
                    <a:p>
                      <a:pPr algn="ctr" rtl="0" fontAlgn="ctr"/>
                      <a:r>
                        <a:rPr lang="en-US" sz="1400" b="0" i="0" u="none" strike="noStrike" dirty="0" smtClean="0">
                          <a:solidFill>
                            <a:srgbClr val="101D35"/>
                          </a:solidFill>
                          <a:latin typeface="Segoe UI"/>
                        </a:rPr>
                        <a:t>-</a:t>
                      </a:r>
                      <a:endParaRPr lang="en-US" sz="1400" b="0" i="0" u="none" strike="noStrike" dirty="0">
                        <a:solidFill>
                          <a:srgbClr val="101D35"/>
                        </a:solidFill>
                        <a:latin typeface="Segoe UI"/>
                      </a:endParaRPr>
                    </a:p>
                  </a:txBody>
                  <a:tcPr marL="7620" marR="7620" marT="7620" marB="0" anchor="ctr"/>
                </a:tc>
                <a:extLst>
                  <a:ext uri="{0D108BD9-81ED-4DB2-BD59-A6C34878D82A}">
                    <a16:rowId xmlns:a16="http://schemas.microsoft.com/office/drawing/2014/main" val="10018"/>
                  </a:ext>
                </a:extLst>
              </a:tr>
              <a:tr h="255920">
                <a:tc>
                  <a:txBody>
                    <a:bodyPr/>
                    <a:lstStyle/>
                    <a:p>
                      <a:pPr algn="l" rtl="0" fontAlgn="ctr"/>
                      <a:r>
                        <a:rPr lang="en-US" sz="1400" b="1" i="0" u="none" strike="noStrike" dirty="0" smtClean="0">
                          <a:solidFill>
                            <a:srgbClr val="101D35"/>
                          </a:solidFill>
                          <a:latin typeface="Segoe UI"/>
                        </a:rPr>
                        <a:t>Criterion-referenced</a:t>
                      </a:r>
                      <a:r>
                        <a:rPr lang="en-US" sz="1400" b="1" i="0" u="none" strike="noStrike" baseline="0" dirty="0" smtClean="0">
                          <a:solidFill>
                            <a:srgbClr val="101D35"/>
                          </a:solidFill>
                          <a:latin typeface="Segoe UI"/>
                        </a:rPr>
                        <a:t> target percentage</a:t>
                      </a:r>
                      <a:endParaRPr lang="en-US" sz="1400" b="1" i="0" u="none" strike="noStrike" dirty="0">
                        <a:solidFill>
                          <a:srgbClr val="101D35"/>
                        </a:solidFill>
                        <a:latin typeface="Segoe U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gridSpan="6">
                  <a:txBody>
                    <a:bodyPr/>
                    <a:lstStyle/>
                    <a:p>
                      <a:pPr algn="ctr" rtl="0" fontAlgn="ctr"/>
                      <a:r>
                        <a:rPr lang="en-US" sz="1400" b="1" i="0" u="none" strike="noStrike" dirty="0" smtClean="0">
                          <a:solidFill>
                            <a:srgbClr val="101D35"/>
                          </a:solidFill>
                          <a:latin typeface="Segoe UI"/>
                        </a:rPr>
                        <a:t>62%</a:t>
                      </a:r>
                      <a:endParaRPr lang="en-US" sz="1400" b="1" i="0" u="none" strike="noStrike" dirty="0">
                        <a:solidFill>
                          <a:srgbClr val="101D35"/>
                        </a:solidFill>
                        <a:latin typeface="Segoe U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850" y="2438400"/>
            <a:ext cx="1371600" cy="1015663"/>
          </a:xfrm>
          <a:prstGeom prst="rect">
            <a:avLst/>
          </a:prstGeom>
          <a:noFill/>
        </p:spPr>
        <p:txBody>
          <a:bodyPr wrap="square" rtlCol="0">
            <a:spAutoFit/>
          </a:bodyPr>
          <a:lstStyle/>
          <a:p>
            <a:pPr algn="ctr"/>
            <a:r>
              <a:rPr lang="en-US" sz="6000" dirty="0" smtClean="0">
                <a:solidFill>
                  <a:schemeClr val="bg1"/>
                </a:solidFill>
                <a:latin typeface="+mj-lt"/>
              </a:rPr>
              <a:t>7</a:t>
            </a:r>
            <a:endParaRPr lang="en-US" sz="6000" dirty="0">
              <a:solidFill>
                <a:schemeClr val="bg1"/>
              </a:solidFill>
              <a:latin typeface="+mj-lt"/>
            </a:endParaRPr>
          </a:p>
        </p:txBody>
      </p:sp>
      <p:sp>
        <p:nvSpPr>
          <p:cNvPr id="4" name="TextBox 3"/>
          <p:cNvSpPr txBox="1"/>
          <p:nvPr/>
        </p:nvSpPr>
        <p:spPr>
          <a:xfrm>
            <a:off x="2428874" y="2609850"/>
            <a:ext cx="8505825" cy="707886"/>
          </a:xfrm>
          <a:prstGeom prst="rect">
            <a:avLst/>
          </a:prstGeom>
          <a:noFill/>
        </p:spPr>
        <p:txBody>
          <a:bodyPr wrap="square" rtlCol="0">
            <a:spAutoFit/>
          </a:bodyPr>
          <a:lstStyle/>
          <a:p>
            <a:r>
              <a:rPr lang="en-US" sz="4000" dirty="0" smtClean="0">
                <a:solidFill>
                  <a:schemeClr val="accent1">
                    <a:lumMod val="50000"/>
                  </a:schemeClr>
                </a:solidFill>
                <a:latin typeface="+mj-lt"/>
              </a:rPr>
              <a:t>Categorization of schools &amp; districts</a:t>
            </a:r>
            <a:endParaRPr lang="en-US" sz="4000" dirty="0">
              <a:solidFill>
                <a:schemeClr val="accent1">
                  <a:lumMod val="50000"/>
                </a:schemeClr>
              </a:solidFill>
              <a:latin typeface="+mj-lt"/>
            </a:endParaRPr>
          </a:p>
        </p:txBody>
      </p:sp>
      <p:sp>
        <p:nvSpPr>
          <p:cNvPr id="3" name="Title 2" hidden="1"/>
          <p:cNvSpPr>
            <a:spLocks noGrp="1"/>
          </p:cNvSpPr>
          <p:nvPr>
            <p:ph type="title"/>
          </p:nvPr>
        </p:nvSpPr>
        <p:spPr/>
        <p:txBody>
          <a:bodyPr/>
          <a:lstStyle/>
          <a:p>
            <a:r>
              <a:rPr lang="en-US" dirty="0" smtClean="0"/>
              <a:t>7. Categorization of schools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Categorization of schools</a:t>
            </a:r>
          </a:p>
        </p:txBody>
      </p:sp>
      <p:sp>
        <p:nvSpPr>
          <p:cNvPr id="3" name="Content Placeholder 2"/>
          <p:cNvSpPr>
            <a:spLocks noGrp="1"/>
          </p:cNvSpPr>
          <p:nvPr>
            <p:ph idx="1"/>
          </p:nvPr>
        </p:nvSpPr>
        <p:spPr/>
        <p:txBody>
          <a:bodyPr/>
          <a:lstStyle/>
          <a:p>
            <a:pPr lvl="0"/>
            <a:r>
              <a:rPr lang="en-US" sz="2800" dirty="0"/>
              <a:t>Schools will no longer be placed in a vertical hierarchy of levels 1-5</a:t>
            </a:r>
          </a:p>
          <a:p>
            <a:pPr lvl="0"/>
            <a:r>
              <a:rPr lang="en-US" sz="2800" dirty="0"/>
              <a:t>Number of schools that will be placed into a category based upon a relative standing will be cut in half from previous system</a:t>
            </a:r>
          </a:p>
          <a:p>
            <a:pPr lvl="1"/>
            <a:r>
              <a:rPr lang="en-US" sz="2400" dirty="0"/>
              <a:t>Approximately 90 percent of schools could be categorized based on their </a:t>
            </a:r>
            <a:r>
              <a:rPr lang="en-US" sz="2400" dirty="0" smtClean="0"/>
              <a:t>own performance </a:t>
            </a:r>
            <a:r>
              <a:rPr lang="en-US" sz="2400" dirty="0"/>
              <a:t>against targets</a:t>
            </a:r>
          </a:p>
          <a:p>
            <a:r>
              <a:rPr lang="en-US" sz="2800" dirty="0"/>
              <a:t>Most schools will have 50 percent of its categorization based on students that have been in the school for at least </a:t>
            </a:r>
            <a:r>
              <a:rPr lang="en-US" sz="2800" dirty="0" smtClean="0"/>
              <a:t>two </a:t>
            </a:r>
            <a:r>
              <a:rPr lang="en-US" sz="2800" dirty="0"/>
              <a:t>years</a:t>
            </a:r>
          </a:p>
          <a:p>
            <a:r>
              <a:rPr lang="en-US" sz="2800" dirty="0"/>
              <a:t>Category labels are primarily tied to the level of required assistance or intervention</a:t>
            </a:r>
          </a:p>
          <a:p>
            <a:r>
              <a:rPr lang="en-US" sz="2800" dirty="0"/>
              <a:t>Stronger emphasis on schools commended for success</a:t>
            </a:r>
          </a:p>
          <a:p>
            <a:endParaRPr lang="en-US" sz="2800"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29</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850" y="2438400"/>
            <a:ext cx="1371600" cy="1015663"/>
          </a:xfrm>
          <a:prstGeom prst="rect">
            <a:avLst/>
          </a:prstGeom>
          <a:noFill/>
        </p:spPr>
        <p:txBody>
          <a:bodyPr wrap="square" rtlCol="0">
            <a:spAutoFit/>
          </a:bodyPr>
          <a:lstStyle/>
          <a:p>
            <a:pPr algn="ctr"/>
            <a:r>
              <a:rPr lang="en-US" sz="6000" dirty="0">
                <a:solidFill>
                  <a:schemeClr val="bg1"/>
                </a:solidFill>
                <a:latin typeface="+mj-lt"/>
              </a:rPr>
              <a:t>1</a:t>
            </a:r>
          </a:p>
        </p:txBody>
      </p:sp>
      <p:sp>
        <p:nvSpPr>
          <p:cNvPr id="4" name="TextBox 3"/>
          <p:cNvSpPr txBox="1"/>
          <p:nvPr/>
        </p:nvSpPr>
        <p:spPr>
          <a:xfrm>
            <a:off x="2428874" y="2609850"/>
            <a:ext cx="8505825" cy="707886"/>
          </a:xfrm>
          <a:prstGeom prst="rect">
            <a:avLst/>
          </a:prstGeom>
          <a:noFill/>
        </p:spPr>
        <p:txBody>
          <a:bodyPr wrap="square" rtlCol="0">
            <a:spAutoFit/>
          </a:bodyPr>
          <a:lstStyle/>
          <a:p>
            <a:r>
              <a:rPr lang="en-US" sz="4000" dirty="0" smtClean="0">
                <a:solidFill>
                  <a:schemeClr val="accent1">
                    <a:lumMod val="50000"/>
                  </a:schemeClr>
                </a:solidFill>
                <a:latin typeface="+mj-lt"/>
              </a:rPr>
              <a:t>Timeline &amp; process</a:t>
            </a:r>
            <a:endParaRPr lang="en-US" sz="4000" dirty="0">
              <a:solidFill>
                <a:schemeClr val="accent1">
                  <a:lumMod val="50000"/>
                </a:schemeClr>
              </a:solidFill>
              <a:latin typeface="+mj-lt"/>
            </a:endParaRPr>
          </a:p>
        </p:txBody>
      </p:sp>
      <p:sp>
        <p:nvSpPr>
          <p:cNvPr id="3" name="Title 2" hidden="1"/>
          <p:cNvSpPr>
            <a:spLocks noGrp="1"/>
          </p:cNvSpPr>
          <p:nvPr>
            <p:ph type="title"/>
          </p:nvPr>
        </p:nvSpPr>
        <p:spPr/>
        <p:txBody>
          <a:bodyPr/>
          <a:lstStyle/>
          <a:p>
            <a:r>
              <a:rPr lang="en-US" dirty="0" smtClean="0"/>
              <a:t>2. Timeline &amp; process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Categorization of schools</a:t>
            </a:r>
            <a:endParaRPr lang="en-US" dirty="0"/>
          </a:p>
        </p:txBody>
      </p:sp>
      <p:sp>
        <p:nvSpPr>
          <p:cNvPr id="3" name="Content Placeholder 2"/>
          <p:cNvSpPr>
            <a:spLocks noGrp="1"/>
          </p:cNvSpPr>
          <p:nvPr>
            <p:ph idx="1"/>
          </p:nvPr>
        </p:nvSpPr>
        <p:spPr/>
        <p:txBody>
          <a:bodyPr/>
          <a:lstStyle/>
          <a:p>
            <a:r>
              <a:rPr lang="en-US" dirty="0" smtClean="0"/>
              <a:t>Accountability determinations for schools will be based on 5 factors:</a:t>
            </a:r>
          </a:p>
          <a:p>
            <a:pPr marL="971550" lvl="1" indent="-514350">
              <a:buFont typeface="+mj-lt"/>
              <a:buAutoNum type="arabicPeriod"/>
            </a:pPr>
            <a:r>
              <a:rPr lang="en-US" dirty="0" smtClean="0"/>
              <a:t>Accountability percentile (1-99)</a:t>
            </a:r>
          </a:p>
          <a:p>
            <a:pPr marL="971550" lvl="1" indent="-514350">
              <a:buFont typeface="+mj-lt"/>
              <a:buAutoNum type="arabicPeriod"/>
            </a:pPr>
            <a:r>
              <a:rPr lang="en-US" dirty="0" smtClean="0"/>
              <a:t>Criterion-referenced target percentage (0-100%)</a:t>
            </a:r>
          </a:p>
          <a:p>
            <a:pPr marL="971550" lvl="1" indent="-514350">
              <a:buFont typeface="+mj-lt"/>
              <a:buAutoNum type="arabicPeriod"/>
            </a:pPr>
            <a:r>
              <a:rPr lang="en-US" dirty="0" smtClean="0"/>
              <a:t>Subgroup performance (subgroup percentile 1-99)</a:t>
            </a:r>
          </a:p>
          <a:p>
            <a:pPr marL="971550" lvl="1" indent="-514350">
              <a:buFont typeface="+mj-lt"/>
              <a:buAutoNum type="arabicPeriod"/>
            </a:pPr>
            <a:r>
              <a:rPr lang="en-US" dirty="0" smtClean="0"/>
              <a:t>Graduation rate </a:t>
            </a:r>
          </a:p>
          <a:p>
            <a:pPr marL="971550" lvl="1" indent="-514350">
              <a:buFont typeface="+mj-lt"/>
              <a:buAutoNum type="arabicPeriod"/>
            </a:pPr>
            <a:r>
              <a:rPr lang="en-US" dirty="0" smtClean="0"/>
              <a:t>Assessment participation</a:t>
            </a:r>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30</a:t>
            </a:fld>
            <a:endParaRPr lang="zh-CN" altLang="en-US" dirty="0"/>
          </a:p>
        </p:txBody>
      </p:sp>
    </p:spTree>
    <p:extLst>
      <p:ext uri="{BB962C8B-B14F-4D97-AF65-F5344CB8AC3E}">
        <p14:creationId xmlns:p14="http://schemas.microsoft.com/office/powerpoint/2010/main" val="20768169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Categorization of schools</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31</a:t>
            </a:fld>
            <a:endParaRPr lang="zh-CN" altLang="en-US" dirty="0"/>
          </a:p>
        </p:txBody>
      </p:sp>
      <p:graphicFrame>
        <p:nvGraphicFramePr>
          <p:cNvPr id="5" name="Table 4" descr="Schools without required assistance or intervention (approx. 85%)&#10;Schools of recognition: Schools demonstrating high achievement, significant improvement, or high growth&#10;Meeting targets: Criterion-referenced target percentage 75-100&#10;Partially meeting targets: Criterion-referenced target percentage 50-74&#10;Not meeting targets: Criterion-referenced target percentage 0-49&#10;&#10;Schools requiring assistance or intervention (approx. 15%) &#10;Focused/targeted support: &#10;•Non-comprehensive support schools with percentiles 1-10&#10;•Schools with low graduation rate&#10;•Schools with low performing subgroups &#10;•Schools with low participation&#10;Broad/comprehensive support: &#10;•Underperforming schools&#10;•Chronically underperforming schools" title="Catergorization of Schools"/>
          <p:cNvGraphicFramePr>
            <a:graphicFrameLocks noGrp="1"/>
          </p:cNvGraphicFramePr>
          <p:nvPr>
            <p:extLst>
              <p:ext uri="{D42A27DB-BD31-4B8C-83A1-F6EECF244321}">
                <p14:modId xmlns:p14="http://schemas.microsoft.com/office/powerpoint/2010/main" val="3935511943"/>
              </p:ext>
            </p:extLst>
          </p:nvPr>
        </p:nvGraphicFramePr>
        <p:xfrm>
          <a:off x="502104" y="1258661"/>
          <a:ext cx="11310259" cy="4189639"/>
        </p:xfrm>
        <a:graphic>
          <a:graphicData uri="http://schemas.openxmlformats.org/drawingml/2006/table">
            <a:tbl>
              <a:tblPr firstRow="1"/>
              <a:tblGrid>
                <a:gridCol w="1502227">
                  <a:extLst>
                    <a:ext uri="{9D8B030D-6E8A-4147-A177-3AD203B41FA5}">
                      <a16:colId xmlns:a16="http://schemas.microsoft.com/office/drawing/2014/main" val="20000"/>
                    </a:ext>
                  </a:extLst>
                </a:gridCol>
                <a:gridCol w="2939144">
                  <a:extLst>
                    <a:ext uri="{9D8B030D-6E8A-4147-A177-3AD203B41FA5}">
                      <a16:colId xmlns:a16="http://schemas.microsoft.com/office/drawing/2014/main" val="20001"/>
                    </a:ext>
                  </a:extLst>
                </a:gridCol>
                <a:gridCol w="2939144">
                  <a:extLst>
                    <a:ext uri="{9D8B030D-6E8A-4147-A177-3AD203B41FA5}">
                      <a16:colId xmlns:a16="http://schemas.microsoft.com/office/drawing/2014/main" val="20002"/>
                    </a:ext>
                  </a:extLst>
                </a:gridCol>
                <a:gridCol w="1964872">
                  <a:extLst>
                    <a:ext uri="{9D8B030D-6E8A-4147-A177-3AD203B41FA5}">
                      <a16:colId xmlns:a16="http://schemas.microsoft.com/office/drawing/2014/main" val="20004"/>
                    </a:ext>
                  </a:extLst>
                </a:gridCol>
                <a:gridCol w="1964872">
                  <a:extLst>
                    <a:ext uri="{9D8B030D-6E8A-4147-A177-3AD203B41FA5}">
                      <a16:colId xmlns:a16="http://schemas.microsoft.com/office/drawing/2014/main" val="20005"/>
                    </a:ext>
                  </a:extLst>
                </a:gridCol>
              </a:tblGrid>
              <a:tr h="640841">
                <a:tc gridSpan="3">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1" dirty="0">
                          <a:solidFill>
                            <a:schemeClr val="accent1">
                              <a:lumMod val="50000"/>
                            </a:schemeClr>
                          </a:solidFill>
                          <a:latin typeface="+mn-lt"/>
                          <a:ea typeface="Calibri"/>
                          <a:cs typeface="Times New Roman"/>
                        </a:rPr>
                        <a:t>Schools without required assistance or intervention</a:t>
                      </a:r>
                      <a:endParaRPr lang="en-US" sz="1400" b="1" baseline="0" dirty="0">
                        <a:solidFill>
                          <a:schemeClr val="accent1">
                            <a:lumMod val="50000"/>
                          </a:schemeClr>
                        </a:solidFill>
                        <a:latin typeface="+mn-lt"/>
                        <a:ea typeface="Calibri"/>
                        <a:cs typeface="Times New Roman"/>
                      </a:endParaRPr>
                    </a:p>
                    <a:p>
                      <a:pPr marL="0" marR="0" indent="0" algn="ctr" defTabSz="914400" rtl="0" eaLnBrk="1" fontAlgn="auto" latinLnBrk="0" hangingPunct="1">
                        <a:lnSpc>
                          <a:spcPct val="115000"/>
                        </a:lnSpc>
                        <a:spcBef>
                          <a:spcPts val="0"/>
                        </a:spcBef>
                        <a:spcAft>
                          <a:spcPts val="0"/>
                        </a:spcAft>
                        <a:buClrTx/>
                        <a:buSzTx/>
                        <a:buFontTx/>
                        <a:buNone/>
                        <a:tabLst/>
                        <a:defRPr/>
                      </a:pPr>
                      <a:r>
                        <a:rPr lang="en-US" sz="1400" b="1" dirty="0">
                          <a:solidFill>
                            <a:schemeClr val="accent1">
                              <a:lumMod val="50000"/>
                            </a:schemeClr>
                          </a:solidFill>
                          <a:latin typeface="+mn-lt"/>
                          <a:ea typeface="Calibri"/>
                          <a:cs typeface="Times New Roman"/>
                        </a:rPr>
                        <a:t>(approx. 85%)</a:t>
                      </a:r>
                      <a:endParaRPr lang="en-US" sz="1400" dirty="0">
                        <a:solidFill>
                          <a:schemeClr val="accent1">
                            <a:lumMod val="50000"/>
                          </a:schemeClr>
                        </a:solidFill>
                        <a:latin typeface="+mn-lt"/>
                        <a:ea typeface="Calibri"/>
                        <a:cs typeface="Times New Roman"/>
                      </a:endParaRPr>
                    </a:p>
                  </a:txBody>
                  <a:tcPr marL="68580" marR="68580" marT="0" marB="0" anchor="ctr">
                    <a:lnL>
                      <a:noFill/>
                    </a:lnL>
                    <a:lnR>
                      <a:noFill/>
                    </a:lnR>
                    <a:lnT>
                      <a:noFill/>
                    </a:lnT>
                    <a:lnB w="19050" cap="flat" cmpd="sng" algn="ctr">
                      <a:solidFill>
                        <a:schemeClr val="tx1"/>
                      </a:solidFill>
                      <a:prstDash val="solid"/>
                      <a:round/>
                      <a:headEnd type="none" w="med" len="med"/>
                      <a:tailEnd type="none" w="med" len="med"/>
                    </a:lnB>
                  </a:tcPr>
                </a:tc>
                <a:tc h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sz="1400" dirty="0">
                        <a:solidFill>
                          <a:schemeClr val="accent1">
                            <a:lumMod val="50000"/>
                          </a:schemeClr>
                        </a:solidFill>
                        <a:latin typeface="+mn-lt"/>
                        <a:ea typeface="Calibri"/>
                        <a:cs typeface="Times New Roman"/>
                      </a:endParaRPr>
                    </a:p>
                  </a:txBody>
                  <a:tcPr marL="68580" marR="68580" marT="0" marB="0" anchor="ctr">
                    <a:lnL>
                      <a:noFill/>
                    </a:lnL>
                    <a:lnR>
                      <a:noFill/>
                    </a:lnR>
                    <a:lnT>
                      <a:noFill/>
                    </a:lnT>
                    <a:lnB w="1905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400" b="1" dirty="0">
                          <a:solidFill>
                            <a:schemeClr val="accent1">
                              <a:lumMod val="50000"/>
                            </a:schemeClr>
                          </a:solidFill>
                          <a:latin typeface="+mn-lt"/>
                          <a:ea typeface="Calibri"/>
                          <a:cs typeface="Times New Roman"/>
                        </a:rPr>
                        <a:t>Schools requiring assistance or intervention (approx. 15%)</a:t>
                      </a:r>
                      <a:endParaRPr lang="en-US" sz="1400" dirty="0">
                        <a:solidFill>
                          <a:schemeClr val="accent1">
                            <a:lumMod val="50000"/>
                          </a:schemeClr>
                        </a:solidFill>
                        <a:latin typeface="+mn-lt"/>
                        <a:ea typeface="Calibri"/>
                        <a:cs typeface="Times New Roman"/>
                      </a:endParaRPr>
                    </a:p>
                  </a:txBody>
                  <a:tcPr marL="68580" marR="68580" marT="0" marB="0" anchor="ctr">
                    <a:lnL>
                      <a:noFill/>
                    </a:lnL>
                    <a:lnR>
                      <a:noFill/>
                    </a:lnR>
                    <a:lnT>
                      <a:noFill/>
                    </a:lnT>
                    <a:lnB w="1905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548798">
                <a:tc>
                  <a:txBody>
                    <a:bodyPr/>
                    <a:lstStyle/>
                    <a:p>
                      <a:pPr marL="0" marR="0" algn="ctr" defTabSz="914400" rtl="0" eaLnBrk="1" latinLnBrk="0" hangingPunct="1">
                        <a:lnSpc>
                          <a:spcPct val="115000"/>
                        </a:lnSpc>
                        <a:spcBef>
                          <a:spcPts val="0"/>
                        </a:spcBef>
                        <a:spcAft>
                          <a:spcPts val="0"/>
                        </a:spcAft>
                      </a:pPr>
                      <a:endParaRPr lang="en-US" sz="1600" b="1" kern="1200" dirty="0">
                        <a:solidFill>
                          <a:schemeClr val="accent1">
                            <a:lumMod val="50000"/>
                          </a:schemeClr>
                        </a:solidFill>
                        <a:latin typeface="+mn-lt"/>
                        <a:ea typeface="Calibri"/>
                        <a:cs typeface="Times New Roman"/>
                      </a:endParaRPr>
                    </a:p>
                    <a:p>
                      <a:pPr marL="0" marR="0" algn="ctr" defTabSz="914400" rtl="0" eaLnBrk="1" latinLnBrk="0" hangingPunct="1">
                        <a:lnSpc>
                          <a:spcPct val="115000"/>
                        </a:lnSpc>
                        <a:spcBef>
                          <a:spcPts val="0"/>
                        </a:spcBef>
                        <a:spcAft>
                          <a:spcPts val="0"/>
                        </a:spcAft>
                      </a:pPr>
                      <a:r>
                        <a:rPr lang="en-US" sz="1600" b="1" kern="1200" dirty="0">
                          <a:solidFill>
                            <a:schemeClr val="accent1">
                              <a:lumMod val="50000"/>
                            </a:schemeClr>
                          </a:solidFill>
                          <a:latin typeface="+mn-lt"/>
                          <a:ea typeface="Calibri"/>
                          <a:cs typeface="Times New Roman"/>
                        </a:rPr>
                        <a:t>Schools of recognition </a:t>
                      </a:r>
                    </a:p>
                    <a:p>
                      <a:pPr marL="0" marR="0" algn="ctr" defTabSz="914400" rtl="0" eaLnBrk="1" latinLnBrk="0" hangingPunct="1">
                        <a:lnSpc>
                          <a:spcPct val="115000"/>
                        </a:lnSpc>
                        <a:spcBef>
                          <a:spcPts val="0"/>
                        </a:spcBef>
                        <a:spcAft>
                          <a:spcPts val="0"/>
                        </a:spcAft>
                      </a:pPr>
                      <a:endParaRPr lang="en-US" sz="1400" kern="1200" dirty="0">
                        <a:solidFill>
                          <a:schemeClr val="accent1">
                            <a:lumMod val="50000"/>
                          </a:schemeClr>
                        </a:solidFill>
                        <a:latin typeface="+mn-lt"/>
                        <a:ea typeface="Calibri"/>
                        <a:cs typeface="Times New Roman"/>
                      </a:endParaRPr>
                    </a:p>
                    <a:p>
                      <a:pPr marL="0" marR="0" algn="ctr" defTabSz="914400" rtl="0" eaLnBrk="1" latinLnBrk="0" hangingPunct="1">
                        <a:lnSpc>
                          <a:spcPct val="115000"/>
                        </a:lnSpc>
                        <a:spcBef>
                          <a:spcPts val="0"/>
                        </a:spcBef>
                        <a:spcAft>
                          <a:spcPts val="0"/>
                        </a:spcAft>
                      </a:pPr>
                      <a:r>
                        <a:rPr lang="en-US" sz="1400" kern="1200" dirty="0">
                          <a:solidFill>
                            <a:schemeClr val="accent1">
                              <a:lumMod val="50000"/>
                            </a:schemeClr>
                          </a:solidFill>
                          <a:latin typeface="+mn-lt"/>
                          <a:ea typeface="Calibri"/>
                          <a:cs typeface="Times New Roman"/>
                        </a:rPr>
                        <a:t>Schools</a:t>
                      </a:r>
                      <a:r>
                        <a:rPr lang="en-US" sz="1400" kern="1200" baseline="0" dirty="0">
                          <a:solidFill>
                            <a:schemeClr val="accent1">
                              <a:lumMod val="50000"/>
                            </a:schemeClr>
                          </a:solidFill>
                          <a:latin typeface="+mn-lt"/>
                          <a:ea typeface="Calibri"/>
                          <a:cs typeface="Times New Roman"/>
                        </a:rPr>
                        <a:t> d</a:t>
                      </a:r>
                      <a:r>
                        <a:rPr lang="en-US" sz="1400" kern="1200" dirty="0">
                          <a:solidFill>
                            <a:schemeClr val="accent1">
                              <a:lumMod val="50000"/>
                            </a:schemeClr>
                          </a:solidFill>
                          <a:latin typeface="+mn-lt"/>
                          <a:ea typeface="Calibri"/>
                          <a:cs typeface="Times New Roman"/>
                        </a:rPr>
                        <a:t>emonstrating high</a:t>
                      </a:r>
                      <a:r>
                        <a:rPr lang="en-US" sz="1400" kern="1200" baseline="0" dirty="0">
                          <a:solidFill>
                            <a:schemeClr val="accent1">
                              <a:lumMod val="50000"/>
                            </a:schemeClr>
                          </a:solidFill>
                          <a:latin typeface="+mn-lt"/>
                          <a:ea typeface="Calibri"/>
                          <a:cs typeface="Times New Roman"/>
                        </a:rPr>
                        <a:t> </a:t>
                      </a:r>
                      <a:r>
                        <a:rPr lang="en-US" sz="1400" kern="1200" dirty="0">
                          <a:solidFill>
                            <a:schemeClr val="accent1">
                              <a:lumMod val="50000"/>
                            </a:schemeClr>
                          </a:solidFill>
                          <a:latin typeface="+mn-lt"/>
                          <a:ea typeface="Calibri"/>
                          <a:cs typeface="Times New Roman"/>
                        </a:rPr>
                        <a:t>achievement, significant improvement, or high growth</a:t>
                      </a:r>
                    </a:p>
                  </a:txBody>
                  <a:tcPr marL="68580" marR="68580" marT="0" marB="0">
                    <a:lnL w="190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600" b="1"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r>
                        <a:rPr lang="en-US" sz="1600" b="1" dirty="0" smtClean="0">
                          <a:solidFill>
                            <a:schemeClr val="accent1">
                              <a:lumMod val="50000"/>
                            </a:schemeClr>
                          </a:solidFill>
                          <a:latin typeface="+mn-lt"/>
                          <a:ea typeface="Calibri"/>
                          <a:cs typeface="Times New Roman"/>
                        </a:rPr>
                        <a:t>Meeting </a:t>
                      </a:r>
                      <a:endParaRPr lang="en-US" sz="1600" b="1"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targets</a:t>
                      </a:r>
                      <a:endParaRPr lang="en-US" sz="16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endParaRPr lang="en-US" sz="14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r>
                        <a:rPr lang="en-US" sz="1400" dirty="0" smtClean="0">
                          <a:solidFill>
                            <a:schemeClr val="accent1">
                              <a:lumMod val="50000"/>
                            </a:schemeClr>
                          </a:solidFill>
                          <a:latin typeface="+mn-lt"/>
                          <a:ea typeface="Calibri"/>
                          <a:cs typeface="Times New Roman"/>
                        </a:rPr>
                        <a:t>Criterion-referenced </a:t>
                      </a:r>
                    </a:p>
                    <a:p>
                      <a:pPr marL="0" marR="0" algn="ctr">
                        <a:lnSpc>
                          <a:spcPct val="115000"/>
                        </a:lnSpc>
                        <a:spcBef>
                          <a:spcPts val="0"/>
                        </a:spcBef>
                        <a:spcAft>
                          <a:spcPts val="0"/>
                        </a:spcAft>
                      </a:pPr>
                      <a:r>
                        <a:rPr lang="en-US" sz="1400" dirty="0" smtClean="0">
                          <a:solidFill>
                            <a:schemeClr val="accent1">
                              <a:lumMod val="50000"/>
                            </a:schemeClr>
                          </a:solidFill>
                          <a:latin typeface="+mn-lt"/>
                          <a:ea typeface="Calibri"/>
                          <a:cs typeface="Times New Roman"/>
                        </a:rPr>
                        <a:t>target percentage</a:t>
                      </a:r>
                    </a:p>
                    <a:p>
                      <a:pPr marL="0" marR="0" algn="ctr">
                        <a:lnSpc>
                          <a:spcPct val="115000"/>
                        </a:lnSpc>
                        <a:spcBef>
                          <a:spcPts val="0"/>
                        </a:spcBef>
                        <a:spcAft>
                          <a:spcPts val="0"/>
                        </a:spcAft>
                      </a:pPr>
                      <a:r>
                        <a:rPr lang="en-US" sz="1400" dirty="0" smtClean="0">
                          <a:solidFill>
                            <a:schemeClr val="accent1">
                              <a:lumMod val="50000"/>
                            </a:schemeClr>
                          </a:solidFill>
                          <a:latin typeface="+mn-lt"/>
                          <a:ea typeface="Calibri"/>
                          <a:cs typeface="Times New Roman"/>
                        </a:rPr>
                        <a:t>75-100</a:t>
                      </a:r>
                      <a:endParaRPr lang="en-US" sz="2000" dirty="0">
                        <a:solidFill>
                          <a:schemeClr val="accent1">
                            <a:lumMod val="50000"/>
                          </a:schemeClr>
                        </a:solidFill>
                        <a:latin typeface="+mn-lt"/>
                        <a:ea typeface="Calibri"/>
                        <a:cs typeface="Times New Roman"/>
                      </a:endParaRPr>
                    </a:p>
                  </a:txBody>
                  <a:tcPr marL="68580" marR="68580" marT="0" marB="0">
                    <a:lnL w="5715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b="1"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Partially meeting </a:t>
                      </a:r>
                      <a:endParaRPr lang="en-US" sz="1600" b="1" dirty="0" smtClean="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r>
                        <a:rPr lang="en-US" sz="1600" b="1" dirty="0" smtClean="0">
                          <a:solidFill>
                            <a:schemeClr val="accent1">
                              <a:lumMod val="50000"/>
                            </a:schemeClr>
                          </a:solidFill>
                          <a:latin typeface="+mn-lt"/>
                          <a:ea typeface="Calibri"/>
                          <a:cs typeface="Times New Roman"/>
                        </a:rPr>
                        <a:t>targets</a:t>
                      </a:r>
                      <a:endParaRPr lang="en-US" sz="16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endParaRPr lang="en-US" sz="1400" dirty="0">
                        <a:solidFill>
                          <a:schemeClr val="accent1">
                            <a:lumMod val="50000"/>
                          </a:schemeClr>
                        </a:solidFill>
                        <a:latin typeface="+mn-lt"/>
                        <a:ea typeface="Calibri"/>
                        <a:cs typeface="Times New Roman"/>
                      </a:endParaRPr>
                    </a:p>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smtClean="0">
                          <a:solidFill>
                            <a:schemeClr val="accent1">
                              <a:lumMod val="50000"/>
                            </a:schemeClr>
                          </a:solidFill>
                          <a:latin typeface="+mn-lt"/>
                          <a:ea typeface="Calibri"/>
                          <a:cs typeface="Times New Roman"/>
                        </a:rPr>
                        <a:t>Criterion-referenced </a:t>
                      </a:r>
                    </a:p>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smtClean="0">
                          <a:solidFill>
                            <a:schemeClr val="accent1">
                              <a:lumMod val="50000"/>
                            </a:schemeClr>
                          </a:solidFill>
                          <a:latin typeface="+mn-lt"/>
                          <a:ea typeface="Calibri"/>
                          <a:cs typeface="Times New Roman"/>
                        </a:rPr>
                        <a:t>target percentage</a:t>
                      </a:r>
                    </a:p>
                    <a:p>
                      <a:pPr marL="0" marR="0" algn="ctr">
                        <a:lnSpc>
                          <a:spcPct val="115000"/>
                        </a:lnSpc>
                        <a:spcBef>
                          <a:spcPts val="0"/>
                        </a:spcBef>
                        <a:spcAft>
                          <a:spcPts val="0"/>
                        </a:spcAft>
                      </a:pPr>
                      <a:r>
                        <a:rPr lang="en-US" sz="1400" dirty="0" smtClean="0">
                          <a:solidFill>
                            <a:schemeClr val="accent1">
                              <a:lumMod val="50000"/>
                            </a:schemeClr>
                          </a:solidFill>
                          <a:latin typeface="+mn-lt"/>
                          <a:ea typeface="Calibri"/>
                          <a:cs typeface="Times New Roman"/>
                        </a:rPr>
                        <a:t>0-74</a:t>
                      </a:r>
                      <a:endParaRPr lang="en-US" sz="20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endParaRPr lang="en-US" sz="1600" b="1"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endParaRPr lang="en-US" sz="1400" dirty="0">
                        <a:solidFill>
                          <a:schemeClr val="accent1">
                            <a:lumMod val="50000"/>
                          </a:schemeClr>
                        </a:solidFill>
                        <a:latin typeface="+mn-lt"/>
                        <a:ea typeface="Calibri"/>
                        <a:cs typeface="Times New Roman"/>
                      </a:endParaRPr>
                    </a:p>
                  </a:txBody>
                  <a:tcPr marL="68580" marR="68580" marT="0" marB="0">
                    <a:lnL w="12700" cap="flat" cmpd="sng" algn="ctr">
                      <a:solidFill>
                        <a:schemeClr val="tx1"/>
                      </a:solidFill>
                      <a:prstDash val="dot"/>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b="1"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Focused/targeted</a:t>
                      </a:r>
                      <a:r>
                        <a:rPr lang="en-US" sz="1600" b="1" baseline="0" dirty="0">
                          <a:solidFill>
                            <a:schemeClr val="accent1">
                              <a:lumMod val="50000"/>
                            </a:schemeClr>
                          </a:solidFill>
                          <a:latin typeface="+mn-lt"/>
                          <a:ea typeface="Calibri"/>
                          <a:cs typeface="Times New Roman"/>
                        </a:rPr>
                        <a:t> s</a:t>
                      </a:r>
                      <a:r>
                        <a:rPr lang="en-US" sz="1600" b="1" dirty="0">
                          <a:solidFill>
                            <a:schemeClr val="accent1">
                              <a:lumMod val="50000"/>
                            </a:schemeClr>
                          </a:solidFill>
                          <a:latin typeface="+mn-lt"/>
                          <a:ea typeface="Calibri"/>
                          <a:cs typeface="Times New Roman"/>
                        </a:rPr>
                        <a:t>upport</a:t>
                      </a:r>
                      <a:endParaRPr lang="en-US" sz="16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endParaRPr lang="en-US" sz="1400" dirty="0">
                        <a:solidFill>
                          <a:schemeClr val="accent1">
                            <a:lumMod val="50000"/>
                          </a:schemeClr>
                        </a:solidFill>
                        <a:latin typeface="+mn-lt"/>
                        <a:ea typeface="Calibri"/>
                        <a:cs typeface="Times New Roman"/>
                      </a:endParaRPr>
                    </a:p>
                    <a:p>
                      <a:pPr marL="0" marR="0" indent="0" algn="ctr" defTabSz="914400" rtl="0" eaLnBrk="1" fontAlgn="auto" latinLnBrk="0" hangingPunct="1">
                        <a:lnSpc>
                          <a:spcPct val="115000"/>
                        </a:lnSpc>
                        <a:spcBef>
                          <a:spcPts val="0"/>
                        </a:spcBef>
                        <a:spcAft>
                          <a:spcPts val="0"/>
                        </a:spcAft>
                        <a:buClrTx/>
                        <a:buSzTx/>
                        <a:buFont typeface="Arial" pitchFamily="34" charset="0"/>
                        <a:buChar char="•"/>
                        <a:tabLst/>
                        <a:defRPr/>
                      </a:pPr>
                      <a:r>
                        <a:rPr lang="en-US" sz="1400" baseline="0" dirty="0">
                          <a:solidFill>
                            <a:schemeClr val="accent1">
                              <a:lumMod val="50000"/>
                            </a:schemeClr>
                          </a:solidFill>
                          <a:latin typeface="+mn-lt"/>
                          <a:ea typeface="Calibri"/>
                          <a:cs typeface="Times New Roman"/>
                        </a:rPr>
                        <a:t>Non-comprehensive </a:t>
                      </a:r>
                      <a:r>
                        <a:rPr lang="en-US" sz="1400" baseline="0" dirty="0" smtClean="0">
                          <a:solidFill>
                            <a:schemeClr val="accent1">
                              <a:lumMod val="50000"/>
                            </a:schemeClr>
                          </a:solidFill>
                          <a:latin typeface="+mn-lt"/>
                          <a:ea typeface="Calibri"/>
                          <a:cs typeface="Times New Roman"/>
                        </a:rPr>
                        <a:t>support schools </a:t>
                      </a:r>
                      <a:r>
                        <a:rPr lang="en-US" sz="1400" baseline="0" dirty="0">
                          <a:solidFill>
                            <a:schemeClr val="accent1">
                              <a:lumMod val="50000"/>
                            </a:schemeClr>
                          </a:solidFill>
                          <a:latin typeface="+mn-lt"/>
                          <a:ea typeface="Calibri"/>
                          <a:cs typeface="Times New Roman"/>
                        </a:rPr>
                        <a:t>with percentiles 1-10</a:t>
                      </a:r>
                      <a:endParaRPr lang="en-US" sz="14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buFont typeface="Arial" pitchFamily="34" charset="0"/>
                        <a:buChar char="•"/>
                      </a:pPr>
                      <a:r>
                        <a:rPr lang="en-US" sz="1400" dirty="0">
                          <a:solidFill>
                            <a:schemeClr val="accent1">
                              <a:lumMod val="50000"/>
                            </a:schemeClr>
                          </a:solidFill>
                          <a:latin typeface="+mn-lt"/>
                          <a:ea typeface="Calibri"/>
                          <a:cs typeface="Times New Roman"/>
                        </a:rPr>
                        <a:t>Schools</a:t>
                      </a:r>
                      <a:r>
                        <a:rPr lang="en-US" sz="1400" baseline="0" dirty="0">
                          <a:solidFill>
                            <a:schemeClr val="accent1">
                              <a:lumMod val="50000"/>
                            </a:schemeClr>
                          </a:solidFill>
                          <a:latin typeface="+mn-lt"/>
                          <a:ea typeface="Calibri"/>
                          <a:cs typeface="Times New Roman"/>
                        </a:rPr>
                        <a:t> with l</a:t>
                      </a:r>
                      <a:r>
                        <a:rPr lang="en-US" sz="1400" dirty="0">
                          <a:solidFill>
                            <a:schemeClr val="accent1">
                              <a:lumMod val="50000"/>
                            </a:schemeClr>
                          </a:solidFill>
                          <a:latin typeface="+mn-lt"/>
                          <a:ea typeface="Calibri"/>
                          <a:cs typeface="Times New Roman"/>
                        </a:rPr>
                        <a:t>ow</a:t>
                      </a:r>
                      <a:r>
                        <a:rPr lang="en-US" sz="1400" baseline="0" dirty="0">
                          <a:solidFill>
                            <a:schemeClr val="accent1">
                              <a:lumMod val="50000"/>
                            </a:schemeClr>
                          </a:solidFill>
                          <a:latin typeface="+mn-lt"/>
                          <a:ea typeface="Calibri"/>
                          <a:cs typeface="Times New Roman"/>
                        </a:rPr>
                        <a:t> graduation rate</a:t>
                      </a:r>
                    </a:p>
                    <a:p>
                      <a:pPr marL="0" marR="0" algn="ctr">
                        <a:lnSpc>
                          <a:spcPct val="115000"/>
                        </a:lnSpc>
                        <a:spcBef>
                          <a:spcPts val="0"/>
                        </a:spcBef>
                        <a:spcAft>
                          <a:spcPts val="0"/>
                        </a:spcAft>
                        <a:buFont typeface="Arial" pitchFamily="34" charset="0"/>
                        <a:buChar char="•"/>
                      </a:pPr>
                      <a:r>
                        <a:rPr lang="en-US" sz="1400" baseline="0" dirty="0">
                          <a:solidFill>
                            <a:schemeClr val="accent1">
                              <a:lumMod val="50000"/>
                            </a:schemeClr>
                          </a:solidFill>
                          <a:latin typeface="+mn-lt"/>
                          <a:ea typeface="Calibri"/>
                          <a:cs typeface="Times New Roman"/>
                        </a:rPr>
                        <a:t>Schools with low performing subgroups </a:t>
                      </a:r>
                    </a:p>
                    <a:p>
                      <a:pPr marL="0" marR="0" algn="ctr">
                        <a:lnSpc>
                          <a:spcPct val="115000"/>
                        </a:lnSpc>
                        <a:spcBef>
                          <a:spcPts val="0"/>
                        </a:spcBef>
                        <a:spcAft>
                          <a:spcPts val="0"/>
                        </a:spcAft>
                        <a:buFont typeface="Arial" pitchFamily="34" charset="0"/>
                        <a:buChar char="•"/>
                      </a:pPr>
                      <a:r>
                        <a:rPr lang="en-US" sz="1400" baseline="0" dirty="0">
                          <a:solidFill>
                            <a:schemeClr val="accent1">
                              <a:lumMod val="50000"/>
                            </a:schemeClr>
                          </a:solidFill>
                          <a:latin typeface="+mn-lt"/>
                          <a:ea typeface="Calibri"/>
                          <a:cs typeface="Times New Roman"/>
                        </a:rPr>
                        <a:t>Schools with low </a:t>
                      </a:r>
                      <a:r>
                        <a:rPr lang="en-US" sz="1400" baseline="0" dirty="0" smtClean="0">
                          <a:solidFill>
                            <a:schemeClr val="accent1">
                              <a:lumMod val="50000"/>
                            </a:schemeClr>
                          </a:solidFill>
                          <a:latin typeface="+mn-lt"/>
                          <a:ea typeface="Calibri"/>
                          <a:cs typeface="Times New Roman"/>
                        </a:rPr>
                        <a:t>participation</a:t>
                      </a:r>
                      <a:endParaRPr lang="en-US" sz="1400" baseline="0" dirty="0">
                        <a:solidFill>
                          <a:schemeClr val="accent1">
                            <a:lumMod val="50000"/>
                          </a:schemeClr>
                        </a:solidFill>
                        <a:latin typeface="+mn-lt"/>
                        <a:ea typeface="Calibri"/>
                        <a:cs typeface="Times New Roman"/>
                      </a:endParaRPr>
                    </a:p>
                  </a:txBody>
                  <a:tcPr marL="68580" marR="68580" marT="0" marB="0">
                    <a:lnL w="5715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b="1"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Broad/</a:t>
                      </a: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comprehensive support</a:t>
                      </a:r>
                    </a:p>
                    <a:p>
                      <a:pPr marL="0" marR="0" indent="0" algn="ctr" defTabSz="914400" rtl="0" eaLnBrk="1" fontAlgn="auto" latinLnBrk="0" hangingPunct="1">
                        <a:lnSpc>
                          <a:spcPct val="115000"/>
                        </a:lnSpc>
                        <a:spcBef>
                          <a:spcPts val="0"/>
                        </a:spcBef>
                        <a:spcAft>
                          <a:spcPts val="0"/>
                        </a:spcAft>
                        <a:buClrTx/>
                        <a:buSzTx/>
                        <a:buFontTx/>
                        <a:buNone/>
                        <a:tabLst/>
                        <a:defRPr/>
                      </a:pPr>
                      <a:endParaRPr lang="en-US" sz="1600" b="1" dirty="0">
                        <a:solidFill>
                          <a:schemeClr val="accent1">
                            <a:lumMod val="50000"/>
                          </a:schemeClr>
                        </a:solidFill>
                        <a:latin typeface="+mn-lt"/>
                        <a:ea typeface="Calibri"/>
                        <a:cs typeface="Times New Roman"/>
                      </a:endParaRPr>
                    </a:p>
                    <a:p>
                      <a:pPr marL="0" marR="0" indent="0" algn="ctr" defTabSz="914400" rtl="0" eaLnBrk="1" fontAlgn="auto" latinLnBrk="0" hangingPunct="1">
                        <a:lnSpc>
                          <a:spcPct val="115000"/>
                        </a:lnSpc>
                        <a:spcBef>
                          <a:spcPts val="0"/>
                        </a:spcBef>
                        <a:spcAft>
                          <a:spcPts val="0"/>
                        </a:spcAft>
                        <a:buClrTx/>
                        <a:buSzTx/>
                        <a:buFont typeface="Arial" pitchFamily="34" charset="0"/>
                        <a:buChar char="•"/>
                        <a:tabLst/>
                        <a:defRPr/>
                      </a:pPr>
                      <a:r>
                        <a:rPr lang="en-US" sz="1400" dirty="0">
                          <a:solidFill>
                            <a:schemeClr val="accent1">
                              <a:lumMod val="50000"/>
                            </a:schemeClr>
                          </a:solidFill>
                          <a:latin typeface="+mn-lt"/>
                          <a:ea typeface="Calibri"/>
                          <a:cs typeface="Times New Roman"/>
                        </a:rPr>
                        <a:t>Underperforming</a:t>
                      </a:r>
                      <a:r>
                        <a:rPr lang="en-US" sz="1400" baseline="0" dirty="0">
                          <a:solidFill>
                            <a:schemeClr val="accent1">
                              <a:lumMod val="50000"/>
                            </a:schemeClr>
                          </a:solidFill>
                          <a:latin typeface="+mn-lt"/>
                          <a:ea typeface="Calibri"/>
                          <a:cs typeface="Times New Roman"/>
                        </a:rPr>
                        <a:t> schools</a:t>
                      </a:r>
                      <a:endParaRPr lang="en-US" sz="1400" dirty="0">
                        <a:solidFill>
                          <a:schemeClr val="accent1">
                            <a:lumMod val="50000"/>
                          </a:schemeClr>
                        </a:solidFill>
                        <a:latin typeface="+mn-lt"/>
                        <a:ea typeface="Calibri"/>
                        <a:cs typeface="Times New Roman"/>
                      </a:endParaRPr>
                    </a:p>
                    <a:p>
                      <a:pPr marL="0" marR="0" indent="0" algn="ctr" defTabSz="914400" rtl="0" eaLnBrk="1" fontAlgn="auto" latinLnBrk="0" hangingPunct="1">
                        <a:lnSpc>
                          <a:spcPct val="115000"/>
                        </a:lnSpc>
                        <a:spcBef>
                          <a:spcPts val="0"/>
                        </a:spcBef>
                        <a:spcAft>
                          <a:spcPts val="0"/>
                        </a:spcAft>
                        <a:buClrTx/>
                        <a:buSzTx/>
                        <a:buFont typeface="Arial" pitchFamily="34" charset="0"/>
                        <a:buChar char="•"/>
                        <a:tabLst/>
                        <a:defRPr/>
                      </a:pPr>
                      <a:r>
                        <a:rPr lang="en-US" sz="1400" dirty="0">
                          <a:solidFill>
                            <a:schemeClr val="accent1">
                              <a:lumMod val="50000"/>
                            </a:schemeClr>
                          </a:solidFill>
                          <a:latin typeface="+mn-lt"/>
                          <a:ea typeface="Calibri"/>
                          <a:cs typeface="Times New Roman"/>
                        </a:rPr>
                        <a:t>Chronically</a:t>
                      </a:r>
                      <a:r>
                        <a:rPr lang="en-US" sz="1400" baseline="0" dirty="0">
                          <a:solidFill>
                            <a:schemeClr val="accent1">
                              <a:lumMod val="50000"/>
                            </a:schemeClr>
                          </a:solidFill>
                          <a:latin typeface="+mn-lt"/>
                          <a:ea typeface="Calibri"/>
                          <a:cs typeface="Times New Roman"/>
                        </a:rPr>
                        <a:t> underperforming schools</a:t>
                      </a:r>
                      <a:endParaRPr lang="en-US" sz="14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endParaRPr lang="en-US" sz="1800" dirty="0">
                        <a:solidFill>
                          <a:schemeClr val="accent1">
                            <a:lumMod val="50000"/>
                          </a:schemeClr>
                        </a:solidFill>
                        <a:latin typeface="+mn-lt"/>
                        <a:ea typeface="Calibri"/>
                        <a:cs typeface="Times New Roman"/>
                      </a:endParaRPr>
                    </a:p>
                  </a:txBody>
                  <a:tcPr marL="68580" marR="68580" marT="0" marB="0">
                    <a:lnL w="12700" cap="flat" cmpd="sng" algn="ctr">
                      <a:solidFill>
                        <a:schemeClr val="tx1"/>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7"/>
          <p:cNvSpPr txBox="1"/>
          <p:nvPr/>
        </p:nvSpPr>
        <p:spPr>
          <a:xfrm>
            <a:off x="492418" y="5648881"/>
            <a:ext cx="11321143" cy="523220"/>
          </a:xfrm>
          <a:prstGeom prst="rect">
            <a:avLst/>
          </a:prstGeom>
          <a:noFill/>
        </p:spPr>
        <p:txBody>
          <a:bodyPr wrap="square" rtlCol="0" anchor="ctr">
            <a:spAutoFit/>
          </a:bodyPr>
          <a:lstStyle/>
          <a:p>
            <a:r>
              <a:rPr lang="en-US" sz="1400" b="1" dirty="0" smtClean="0">
                <a:solidFill>
                  <a:schemeClr val="accent1">
                    <a:lumMod val="50000"/>
                  </a:schemeClr>
                </a:solidFill>
              </a:rPr>
              <a:t>Notes:</a:t>
            </a:r>
          </a:p>
          <a:p>
            <a:pPr>
              <a:buFont typeface="Arial" pitchFamily="34" charset="0"/>
              <a:buChar char="•"/>
            </a:pPr>
            <a:r>
              <a:rPr lang="en-US" sz="1400" dirty="0" smtClean="0">
                <a:solidFill>
                  <a:schemeClr val="accent1">
                    <a:lumMod val="50000"/>
                  </a:schemeClr>
                </a:solidFill>
              </a:rPr>
              <a:t>School percentiles &amp; performance against targets will be reported for all schools</a:t>
            </a:r>
          </a:p>
        </p:txBody>
      </p:sp>
      <p:sp>
        <p:nvSpPr>
          <p:cNvPr id="3" name="TextBox 2"/>
          <p:cNvSpPr txBox="1"/>
          <p:nvPr/>
        </p:nvSpPr>
        <p:spPr>
          <a:xfrm>
            <a:off x="2087418" y="4230255"/>
            <a:ext cx="5698836" cy="892552"/>
          </a:xfrm>
          <a:prstGeom prst="rect">
            <a:avLst/>
          </a:prstGeom>
          <a:solidFill>
            <a:schemeClr val="accent2">
              <a:lumMod val="20000"/>
              <a:lumOff val="80000"/>
            </a:schemeClr>
          </a:solidFill>
          <a:ln w="19050">
            <a:solidFill>
              <a:schemeClr val="accent2"/>
            </a:solidFill>
          </a:ln>
        </p:spPr>
        <p:txBody>
          <a:bodyPr wrap="square" rtlCol="0">
            <a:spAutoFit/>
          </a:bodyPr>
          <a:lstStyle/>
          <a:p>
            <a:r>
              <a:rPr lang="en-US" sz="1300" b="1" dirty="0">
                <a:solidFill>
                  <a:schemeClr val="accent1">
                    <a:lumMod val="50000"/>
                  </a:schemeClr>
                </a:solidFill>
              </a:rPr>
              <a:t>2018: </a:t>
            </a:r>
            <a:r>
              <a:rPr lang="en-US" sz="1300" dirty="0">
                <a:solidFill>
                  <a:schemeClr val="accent1">
                    <a:lumMod val="50000"/>
                  </a:schemeClr>
                </a:solidFill>
              </a:rPr>
              <a:t>Performance against targets reported in 2 categories (meeting &amp; partially meeting</a:t>
            </a:r>
          </a:p>
          <a:p>
            <a:r>
              <a:rPr lang="en-US" sz="1300" b="1" dirty="0">
                <a:solidFill>
                  <a:schemeClr val="accent1">
                    <a:lumMod val="50000"/>
                  </a:schemeClr>
                </a:solidFill>
              </a:rPr>
              <a:t>2019: </a:t>
            </a:r>
            <a:r>
              <a:rPr lang="en-US" sz="1300" dirty="0">
                <a:solidFill>
                  <a:schemeClr val="accent1">
                    <a:lumMod val="50000"/>
                  </a:schemeClr>
                </a:solidFill>
              </a:rPr>
              <a:t>Performance against targets reported in 3 categories (meeting, partially meeting, &amp; not meeting)</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Categorization of </a:t>
            </a:r>
            <a:r>
              <a:rPr lang="en-US" dirty="0" smtClean="0"/>
              <a:t>districts</a:t>
            </a:r>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32</a:t>
            </a:fld>
            <a:endParaRPr lang="zh-CN" altLang="en-US" dirty="0"/>
          </a:p>
        </p:txBody>
      </p:sp>
      <p:graphicFrame>
        <p:nvGraphicFramePr>
          <p:cNvPr id="5" name="Table 4" descr="Schools without required assistance or intervention (approx. 85%)&#10;Schools of recognition: Schools demonstrating high achievement, significant improvement, or high growth&#10;Meeting targets: Criterion-referenced target percentage 75-100&#10;Partially meeting targets: Criterion-referenced target percentage 50-74&#10;Not meeting targets: Criterion-referenced target percentage 0-49&#10;&#10;Schools requiring assistance or intervention (approx. 15%) &#10;Focused/targeted support: &#10;•Non-comprehensive support schools with percentiles 1-10&#10;•Schools with low graduation rate&#10;•Schools with low performing subgroups &#10;•Schools with low participation&#10;Broad/comprehensive support: &#10;•Underperforming schools&#10;•Chronically underperforming schools" title="Categorization of districts"/>
          <p:cNvGraphicFramePr>
            <a:graphicFrameLocks noGrp="1"/>
          </p:cNvGraphicFramePr>
          <p:nvPr>
            <p:extLst>
              <p:ext uri="{D42A27DB-BD31-4B8C-83A1-F6EECF244321}">
                <p14:modId xmlns:p14="http://schemas.microsoft.com/office/powerpoint/2010/main" val="1726116831"/>
              </p:ext>
            </p:extLst>
          </p:nvPr>
        </p:nvGraphicFramePr>
        <p:xfrm>
          <a:off x="502104" y="1258661"/>
          <a:ext cx="11310260" cy="4189639"/>
        </p:xfrm>
        <a:graphic>
          <a:graphicData uri="http://schemas.openxmlformats.org/drawingml/2006/table">
            <a:tbl>
              <a:tblPr firstRow="1"/>
              <a:tblGrid>
                <a:gridCol w="3393078">
                  <a:extLst>
                    <a:ext uri="{9D8B030D-6E8A-4147-A177-3AD203B41FA5}">
                      <a16:colId xmlns:a16="http://schemas.microsoft.com/office/drawing/2014/main" val="20000"/>
                    </a:ext>
                  </a:extLst>
                </a:gridCol>
                <a:gridCol w="3393078">
                  <a:extLst>
                    <a:ext uri="{9D8B030D-6E8A-4147-A177-3AD203B41FA5}">
                      <a16:colId xmlns:a16="http://schemas.microsoft.com/office/drawing/2014/main" val="20002"/>
                    </a:ext>
                  </a:extLst>
                </a:gridCol>
                <a:gridCol w="2262052">
                  <a:extLst>
                    <a:ext uri="{9D8B030D-6E8A-4147-A177-3AD203B41FA5}">
                      <a16:colId xmlns:a16="http://schemas.microsoft.com/office/drawing/2014/main" val="20004"/>
                    </a:ext>
                  </a:extLst>
                </a:gridCol>
                <a:gridCol w="2262052">
                  <a:extLst>
                    <a:ext uri="{9D8B030D-6E8A-4147-A177-3AD203B41FA5}">
                      <a16:colId xmlns:a16="http://schemas.microsoft.com/office/drawing/2014/main" val="20005"/>
                    </a:ext>
                  </a:extLst>
                </a:gridCol>
              </a:tblGrid>
              <a:tr h="640841">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1" dirty="0" smtClean="0">
                          <a:solidFill>
                            <a:schemeClr val="accent1">
                              <a:lumMod val="50000"/>
                            </a:schemeClr>
                          </a:solidFill>
                          <a:latin typeface="+mn-lt"/>
                          <a:ea typeface="Calibri"/>
                          <a:cs typeface="Times New Roman"/>
                        </a:rPr>
                        <a:t>Districts without </a:t>
                      </a:r>
                      <a:r>
                        <a:rPr lang="en-US" sz="1400" b="1" dirty="0">
                          <a:solidFill>
                            <a:schemeClr val="accent1">
                              <a:lumMod val="50000"/>
                            </a:schemeClr>
                          </a:solidFill>
                          <a:latin typeface="+mn-lt"/>
                          <a:ea typeface="Calibri"/>
                          <a:cs typeface="Times New Roman"/>
                        </a:rPr>
                        <a:t>required assistance or </a:t>
                      </a:r>
                      <a:r>
                        <a:rPr lang="en-US" sz="1400" b="1" dirty="0" smtClean="0">
                          <a:solidFill>
                            <a:schemeClr val="accent1">
                              <a:lumMod val="50000"/>
                            </a:schemeClr>
                          </a:solidFill>
                          <a:latin typeface="+mn-lt"/>
                          <a:ea typeface="Calibri"/>
                          <a:cs typeface="Times New Roman"/>
                        </a:rPr>
                        <a:t>intervention</a:t>
                      </a:r>
                      <a:endParaRPr lang="en-US" sz="1400" b="1" baseline="0" dirty="0">
                        <a:solidFill>
                          <a:schemeClr val="accent1">
                            <a:lumMod val="50000"/>
                          </a:schemeClr>
                        </a:solidFill>
                        <a:latin typeface="+mn-lt"/>
                        <a:ea typeface="Calibri"/>
                        <a:cs typeface="Times New Roman"/>
                      </a:endParaRPr>
                    </a:p>
                  </a:txBody>
                  <a:tcPr marL="68580" marR="68580" marT="0" marB="0" anchor="ctr">
                    <a:lnL>
                      <a:noFill/>
                    </a:lnL>
                    <a:lnR>
                      <a:noFill/>
                    </a:lnR>
                    <a:lnT>
                      <a:noFill/>
                    </a:lnT>
                    <a:lnB w="1905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400" b="1" dirty="0" smtClean="0">
                          <a:solidFill>
                            <a:schemeClr val="accent1">
                              <a:lumMod val="50000"/>
                            </a:schemeClr>
                          </a:solidFill>
                          <a:latin typeface="+mn-lt"/>
                          <a:ea typeface="Calibri"/>
                          <a:cs typeface="Times New Roman"/>
                        </a:rPr>
                        <a:t>Districts requiring </a:t>
                      </a:r>
                      <a:r>
                        <a:rPr lang="en-US" sz="1400" b="1" dirty="0">
                          <a:solidFill>
                            <a:schemeClr val="accent1">
                              <a:lumMod val="50000"/>
                            </a:schemeClr>
                          </a:solidFill>
                          <a:latin typeface="+mn-lt"/>
                          <a:ea typeface="Calibri"/>
                          <a:cs typeface="Times New Roman"/>
                        </a:rPr>
                        <a:t>assistance or </a:t>
                      </a:r>
                      <a:r>
                        <a:rPr lang="en-US" sz="1400" b="1" dirty="0" smtClean="0">
                          <a:solidFill>
                            <a:schemeClr val="accent1">
                              <a:lumMod val="50000"/>
                            </a:schemeClr>
                          </a:solidFill>
                          <a:latin typeface="+mn-lt"/>
                          <a:ea typeface="Calibri"/>
                          <a:cs typeface="Times New Roman"/>
                        </a:rPr>
                        <a:t>intervention</a:t>
                      </a:r>
                      <a:endParaRPr lang="en-US" sz="1400" dirty="0">
                        <a:solidFill>
                          <a:schemeClr val="accent1">
                            <a:lumMod val="50000"/>
                          </a:schemeClr>
                        </a:solidFill>
                        <a:latin typeface="+mn-lt"/>
                        <a:ea typeface="Calibri"/>
                        <a:cs typeface="Times New Roman"/>
                      </a:endParaRPr>
                    </a:p>
                  </a:txBody>
                  <a:tcPr marL="68580" marR="68580" marT="0" marB="0" anchor="ctr">
                    <a:lnL>
                      <a:noFill/>
                    </a:lnL>
                    <a:lnR>
                      <a:noFill/>
                    </a:lnR>
                    <a:lnT>
                      <a:noFill/>
                    </a:lnT>
                    <a:lnB w="1905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548798">
                <a:tc>
                  <a:txBody>
                    <a:bodyPr/>
                    <a:lstStyle/>
                    <a:p>
                      <a:pPr marL="0" marR="0" algn="ctr">
                        <a:lnSpc>
                          <a:spcPct val="115000"/>
                        </a:lnSpc>
                        <a:spcBef>
                          <a:spcPts val="0"/>
                        </a:spcBef>
                        <a:spcAft>
                          <a:spcPts val="0"/>
                        </a:spcAft>
                      </a:pPr>
                      <a:endParaRPr lang="en-US" sz="1600" b="1"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r>
                        <a:rPr lang="en-US" sz="1600" b="1" dirty="0" smtClean="0">
                          <a:solidFill>
                            <a:schemeClr val="accent1">
                              <a:lumMod val="50000"/>
                            </a:schemeClr>
                          </a:solidFill>
                          <a:latin typeface="+mn-lt"/>
                          <a:ea typeface="Calibri"/>
                          <a:cs typeface="Times New Roman"/>
                        </a:rPr>
                        <a:t>Meeting </a:t>
                      </a:r>
                      <a:endParaRPr lang="en-US" sz="1600" b="1"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targets</a:t>
                      </a:r>
                      <a:endParaRPr lang="en-US" sz="16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endParaRPr lang="en-US" sz="14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endParaRPr lang="en-US" sz="1400" dirty="0" smtClean="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r>
                        <a:rPr lang="en-US" sz="1400" dirty="0" smtClean="0">
                          <a:solidFill>
                            <a:schemeClr val="accent1">
                              <a:lumMod val="50000"/>
                            </a:schemeClr>
                          </a:solidFill>
                          <a:latin typeface="+mn-lt"/>
                          <a:ea typeface="Calibri"/>
                          <a:cs typeface="Times New Roman"/>
                        </a:rPr>
                        <a:t>Criterion-referenced </a:t>
                      </a:r>
                    </a:p>
                    <a:p>
                      <a:pPr marL="0" marR="0" algn="ctr">
                        <a:lnSpc>
                          <a:spcPct val="115000"/>
                        </a:lnSpc>
                        <a:spcBef>
                          <a:spcPts val="0"/>
                        </a:spcBef>
                        <a:spcAft>
                          <a:spcPts val="0"/>
                        </a:spcAft>
                      </a:pPr>
                      <a:r>
                        <a:rPr lang="en-US" sz="1400" dirty="0" smtClean="0">
                          <a:solidFill>
                            <a:schemeClr val="accent1">
                              <a:lumMod val="50000"/>
                            </a:schemeClr>
                          </a:solidFill>
                          <a:latin typeface="+mn-lt"/>
                          <a:ea typeface="Calibri"/>
                          <a:cs typeface="Times New Roman"/>
                        </a:rPr>
                        <a:t>target percentage</a:t>
                      </a:r>
                    </a:p>
                    <a:p>
                      <a:pPr marL="0" marR="0" algn="ctr">
                        <a:lnSpc>
                          <a:spcPct val="115000"/>
                        </a:lnSpc>
                        <a:spcBef>
                          <a:spcPts val="0"/>
                        </a:spcBef>
                        <a:spcAft>
                          <a:spcPts val="0"/>
                        </a:spcAft>
                      </a:pPr>
                      <a:r>
                        <a:rPr lang="en-US" sz="1400" dirty="0" smtClean="0">
                          <a:solidFill>
                            <a:schemeClr val="accent1">
                              <a:lumMod val="50000"/>
                            </a:schemeClr>
                          </a:solidFill>
                          <a:latin typeface="+mn-lt"/>
                          <a:ea typeface="Calibri"/>
                          <a:cs typeface="Times New Roman"/>
                        </a:rPr>
                        <a:t>75-100</a:t>
                      </a:r>
                      <a:endParaRPr lang="en-US" sz="2000" dirty="0">
                        <a:solidFill>
                          <a:schemeClr val="accent1">
                            <a:lumMod val="50000"/>
                          </a:schemeClr>
                        </a:solidFill>
                        <a:latin typeface="+mn-lt"/>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600" b="1"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Partially meeting </a:t>
                      </a:r>
                      <a:endParaRPr lang="en-US" sz="1600" b="1" dirty="0" smtClean="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r>
                        <a:rPr lang="en-US" sz="1600" b="1" dirty="0" smtClean="0">
                          <a:solidFill>
                            <a:schemeClr val="accent1">
                              <a:lumMod val="50000"/>
                            </a:schemeClr>
                          </a:solidFill>
                          <a:latin typeface="+mn-lt"/>
                          <a:ea typeface="Calibri"/>
                          <a:cs typeface="Times New Roman"/>
                        </a:rPr>
                        <a:t>targets</a:t>
                      </a:r>
                      <a:endParaRPr lang="en-US" sz="16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endParaRPr lang="en-US" sz="14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endParaRPr lang="en-US" sz="1400" dirty="0" smtClean="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r>
                        <a:rPr lang="en-US" sz="1400" dirty="0" smtClean="0">
                          <a:solidFill>
                            <a:schemeClr val="accent1">
                              <a:lumMod val="50000"/>
                            </a:schemeClr>
                          </a:solidFill>
                          <a:latin typeface="+mn-lt"/>
                          <a:ea typeface="Calibri"/>
                          <a:cs typeface="Times New Roman"/>
                        </a:rPr>
                        <a:t>Criterion-referenced </a:t>
                      </a:r>
                    </a:p>
                    <a:p>
                      <a:pPr marL="0" marR="0" algn="ctr">
                        <a:lnSpc>
                          <a:spcPct val="115000"/>
                        </a:lnSpc>
                        <a:spcBef>
                          <a:spcPts val="0"/>
                        </a:spcBef>
                        <a:spcAft>
                          <a:spcPts val="0"/>
                        </a:spcAft>
                      </a:pPr>
                      <a:r>
                        <a:rPr lang="en-US" sz="1400" dirty="0" smtClean="0">
                          <a:solidFill>
                            <a:schemeClr val="accent1">
                              <a:lumMod val="50000"/>
                            </a:schemeClr>
                          </a:solidFill>
                          <a:latin typeface="+mn-lt"/>
                          <a:ea typeface="Calibri"/>
                          <a:cs typeface="Times New Roman"/>
                        </a:rPr>
                        <a:t>target percentage</a:t>
                      </a:r>
                    </a:p>
                    <a:p>
                      <a:pPr marL="0" marR="0" algn="ctr">
                        <a:lnSpc>
                          <a:spcPct val="115000"/>
                        </a:lnSpc>
                        <a:spcBef>
                          <a:spcPts val="0"/>
                        </a:spcBef>
                        <a:spcAft>
                          <a:spcPts val="0"/>
                        </a:spcAft>
                      </a:pPr>
                      <a:r>
                        <a:rPr lang="en-US" sz="1400" dirty="0" smtClean="0">
                          <a:solidFill>
                            <a:schemeClr val="accent1">
                              <a:lumMod val="50000"/>
                            </a:schemeClr>
                          </a:solidFill>
                          <a:latin typeface="+mn-lt"/>
                          <a:ea typeface="Calibri"/>
                          <a:cs typeface="Times New Roman"/>
                        </a:rPr>
                        <a:t>0-74</a:t>
                      </a:r>
                      <a:endParaRPr lang="en-US" sz="2000" dirty="0">
                        <a:solidFill>
                          <a:schemeClr val="accent1">
                            <a:lumMod val="50000"/>
                          </a:schemeClr>
                        </a:solidFill>
                        <a:latin typeface="+mn-lt"/>
                        <a:ea typeface="Calibri"/>
                        <a:cs typeface="Times New Roman"/>
                      </a:endParaRPr>
                    </a:p>
                  </a:txBody>
                  <a:tcPr marL="68580" marR="68580" marT="0" marB="0">
                    <a:lnL w="12700" cap="flat" cmpd="sng" algn="ctr">
                      <a:solidFill>
                        <a:schemeClr val="tx1"/>
                      </a:solidFill>
                      <a:prstDash val="dot"/>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b="1"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Focused/targeted</a:t>
                      </a:r>
                      <a:r>
                        <a:rPr lang="en-US" sz="1600" b="1" baseline="0" dirty="0">
                          <a:solidFill>
                            <a:schemeClr val="accent1">
                              <a:lumMod val="50000"/>
                            </a:schemeClr>
                          </a:solidFill>
                          <a:latin typeface="+mn-lt"/>
                          <a:ea typeface="Calibri"/>
                          <a:cs typeface="Times New Roman"/>
                        </a:rPr>
                        <a:t> s</a:t>
                      </a:r>
                      <a:r>
                        <a:rPr lang="en-US" sz="1600" b="1" dirty="0">
                          <a:solidFill>
                            <a:schemeClr val="accent1">
                              <a:lumMod val="50000"/>
                            </a:schemeClr>
                          </a:solidFill>
                          <a:latin typeface="+mn-lt"/>
                          <a:ea typeface="Calibri"/>
                          <a:cs typeface="Times New Roman"/>
                        </a:rPr>
                        <a:t>upport</a:t>
                      </a:r>
                      <a:endParaRPr lang="en-US" sz="16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endParaRPr lang="en-US" sz="1400" dirty="0" smtClean="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endParaRPr lang="en-US" sz="14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buFont typeface="Arial" pitchFamily="34" charset="0"/>
                        <a:buChar char="•"/>
                      </a:pPr>
                      <a:r>
                        <a:rPr lang="en-US" sz="1400" dirty="0" smtClean="0">
                          <a:solidFill>
                            <a:schemeClr val="accent1">
                              <a:lumMod val="50000"/>
                            </a:schemeClr>
                          </a:solidFill>
                          <a:latin typeface="+mn-lt"/>
                          <a:ea typeface="Calibri"/>
                          <a:cs typeface="Times New Roman"/>
                        </a:rPr>
                        <a:t>Districts </a:t>
                      </a:r>
                      <a:r>
                        <a:rPr lang="en-US" sz="1400" baseline="0" dirty="0" smtClean="0">
                          <a:solidFill>
                            <a:schemeClr val="accent1">
                              <a:lumMod val="50000"/>
                            </a:schemeClr>
                          </a:solidFill>
                          <a:latin typeface="+mn-lt"/>
                          <a:ea typeface="Calibri"/>
                          <a:cs typeface="Times New Roman"/>
                        </a:rPr>
                        <a:t>with </a:t>
                      </a:r>
                      <a:r>
                        <a:rPr lang="en-US" sz="1400" baseline="0" dirty="0">
                          <a:solidFill>
                            <a:schemeClr val="accent1">
                              <a:lumMod val="50000"/>
                            </a:schemeClr>
                          </a:solidFill>
                          <a:latin typeface="+mn-lt"/>
                          <a:ea typeface="Calibri"/>
                          <a:cs typeface="Times New Roman"/>
                        </a:rPr>
                        <a:t>l</a:t>
                      </a:r>
                      <a:r>
                        <a:rPr lang="en-US" sz="1400" dirty="0">
                          <a:solidFill>
                            <a:schemeClr val="accent1">
                              <a:lumMod val="50000"/>
                            </a:schemeClr>
                          </a:solidFill>
                          <a:latin typeface="+mn-lt"/>
                          <a:ea typeface="Calibri"/>
                          <a:cs typeface="Times New Roman"/>
                        </a:rPr>
                        <a:t>ow</a:t>
                      </a:r>
                      <a:r>
                        <a:rPr lang="en-US" sz="1400" baseline="0" dirty="0">
                          <a:solidFill>
                            <a:schemeClr val="accent1">
                              <a:lumMod val="50000"/>
                            </a:schemeClr>
                          </a:solidFill>
                          <a:latin typeface="+mn-lt"/>
                          <a:ea typeface="Calibri"/>
                          <a:cs typeface="Times New Roman"/>
                        </a:rPr>
                        <a:t> graduation rate</a:t>
                      </a:r>
                    </a:p>
                    <a:p>
                      <a:pPr marL="0" marR="0" algn="ctr">
                        <a:lnSpc>
                          <a:spcPct val="115000"/>
                        </a:lnSpc>
                        <a:spcBef>
                          <a:spcPts val="0"/>
                        </a:spcBef>
                        <a:spcAft>
                          <a:spcPts val="0"/>
                        </a:spcAft>
                        <a:buFont typeface="Arial" pitchFamily="34" charset="0"/>
                        <a:buChar char="•"/>
                      </a:pPr>
                      <a:r>
                        <a:rPr lang="en-US" sz="1400" baseline="0" dirty="0" smtClean="0">
                          <a:solidFill>
                            <a:schemeClr val="accent1">
                              <a:lumMod val="50000"/>
                            </a:schemeClr>
                          </a:solidFill>
                          <a:latin typeface="+mn-lt"/>
                          <a:ea typeface="Calibri"/>
                          <a:cs typeface="Times New Roman"/>
                        </a:rPr>
                        <a:t>Districts with </a:t>
                      </a:r>
                      <a:r>
                        <a:rPr lang="en-US" sz="1400" baseline="0" dirty="0">
                          <a:solidFill>
                            <a:schemeClr val="accent1">
                              <a:lumMod val="50000"/>
                            </a:schemeClr>
                          </a:solidFill>
                          <a:latin typeface="+mn-lt"/>
                          <a:ea typeface="Calibri"/>
                          <a:cs typeface="Times New Roman"/>
                        </a:rPr>
                        <a:t>low </a:t>
                      </a:r>
                      <a:r>
                        <a:rPr lang="en-US" sz="1400" baseline="0" dirty="0" smtClean="0">
                          <a:solidFill>
                            <a:schemeClr val="accent1">
                              <a:lumMod val="50000"/>
                            </a:schemeClr>
                          </a:solidFill>
                          <a:latin typeface="+mn-lt"/>
                          <a:ea typeface="Calibri"/>
                          <a:cs typeface="Times New Roman"/>
                        </a:rPr>
                        <a:t>participation</a:t>
                      </a:r>
                      <a:endParaRPr lang="en-US" sz="1400" baseline="0" dirty="0">
                        <a:solidFill>
                          <a:schemeClr val="accent1">
                            <a:lumMod val="50000"/>
                          </a:schemeClr>
                        </a:solidFill>
                        <a:latin typeface="+mn-lt"/>
                        <a:ea typeface="Calibri"/>
                        <a:cs typeface="Times New Roman"/>
                      </a:endParaRPr>
                    </a:p>
                  </a:txBody>
                  <a:tcPr marL="68580" marR="68580" marT="0" marB="0">
                    <a:lnL w="5715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b="1"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Broad/</a:t>
                      </a: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comprehensive support</a:t>
                      </a:r>
                    </a:p>
                    <a:p>
                      <a:pPr marL="0" marR="0" indent="0" algn="ctr" defTabSz="914400" rtl="0" eaLnBrk="1" fontAlgn="auto" latinLnBrk="0" hangingPunct="1">
                        <a:lnSpc>
                          <a:spcPct val="115000"/>
                        </a:lnSpc>
                        <a:spcBef>
                          <a:spcPts val="0"/>
                        </a:spcBef>
                        <a:spcAft>
                          <a:spcPts val="0"/>
                        </a:spcAft>
                        <a:buClrTx/>
                        <a:buSzTx/>
                        <a:buFontTx/>
                        <a:buNone/>
                        <a:tabLst/>
                        <a:defRPr/>
                      </a:pPr>
                      <a:endParaRPr lang="en-US" sz="1600" b="1" dirty="0">
                        <a:solidFill>
                          <a:schemeClr val="accent1">
                            <a:lumMod val="50000"/>
                          </a:schemeClr>
                        </a:solidFill>
                        <a:latin typeface="+mn-lt"/>
                        <a:ea typeface="Calibri"/>
                        <a:cs typeface="Times New Roman"/>
                      </a:endParaRPr>
                    </a:p>
                    <a:p>
                      <a:pPr marL="0" marR="0" indent="0" algn="ctr" defTabSz="914400" rtl="0" eaLnBrk="1" fontAlgn="auto" latinLnBrk="0" hangingPunct="1">
                        <a:lnSpc>
                          <a:spcPct val="115000"/>
                        </a:lnSpc>
                        <a:spcBef>
                          <a:spcPts val="0"/>
                        </a:spcBef>
                        <a:spcAft>
                          <a:spcPts val="0"/>
                        </a:spcAft>
                        <a:buClrTx/>
                        <a:buSzTx/>
                        <a:buFont typeface="Arial" pitchFamily="34" charset="0"/>
                        <a:buChar char="•"/>
                        <a:tabLst/>
                        <a:defRPr/>
                      </a:pPr>
                      <a:r>
                        <a:rPr lang="en-US" sz="1400" dirty="0">
                          <a:solidFill>
                            <a:schemeClr val="accent1">
                              <a:lumMod val="50000"/>
                            </a:schemeClr>
                          </a:solidFill>
                          <a:latin typeface="+mn-lt"/>
                          <a:ea typeface="Calibri"/>
                          <a:cs typeface="Times New Roman"/>
                        </a:rPr>
                        <a:t>Underperforming</a:t>
                      </a:r>
                      <a:r>
                        <a:rPr lang="en-US" sz="1400" baseline="0" dirty="0">
                          <a:solidFill>
                            <a:schemeClr val="accent1">
                              <a:lumMod val="50000"/>
                            </a:schemeClr>
                          </a:solidFill>
                          <a:latin typeface="+mn-lt"/>
                          <a:ea typeface="Calibri"/>
                          <a:cs typeface="Times New Roman"/>
                        </a:rPr>
                        <a:t> </a:t>
                      </a:r>
                      <a:r>
                        <a:rPr lang="en-US" sz="1400" baseline="0" dirty="0" smtClean="0">
                          <a:solidFill>
                            <a:schemeClr val="accent1">
                              <a:lumMod val="50000"/>
                            </a:schemeClr>
                          </a:solidFill>
                          <a:latin typeface="+mn-lt"/>
                          <a:ea typeface="Calibri"/>
                          <a:cs typeface="Times New Roman"/>
                        </a:rPr>
                        <a:t>districts</a:t>
                      </a:r>
                      <a:endParaRPr lang="en-US" sz="1400" dirty="0">
                        <a:solidFill>
                          <a:schemeClr val="accent1">
                            <a:lumMod val="50000"/>
                          </a:schemeClr>
                        </a:solidFill>
                        <a:latin typeface="+mn-lt"/>
                        <a:ea typeface="Calibri"/>
                        <a:cs typeface="Times New Roman"/>
                      </a:endParaRPr>
                    </a:p>
                    <a:p>
                      <a:pPr marL="0" marR="0" indent="0" algn="ctr" defTabSz="914400" rtl="0" eaLnBrk="1" fontAlgn="auto" latinLnBrk="0" hangingPunct="1">
                        <a:lnSpc>
                          <a:spcPct val="115000"/>
                        </a:lnSpc>
                        <a:spcBef>
                          <a:spcPts val="0"/>
                        </a:spcBef>
                        <a:spcAft>
                          <a:spcPts val="0"/>
                        </a:spcAft>
                        <a:buClrTx/>
                        <a:buSzTx/>
                        <a:buFont typeface="Arial" pitchFamily="34" charset="0"/>
                        <a:buChar char="•"/>
                        <a:tabLst/>
                        <a:defRPr/>
                      </a:pPr>
                      <a:r>
                        <a:rPr lang="en-US" sz="1400" dirty="0">
                          <a:solidFill>
                            <a:schemeClr val="accent1">
                              <a:lumMod val="50000"/>
                            </a:schemeClr>
                          </a:solidFill>
                          <a:latin typeface="+mn-lt"/>
                          <a:ea typeface="Calibri"/>
                          <a:cs typeface="Times New Roman"/>
                        </a:rPr>
                        <a:t>Chronically</a:t>
                      </a:r>
                      <a:r>
                        <a:rPr lang="en-US" sz="1400" baseline="0" dirty="0">
                          <a:solidFill>
                            <a:schemeClr val="accent1">
                              <a:lumMod val="50000"/>
                            </a:schemeClr>
                          </a:solidFill>
                          <a:latin typeface="+mn-lt"/>
                          <a:ea typeface="Calibri"/>
                          <a:cs typeface="Times New Roman"/>
                        </a:rPr>
                        <a:t> underperforming </a:t>
                      </a:r>
                      <a:r>
                        <a:rPr lang="en-US" sz="1400" baseline="0" dirty="0" smtClean="0">
                          <a:solidFill>
                            <a:schemeClr val="accent1">
                              <a:lumMod val="50000"/>
                            </a:schemeClr>
                          </a:solidFill>
                          <a:latin typeface="+mn-lt"/>
                          <a:ea typeface="Calibri"/>
                          <a:cs typeface="Times New Roman"/>
                        </a:rPr>
                        <a:t>districts</a:t>
                      </a:r>
                      <a:endParaRPr lang="en-US" sz="14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endParaRPr lang="en-US" sz="1800" dirty="0">
                        <a:solidFill>
                          <a:schemeClr val="accent1">
                            <a:lumMod val="50000"/>
                          </a:schemeClr>
                        </a:solidFill>
                        <a:latin typeface="+mn-lt"/>
                        <a:ea typeface="Calibri"/>
                        <a:cs typeface="Times New Roman"/>
                      </a:endParaRPr>
                    </a:p>
                  </a:txBody>
                  <a:tcPr marL="68580" marR="68580" marT="0" marB="0">
                    <a:lnL w="12700" cap="flat" cmpd="sng" algn="ctr">
                      <a:solidFill>
                        <a:schemeClr val="tx1"/>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7"/>
          <p:cNvSpPr txBox="1"/>
          <p:nvPr/>
        </p:nvSpPr>
        <p:spPr>
          <a:xfrm>
            <a:off x="492418" y="5648881"/>
            <a:ext cx="11321143" cy="523220"/>
          </a:xfrm>
          <a:prstGeom prst="rect">
            <a:avLst/>
          </a:prstGeom>
          <a:noFill/>
        </p:spPr>
        <p:txBody>
          <a:bodyPr wrap="square" rtlCol="0" anchor="ctr">
            <a:spAutoFit/>
          </a:bodyPr>
          <a:lstStyle/>
          <a:p>
            <a:r>
              <a:rPr lang="en-US" sz="1400" b="1" dirty="0" smtClean="0">
                <a:solidFill>
                  <a:schemeClr val="accent1">
                    <a:lumMod val="50000"/>
                  </a:schemeClr>
                </a:solidFill>
              </a:rPr>
              <a:t>Notes:</a:t>
            </a:r>
          </a:p>
          <a:p>
            <a:pPr>
              <a:buFont typeface="Arial" pitchFamily="34" charset="0"/>
              <a:buChar char="•"/>
            </a:pPr>
            <a:r>
              <a:rPr lang="en-US" sz="1400" dirty="0" smtClean="0">
                <a:solidFill>
                  <a:schemeClr val="accent1">
                    <a:lumMod val="50000"/>
                  </a:schemeClr>
                </a:solidFill>
              </a:rPr>
              <a:t>Performance against targets will be reported for all districts</a:t>
            </a:r>
          </a:p>
        </p:txBody>
      </p:sp>
      <p:sp>
        <p:nvSpPr>
          <p:cNvPr id="6" name="TextBox 5"/>
          <p:cNvSpPr txBox="1"/>
          <p:nvPr/>
        </p:nvSpPr>
        <p:spPr>
          <a:xfrm>
            <a:off x="1043710" y="4209763"/>
            <a:ext cx="5698836" cy="892552"/>
          </a:xfrm>
          <a:prstGeom prst="rect">
            <a:avLst/>
          </a:prstGeom>
          <a:solidFill>
            <a:schemeClr val="accent2">
              <a:lumMod val="20000"/>
              <a:lumOff val="80000"/>
            </a:schemeClr>
          </a:solidFill>
          <a:ln w="19050">
            <a:solidFill>
              <a:schemeClr val="accent2"/>
            </a:solidFill>
          </a:ln>
        </p:spPr>
        <p:txBody>
          <a:bodyPr wrap="square" rtlCol="0">
            <a:spAutoFit/>
          </a:bodyPr>
          <a:lstStyle/>
          <a:p>
            <a:r>
              <a:rPr lang="en-US" sz="1300" b="1" dirty="0" smtClean="0">
                <a:solidFill>
                  <a:schemeClr val="accent1">
                    <a:lumMod val="50000"/>
                  </a:schemeClr>
                </a:solidFill>
              </a:rPr>
              <a:t>2018: </a:t>
            </a:r>
            <a:r>
              <a:rPr lang="en-US" sz="1300" dirty="0" smtClean="0">
                <a:solidFill>
                  <a:schemeClr val="accent1">
                    <a:lumMod val="50000"/>
                  </a:schemeClr>
                </a:solidFill>
              </a:rPr>
              <a:t>Performance against targets reported in 2 categories (meeting &amp; partially meeting</a:t>
            </a:r>
          </a:p>
          <a:p>
            <a:r>
              <a:rPr lang="en-US" sz="1300" b="1" dirty="0" smtClean="0">
                <a:solidFill>
                  <a:schemeClr val="accent1">
                    <a:lumMod val="50000"/>
                  </a:schemeClr>
                </a:solidFill>
              </a:rPr>
              <a:t>2019: </a:t>
            </a:r>
            <a:r>
              <a:rPr lang="en-US" sz="1300" dirty="0" smtClean="0">
                <a:solidFill>
                  <a:schemeClr val="accent1">
                    <a:lumMod val="50000"/>
                  </a:schemeClr>
                </a:solidFill>
              </a:rPr>
              <a:t>Performance against targets reported in 3 categories (meeting, partially meeting, &amp; not meeting)</a:t>
            </a:r>
            <a:endParaRPr lang="en-US" sz="1300" dirty="0">
              <a:solidFill>
                <a:schemeClr val="accent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850" y="2438400"/>
            <a:ext cx="1371600" cy="1015663"/>
          </a:xfrm>
          <a:prstGeom prst="rect">
            <a:avLst/>
          </a:prstGeom>
          <a:noFill/>
        </p:spPr>
        <p:txBody>
          <a:bodyPr wrap="square" rtlCol="0">
            <a:spAutoFit/>
          </a:bodyPr>
          <a:lstStyle/>
          <a:p>
            <a:pPr algn="ctr"/>
            <a:r>
              <a:rPr lang="en-US" sz="6000" dirty="0">
                <a:solidFill>
                  <a:schemeClr val="bg1"/>
                </a:solidFill>
                <a:latin typeface="+mj-lt"/>
              </a:rPr>
              <a:t>8</a:t>
            </a:r>
          </a:p>
        </p:txBody>
      </p:sp>
      <p:sp>
        <p:nvSpPr>
          <p:cNvPr id="4" name="TextBox 3"/>
          <p:cNvSpPr txBox="1"/>
          <p:nvPr/>
        </p:nvSpPr>
        <p:spPr>
          <a:xfrm>
            <a:off x="2428874" y="2609850"/>
            <a:ext cx="8505825" cy="707886"/>
          </a:xfrm>
          <a:prstGeom prst="rect">
            <a:avLst/>
          </a:prstGeom>
          <a:noFill/>
        </p:spPr>
        <p:txBody>
          <a:bodyPr wrap="square" rtlCol="0">
            <a:spAutoFit/>
          </a:bodyPr>
          <a:lstStyle/>
          <a:p>
            <a:r>
              <a:rPr lang="en-US" sz="4000" dirty="0" smtClean="0">
                <a:solidFill>
                  <a:schemeClr val="accent1">
                    <a:lumMod val="50000"/>
                  </a:schemeClr>
                </a:solidFill>
                <a:latin typeface="+mj-lt"/>
              </a:rPr>
              <a:t>Reporting</a:t>
            </a:r>
            <a:endParaRPr lang="en-US" sz="4000" dirty="0">
              <a:solidFill>
                <a:schemeClr val="accent1">
                  <a:lumMod val="50000"/>
                </a:schemeClr>
              </a:solidFill>
              <a:latin typeface="+mj-lt"/>
            </a:endParaRPr>
          </a:p>
        </p:txBody>
      </p:sp>
      <p:sp>
        <p:nvSpPr>
          <p:cNvPr id="3" name="Title 2" hidden="1"/>
          <p:cNvSpPr>
            <a:spLocks noGrp="1"/>
          </p:cNvSpPr>
          <p:nvPr>
            <p:ph type="title"/>
          </p:nvPr>
        </p:nvSpPr>
        <p:spPr/>
        <p:txBody>
          <a:bodyPr/>
          <a:lstStyle/>
          <a:p>
            <a:r>
              <a:rPr lang="en-US" dirty="0" smtClean="0"/>
              <a:t>9. Reporting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 reports</a:t>
            </a:r>
            <a:endParaRPr lang="en-US" dirty="0"/>
          </a:p>
        </p:txBody>
      </p:sp>
      <p:sp>
        <p:nvSpPr>
          <p:cNvPr id="3" name="Content Placeholder 2"/>
          <p:cNvSpPr>
            <a:spLocks noGrp="1"/>
          </p:cNvSpPr>
          <p:nvPr>
            <p:ph idx="1"/>
          </p:nvPr>
        </p:nvSpPr>
        <p:spPr/>
        <p:txBody>
          <a:bodyPr/>
          <a:lstStyle/>
          <a:p>
            <a:r>
              <a:rPr lang="en-US" sz="2000" dirty="0" smtClean="0"/>
              <a:t>Accountability reports published for each district &amp; school (fall 2018)</a:t>
            </a:r>
          </a:p>
          <a:p>
            <a:r>
              <a:rPr lang="en-US" sz="2000" dirty="0" smtClean="0"/>
              <a:t>Reports will include:</a:t>
            </a:r>
          </a:p>
          <a:p>
            <a:pPr lvl="1"/>
            <a:r>
              <a:rPr lang="en-US" sz="1800" dirty="0" smtClean="0"/>
              <a:t>Overall classification </a:t>
            </a:r>
          </a:p>
          <a:p>
            <a:pPr lvl="2"/>
            <a:r>
              <a:rPr lang="en-US" sz="1600" dirty="0" smtClean="0"/>
              <a:t>Including reason(s) for classification (e.g., low graduation rate, low performing subgroup) </a:t>
            </a:r>
          </a:p>
          <a:p>
            <a:pPr lvl="1"/>
            <a:r>
              <a:rPr lang="en-US" sz="1800" dirty="0" smtClean="0"/>
              <a:t>Criterion-referenced target percentage </a:t>
            </a:r>
          </a:p>
          <a:p>
            <a:pPr lvl="1"/>
            <a:r>
              <a:rPr lang="en-US" sz="1800" dirty="0" smtClean="0"/>
              <a:t>Accountability percentile (schools only)</a:t>
            </a:r>
          </a:p>
          <a:p>
            <a:pPr lvl="1"/>
            <a:r>
              <a:rPr lang="en-US" sz="1800" dirty="0" smtClean="0"/>
              <a:t>Data related to performance on each accountability indicator for each subgroup meeting the minimum group size (20 students)</a:t>
            </a:r>
          </a:p>
          <a:p>
            <a:pPr lvl="2"/>
            <a:r>
              <a:rPr lang="en-US" sz="1600" dirty="0" smtClean="0"/>
              <a:t>All students</a:t>
            </a:r>
          </a:p>
          <a:p>
            <a:pPr lvl="2"/>
            <a:r>
              <a:rPr lang="en-US" sz="1600" dirty="0" smtClean="0"/>
              <a:t>Lowest performing students</a:t>
            </a:r>
          </a:p>
          <a:p>
            <a:pPr lvl="2"/>
            <a:r>
              <a:rPr lang="en-US" sz="1600" dirty="0" smtClean="0"/>
              <a:t>High needs students</a:t>
            </a:r>
          </a:p>
          <a:p>
            <a:pPr lvl="2"/>
            <a:r>
              <a:rPr lang="en-US" sz="1600" dirty="0" smtClean="0"/>
              <a:t>English learners</a:t>
            </a:r>
          </a:p>
          <a:p>
            <a:pPr lvl="2"/>
            <a:r>
              <a:rPr lang="en-US" sz="1600" dirty="0" smtClean="0"/>
              <a:t>Students with disabilities</a:t>
            </a:r>
          </a:p>
          <a:p>
            <a:pPr lvl="2"/>
            <a:r>
              <a:rPr lang="en-US" sz="1600" dirty="0" smtClean="0"/>
              <a:t>Economically disadvantaged students</a:t>
            </a:r>
          </a:p>
          <a:p>
            <a:pPr lvl="2"/>
            <a:r>
              <a:rPr lang="en-US" sz="1600" dirty="0" smtClean="0"/>
              <a:t>Major racial/ethnic subgroups</a:t>
            </a:r>
          </a:p>
          <a:p>
            <a:pPr lvl="1"/>
            <a:endParaRPr lang="en-US" sz="1800" dirty="0" smtClean="0"/>
          </a:p>
          <a:p>
            <a:endParaRPr lang="en-US" sz="2000" dirty="0" smtClean="0"/>
          </a:p>
          <a:p>
            <a:pPr lvl="1"/>
            <a:endParaRPr lang="en-US" sz="1600" dirty="0" smtClean="0"/>
          </a:p>
          <a:p>
            <a:endParaRPr lang="en-US" sz="1800" dirty="0" smtClean="0"/>
          </a:p>
          <a:p>
            <a:endParaRPr lang="en-US" sz="1800"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34</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17389" y="2299368"/>
            <a:ext cx="6483258" cy="1656272"/>
          </a:xfrm>
        </p:spPr>
        <p:txBody>
          <a:bodyPr/>
          <a:lstStyle/>
          <a:p>
            <a:pPr algn="ctr"/>
            <a:r>
              <a:rPr lang="en-US" sz="2700" dirty="0" smtClean="0"/>
              <a:t/>
            </a:r>
            <a:br>
              <a:rPr lang="en-US" sz="2700" dirty="0" smtClean="0"/>
            </a:br>
            <a:r>
              <a:rPr lang="en-US" sz="2700" dirty="0"/>
              <a:t/>
            </a:r>
            <a:br>
              <a:rPr lang="en-US" sz="2700" dirty="0"/>
            </a:br>
            <a:r>
              <a:rPr lang="en-US" sz="2700" dirty="0" smtClean="0"/>
              <a:t>ESE Turnaround Assistance Redesign: New Opportunities 2018 and beyond</a:t>
            </a:r>
            <a:br>
              <a:rPr lang="en-US" sz="2700" dirty="0" smtClean="0"/>
            </a:br>
            <a:r>
              <a:rPr lang="en-US" sz="2700" dirty="0" smtClean="0"/>
              <a:t/>
            </a:r>
            <a:br>
              <a:rPr lang="en-US" sz="2700" dirty="0" smtClean="0"/>
            </a:br>
            <a:endParaRPr lang="en-US" sz="2700" i="1" dirty="0"/>
          </a:p>
        </p:txBody>
      </p:sp>
    </p:spTree>
    <p:extLst>
      <p:ext uri="{BB962C8B-B14F-4D97-AF65-F5344CB8AC3E}">
        <p14:creationId xmlns:p14="http://schemas.microsoft.com/office/powerpoint/2010/main" val="33306452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Assistance Model – View from Schools and Districts</a:t>
            </a:r>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36</a:t>
            </a:fld>
            <a:endParaRPr lang="zh-CN" altLang="en-US" dirty="0"/>
          </a:p>
        </p:txBody>
      </p:sp>
      <p:sp>
        <p:nvSpPr>
          <p:cNvPr id="12" name="Rectangle 11" descr="Level 3 District" title="Level 3 District"/>
          <p:cNvSpPr/>
          <p:nvPr/>
        </p:nvSpPr>
        <p:spPr>
          <a:xfrm>
            <a:off x="841012" y="2506717"/>
            <a:ext cx="2511788" cy="1681656"/>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alibri" panose="020F0502020204030204" pitchFamily="34" charset="0"/>
                <a:cs typeface="Calibri" panose="020F0502020204030204" pitchFamily="34" charset="0"/>
              </a:rPr>
              <a:t>Level 3 District</a:t>
            </a:r>
            <a:endParaRPr lang="en-US" sz="2400" dirty="0">
              <a:latin typeface="Calibri" panose="020F0502020204030204" pitchFamily="34" charset="0"/>
              <a:cs typeface="Calibri" panose="020F0502020204030204" pitchFamily="34" charset="0"/>
            </a:endParaRPr>
          </a:p>
        </p:txBody>
      </p:sp>
      <p:sp>
        <p:nvSpPr>
          <p:cNvPr id="13" name="Rectangle 12" descr="Level 5 District&#10;" title="Level 5 District"/>
          <p:cNvSpPr/>
          <p:nvPr/>
        </p:nvSpPr>
        <p:spPr>
          <a:xfrm>
            <a:off x="8114171" y="2506717"/>
            <a:ext cx="2511788" cy="1681656"/>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alibri" panose="020F0502020204030204" pitchFamily="34" charset="0"/>
                <a:cs typeface="Calibri" panose="020F0502020204030204" pitchFamily="34" charset="0"/>
              </a:rPr>
              <a:t>Level 5 District</a:t>
            </a:r>
            <a:endParaRPr lang="en-US" sz="2400" dirty="0">
              <a:latin typeface="Calibri" panose="020F0502020204030204" pitchFamily="34" charset="0"/>
              <a:cs typeface="Calibri" panose="020F0502020204030204" pitchFamily="34" charset="0"/>
            </a:endParaRPr>
          </a:p>
        </p:txBody>
      </p:sp>
      <p:sp>
        <p:nvSpPr>
          <p:cNvPr id="14" name="Rectangle 13" descr="Level 4 District" title="Level 4 District"/>
          <p:cNvSpPr/>
          <p:nvPr/>
        </p:nvSpPr>
        <p:spPr>
          <a:xfrm>
            <a:off x="4340957" y="2506717"/>
            <a:ext cx="2511788" cy="1681656"/>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alibri" panose="020F0502020204030204" pitchFamily="34" charset="0"/>
                <a:cs typeface="Calibri" panose="020F0502020204030204" pitchFamily="34" charset="0"/>
              </a:rPr>
              <a:t>Level 4 District</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37425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812800" y="274638"/>
            <a:ext cx="10566400" cy="944562"/>
          </a:xfrm>
        </p:spPr>
        <p:txBody>
          <a:bodyPr>
            <a:normAutofit fontScale="90000"/>
          </a:bodyPr>
          <a:lstStyle/>
          <a:p>
            <a:pPr algn="ctr"/>
            <a:r>
              <a:rPr lang="en-US" sz="4000" b="1" dirty="0" smtClean="0">
                <a:solidFill>
                  <a:srgbClr val="FF0000"/>
                </a:solidFill>
                <a:latin typeface="Calibri" pitchFamily="34" charset="0"/>
              </a:rPr>
              <a:t/>
            </a:r>
            <a:br>
              <a:rPr lang="en-US" sz="4000" b="1" dirty="0" smtClean="0">
                <a:solidFill>
                  <a:srgbClr val="FF0000"/>
                </a:solidFill>
                <a:latin typeface="Calibri" pitchFamily="34" charset="0"/>
              </a:rPr>
            </a:br>
            <a:r>
              <a:rPr lang="en-US" sz="4000" dirty="0" smtClean="0"/>
              <a:t> </a:t>
            </a:r>
          </a:p>
        </p:txBody>
      </p:sp>
      <p:sp>
        <p:nvSpPr>
          <p:cNvPr id="5" name="Slide Number Placeholder 3"/>
          <p:cNvSpPr>
            <a:spLocks noGrp="1"/>
          </p:cNvSpPr>
          <p:nvPr>
            <p:ph type="sldNum" sz="quarter" idx="12"/>
          </p:nvPr>
        </p:nvSpPr>
        <p:spPr>
          <a:xfrm>
            <a:off x="10625773" y="6400800"/>
            <a:ext cx="711200" cy="457200"/>
          </a:xfrm>
        </p:spPr>
        <p:txBody>
          <a:bodyPr/>
          <a:lstStyle/>
          <a:p>
            <a:fld id="{7B3B140A-607F-4589-97B7-822BB6A65DAB}" type="slidenum">
              <a:rPr lang="en-US" smtClean="0"/>
              <a:pPr/>
              <a:t>37</a:t>
            </a:fld>
            <a:endParaRPr lang="en-US" dirty="0" smtClean="0"/>
          </a:p>
          <a:p>
            <a:endParaRPr lang="en-US" dirty="0"/>
          </a:p>
        </p:txBody>
      </p:sp>
      <p:sp>
        <p:nvSpPr>
          <p:cNvPr id="16" name="Rounded Rectangle 15" descr="DSACs&#10;60 Small and Medium Sized Districts&#10;"/>
          <p:cNvSpPr/>
          <p:nvPr/>
        </p:nvSpPr>
        <p:spPr>
          <a:xfrm>
            <a:off x="4603531" y="4466897"/>
            <a:ext cx="2309298" cy="1675170"/>
          </a:xfrm>
          <a:prstGeom prst="roundRect">
            <a:avLst/>
          </a:prstGeom>
          <a:solidFill>
            <a:schemeClr val="accent1">
              <a:lumMod val="40000"/>
              <a:lumOff val="6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latin typeface="Calibri" panose="020F0502020204030204" pitchFamily="34" charset="0"/>
                <a:cs typeface="Calibri" panose="020F0502020204030204" pitchFamily="34" charset="0"/>
              </a:rPr>
              <a:t>DSACs</a:t>
            </a:r>
          </a:p>
          <a:p>
            <a:pPr algn="ctr"/>
            <a:r>
              <a:rPr lang="en-US" sz="2000" dirty="0" smtClean="0">
                <a:solidFill>
                  <a:schemeClr val="bg2">
                    <a:lumMod val="10000"/>
                  </a:schemeClr>
                </a:solidFill>
                <a:latin typeface="Calibri" panose="020F0502020204030204" pitchFamily="34" charset="0"/>
                <a:cs typeface="Calibri" panose="020F0502020204030204" pitchFamily="34" charset="0"/>
              </a:rPr>
              <a:t>60 Small and Medium Sized Districts</a:t>
            </a:r>
            <a:endParaRPr lang="en-US" sz="2000" dirty="0">
              <a:solidFill>
                <a:schemeClr val="bg2">
                  <a:lumMod val="10000"/>
                </a:schemeClr>
              </a:solidFill>
              <a:latin typeface="Calibri" panose="020F0502020204030204" pitchFamily="34" charset="0"/>
              <a:cs typeface="Calibri" panose="020F0502020204030204" pitchFamily="34" charset="0"/>
            </a:endParaRPr>
          </a:p>
        </p:txBody>
      </p:sp>
      <p:sp>
        <p:nvSpPr>
          <p:cNvPr id="18" name="Rounded Rectangle 17" descr="Strategic Transformation&#10;Level 5 schools/districts &#10;"/>
          <p:cNvSpPr/>
          <p:nvPr/>
        </p:nvSpPr>
        <p:spPr>
          <a:xfrm>
            <a:off x="7828809" y="4466897"/>
            <a:ext cx="2420820" cy="163012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latin typeface="Calibri" pitchFamily="34" charset="0"/>
              </a:rPr>
              <a:t>Strategic Transformation</a:t>
            </a:r>
          </a:p>
          <a:p>
            <a:pPr algn="ctr"/>
            <a:r>
              <a:rPr lang="en-US" sz="2000" dirty="0" smtClean="0">
                <a:solidFill>
                  <a:schemeClr val="bg2">
                    <a:lumMod val="10000"/>
                  </a:schemeClr>
                </a:solidFill>
                <a:latin typeface="Calibri" pitchFamily="34" charset="0"/>
              </a:rPr>
              <a:t>Level 5 schools/districts </a:t>
            </a:r>
            <a:endParaRPr lang="en-US" sz="2000" dirty="0">
              <a:solidFill>
                <a:schemeClr val="bg2">
                  <a:lumMod val="10000"/>
                </a:schemeClr>
              </a:solidFill>
              <a:latin typeface="Calibri" pitchFamily="34" charset="0"/>
            </a:endParaRPr>
          </a:p>
        </p:txBody>
      </p:sp>
      <p:sp>
        <p:nvSpPr>
          <p:cNvPr id="22" name="Title 1"/>
          <p:cNvSpPr txBox="1">
            <a:spLocks/>
          </p:cNvSpPr>
          <p:nvPr/>
        </p:nvSpPr>
        <p:spPr>
          <a:xfrm>
            <a:off x="504680" y="194332"/>
            <a:ext cx="11370972" cy="8652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kern="1200" baseline="0">
                <a:solidFill>
                  <a:schemeClr val="bg1"/>
                </a:solidFill>
                <a:latin typeface="Segoe UI Semibold" panose="020B0702040204020203" pitchFamily="34" charset="0"/>
                <a:ea typeface="+mj-ea"/>
                <a:cs typeface="Segoe UI Semibold" panose="020B0702040204020203" pitchFamily="34" charset="0"/>
              </a:defRPr>
            </a:lvl1pPr>
          </a:lstStyle>
          <a:p>
            <a:pPr>
              <a:lnSpc>
                <a:spcPct val="150000"/>
              </a:lnSpc>
            </a:pPr>
            <a:r>
              <a:rPr lang="en-US" dirty="0" smtClean="0"/>
              <a:t>Current Assistance Model</a:t>
            </a:r>
            <a:endParaRPr lang="en-US" dirty="0"/>
          </a:p>
        </p:txBody>
      </p:sp>
      <p:sp>
        <p:nvSpPr>
          <p:cNvPr id="4" name="Rectangle 3"/>
          <p:cNvSpPr/>
          <p:nvPr/>
        </p:nvSpPr>
        <p:spPr>
          <a:xfrm>
            <a:off x="504680" y="1219200"/>
            <a:ext cx="11090274" cy="1477328"/>
          </a:xfrm>
          <a:prstGeom prst="rect">
            <a:avLst/>
          </a:prstGeom>
        </p:spPr>
        <p:txBody>
          <a:bodyPr wrap="square">
            <a:spAutoFit/>
          </a:bodyPr>
          <a:lstStyle/>
          <a:p>
            <a:pPr algn="ctr"/>
            <a:r>
              <a:rPr lang="en-US" sz="2200" dirty="0">
                <a:solidFill>
                  <a:schemeClr val="bg2">
                    <a:lumMod val="10000"/>
                  </a:schemeClr>
                </a:solidFill>
              </a:rPr>
              <a:t>“Massachusetts will </a:t>
            </a:r>
            <a:r>
              <a:rPr lang="en-US" sz="2200" b="1" dirty="0">
                <a:solidFill>
                  <a:schemeClr val="bg2">
                    <a:lumMod val="10000"/>
                  </a:schemeClr>
                </a:solidFill>
              </a:rPr>
              <a:t>turn around the lowest performing schools and districts </a:t>
            </a:r>
            <a:r>
              <a:rPr lang="en-US" sz="2200" dirty="0">
                <a:solidFill>
                  <a:schemeClr val="bg2">
                    <a:lumMod val="10000"/>
                  </a:schemeClr>
                </a:solidFill>
              </a:rPr>
              <a:t>by supporting schools in their implementation of improvement strategies with a variety of proven and context-specific interventions.” (ESE Strategic Plan Goal #3 – May 2015)</a:t>
            </a:r>
          </a:p>
          <a:p>
            <a:pPr lvl="0" algn="ctr"/>
            <a:endParaRPr lang="en-US" sz="2400" b="1" dirty="0" smtClean="0">
              <a:solidFill>
                <a:srgbClr val="000000"/>
              </a:solidFill>
              <a:latin typeface="Calibri" pitchFamily="34" charset="0"/>
              <a:cs typeface="Calibri" pitchFamily="34" charset="0"/>
            </a:endParaRPr>
          </a:p>
        </p:txBody>
      </p:sp>
      <p:sp>
        <p:nvSpPr>
          <p:cNvPr id="23" name="Rounded Rectangle 22" descr="District &amp; School Turnaround&#10;8 large urban districts&#10;"/>
          <p:cNvSpPr/>
          <p:nvPr/>
        </p:nvSpPr>
        <p:spPr>
          <a:xfrm>
            <a:off x="1587062" y="4466897"/>
            <a:ext cx="2100489" cy="164213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a:solidFill>
                  <a:schemeClr val="bg2">
                    <a:lumMod val="10000"/>
                  </a:schemeClr>
                </a:solidFill>
                <a:latin typeface="Calibri" pitchFamily="34" charset="0"/>
              </a:rPr>
              <a:t>District &amp; School Turnaround</a:t>
            </a:r>
          </a:p>
          <a:p>
            <a:pPr lvl="0" algn="ctr"/>
            <a:r>
              <a:rPr lang="en-US" sz="2000" dirty="0">
                <a:solidFill>
                  <a:schemeClr val="bg2">
                    <a:lumMod val="10000"/>
                  </a:schemeClr>
                </a:solidFill>
                <a:latin typeface="Calibri" pitchFamily="34" charset="0"/>
              </a:rPr>
              <a:t>8 large urban districts</a:t>
            </a:r>
          </a:p>
        </p:txBody>
      </p:sp>
      <p:sp>
        <p:nvSpPr>
          <p:cNvPr id="24" name="Rounded Rectangle 23" descr="Statewide System of Support&#10;"/>
          <p:cNvSpPr/>
          <p:nvPr/>
        </p:nvSpPr>
        <p:spPr>
          <a:xfrm>
            <a:off x="3687551" y="2624550"/>
            <a:ext cx="4614040" cy="137479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latin typeface="Calibri" pitchFamily="34" charset="0"/>
              </a:rPr>
              <a:t>Statewide System of Support</a:t>
            </a:r>
            <a:endParaRPr lang="en-US" sz="2400" b="1" dirty="0">
              <a:solidFill>
                <a:schemeClr val="accent2"/>
              </a:solidFill>
              <a:latin typeface="Calibri" pitchFamily="34" charset="0"/>
            </a:endParaRPr>
          </a:p>
        </p:txBody>
      </p:sp>
    </p:spTree>
    <p:extLst>
      <p:ext uri="{BB962C8B-B14F-4D97-AF65-F5344CB8AC3E}">
        <p14:creationId xmlns:p14="http://schemas.microsoft.com/office/powerpoint/2010/main" val="162774049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27229C-EC7B-4063-A33B-28A5E87E32ED}" type="slidenum">
              <a:rPr lang="zh-CN" altLang="en-US" smtClean="0"/>
              <a:pPr/>
              <a:t>38</a:t>
            </a:fld>
            <a:endParaRPr lang="zh-CN" altLang="en-US" dirty="0"/>
          </a:p>
        </p:txBody>
      </p:sp>
      <p:sp>
        <p:nvSpPr>
          <p:cNvPr id="3" name="Content Placeholder 2"/>
          <p:cNvSpPr>
            <a:spLocks noGrp="1"/>
          </p:cNvSpPr>
          <p:nvPr>
            <p:ph idx="13"/>
          </p:nvPr>
        </p:nvSpPr>
        <p:spPr/>
        <p:txBody>
          <a:bodyPr/>
          <a:lstStyle/>
          <a:p>
            <a:r>
              <a:rPr lang="en-US" dirty="0"/>
              <a:t>New Accountability </a:t>
            </a:r>
            <a:r>
              <a:rPr lang="en-US" dirty="0" smtClean="0"/>
              <a:t>Focus</a:t>
            </a:r>
          </a:p>
          <a:p>
            <a:r>
              <a:rPr lang="en-US" dirty="0" smtClean="0"/>
              <a:t>Reduced </a:t>
            </a:r>
            <a:r>
              <a:rPr lang="en-US" dirty="0"/>
              <a:t>resources</a:t>
            </a:r>
          </a:p>
          <a:p>
            <a:r>
              <a:rPr lang="en-US" dirty="0"/>
              <a:t>Inequitable distribution of </a:t>
            </a:r>
            <a:r>
              <a:rPr lang="en-US" dirty="0" smtClean="0"/>
              <a:t>support</a:t>
            </a:r>
            <a:endParaRPr lang="en-US" dirty="0"/>
          </a:p>
          <a:p>
            <a:r>
              <a:rPr lang="en-US" dirty="0"/>
              <a:t>Added responsibilities for schools and districts in </a:t>
            </a:r>
            <a:r>
              <a:rPr lang="en-US" dirty="0" smtClean="0"/>
              <a:t>receivership</a:t>
            </a:r>
            <a:endParaRPr lang="en-US" dirty="0"/>
          </a:p>
        </p:txBody>
      </p:sp>
      <p:sp>
        <p:nvSpPr>
          <p:cNvPr id="4" name="Text Placeholder 3"/>
          <p:cNvSpPr>
            <a:spLocks noGrp="1"/>
          </p:cNvSpPr>
          <p:nvPr>
            <p:ph type="body" idx="1"/>
          </p:nvPr>
        </p:nvSpPr>
        <p:spPr/>
        <p:txBody>
          <a:bodyPr/>
          <a:lstStyle/>
          <a:p>
            <a:r>
              <a:rPr lang="en-US" dirty="0"/>
              <a:t>Why Restructure Now?</a:t>
            </a:r>
          </a:p>
        </p:txBody>
      </p:sp>
      <p:sp>
        <p:nvSpPr>
          <p:cNvPr id="5" name="Text Placeholder 4"/>
          <p:cNvSpPr>
            <a:spLocks noGrp="1"/>
          </p:cNvSpPr>
          <p:nvPr>
            <p:ph type="body" idx="15"/>
          </p:nvPr>
        </p:nvSpPr>
        <p:spPr/>
        <p:txBody>
          <a:bodyPr/>
          <a:lstStyle/>
          <a:p>
            <a:r>
              <a:rPr lang="en-US" dirty="0" smtClean="0"/>
              <a:t>Design Principles</a:t>
            </a:r>
            <a:endParaRPr lang="en-US" dirty="0"/>
          </a:p>
        </p:txBody>
      </p:sp>
      <p:sp>
        <p:nvSpPr>
          <p:cNvPr id="6" name="Title 5"/>
          <p:cNvSpPr>
            <a:spLocks noGrp="1"/>
          </p:cNvSpPr>
          <p:nvPr>
            <p:ph type="title"/>
          </p:nvPr>
        </p:nvSpPr>
        <p:spPr/>
        <p:txBody>
          <a:bodyPr/>
          <a:lstStyle/>
          <a:p>
            <a:r>
              <a:rPr lang="en-US" dirty="0" smtClean="0"/>
              <a:t>Statewide System of Support Redesign</a:t>
            </a:r>
            <a:endParaRPr lang="en-US" dirty="0"/>
          </a:p>
        </p:txBody>
      </p:sp>
      <p:sp>
        <p:nvSpPr>
          <p:cNvPr id="7" name="Content Placeholder 6"/>
          <p:cNvSpPr>
            <a:spLocks noGrp="1"/>
          </p:cNvSpPr>
          <p:nvPr>
            <p:ph idx="16"/>
          </p:nvPr>
        </p:nvSpPr>
        <p:spPr/>
        <p:txBody>
          <a:bodyPr/>
          <a:lstStyle/>
          <a:p>
            <a:pPr lvl="0"/>
            <a:r>
              <a:rPr lang="en-US" dirty="0"/>
              <a:t>Build on current successful </a:t>
            </a:r>
            <a:r>
              <a:rPr lang="en-US" dirty="0" smtClean="0"/>
              <a:t>practices</a:t>
            </a:r>
          </a:p>
          <a:p>
            <a:pPr lvl="0"/>
            <a:r>
              <a:rPr lang="en-US" dirty="0"/>
              <a:t>F</a:t>
            </a:r>
            <a:r>
              <a:rPr lang="en-US" dirty="0" smtClean="0"/>
              <a:t>ocus </a:t>
            </a:r>
            <a:r>
              <a:rPr lang="en-US" dirty="0"/>
              <a:t>on schools in the 10</a:t>
            </a:r>
            <a:r>
              <a:rPr lang="en-US" baseline="30000" dirty="0"/>
              <a:t>th</a:t>
            </a:r>
            <a:r>
              <a:rPr lang="en-US" dirty="0"/>
              <a:t> percentile</a:t>
            </a:r>
            <a:endParaRPr lang="en-US" dirty="0" smtClean="0"/>
          </a:p>
          <a:p>
            <a:r>
              <a:rPr lang="en-US" dirty="0" smtClean="0"/>
              <a:t>Greater </a:t>
            </a:r>
            <a:r>
              <a:rPr lang="en-US" dirty="0"/>
              <a:t>consistency </a:t>
            </a:r>
            <a:r>
              <a:rPr lang="en-US" dirty="0" smtClean="0"/>
              <a:t>and equity across </a:t>
            </a:r>
            <a:r>
              <a:rPr lang="en-US" dirty="0"/>
              <a:t>the </a:t>
            </a:r>
            <a:r>
              <a:rPr lang="en-US" dirty="0" err="1" smtClean="0"/>
              <a:t>SSoS</a:t>
            </a:r>
            <a:endParaRPr lang="en-US" dirty="0"/>
          </a:p>
          <a:p>
            <a:r>
              <a:rPr lang="en-US" dirty="0" smtClean="0"/>
              <a:t>Identify efficiencies</a:t>
            </a:r>
            <a:endParaRPr lang="en-US" dirty="0"/>
          </a:p>
          <a:p>
            <a:pPr lvl="0"/>
            <a:endParaRPr lang="en-US" sz="2400" dirty="0"/>
          </a:p>
          <a:p>
            <a:endParaRPr lang="en-US" dirty="0"/>
          </a:p>
        </p:txBody>
      </p:sp>
    </p:spTree>
    <p:extLst>
      <p:ext uri="{BB962C8B-B14F-4D97-AF65-F5344CB8AC3E}">
        <p14:creationId xmlns:p14="http://schemas.microsoft.com/office/powerpoint/2010/main" val="22089008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New Structure for the Statewide System of </a:t>
            </a:r>
            <a:r>
              <a:rPr lang="en-US" b="1" dirty="0" smtClean="0"/>
              <a:t>Support</a:t>
            </a:r>
            <a:endParaRPr lang="en-US" dirty="0"/>
          </a:p>
        </p:txBody>
      </p:sp>
      <p:sp>
        <p:nvSpPr>
          <p:cNvPr id="3" name="Content Placeholder 2"/>
          <p:cNvSpPr>
            <a:spLocks noGrp="1"/>
          </p:cNvSpPr>
          <p:nvPr>
            <p:ph idx="1"/>
          </p:nvPr>
        </p:nvSpPr>
        <p:spPr>
          <a:xfrm>
            <a:off x="567743" y="1549745"/>
            <a:ext cx="11370972" cy="4806605"/>
          </a:xfrm>
        </p:spPr>
        <p:txBody>
          <a:bodyPr/>
          <a:lstStyle/>
          <a:p>
            <a:pPr lvl="0"/>
            <a:r>
              <a:rPr lang="en-US" sz="2800" dirty="0" smtClean="0"/>
              <a:t>Reconfigured </a:t>
            </a:r>
            <a:r>
              <a:rPr lang="en-US" sz="2800" dirty="0"/>
              <a:t>Regional Assistance </a:t>
            </a:r>
            <a:r>
              <a:rPr lang="en-US" sz="2800" dirty="0" smtClean="0"/>
              <a:t>Delivery</a:t>
            </a:r>
          </a:p>
          <a:p>
            <a:r>
              <a:rPr lang="en-US" sz="2800" dirty="0"/>
              <a:t>Regional </a:t>
            </a:r>
            <a:r>
              <a:rPr lang="en-US" sz="2800" dirty="0" smtClean="0"/>
              <a:t>Leadership</a:t>
            </a:r>
          </a:p>
          <a:p>
            <a:pPr lvl="0"/>
            <a:r>
              <a:rPr lang="en-US" sz="2800" dirty="0" smtClean="0"/>
              <a:t>Dedicated </a:t>
            </a:r>
            <a:r>
              <a:rPr lang="en-US" sz="2800" dirty="0"/>
              <a:t>Assistance </a:t>
            </a:r>
            <a:r>
              <a:rPr lang="en-US" sz="2800" dirty="0" smtClean="0"/>
              <a:t>Leads</a:t>
            </a:r>
          </a:p>
          <a:p>
            <a:pPr lvl="0"/>
            <a:r>
              <a:rPr lang="en-US" sz="2800" dirty="0" smtClean="0"/>
              <a:t>Continuing </a:t>
            </a:r>
            <a:r>
              <a:rPr lang="en-US" sz="2800" dirty="0"/>
              <a:t>Focus on Successful Turnaround </a:t>
            </a:r>
            <a:r>
              <a:rPr lang="en-US" sz="2800" dirty="0" smtClean="0"/>
              <a:t>Practices</a:t>
            </a:r>
            <a:endParaRPr lang="en-US" sz="2800" dirty="0"/>
          </a:p>
          <a:p>
            <a:pPr lvl="0"/>
            <a:r>
              <a:rPr lang="en-US" sz="2800" dirty="0"/>
              <a:t>Codify, </a:t>
            </a:r>
            <a:r>
              <a:rPr lang="en-US" sz="2800" dirty="0" smtClean="0"/>
              <a:t>prioritize, and train staff on deliver </a:t>
            </a:r>
            <a:r>
              <a:rPr lang="en-US" sz="2800" dirty="0"/>
              <a:t>high quality assistance offerings with a track record of success</a:t>
            </a:r>
            <a:endParaRPr lang="en-US" sz="2800" dirty="0" smtClean="0"/>
          </a:p>
          <a:p>
            <a:pPr lvl="0"/>
            <a:r>
              <a:rPr lang="en-US" sz="2800" dirty="0" smtClean="0"/>
              <a:t>Data-Driven Reflection and Improvement</a:t>
            </a:r>
            <a:br>
              <a:rPr lang="en-US" sz="2800" dirty="0" smtClean="0"/>
            </a:br>
            <a:endParaRPr lang="en-US" sz="2800"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39</a:t>
            </a:fld>
            <a:endParaRPr lang="zh-CN" altLang="en-US" dirty="0"/>
          </a:p>
        </p:txBody>
      </p:sp>
    </p:spTree>
    <p:extLst>
      <p:ext uri="{BB962C8B-B14F-4D97-AF65-F5344CB8AC3E}">
        <p14:creationId xmlns:p14="http://schemas.microsoft.com/office/powerpoint/2010/main" val="2328282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Accountability discussions with the Board</a:t>
            </a:r>
            <a:endParaRPr lang="en-US" dirty="0"/>
          </a:p>
        </p:txBody>
      </p:sp>
      <p:graphicFrame>
        <p:nvGraphicFramePr>
          <p:cNvPr id="5" name="Content Placeholder 4" descr="The Department of Elementary and Secondary Education began the work of redesigning the district and school accountability system shortly after the Every Student Succeeds Act (ESSA) was enacted in December of 2015. This process included engaging with stakeholders about what they would like to see in an accountability system and submitting a proposal to the U.S. Department of Education for approval.  Once the state's ESSA plan was approved, the Department begin modeling and planning the more technical parts of the system, including the busness rules around how schools and district would be categorized. Included in this work is the need to update state accountability regualtions, which govern the process for categorizing schools. Massachusetts intends to report accountability results for all schools and districts using this new system beginning in the fall of 2018." title="Timeline &amp; process"/>
          <p:cNvGraphicFramePr>
            <a:graphicFrameLocks noGrp="1"/>
          </p:cNvGraphicFramePr>
          <p:nvPr>
            <p:ph idx="1"/>
            <p:extLst>
              <p:ext uri="{D42A27DB-BD31-4B8C-83A1-F6EECF244321}">
                <p14:modId xmlns:p14="http://schemas.microsoft.com/office/powerpoint/2010/main" val="3341209429"/>
              </p:ext>
            </p:extLst>
          </p:nvPr>
        </p:nvGraphicFramePr>
        <p:xfrm>
          <a:off x="411163" y="1230313"/>
          <a:ext cx="11369675" cy="5049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FF27229C-EC7B-4063-A33B-28A5E87E32ED}" type="slidenum">
              <a:rPr lang="zh-CN" altLang="en-US" smtClean="0"/>
              <a:pPr/>
              <a:t>4</a:t>
            </a:fld>
            <a:endParaRPr lang="zh-CN" altLang="en-US" dirty="0"/>
          </a:p>
        </p:txBody>
      </p:sp>
    </p:spTree>
    <p:extLst>
      <p:ext uri="{BB962C8B-B14F-4D97-AF65-F5344CB8AC3E}">
        <p14:creationId xmlns:p14="http://schemas.microsoft.com/office/powerpoint/2010/main" val="3958641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Assistance Model – View from Schools and Districts</a:t>
            </a:r>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40</a:t>
            </a:fld>
            <a:endParaRPr lang="zh-CN" altLang="en-US" dirty="0"/>
          </a:p>
        </p:txBody>
      </p:sp>
      <p:sp>
        <p:nvSpPr>
          <p:cNvPr id="12" name="Rectangle 11" descr="Focused/targeted support district&#10;"/>
          <p:cNvSpPr/>
          <p:nvPr/>
        </p:nvSpPr>
        <p:spPr>
          <a:xfrm>
            <a:off x="841012" y="2506717"/>
            <a:ext cx="2511788" cy="1681656"/>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400" dirty="0">
                <a:solidFill>
                  <a:schemeClr val="bg1"/>
                </a:solidFill>
                <a:latin typeface="Calibri" panose="020F0502020204030204" pitchFamily="34" charset="0"/>
                <a:ea typeface="Calibri"/>
                <a:cs typeface="Calibri" panose="020F0502020204030204" pitchFamily="34" charset="0"/>
              </a:rPr>
              <a:t>Focused/targeted </a:t>
            </a:r>
            <a:r>
              <a:rPr lang="en-US" sz="2400" dirty="0" smtClean="0">
                <a:solidFill>
                  <a:schemeClr val="bg1"/>
                </a:solidFill>
                <a:latin typeface="Calibri" panose="020F0502020204030204" pitchFamily="34" charset="0"/>
                <a:ea typeface="Calibri"/>
                <a:cs typeface="Calibri" panose="020F0502020204030204" pitchFamily="34" charset="0"/>
              </a:rPr>
              <a:t>support district</a:t>
            </a:r>
            <a:endParaRPr lang="en-US" sz="2400" dirty="0">
              <a:solidFill>
                <a:schemeClr val="bg1"/>
              </a:solidFill>
              <a:latin typeface="Calibri" panose="020F0502020204030204" pitchFamily="34" charset="0"/>
              <a:ea typeface="Calibri"/>
              <a:cs typeface="Calibri" panose="020F0502020204030204" pitchFamily="34" charset="0"/>
            </a:endParaRPr>
          </a:p>
        </p:txBody>
      </p:sp>
      <p:sp>
        <p:nvSpPr>
          <p:cNvPr id="13" name="Rectangle 12" descr="Chronically underperforming district&#10;"/>
          <p:cNvSpPr/>
          <p:nvPr/>
        </p:nvSpPr>
        <p:spPr>
          <a:xfrm>
            <a:off x="8114171" y="2506717"/>
            <a:ext cx="2511788" cy="1681656"/>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defRPr/>
            </a:pPr>
            <a:r>
              <a:rPr lang="en-US" sz="2400" dirty="0">
                <a:solidFill>
                  <a:schemeClr val="bg1"/>
                </a:solidFill>
                <a:latin typeface="Calibri" panose="020F0502020204030204" pitchFamily="34" charset="0"/>
                <a:ea typeface="Calibri"/>
                <a:cs typeface="Calibri" panose="020F0502020204030204" pitchFamily="34" charset="0"/>
              </a:rPr>
              <a:t>Chronically underperforming </a:t>
            </a:r>
            <a:r>
              <a:rPr lang="en-US" sz="2400" dirty="0" smtClean="0">
                <a:solidFill>
                  <a:schemeClr val="bg1"/>
                </a:solidFill>
                <a:latin typeface="Calibri" panose="020F0502020204030204" pitchFamily="34" charset="0"/>
                <a:ea typeface="Calibri"/>
                <a:cs typeface="Calibri" panose="020F0502020204030204" pitchFamily="34" charset="0"/>
              </a:rPr>
              <a:t>district</a:t>
            </a:r>
            <a:endParaRPr lang="en-US" sz="2400" dirty="0">
              <a:solidFill>
                <a:schemeClr val="bg1"/>
              </a:solidFill>
              <a:latin typeface="Calibri" panose="020F0502020204030204" pitchFamily="34" charset="0"/>
              <a:ea typeface="Calibri"/>
              <a:cs typeface="Calibri" panose="020F0502020204030204" pitchFamily="34" charset="0"/>
            </a:endParaRPr>
          </a:p>
        </p:txBody>
      </p:sp>
      <p:sp>
        <p:nvSpPr>
          <p:cNvPr id="14" name="Rectangle 13" descr="Underperforming district&#10;"/>
          <p:cNvSpPr/>
          <p:nvPr/>
        </p:nvSpPr>
        <p:spPr>
          <a:xfrm>
            <a:off x="4340957" y="2506717"/>
            <a:ext cx="2511788" cy="1681656"/>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defRPr/>
            </a:pPr>
            <a:r>
              <a:rPr lang="en-US" sz="2400" dirty="0">
                <a:solidFill>
                  <a:schemeClr val="bg1"/>
                </a:solidFill>
                <a:latin typeface="Calibri" panose="020F0502020204030204" pitchFamily="34" charset="0"/>
                <a:ea typeface="Calibri"/>
                <a:cs typeface="Calibri" panose="020F0502020204030204" pitchFamily="34" charset="0"/>
              </a:rPr>
              <a:t>Underperforming </a:t>
            </a:r>
            <a:r>
              <a:rPr lang="en-US" sz="2400" dirty="0" smtClean="0">
                <a:solidFill>
                  <a:schemeClr val="bg1"/>
                </a:solidFill>
                <a:latin typeface="Calibri" panose="020F0502020204030204" pitchFamily="34" charset="0"/>
                <a:ea typeface="Calibri"/>
                <a:cs typeface="Calibri" panose="020F0502020204030204" pitchFamily="34" charset="0"/>
              </a:rPr>
              <a:t>district</a:t>
            </a:r>
            <a:endParaRPr lang="en-US" sz="2400" dirty="0">
              <a:solidFill>
                <a:schemeClr val="bg1"/>
              </a:solidFill>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3906353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27229C-EC7B-4063-A33B-28A5E87E32ED}" type="slidenum">
              <a:rPr lang="zh-CN" altLang="en-US" smtClean="0"/>
              <a:pPr/>
              <a:t>5</a:t>
            </a:fld>
            <a:endParaRPr lang="zh-CN" altLang="en-US" dirty="0"/>
          </a:p>
        </p:txBody>
      </p:sp>
      <p:sp>
        <p:nvSpPr>
          <p:cNvPr id="5" name="Content Placeholder 4" descr="Approximately 500 district &amp; school leaders attended in-person information sessions in:&#10;Marlborough&#10;Malden&#10;Holyoke&#10;Taunton&#10;Lynn Public Schools&#10;Boston Public Schools&#10;" title="accountabilty information sessions"/>
          <p:cNvSpPr>
            <a:spLocks noGrp="1"/>
          </p:cNvSpPr>
          <p:nvPr>
            <p:ph idx="13"/>
          </p:nvPr>
        </p:nvSpPr>
        <p:spPr/>
        <p:txBody>
          <a:bodyPr/>
          <a:lstStyle/>
          <a:p>
            <a:r>
              <a:rPr lang="en-US" sz="2000" dirty="0"/>
              <a:t>Approximately 500 </a:t>
            </a:r>
            <a:r>
              <a:rPr lang="en-US" sz="2000" dirty="0" smtClean="0"/>
              <a:t>district &amp; school leaders attended in-person information sessions in:</a:t>
            </a:r>
          </a:p>
          <a:p>
            <a:pPr lvl="1"/>
            <a:r>
              <a:rPr lang="en-US" sz="1800" dirty="0" smtClean="0"/>
              <a:t>Marlborough</a:t>
            </a:r>
          </a:p>
          <a:p>
            <a:pPr lvl="1"/>
            <a:r>
              <a:rPr lang="en-US" sz="1800" dirty="0" smtClean="0"/>
              <a:t>Malden</a:t>
            </a:r>
          </a:p>
          <a:p>
            <a:pPr lvl="1"/>
            <a:r>
              <a:rPr lang="en-US" sz="1800" dirty="0" smtClean="0"/>
              <a:t>Holyoke</a:t>
            </a:r>
          </a:p>
          <a:p>
            <a:pPr lvl="1"/>
            <a:r>
              <a:rPr lang="en-US" sz="1800" dirty="0" smtClean="0"/>
              <a:t>Taunton</a:t>
            </a:r>
          </a:p>
          <a:p>
            <a:pPr lvl="1"/>
            <a:r>
              <a:rPr lang="en-US" sz="1800" dirty="0" smtClean="0"/>
              <a:t>Lynn Public Schools</a:t>
            </a:r>
          </a:p>
          <a:p>
            <a:pPr lvl="1"/>
            <a:r>
              <a:rPr lang="en-US" sz="1800" dirty="0" smtClean="0"/>
              <a:t>Boston Public Schools</a:t>
            </a:r>
          </a:p>
          <a:p>
            <a:endParaRPr lang="en-US" sz="2000" dirty="0"/>
          </a:p>
        </p:txBody>
      </p:sp>
      <p:sp>
        <p:nvSpPr>
          <p:cNvPr id="3" name="Content Placeholder 2"/>
          <p:cNvSpPr>
            <a:spLocks noGrp="1"/>
          </p:cNvSpPr>
          <p:nvPr>
            <p:ph type="body" idx="1"/>
          </p:nvPr>
        </p:nvSpPr>
        <p:spPr/>
        <p:txBody>
          <a:bodyPr/>
          <a:lstStyle/>
          <a:p>
            <a:r>
              <a:rPr lang="en-US" sz="2400" dirty="0" smtClean="0"/>
              <a:t>Accountability information sessions</a:t>
            </a:r>
            <a:endParaRPr lang="en-US" sz="2400" dirty="0"/>
          </a:p>
        </p:txBody>
      </p:sp>
      <p:sp>
        <p:nvSpPr>
          <p:cNvPr id="6" name="Text Placeholder 5"/>
          <p:cNvSpPr>
            <a:spLocks noGrp="1"/>
          </p:cNvSpPr>
          <p:nvPr>
            <p:ph type="body" idx="15"/>
          </p:nvPr>
        </p:nvSpPr>
        <p:spPr/>
        <p:txBody>
          <a:bodyPr/>
          <a:lstStyle/>
          <a:p>
            <a:r>
              <a:rPr lang="en-US" sz="2400" dirty="0" smtClean="0"/>
              <a:t>Accountability discussions</a:t>
            </a:r>
            <a:endParaRPr lang="en-US" sz="2400" dirty="0"/>
          </a:p>
        </p:txBody>
      </p:sp>
      <p:sp>
        <p:nvSpPr>
          <p:cNvPr id="2" name="Title 1"/>
          <p:cNvSpPr>
            <a:spLocks noGrp="1"/>
          </p:cNvSpPr>
          <p:nvPr>
            <p:ph type="title"/>
          </p:nvPr>
        </p:nvSpPr>
        <p:spPr/>
        <p:txBody>
          <a:bodyPr/>
          <a:lstStyle/>
          <a:p>
            <a:r>
              <a:rPr lang="en-US" dirty="0" smtClean="0"/>
              <a:t>Other accountability discussions</a:t>
            </a:r>
            <a:endParaRPr lang="en-US" dirty="0"/>
          </a:p>
        </p:txBody>
      </p:sp>
      <p:sp>
        <p:nvSpPr>
          <p:cNvPr id="7" name="Content Placeholder 6" descr="Accountability &amp; Assistance Advisory Council&#10;Racial Imbalance Advisory Council&#10;American Federation of Teachers &amp; Massachusetts Teachers Association&#10;Massachusetts Business Alliance for Education&#10;Massachusetts Association of School Committees&#10;Urban Superintendents Network&#10;" title="accountability discussions"/>
          <p:cNvSpPr>
            <a:spLocks noGrp="1"/>
          </p:cNvSpPr>
          <p:nvPr>
            <p:ph idx="16"/>
          </p:nvPr>
        </p:nvSpPr>
        <p:spPr>
          <a:xfrm>
            <a:off x="6313713" y="2204358"/>
            <a:ext cx="5687787" cy="3799267"/>
          </a:xfrm>
        </p:spPr>
        <p:txBody>
          <a:bodyPr/>
          <a:lstStyle/>
          <a:p>
            <a:r>
              <a:rPr lang="en-US" sz="2000" dirty="0"/>
              <a:t>Accountability &amp; Assistance Advisory Council</a:t>
            </a:r>
          </a:p>
          <a:p>
            <a:r>
              <a:rPr lang="en-US" sz="2000" dirty="0"/>
              <a:t>Racial Imbalance Advisory Council</a:t>
            </a:r>
          </a:p>
          <a:p>
            <a:r>
              <a:rPr lang="en-US" sz="2000" dirty="0" smtClean="0"/>
              <a:t>American Federation of Teachers &amp; Massachusetts Teachers Association</a:t>
            </a:r>
            <a:endParaRPr lang="en-US" sz="2000" dirty="0"/>
          </a:p>
          <a:p>
            <a:r>
              <a:rPr lang="en-US" sz="2000" dirty="0" smtClean="0"/>
              <a:t>Massachusetts Business Alliance for Education</a:t>
            </a:r>
          </a:p>
          <a:p>
            <a:r>
              <a:rPr lang="en-US" sz="2000" dirty="0" smtClean="0"/>
              <a:t>Massachusetts Association of School Committees</a:t>
            </a:r>
            <a:endParaRPr lang="en-US" sz="2000" dirty="0"/>
          </a:p>
          <a:p>
            <a:r>
              <a:rPr lang="en-US" sz="2000" dirty="0" smtClean="0"/>
              <a:t>Urban Superintendents Network</a:t>
            </a:r>
            <a:endParaRPr lang="en-US" sz="2000" dirty="0"/>
          </a:p>
          <a:p>
            <a:endParaRPr lang="en-US" sz="2000" dirty="0" smtClean="0"/>
          </a:p>
          <a:p>
            <a:endParaRPr lang="en-US" sz="2000" dirty="0" smtClean="0"/>
          </a:p>
          <a:p>
            <a:endParaRPr lang="en-US" sz="2000" dirty="0" smtClean="0"/>
          </a:p>
          <a:p>
            <a:endParaRPr lang="en-US" sz="2000" dirty="0" smtClean="0"/>
          </a:p>
        </p:txBody>
      </p:sp>
    </p:spTree>
    <p:extLst>
      <p:ext uri="{BB962C8B-B14F-4D97-AF65-F5344CB8AC3E}">
        <p14:creationId xmlns:p14="http://schemas.microsoft.com/office/powerpoint/2010/main" val="3304690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850" y="2438400"/>
            <a:ext cx="1371600" cy="1015663"/>
          </a:xfrm>
          <a:prstGeom prst="rect">
            <a:avLst/>
          </a:prstGeom>
          <a:noFill/>
        </p:spPr>
        <p:txBody>
          <a:bodyPr wrap="square" rtlCol="0">
            <a:spAutoFit/>
          </a:bodyPr>
          <a:lstStyle/>
          <a:p>
            <a:pPr algn="ctr"/>
            <a:r>
              <a:rPr lang="en-US" sz="6000" dirty="0">
                <a:solidFill>
                  <a:schemeClr val="bg1"/>
                </a:solidFill>
                <a:latin typeface="+mj-lt"/>
              </a:rPr>
              <a:t>2</a:t>
            </a:r>
          </a:p>
        </p:txBody>
      </p:sp>
      <p:sp>
        <p:nvSpPr>
          <p:cNvPr id="4" name="TextBox 3" descr="1. System highlights" title="1. System highlights"/>
          <p:cNvSpPr txBox="1"/>
          <p:nvPr/>
        </p:nvSpPr>
        <p:spPr>
          <a:xfrm>
            <a:off x="2428874" y="2609850"/>
            <a:ext cx="8505825" cy="707886"/>
          </a:xfrm>
          <a:prstGeom prst="rect">
            <a:avLst/>
          </a:prstGeom>
          <a:noFill/>
        </p:spPr>
        <p:txBody>
          <a:bodyPr wrap="square" rtlCol="0">
            <a:spAutoFit/>
          </a:bodyPr>
          <a:lstStyle/>
          <a:p>
            <a:r>
              <a:rPr lang="en-US" sz="4000" dirty="0" smtClean="0">
                <a:solidFill>
                  <a:schemeClr val="accent1">
                    <a:lumMod val="50000"/>
                  </a:schemeClr>
                </a:solidFill>
                <a:latin typeface="+mj-lt"/>
              </a:rPr>
              <a:t>System highlights</a:t>
            </a:r>
            <a:endParaRPr lang="en-US" sz="4000" dirty="0">
              <a:solidFill>
                <a:schemeClr val="accent1">
                  <a:lumMod val="50000"/>
                </a:schemeClr>
              </a:solidFill>
              <a:latin typeface="+mj-lt"/>
            </a:endParaRPr>
          </a:p>
        </p:txBody>
      </p:sp>
      <p:sp>
        <p:nvSpPr>
          <p:cNvPr id="3" name="Title 2" hidden="1"/>
          <p:cNvSpPr>
            <a:spLocks noGrp="1"/>
          </p:cNvSpPr>
          <p:nvPr>
            <p:ph type="title"/>
          </p:nvPr>
        </p:nvSpPr>
        <p:spPr/>
        <p:txBody>
          <a:bodyPr/>
          <a:lstStyle/>
          <a:p>
            <a:r>
              <a:rPr lang="en-US" dirty="0" smtClean="0"/>
              <a:t>1. System highlights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highlights</a:t>
            </a:r>
            <a:endParaRPr lang="en-US" dirty="0"/>
          </a:p>
        </p:txBody>
      </p:sp>
      <p:sp>
        <p:nvSpPr>
          <p:cNvPr id="3" name="Content Placeholder 2" descr="Additional accountability indicators&#10;Provide information about school performance &amp; student opportunities beyond test scores&#10;Provide actionable information to districts and schools focused on continuous improvement&#10;Normative &amp; criterion-referenced components&#10;Focus on raising the performance of each school's lowest performing students &#10;In addition to the performance of the school as a whole&#10;Discontinuation of accountability &amp; assistance levels 1-5&#10;Replaced with accountability categories that define the progress that schools are making &amp; the type of support they may receive from the Department&#10;Districts classified based on district-level data&#10;No longer based on the performance of a districts lowest performing school&#10;" title="System highlights"/>
          <p:cNvSpPr>
            <a:spLocks noGrp="1"/>
          </p:cNvSpPr>
          <p:nvPr>
            <p:ph idx="1"/>
          </p:nvPr>
        </p:nvSpPr>
        <p:spPr/>
        <p:txBody>
          <a:bodyPr/>
          <a:lstStyle/>
          <a:p>
            <a:r>
              <a:rPr lang="en-US" sz="2400" dirty="0" smtClean="0"/>
              <a:t>Additional accountability indicators</a:t>
            </a:r>
          </a:p>
          <a:p>
            <a:pPr lvl="1"/>
            <a:r>
              <a:rPr lang="en-US" sz="2000" dirty="0" smtClean="0"/>
              <a:t>Provide information about school performance &amp; student opportunities beyond test scores</a:t>
            </a:r>
          </a:p>
          <a:p>
            <a:r>
              <a:rPr lang="en-US" sz="2400" dirty="0" smtClean="0"/>
              <a:t>Provide actionable information to districts and schools focused on continuous improvement</a:t>
            </a:r>
          </a:p>
          <a:p>
            <a:r>
              <a:rPr lang="en-US" sz="2400" dirty="0" smtClean="0"/>
              <a:t>Normative &amp; criterion-referenced components</a:t>
            </a:r>
          </a:p>
          <a:p>
            <a:r>
              <a:rPr lang="en-US" sz="2400" dirty="0" smtClean="0"/>
              <a:t>Focus on raising the performance of each school's lowest performing students </a:t>
            </a:r>
          </a:p>
          <a:p>
            <a:pPr lvl="1"/>
            <a:r>
              <a:rPr lang="en-US" sz="2000" dirty="0" smtClean="0"/>
              <a:t>In addition to the performance of the school as a whole</a:t>
            </a:r>
          </a:p>
          <a:p>
            <a:r>
              <a:rPr lang="en-US" sz="2400" dirty="0" smtClean="0"/>
              <a:t>Discontinuation of accountability &amp; assistance levels 1-5</a:t>
            </a:r>
          </a:p>
          <a:p>
            <a:pPr lvl="1"/>
            <a:r>
              <a:rPr lang="en-US" sz="2000" dirty="0" smtClean="0"/>
              <a:t>Replaced with accountability categories that define the progress that schools are making &amp; the type of support they may receive from the Department</a:t>
            </a:r>
          </a:p>
          <a:p>
            <a:r>
              <a:rPr lang="en-US" sz="2400" dirty="0"/>
              <a:t>Districts classified based on district-level data</a:t>
            </a:r>
          </a:p>
          <a:p>
            <a:pPr lvl="1"/>
            <a:r>
              <a:rPr lang="en-US" sz="2000" dirty="0"/>
              <a:t>No longer based on the performance of a districts lowest performing school</a:t>
            </a:r>
          </a:p>
          <a:p>
            <a:pPr lvl="1"/>
            <a:endParaRPr lang="en-US" sz="2400" dirty="0"/>
          </a:p>
          <a:p>
            <a:endParaRPr lang="en-US" sz="2400"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7</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850" y="2438400"/>
            <a:ext cx="1371600" cy="1015663"/>
          </a:xfrm>
          <a:prstGeom prst="rect">
            <a:avLst/>
          </a:prstGeom>
          <a:noFill/>
        </p:spPr>
        <p:txBody>
          <a:bodyPr wrap="square" rtlCol="0">
            <a:spAutoFit/>
          </a:bodyPr>
          <a:lstStyle/>
          <a:p>
            <a:pPr algn="ctr"/>
            <a:r>
              <a:rPr lang="en-US" sz="6000" dirty="0" smtClean="0">
                <a:solidFill>
                  <a:schemeClr val="bg1"/>
                </a:solidFill>
                <a:latin typeface="+mj-lt"/>
              </a:rPr>
              <a:t>3</a:t>
            </a:r>
            <a:endParaRPr lang="en-US" sz="6000" dirty="0">
              <a:solidFill>
                <a:schemeClr val="bg1"/>
              </a:solidFill>
              <a:latin typeface="+mj-lt"/>
            </a:endParaRPr>
          </a:p>
        </p:txBody>
      </p:sp>
      <p:sp>
        <p:nvSpPr>
          <p:cNvPr id="4" name="TextBox 3"/>
          <p:cNvSpPr txBox="1"/>
          <p:nvPr/>
        </p:nvSpPr>
        <p:spPr>
          <a:xfrm>
            <a:off x="2428874" y="2609850"/>
            <a:ext cx="8505825" cy="707886"/>
          </a:xfrm>
          <a:prstGeom prst="rect">
            <a:avLst/>
          </a:prstGeom>
          <a:noFill/>
        </p:spPr>
        <p:txBody>
          <a:bodyPr wrap="square" rtlCol="0">
            <a:spAutoFit/>
          </a:bodyPr>
          <a:lstStyle/>
          <a:p>
            <a:r>
              <a:rPr lang="en-US" sz="4000" dirty="0" smtClean="0">
                <a:solidFill>
                  <a:schemeClr val="accent1">
                    <a:lumMod val="50000"/>
                  </a:schemeClr>
                </a:solidFill>
                <a:latin typeface="+mj-lt"/>
              </a:rPr>
              <a:t>Accountability indicators</a:t>
            </a:r>
            <a:endParaRPr lang="en-US" sz="4000" dirty="0">
              <a:solidFill>
                <a:schemeClr val="accent1">
                  <a:lumMod val="50000"/>
                </a:schemeClr>
              </a:solidFill>
              <a:latin typeface="+mj-lt"/>
            </a:endParaRPr>
          </a:p>
        </p:txBody>
      </p:sp>
      <p:sp>
        <p:nvSpPr>
          <p:cNvPr id="3" name="Title 2" hidden="1"/>
          <p:cNvSpPr>
            <a:spLocks noGrp="1"/>
          </p:cNvSpPr>
          <p:nvPr>
            <p:ph type="title"/>
          </p:nvPr>
        </p:nvSpPr>
        <p:spPr/>
        <p:txBody>
          <a:bodyPr/>
          <a:lstStyle/>
          <a:p>
            <a:r>
              <a:rPr lang="en-US" dirty="0" smtClean="0"/>
              <a:t>3. Accountability indicators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Massachusetts’ accountability indicators – non-high schools</a:t>
            </a:r>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9</a:t>
            </a:fld>
            <a:endParaRPr lang="zh-CN" altLang="en-US" dirty="0"/>
          </a:p>
        </p:txBody>
      </p:sp>
      <p:graphicFrame>
        <p:nvGraphicFramePr>
          <p:cNvPr id="5" name="Table 4" descr="Weighting of Indicator categories for percentile calculation" title="Massachusetts' accountabilty indicators - non-high schools"/>
          <p:cNvGraphicFramePr>
            <a:graphicFrameLocks noGrp="1"/>
          </p:cNvGraphicFramePr>
          <p:nvPr>
            <p:extLst>
              <p:ext uri="{D42A27DB-BD31-4B8C-83A1-F6EECF244321}">
                <p14:modId xmlns:p14="http://schemas.microsoft.com/office/powerpoint/2010/main" val="1375943675"/>
              </p:ext>
            </p:extLst>
          </p:nvPr>
        </p:nvGraphicFramePr>
        <p:xfrm>
          <a:off x="468086" y="1359579"/>
          <a:ext cx="11114313" cy="4029254"/>
        </p:xfrm>
        <a:graphic>
          <a:graphicData uri="http://schemas.openxmlformats.org/drawingml/2006/table">
            <a:tbl>
              <a:tblPr firstRow="1" bandRow="1">
                <a:tableStyleId>{5C22544A-7EE6-4342-B048-85BDC9FD1C3A}</a:tableStyleId>
              </a:tblPr>
              <a:tblGrid>
                <a:gridCol w="2427514">
                  <a:extLst>
                    <a:ext uri="{9D8B030D-6E8A-4147-A177-3AD203B41FA5}">
                      <a16:colId xmlns:a16="http://schemas.microsoft.com/office/drawing/2014/main" val="20000"/>
                    </a:ext>
                  </a:extLst>
                </a:gridCol>
                <a:gridCol w="8686799">
                  <a:extLst>
                    <a:ext uri="{9D8B030D-6E8A-4147-A177-3AD203B41FA5}">
                      <a16:colId xmlns:a16="http://schemas.microsoft.com/office/drawing/2014/main" val="20001"/>
                    </a:ext>
                  </a:extLst>
                </a:gridCol>
              </a:tblGrid>
              <a:tr h="336986">
                <a:tc>
                  <a:txBody>
                    <a:bodyPr/>
                    <a:lstStyle/>
                    <a:p>
                      <a:pPr marL="0" marR="0" algn="ctr">
                        <a:lnSpc>
                          <a:spcPct val="115000"/>
                        </a:lnSpc>
                        <a:spcBef>
                          <a:spcPts val="0"/>
                        </a:spcBef>
                        <a:spcAft>
                          <a:spcPts val="0"/>
                        </a:spcAft>
                      </a:pPr>
                      <a:r>
                        <a:rPr lang="en-US" sz="1600" dirty="0"/>
                        <a:t>Indicator </a:t>
                      </a:r>
                      <a:endParaRPr lang="en-US" sz="1600" dirty="0">
                        <a:latin typeface="+mn-lt"/>
                        <a:ea typeface="Calibri"/>
                        <a:cs typeface="Times New Roman"/>
                      </a:endParaRPr>
                    </a:p>
                  </a:txBody>
                  <a:tcPr marL="68580" marR="68580" marT="0" marB="0" anchor="ctr">
                    <a:solidFill>
                      <a:schemeClr val="accent1">
                        <a:lumMod val="50000"/>
                      </a:schemeClr>
                    </a:solidFill>
                  </a:tcPr>
                </a:tc>
                <a:tc>
                  <a:txBody>
                    <a:bodyPr/>
                    <a:lstStyle/>
                    <a:p>
                      <a:pPr marL="0" marR="0" algn="ctr">
                        <a:lnSpc>
                          <a:spcPct val="115000"/>
                        </a:lnSpc>
                        <a:spcBef>
                          <a:spcPts val="0"/>
                        </a:spcBef>
                        <a:spcAft>
                          <a:spcPts val="0"/>
                        </a:spcAft>
                      </a:pPr>
                      <a:r>
                        <a:rPr lang="en-US" sz="1600" dirty="0" smtClean="0">
                          <a:latin typeface="+mn-lt"/>
                          <a:ea typeface="Calibri"/>
                          <a:cs typeface="Times New Roman"/>
                        </a:rPr>
                        <a:t>Measure</a:t>
                      </a:r>
                      <a:endParaRPr lang="en-US" sz="1600" dirty="0">
                        <a:latin typeface="+mn-lt"/>
                        <a:ea typeface="Calibri"/>
                        <a:cs typeface="Times New Roman"/>
                      </a:endParaRPr>
                    </a:p>
                  </a:txBody>
                  <a:tcPr marL="68580" marR="68580" marT="0" marB="0" anchor="ctr">
                    <a:solidFill>
                      <a:schemeClr val="accent1">
                        <a:lumMod val="50000"/>
                      </a:schemeClr>
                    </a:solidFill>
                  </a:tcPr>
                </a:tc>
                <a:extLst>
                  <a:ext uri="{0D108BD9-81ED-4DB2-BD59-A6C34878D82A}">
                    <a16:rowId xmlns:a16="http://schemas.microsoft.com/office/drawing/2014/main" val="10000"/>
                  </a:ext>
                </a:extLst>
              </a:tr>
              <a:tr h="923067">
                <a:tc>
                  <a:txBody>
                    <a:bodyPr/>
                    <a:lstStyle/>
                    <a:p>
                      <a:pPr marL="0" marR="0" algn="l">
                        <a:lnSpc>
                          <a:spcPct val="115000"/>
                        </a:lnSpc>
                        <a:spcBef>
                          <a:spcPts val="0"/>
                        </a:spcBef>
                        <a:spcAft>
                          <a:spcPts val="0"/>
                        </a:spcAft>
                      </a:pPr>
                      <a:r>
                        <a:rPr lang="en-US" sz="1600" dirty="0">
                          <a:solidFill>
                            <a:schemeClr val="accent1">
                              <a:lumMod val="50000"/>
                            </a:schemeClr>
                          </a:solidFill>
                        </a:rPr>
                        <a:t>Achievement</a:t>
                      </a:r>
                      <a:endParaRPr lang="en-US" sz="1600" dirty="0">
                        <a:solidFill>
                          <a:schemeClr val="accent1">
                            <a:lumMod val="50000"/>
                          </a:schemeClr>
                        </a:solidFill>
                        <a:latin typeface="+mn-lt"/>
                        <a:ea typeface="Calibri"/>
                        <a:cs typeface="Times New Roman"/>
                      </a:endParaRPr>
                    </a:p>
                  </a:txBody>
                  <a:tcPr marL="68580" marR="68580" marT="0" marB="0" anchor="ctr"/>
                </a:tc>
                <a:tc>
                  <a:txBody>
                    <a:bodyPr/>
                    <a:lstStyle/>
                    <a:p>
                      <a:pPr marL="342900" marR="0" lvl="0" indent="-342900" algn="l">
                        <a:lnSpc>
                          <a:spcPct val="115000"/>
                        </a:lnSpc>
                        <a:spcBef>
                          <a:spcPts val="0"/>
                        </a:spcBef>
                        <a:spcAft>
                          <a:spcPts val="0"/>
                        </a:spcAft>
                        <a:buFont typeface="Arial"/>
                        <a:buChar char="•"/>
                        <a:tabLst>
                          <a:tab pos="328295" algn="l"/>
                        </a:tabLst>
                      </a:pPr>
                      <a:r>
                        <a:rPr lang="en-US" sz="1600" dirty="0" smtClean="0">
                          <a:solidFill>
                            <a:schemeClr val="accent1">
                              <a:lumMod val="50000"/>
                            </a:schemeClr>
                          </a:solidFill>
                        </a:rPr>
                        <a:t>English language</a:t>
                      </a:r>
                      <a:r>
                        <a:rPr lang="en-US" sz="1600" baseline="0" dirty="0" smtClean="0">
                          <a:solidFill>
                            <a:schemeClr val="accent1">
                              <a:lumMod val="50000"/>
                            </a:schemeClr>
                          </a:solidFill>
                        </a:rPr>
                        <a:t> arts (</a:t>
                      </a:r>
                      <a:r>
                        <a:rPr lang="en-US" sz="1600" dirty="0" smtClean="0">
                          <a:solidFill>
                            <a:schemeClr val="accent1">
                              <a:lumMod val="50000"/>
                            </a:schemeClr>
                          </a:solidFill>
                        </a:rPr>
                        <a:t>ELA) average</a:t>
                      </a:r>
                      <a:r>
                        <a:rPr lang="en-US" sz="1600" baseline="0" dirty="0" smtClean="0">
                          <a:solidFill>
                            <a:schemeClr val="accent1">
                              <a:lumMod val="50000"/>
                            </a:schemeClr>
                          </a:solidFill>
                        </a:rPr>
                        <a:t> scaled score</a:t>
                      </a:r>
                    </a:p>
                    <a:p>
                      <a:pPr marL="342900" marR="0" lvl="0" indent="-342900" algn="l">
                        <a:lnSpc>
                          <a:spcPct val="115000"/>
                        </a:lnSpc>
                        <a:spcBef>
                          <a:spcPts val="0"/>
                        </a:spcBef>
                        <a:spcAft>
                          <a:spcPts val="0"/>
                        </a:spcAft>
                        <a:buFont typeface="Arial"/>
                        <a:buChar char="•"/>
                        <a:tabLst>
                          <a:tab pos="328295" algn="l"/>
                        </a:tabLst>
                      </a:pPr>
                      <a:r>
                        <a:rPr lang="en-US" sz="1600" baseline="0" dirty="0" smtClean="0">
                          <a:solidFill>
                            <a:schemeClr val="accent1">
                              <a:lumMod val="50000"/>
                            </a:schemeClr>
                          </a:solidFill>
                        </a:rPr>
                        <a:t>Mathematics average scaled score</a:t>
                      </a:r>
                    </a:p>
                    <a:p>
                      <a:pPr marL="342900" marR="0" lvl="0" indent="-342900" algn="l">
                        <a:lnSpc>
                          <a:spcPct val="115000"/>
                        </a:lnSpc>
                        <a:spcBef>
                          <a:spcPts val="0"/>
                        </a:spcBef>
                        <a:spcAft>
                          <a:spcPts val="0"/>
                        </a:spcAft>
                        <a:buFont typeface="Arial"/>
                        <a:buChar char="•"/>
                        <a:tabLst>
                          <a:tab pos="328295" algn="l"/>
                        </a:tabLst>
                      </a:pPr>
                      <a:r>
                        <a:rPr lang="en-US" sz="1600" dirty="0" smtClean="0">
                          <a:solidFill>
                            <a:schemeClr val="accent1">
                              <a:lumMod val="50000"/>
                            </a:schemeClr>
                          </a:solidFill>
                        </a:rPr>
                        <a:t>Science achievement (Composite Performance Index (CPI))</a:t>
                      </a:r>
                      <a:endParaRPr lang="en-US" sz="1600" dirty="0">
                        <a:solidFill>
                          <a:schemeClr val="accent1">
                            <a:lumMod val="50000"/>
                          </a:schemeClr>
                        </a:solidFill>
                      </a:endParaRPr>
                    </a:p>
                  </a:txBody>
                  <a:tcPr marL="68580" marR="68580" marT="0" marB="0" anchor="ctr"/>
                </a:tc>
                <a:extLst>
                  <a:ext uri="{0D108BD9-81ED-4DB2-BD59-A6C34878D82A}">
                    <a16:rowId xmlns:a16="http://schemas.microsoft.com/office/drawing/2014/main" val="10001"/>
                  </a:ext>
                </a:extLst>
              </a:tr>
              <a:tr h="923067">
                <a:tc>
                  <a:txBody>
                    <a:bodyPr/>
                    <a:lstStyle/>
                    <a:p>
                      <a:pPr marL="0" marR="0" algn="l">
                        <a:lnSpc>
                          <a:spcPct val="115000"/>
                        </a:lnSpc>
                        <a:spcBef>
                          <a:spcPts val="0"/>
                        </a:spcBef>
                        <a:spcAft>
                          <a:spcPts val="0"/>
                        </a:spcAft>
                      </a:pPr>
                      <a:r>
                        <a:rPr lang="en-US" sz="1600" dirty="0" smtClean="0">
                          <a:solidFill>
                            <a:schemeClr val="accent1">
                              <a:lumMod val="50000"/>
                            </a:schemeClr>
                          </a:solidFill>
                        </a:rPr>
                        <a:t>Student </a:t>
                      </a:r>
                      <a:r>
                        <a:rPr lang="en-US" sz="1600" dirty="0">
                          <a:solidFill>
                            <a:schemeClr val="accent1">
                              <a:lumMod val="50000"/>
                            </a:schemeClr>
                          </a:solidFill>
                        </a:rPr>
                        <a:t>Growth</a:t>
                      </a:r>
                      <a:endParaRPr lang="en-US" sz="1600" dirty="0">
                        <a:solidFill>
                          <a:schemeClr val="accent1">
                            <a:lumMod val="50000"/>
                          </a:schemeClr>
                        </a:solidFill>
                        <a:latin typeface="+mn-lt"/>
                        <a:ea typeface="Calibri"/>
                        <a:cs typeface="Times New Roman"/>
                      </a:endParaRPr>
                    </a:p>
                  </a:txBody>
                  <a:tcPr marL="68580" marR="68580" marT="0" marB="0" anchor="ctr"/>
                </a:tc>
                <a:tc>
                  <a:txBody>
                    <a:bodyPr/>
                    <a:lstStyle/>
                    <a:p>
                      <a:pPr marL="342900" marR="0" lvl="0" indent="-342900" algn="l">
                        <a:lnSpc>
                          <a:spcPct val="115000"/>
                        </a:lnSpc>
                        <a:spcBef>
                          <a:spcPts val="0"/>
                        </a:spcBef>
                        <a:spcAft>
                          <a:spcPts val="0"/>
                        </a:spcAft>
                        <a:buFont typeface="Arial"/>
                        <a:buChar char="•"/>
                        <a:tabLst>
                          <a:tab pos="328295" algn="l"/>
                        </a:tabLst>
                      </a:pPr>
                      <a:r>
                        <a:rPr lang="en-US" sz="1600" dirty="0" smtClean="0">
                          <a:solidFill>
                            <a:schemeClr val="accent1">
                              <a:lumMod val="50000"/>
                            </a:schemeClr>
                          </a:solidFill>
                        </a:rPr>
                        <a:t>ELA mean student growth percentile (SGP)</a:t>
                      </a:r>
                    </a:p>
                    <a:p>
                      <a:pPr marL="342900" marR="0" lvl="0" indent="-342900" algn="l">
                        <a:lnSpc>
                          <a:spcPct val="115000"/>
                        </a:lnSpc>
                        <a:spcBef>
                          <a:spcPts val="0"/>
                        </a:spcBef>
                        <a:spcAft>
                          <a:spcPts val="0"/>
                        </a:spcAft>
                        <a:buFont typeface="Arial"/>
                        <a:buChar char="•"/>
                        <a:tabLst>
                          <a:tab pos="328295" algn="l"/>
                        </a:tabLst>
                      </a:pPr>
                      <a:r>
                        <a:rPr lang="en-US" sz="1600" dirty="0" smtClean="0">
                          <a:solidFill>
                            <a:schemeClr val="accent1">
                              <a:lumMod val="50000"/>
                            </a:schemeClr>
                          </a:solidFill>
                        </a:rPr>
                        <a:t>Mathematics mean SGP</a:t>
                      </a:r>
                      <a:endParaRPr lang="en-US" sz="1600" dirty="0">
                        <a:solidFill>
                          <a:schemeClr val="accent1">
                            <a:lumMod val="50000"/>
                          </a:schemeClr>
                        </a:solidFill>
                      </a:endParaRPr>
                    </a:p>
                  </a:txBody>
                  <a:tcPr marL="68580" marR="68580" marT="0" marB="0" anchor="ctr"/>
                </a:tc>
                <a:extLst>
                  <a:ext uri="{0D108BD9-81ED-4DB2-BD59-A6C34878D82A}">
                    <a16:rowId xmlns:a16="http://schemas.microsoft.com/office/drawing/2014/main" val="10002"/>
                  </a:ext>
                </a:extLst>
              </a:tr>
              <a:tr h="923067">
                <a:tc>
                  <a:txBody>
                    <a:bodyPr/>
                    <a:lstStyle/>
                    <a:p>
                      <a:pPr marL="0" marR="0" algn="l">
                        <a:lnSpc>
                          <a:spcPct val="115000"/>
                        </a:lnSpc>
                        <a:spcBef>
                          <a:spcPts val="0"/>
                        </a:spcBef>
                        <a:spcAft>
                          <a:spcPts val="0"/>
                        </a:spcAft>
                      </a:pPr>
                      <a:r>
                        <a:rPr lang="en-US" sz="1600" dirty="0">
                          <a:solidFill>
                            <a:schemeClr val="accent1">
                              <a:lumMod val="50000"/>
                            </a:schemeClr>
                          </a:solidFill>
                        </a:rPr>
                        <a:t>English </a:t>
                      </a:r>
                      <a:r>
                        <a:rPr lang="en-US" sz="1600" dirty="0" smtClean="0">
                          <a:solidFill>
                            <a:schemeClr val="accent1">
                              <a:lumMod val="50000"/>
                            </a:schemeClr>
                          </a:solidFill>
                        </a:rPr>
                        <a:t>Language </a:t>
                      </a:r>
                      <a:endParaRPr lang="en-US" sz="1600" dirty="0">
                        <a:solidFill>
                          <a:schemeClr val="accent1">
                            <a:lumMod val="50000"/>
                          </a:schemeClr>
                        </a:solidFill>
                      </a:endParaRPr>
                    </a:p>
                    <a:p>
                      <a:pPr marL="0" marR="0" algn="l">
                        <a:lnSpc>
                          <a:spcPct val="115000"/>
                        </a:lnSpc>
                        <a:spcBef>
                          <a:spcPts val="0"/>
                        </a:spcBef>
                        <a:spcAft>
                          <a:spcPts val="0"/>
                        </a:spcAft>
                      </a:pPr>
                      <a:r>
                        <a:rPr lang="en-US" sz="1600" dirty="0" smtClean="0">
                          <a:solidFill>
                            <a:schemeClr val="accent1">
                              <a:lumMod val="50000"/>
                            </a:schemeClr>
                          </a:solidFill>
                          <a:latin typeface="+mn-lt"/>
                          <a:ea typeface="Calibri"/>
                          <a:cs typeface="Times New Roman"/>
                        </a:rPr>
                        <a:t>Proficiency</a:t>
                      </a:r>
                      <a:endParaRPr lang="en-US" sz="1600" dirty="0">
                        <a:solidFill>
                          <a:schemeClr val="accent1">
                            <a:lumMod val="50000"/>
                          </a:schemeClr>
                        </a:solidFill>
                        <a:latin typeface="+mn-lt"/>
                        <a:ea typeface="Calibri"/>
                        <a:cs typeface="Times New Roman"/>
                      </a:endParaRPr>
                    </a:p>
                  </a:txBody>
                  <a:tcPr marL="68580" marR="68580" marT="0" marB="0" anchor="ctr"/>
                </a:tc>
                <a:tc>
                  <a:txBody>
                    <a:bodyPr/>
                    <a:lstStyle/>
                    <a:p>
                      <a:pPr marL="342900" marR="0" lvl="0" indent="-342900" algn="l">
                        <a:lnSpc>
                          <a:spcPct val="115000"/>
                        </a:lnSpc>
                        <a:spcBef>
                          <a:spcPts val="0"/>
                        </a:spcBef>
                        <a:spcAft>
                          <a:spcPts val="0"/>
                        </a:spcAft>
                        <a:buFont typeface="Arial"/>
                        <a:buChar char="•"/>
                        <a:tabLst>
                          <a:tab pos="328295" algn="l"/>
                        </a:tabLst>
                      </a:pPr>
                      <a:r>
                        <a:rPr lang="en-US" sz="1600" dirty="0">
                          <a:solidFill>
                            <a:schemeClr val="accent1">
                              <a:lumMod val="50000"/>
                            </a:schemeClr>
                          </a:solidFill>
                        </a:rPr>
                        <a:t>Progress made by students towards attaining English language </a:t>
                      </a:r>
                      <a:r>
                        <a:rPr lang="en-US" sz="1600" dirty="0" smtClean="0">
                          <a:solidFill>
                            <a:schemeClr val="accent1">
                              <a:lumMod val="50000"/>
                            </a:schemeClr>
                          </a:solidFill>
                        </a:rPr>
                        <a:t>proficiency (percentage</a:t>
                      </a:r>
                      <a:r>
                        <a:rPr lang="en-US" sz="1600" baseline="0" dirty="0" smtClean="0">
                          <a:solidFill>
                            <a:schemeClr val="accent1">
                              <a:lumMod val="50000"/>
                            </a:schemeClr>
                          </a:solidFill>
                        </a:rPr>
                        <a:t> of students meeting annual targets required in order to attain English proficiency in six years)</a:t>
                      </a:r>
                      <a:endParaRPr lang="en-US" sz="1600" dirty="0">
                        <a:solidFill>
                          <a:schemeClr val="accent1">
                            <a:lumMod val="50000"/>
                          </a:schemeClr>
                        </a:solidFill>
                      </a:endParaRPr>
                    </a:p>
                  </a:txBody>
                  <a:tcPr marL="68580" marR="68580" marT="0" marB="0" anchor="ctr"/>
                </a:tc>
                <a:extLst>
                  <a:ext uri="{0D108BD9-81ED-4DB2-BD59-A6C34878D82A}">
                    <a16:rowId xmlns:a16="http://schemas.microsoft.com/office/drawing/2014/main" val="10004"/>
                  </a:ext>
                </a:extLst>
              </a:tr>
              <a:tr h="923067">
                <a:tc>
                  <a:txBody>
                    <a:bodyPr/>
                    <a:lstStyle/>
                    <a:p>
                      <a:pPr marL="0" marR="0" algn="l">
                        <a:lnSpc>
                          <a:spcPct val="115000"/>
                        </a:lnSpc>
                        <a:spcBef>
                          <a:spcPts val="0"/>
                        </a:spcBef>
                        <a:spcAft>
                          <a:spcPts val="0"/>
                        </a:spcAft>
                      </a:pPr>
                      <a:r>
                        <a:rPr lang="en-US" sz="1600" dirty="0">
                          <a:solidFill>
                            <a:schemeClr val="accent1">
                              <a:lumMod val="50000"/>
                            </a:schemeClr>
                          </a:solidFill>
                        </a:rPr>
                        <a:t>Additional </a:t>
                      </a:r>
                      <a:r>
                        <a:rPr lang="en-US" sz="1600" dirty="0" smtClean="0">
                          <a:solidFill>
                            <a:schemeClr val="accent1">
                              <a:lumMod val="50000"/>
                            </a:schemeClr>
                          </a:solidFill>
                        </a:rPr>
                        <a:t>Indicator(s)</a:t>
                      </a:r>
                      <a:endParaRPr lang="en-US" sz="1600" dirty="0">
                        <a:solidFill>
                          <a:schemeClr val="accent1">
                            <a:lumMod val="50000"/>
                          </a:schemeClr>
                        </a:solidFill>
                        <a:latin typeface="+mn-lt"/>
                        <a:ea typeface="Calibri"/>
                        <a:cs typeface="Times New Roman"/>
                      </a:endParaRPr>
                    </a:p>
                  </a:txBody>
                  <a:tcPr marL="68580" marR="68580" marT="0" marB="0" anchor="ctr"/>
                </a:tc>
                <a:tc>
                  <a:txBody>
                    <a:bodyPr/>
                    <a:lstStyle/>
                    <a:p>
                      <a:pPr marL="342900" marR="0" lvl="0" indent="-342900" algn="l">
                        <a:lnSpc>
                          <a:spcPct val="115000"/>
                        </a:lnSpc>
                        <a:spcBef>
                          <a:spcPts val="0"/>
                        </a:spcBef>
                        <a:spcAft>
                          <a:spcPts val="0"/>
                        </a:spcAft>
                        <a:buFont typeface="Arial"/>
                        <a:buChar char="•"/>
                        <a:tabLst>
                          <a:tab pos="328295" algn="l"/>
                        </a:tabLst>
                      </a:pPr>
                      <a:r>
                        <a:rPr lang="en-US" sz="1600" dirty="0">
                          <a:solidFill>
                            <a:schemeClr val="accent1">
                              <a:lumMod val="50000"/>
                            </a:schemeClr>
                          </a:solidFill>
                        </a:rPr>
                        <a:t>Chronic </a:t>
                      </a:r>
                      <a:r>
                        <a:rPr lang="en-US" sz="1600" dirty="0" smtClean="0">
                          <a:solidFill>
                            <a:schemeClr val="accent1">
                              <a:lumMod val="50000"/>
                            </a:schemeClr>
                          </a:solidFill>
                        </a:rPr>
                        <a:t>absenteeism (percentage of students missing 10</a:t>
                      </a:r>
                      <a:r>
                        <a:rPr lang="en-US" sz="1600" baseline="0" dirty="0" smtClean="0">
                          <a:solidFill>
                            <a:schemeClr val="accent1">
                              <a:lumMod val="50000"/>
                            </a:schemeClr>
                          </a:solidFill>
                        </a:rPr>
                        <a:t> percent</a:t>
                      </a:r>
                      <a:r>
                        <a:rPr lang="en-US" sz="1600" dirty="0" smtClean="0">
                          <a:solidFill>
                            <a:schemeClr val="accent1">
                              <a:lumMod val="50000"/>
                            </a:schemeClr>
                          </a:solidFill>
                        </a:rPr>
                        <a:t> or more of their days in membership)</a:t>
                      </a:r>
                      <a:endParaRPr lang="en-US" sz="1600" dirty="0">
                        <a:solidFill>
                          <a:schemeClr val="accent1">
                            <a:lumMod val="50000"/>
                          </a:schemeClr>
                        </a:solidFill>
                      </a:endParaRPr>
                    </a:p>
                  </a:txBody>
                  <a:tcPr marL="68580" marR="68580" marT="0" marB="0" anchor="ct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ESE PowerPoint Template 2017">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DESE-231-41959</_dlc_DocId>
    <_dlc_DocIdUrl xmlns="733efe1c-5bbe-4968-87dc-d400e65c879f">
      <Url>https://sharepoint.doemass.org/ese/webteam/cps/_layouts/DocIdRedir.aspx?ID=DESE-231-41959</Url>
      <Description>DESE-231-41959</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DropOffZoneRoutingForm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3a5a55f13e9bb649c79d8b6e4cc9fe8c">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9f746412060615af2bac066d19f8186c"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9269D6-27AE-4B88-A1DE-F40B5CEEE3CB}">
  <ds:schemaRefs>
    <ds:schemaRef ds:uri="http://schemas.microsoft.com/office/2006/metadata/properties"/>
    <ds:schemaRef ds:uri="http://schemas.microsoft.com/office/infopath/2007/PartnerControls"/>
    <ds:schemaRef ds:uri="0a4e05da-b9bc-4326-ad73-01ef31b95567"/>
    <ds:schemaRef ds:uri="733efe1c-5bbe-4968-87dc-d400e65c879f"/>
  </ds:schemaRefs>
</ds:datastoreItem>
</file>

<file path=customXml/itemProps2.xml><?xml version="1.0" encoding="utf-8"?>
<ds:datastoreItem xmlns:ds="http://schemas.openxmlformats.org/officeDocument/2006/customXml" ds:itemID="{608C6B4C-3CF6-4558-8ADB-B6825534F5A7}">
  <ds:schemaRefs>
    <ds:schemaRef ds:uri="http://schemas.microsoft.com/sharepoint/events"/>
  </ds:schemaRefs>
</ds:datastoreItem>
</file>

<file path=customXml/itemProps3.xml><?xml version="1.0" encoding="utf-8"?>
<ds:datastoreItem xmlns:ds="http://schemas.openxmlformats.org/officeDocument/2006/customXml" ds:itemID="{DA3BCEB1-CECE-4DC8-A4B3-76E32809EFFC}">
  <ds:schemaRefs>
    <ds:schemaRef ds:uri="http://schemas.microsoft.com/sharepoint/v3/contenttype/forms"/>
  </ds:schemaRefs>
</ds:datastoreItem>
</file>

<file path=customXml/itemProps4.xml><?xml version="1.0" encoding="utf-8"?>
<ds:datastoreItem xmlns:ds="http://schemas.openxmlformats.org/officeDocument/2006/customXml" ds:itemID="{C1F86656-4302-48C3-A3AA-D45C6B587D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ESE PowerPoint Template 2017</Template>
  <TotalTime>8435</TotalTime>
  <Words>2552</Words>
  <Application>Microsoft Office PowerPoint</Application>
  <PresentationFormat>Widescreen</PresentationFormat>
  <Paragraphs>692</Paragraphs>
  <Slides>40</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等线</vt:lpstr>
      <vt:lpstr>Segoe</vt:lpstr>
      <vt:lpstr>Segoe SemiBold</vt:lpstr>
      <vt:lpstr>Segoe UI Black</vt:lpstr>
      <vt:lpstr>Arial</vt:lpstr>
      <vt:lpstr>Calibri</vt:lpstr>
      <vt:lpstr>Courier New</vt:lpstr>
      <vt:lpstr>Segoe UI</vt:lpstr>
      <vt:lpstr>Segoe UI Semibold</vt:lpstr>
      <vt:lpstr>Times New Roman</vt:lpstr>
      <vt:lpstr>Wingdings</vt:lpstr>
      <vt:lpstr>ESE PowerPoint Template 2017</vt:lpstr>
      <vt:lpstr>Massachusetts’  Next-Generation Accountability &amp; Assistance System</vt:lpstr>
      <vt:lpstr>Agenda</vt:lpstr>
      <vt:lpstr>2. Timeline &amp; process</vt:lpstr>
      <vt:lpstr>Accountability discussions with the Board</vt:lpstr>
      <vt:lpstr>Other accountability discussions</vt:lpstr>
      <vt:lpstr>1. System highlights</vt:lpstr>
      <vt:lpstr>System highlights</vt:lpstr>
      <vt:lpstr>3. Accountability indicators</vt:lpstr>
      <vt:lpstr>Massachusetts’ accountability indicators – non-high schools</vt:lpstr>
      <vt:lpstr>Massachusetts’ accountability indicators – high schools</vt:lpstr>
      <vt:lpstr>4. Weighting of accountability indicators</vt:lpstr>
      <vt:lpstr>Considerations for weighting achievement &amp; growth</vt:lpstr>
      <vt:lpstr>Considerations for weighting achievement &amp; growth</vt:lpstr>
      <vt:lpstr>Proposed weighting of indicators in non-high schools</vt:lpstr>
      <vt:lpstr>Proposed weighting of indicators in high schools &amp; middle/high/K-12 schools</vt:lpstr>
      <vt:lpstr>5. Normative component</vt:lpstr>
      <vt:lpstr>Normative component</vt:lpstr>
      <vt:lpstr>Comparisons</vt:lpstr>
      <vt:lpstr>6. Criterion-referenced component</vt:lpstr>
      <vt:lpstr>Criterion-referenced component</vt:lpstr>
      <vt:lpstr>Lowest performing students – cohort model</vt:lpstr>
      <vt:lpstr>Lowest performing students – year-to-year approach</vt:lpstr>
      <vt:lpstr>Criterion-referenced component</vt:lpstr>
      <vt:lpstr>Setting targets</vt:lpstr>
      <vt:lpstr>Criterion-referenced component</vt:lpstr>
      <vt:lpstr>Criterion-referenced component calculation – non-high school </vt:lpstr>
      <vt:lpstr>Criterion-referenced component calculation – high school</vt:lpstr>
      <vt:lpstr>7. Categorization of schools</vt:lpstr>
      <vt:lpstr>Categorization of schools</vt:lpstr>
      <vt:lpstr>Categorization of schools</vt:lpstr>
      <vt:lpstr>Categorization of schools</vt:lpstr>
      <vt:lpstr>Categorization of districts</vt:lpstr>
      <vt:lpstr>9. Reporting</vt:lpstr>
      <vt:lpstr>Accountability reports</vt:lpstr>
      <vt:lpstr>  ESE Turnaround Assistance Redesign: New Opportunities 2018 and beyond  </vt:lpstr>
      <vt:lpstr>Current Assistance Model – View from Schools and Districts</vt:lpstr>
      <vt:lpstr>  </vt:lpstr>
      <vt:lpstr>Statewide System of Support Redesign</vt:lpstr>
      <vt:lpstr>New Structure for the Statewide System of Support</vt:lpstr>
      <vt:lpstr>Current Assistance Model – View from Schools and Districts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 Next-Generation Accountability System powerpoint</dc:title>
  <dc:creator>DESE</dc:creator>
  <cp:lastModifiedBy>Zou, Dong</cp:lastModifiedBy>
  <cp:revision>290</cp:revision>
  <cp:lastPrinted>2017-08-07T14:46:10Z</cp:lastPrinted>
  <dcterms:created xsi:type="dcterms:W3CDTF">2018-01-17T15:31:39Z</dcterms:created>
  <dcterms:modified xsi:type="dcterms:W3CDTF">2018-05-15T20:07:44Z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May 15 2018</vt:lpwstr>
  </property>
</Properties>
</file>