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13.xml" ContentType="application/vnd.openxmlformats-officedocument.presentationml.slideMaster+xml"/>
  <Override PartName="/ppt/theme/theme14.xml" ContentType="application/vnd.openxmlformats-officedocument.them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672" r:id="rId6"/>
    <p:sldMasterId id="2147483676" r:id="rId7"/>
    <p:sldMasterId id="2147483678" r:id="rId8"/>
    <p:sldMasterId id="2147483682" r:id="rId9"/>
    <p:sldMasterId id="2147483684" r:id="rId10"/>
    <p:sldMasterId id="2147483686" r:id="rId11"/>
    <p:sldMasterId id="2147483688" r:id="rId12"/>
    <p:sldMasterId id="2147483690" r:id="rId13"/>
    <p:sldMasterId id="2147483692" r:id="rId14"/>
    <p:sldMasterId id="2147483694" r:id="rId15"/>
    <p:sldMasterId id="2147483696" r:id="rId16"/>
    <p:sldMasterId id="2147483700" r:id="rId17"/>
  </p:sldMasterIdLst>
  <p:notesMasterIdLst>
    <p:notesMasterId r:id="rId47"/>
  </p:notesMasterIdLst>
  <p:sldIdLst>
    <p:sldId id="275" r:id="rId18"/>
    <p:sldId id="296" r:id="rId19"/>
    <p:sldId id="265" r:id="rId20"/>
    <p:sldId id="257" r:id="rId21"/>
    <p:sldId id="263" r:id="rId22"/>
    <p:sldId id="258" r:id="rId23"/>
    <p:sldId id="259" r:id="rId24"/>
    <p:sldId id="260" r:id="rId25"/>
    <p:sldId id="270" r:id="rId26"/>
    <p:sldId id="271" r:id="rId27"/>
    <p:sldId id="272" r:id="rId28"/>
    <p:sldId id="277" r:id="rId29"/>
    <p:sldId id="278" r:id="rId30"/>
    <p:sldId id="279" r:id="rId31"/>
    <p:sldId id="280" r:id="rId32"/>
    <p:sldId id="281" r:id="rId33"/>
    <p:sldId id="282" r:id="rId34"/>
    <p:sldId id="293" r:id="rId35"/>
    <p:sldId id="283" r:id="rId36"/>
    <p:sldId id="284" r:id="rId37"/>
    <p:sldId id="285" r:id="rId38"/>
    <p:sldId id="294" r:id="rId39"/>
    <p:sldId id="299" r:id="rId40"/>
    <p:sldId id="287" r:id="rId41"/>
    <p:sldId id="288" r:id="rId42"/>
    <p:sldId id="289" r:id="rId43"/>
    <p:sldId id="290" r:id="rId44"/>
    <p:sldId id="297" r:id="rId45"/>
    <p:sldId id="2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96370" autoAdjust="0"/>
  </p:normalViewPr>
  <p:slideViewPr>
    <p:cSldViewPr snapToGrid="0" snapToObjects="1">
      <p:cViewPr varScale="1">
        <p:scale>
          <a:sx n="120" d="100"/>
          <a:sy n="120" d="100"/>
        </p:scale>
        <p:origin x="-120" y="-1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2" Type="http://schemas.openxmlformats.org/officeDocument/2006/relationships/customXml" Target="../customXml/item2.xml"/><Relationship Id="rId16" Type="http://schemas.openxmlformats.org/officeDocument/2006/relationships/slideMaster" Target="slideMasters/slideMaster12.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viewProps" Target="viewProps.xml"/><Relationship Id="rId10" Type="http://schemas.openxmlformats.org/officeDocument/2006/relationships/slideMaster" Target="slideMasters/slideMaster6.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presProps" Target="presProps.xml"/><Relationship Id="rId8" Type="http://schemas.openxmlformats.org/officeDocument/2006/relationships/slideMaster" Target="slideMasters/slideMaster4.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K:\Moved%20from%20secure\Raikes%20Project%20files\Report%20materials\January%20Draft%20materials\Class%20Types%20(Recovere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K:\Moved%20from%20secure\Raikes%20Project%20files\Report%20materials\January%20Draft%20materials\Class%20Types%20(Recover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Schools where over 75 percent have a father in the home.</a:t>
            </a:r>
          </a:p>
        </c:rich>
      </c:tx>
      <c:layout>
        <c:manualLayout>
          <c:xMode val="edge"/>
          <c:yMode val="edge"/>
          <c:x val="0.13582774457472221"/>
          <c:y val="0"/>
        </c:manualLayout>
      </c:layout>
      <c:spPr>
        <a:noFill/>
        <a:ln>
          <a:noFill/>
        </a:ln>
        <a:effectLst/>
      </c:spPr>
    </c:title>
    <c:plotArea>
      <c:layout>
        <c:manualLayout>
          <c:layoutTarget val="inner"/>
          <c:xMode val="edge"/>
          <c:yMode val="edge"/>
          <c:x val="3.7937297278508211E-2"/>
          <c:y val="0.19814785745197744"/>
          <c:w val="0.92412540544298383"/>
          <c:h val="0.73315184255921195"/>
        </c:manualLayout>
      </c:layout>
      <c:barChart>
        <c:barDir val="col"/>
        <c:grouping val="clustered"/>
        <c:ser>
          <c:idx val="0"/>
          <c:order val="0"/>
          <c:tx>
            <c:strRef>
              <c:f>Sheet10!$AZ$62</c:f>
              <c:strCache>
                <c:ptCount val="1"/>
                <c:pt idx="0">
                  <c:v>Classrooms ranked in bottom 20% on national Tripod 7Cs Composite</c:v>
                </c:pt>
              </c:strCache>
            </c:strRef>
          </c:tx>
          <c:spPr>
            <a:solidFill>
              <a:schemeClr val="accent5">
                <a:lumMod val="75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Sheet10!$AY$63</c:f>
              <c:strCache>
                <c:ptCount val="1"/>
                <c:pt idx="0">
                  <c:v>Develop Conscientiousness</c:v>
                </c:pt>
              </c:strCache>
            </c:strRef>
          </c:cat>
          <c:val>
            <c:numRef>
              <c:f>Sheet10!$AZ$63</c:f>
              <c:numCache>
                <c:formatCode>0.00</c:formatCode>
                <c:ptCount val="1"/>
                <c:pt idx="0">
                  <c:v>-0.65066950999999995</c:v>
                </c:pt>
              </c:numCache>
            </c:numRef>
          </c:val>
        </c:ser>
        <c:ser>
          <c:idx val="1"/>
          <c:order val="1"/>
          <c:tx>
            <c:strRef>
              <c:f>Sheet10!$BA$62</c:f>
              <c:strCache>
                <c:ptCount val="1"/>
                <c:pt idx="0">
                  <c:v>Classrooms ranked in top 20% on national Tripod 7Cs Composite</c:v>
                </c:pt>
              </c:strCache>
            </c:strRef>
          </c:tx>
          <c:spPr>
            <a:solidFill>
              <a:schemeClr val="accent6">
                <a:lumMod val="75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Sheet10!$AY$63</c:f>
              <c:strCache>
                <c:ptCount val="1"/>
                <c:pt idx="0">
                  <c:v>Develop Conscientiousness</c:v>
                </c:pt>
              </c:strCache>
            </c:strRef>
          </c:cat>
          <c:val>
            <c:numRef>
              <c:f>Sheet10!$BA$63</c:f>
              <c:numCache>
                <c:formatCode>0.00</c:formatCode>
                <c:ptCount val="1"/>
                <c:pt idx="0">
                  <c:v>0.53864769000000101</c:v>
                </c:pt>
              </c:numCache>
            </c:numRef>
          </c:val>
        </c:ser>
        <c:gapWidth val="219"/>
        <c:overlap val="-27"/>
        <c:axId val="77515776"/>
        <c:axId val="77841920"/>
      </c:barChart>
      <c:catAx>
        <c:axId val="77515776"/>
        <c:scaling>
          <c:orientation val="minMax"/>
        </c:scaling>
        <c:axPos val="b"/>
        <c:numFmt formatCode="General" sourceLinked="1"/>
        <c:maj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77841920"/>
        <c:crosses val="autoZero"/>
        <c:auto val="1"/>
        <c:lblAlgn val="ctr"/>
        <c:lblOffset val="100"/>
      </c:catAx>
      <c:valAx>
        <c:axId val="77841920"/>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tickLblPos val="none"/>
        <c:crossAx val="77515776"/>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dirty="0">
                <a:effectLst/>
              </a:rPr>
              <a:t>Schools where fewer than </a:t>
            </a:r>
            <a:r>
              <a:rPr lang="en-US" sz="1800" b="0" i="0" baseline="0" dirty="0" smtClean="0">
                <a:effectLst/>
              </a:rPr>
              <a:t>33 percent </a:t>
            </a:r>
            <a:r>
              <a:rPr lang="en-US" sz="1800" b="0" i="0" baseline="0" dirty="0">
                <a:effectLst/>
              </a:rPr>
              <a:t>have a father in the home.</a:t>
            </a:r>
            <a:endParaRPr lang="en-US" dirty="0">
              <a:effectLst/>
            </a:endParaRPr>
          </a:p>
        </c:rich>
      </c:tx>
      <c:layout>
        <c:manualLayout>
          <c:xMode val="edge"/>
          <c:yMode val="edge"/>
          <c:x val="0.15316686733280549"/>
          <c:y val="0"/>
        </c:manualLayout>
      </c:layout>
      <c:spPr>
        <a:noFill/>
        <a:ln>
          <a:noFill/>
        </a:ln>
        <a:effectLst/>
      </c:spPr>
    </c:title>
    <c:plotArea>
      <c:layout>
        <c:manualLayout>
          <c:layoutTarget val="inner"/>
          <c:xMode val="edge"/>
          <c:yMode val="edge"/>
          <c:x val="5.6461348630034276E-2"/>
          <c:y val="9.2410257032911766E-2"/>
          <c:w val="0.55150579408063749"/>
          <c:h val="0.83288307547940565"/>
        </c:manualLayout>
      </c:layout>
      <c:barChart>
        <c:barDir val="col"/>
        <c:grouping val="clustered"/>
        <c:ser>
          <c:idx val="0"/>
          <c:order val="0"/>
          <c:tx>
            <c:strRef>
              <c:f>Sheet10!$AZ$57</c:f>
              <c:strCache>
                <c:ptCount val="1"/>
                <c:pt idx="0">
                  <c:v>Classrooms ranked in the bottom 20% on the national Tripod 7Cs Composite</c:v>
                </c:pt>
              </c:strCache>
            </c:strRef>
          </c:tx>
          <c:spPr>
            <a:solidFill>
              <a:schemeClr val="accent5">
                <a:lumMod val="75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Sheet10!$AY$58</c:f>
              <c:strCache>
                <c:ptCount val="1"/>
                <c:pt idx="0">
                  <c:v>Develop Conscientiousness</c:v>
                </c:pt>
              </c:strCache>
            </c:strRef>
          </c:cat>
          <c:val>
            <c:numRef>
              <c:f>Sheet10!$AZ$58</c:f>
              <c:numCache>
                <c:formatCode>0.00</c:formatCode>
                <c:ptCount val="1"/>
                <c:pt idx="0">
                  <c:v>-0.61361918999999998</c:v>
                </c:pt>
              </c:numCache>
            </c:numRef>
          </c:val>
        </c:ser>
        <c:ser>
          <c:idx val="1"/>
          <c:order val="1"/>
          <c:tx>
            <c:strRef>
              <c:f>Sheet10!$BA$57</c:f>
              <c:strCache>
                <c:ptCount val="1"/>
                <c:pt idx="0">
                  <c:v>Classrooms ranked in the top 20% on the national Tripod 7Cs Composite</c:v>
                </c:pt>
              </c:strCache>
            </c:strRef>
          </c:tx>
          <c:spPr>
            <a:solidFill>
              <a:schemeClr val="accent6">
                <a:lumMod val="75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Sheet10!$AY$58</c:f>
              <c:strCache>
                <c:ptCount val="1"/>
                <c:pt idx="0">
                  <c:v>Develop Conscientiousness</c:v>
                </c:pt>
              </c:strCache>
            </c:strRef>
          </c:cat>
          <c:val>
            <c:numRef>
              <c:f>Sheet10!$BA$58</c:f>
              <c:numCache>
                <c:formatCode>0.00</c:formatCode>
                <c:ptCount val="1"/>
                <c:pt idx="0">
                  <c:v>0.62846181000000101</c:v>
                </c:pt>
              </c:numCache>
            </c:numRef>
          </c:val>
        </c:ser>
        <c:gapWidth val="219"/>
        <c:overlap val="-27"/>
        <c:axId val="79952128"/>
        <c:axId val="82120704"/>
      </c:barChart>
      <c:catAx>
        <c:axId val="79952128"/>
        <c:scaling>
          <c:orientation val="minMax"/>
        </c:scaling>
        <c:axPos val="b"/>
        <c:numFmt formatCode="General" sourceLinked="1"/>
        <c:maj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82120704"/>
        <c:crosses val="autoZero"/>
        <c:auto val="1"/>
        <c:lblAlgn val="ctr"/>
        <c:lblOffset val="100"/>
      </c:catAx>
      <c:valAx>
        <c:axId val="82120704"/>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tickLblPos val="none"/>
        <c:crossAx val="79952128"/>
        <c:crosses val="autoZero"/>
        <c:crossBetween val="between"/>
      </c:valAx>
      <c:spPr>
        <a:noFill/>
        <a:ln>
          <a:noFill/>
        </a:ln>
        <a:effectLst/>
      </c:spPr>
    </c:plotArea>
    <c:legend>
      <c:legendPos val="r"/>
      <c:layout>
        <c:manualLayout>
          <c:xMode val="edge"/>
          <c:yMode val="edge"/>
          <c:x val="0.61940725251384099"/>
          <c:y val="0.24243310960649386"/>
          <c:w val="0.37504213150253884"/>
          <c:h val="0.5371633148113284"/>
        </c:manualLayout>
      </c:layout>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28AB5-9FA3-EA43-97E9-34DD3A717F34}" type="datetimeFigureOut">
              <a:rPr lang="en-US" smtClean="0"/>
              <a:pPr/>
              <a:t>4/27/2016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E79A0-A0B9-7C41-A0F6-0704142EA193}" type="slidenum">
              <a:rPr lang="en-US" smtClean="0"/>
              <a:pPr/>
              <a:t>‹#›</a:t>
            </a:fld>
            <a:endParaRPr lang="en-US" dirty="0"/>
          </a:p>
        </p:txBody>
      </p:sp>
    </p:spTree>
    <p:extLst>
      <p:ext uri="{BB962C8B-B14F-4D97-AF65-F5344CB8AC3E}">
        <p14:creationId xmlns:p14="http://schemas.microsoft.com/office/powerpoint/2010/main" xmlns="" val="1011398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5724FF-A098-4B60-9000-6891DF0985A5}" type="slidenum">
              <a:rPr lang="en-US" smtClean="0">
                <a:solidFill>
                  <a:prstClr val="black"/>
                </a:solidFill>
              </a:rPr>
              <a:pPr/>
              <a:t>2</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Massachusetts Department of Elementary and Secondary Education</a:t>
            </a:r>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5724FF-A098-4B60-9000-6891DF0985A5}" type="slidenum">
              <a:rPr lang="en-US" smtClean="0">
                <a:solidFill>
                  <a:prstClr val="black"/>
                </a:solidFill>
              </a:rPr>
              <a:pPr/>
              <a:t>22</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Massachusetts Department of Elementary and Secondary Education</a:t>
            </a:r>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Fall River was one</a:t>
            </a:r>
            <a:r>
              <a:rPr lang="en-US" baseline="0" dirty="0" smtClean="0"/>
              <a:t> of seven WAZ districts supported by DESE through RTTT funds in 2011</a:t>
            </a:r>
          </a:p>
          <a:p>
            <a:r>
              <a:rPr lang="en-US" baseline="0" dirty="0" smtClean="0"/>
              <a:t>Provided opportunity to develop a comprehensive SEL agenda</a:t>
            </a:r>
          </a:p>
          <a:p>
            <a:r>
              <a:rPr lang="en-US" baseline="0" dirty="0" smtClean="0"/>
              <a:t>Piloted in 2 Level 4 schools before going to scale</a:t>
            </a:r>
            <a:endParaRPr lang="en-US" dirty="0"/>
          </a:p>
        </p:txBody>
      </p:sp>
      <p:sp>
        <p:nvSpPr>
          <p:cNvPr id="4" name="Slide Number Placeholder 3"/>
          <p:cNvSpPr>
            <a:spLocks noGrp="1"/>
          </p:cNvSpPr>
          <p:nvPr>
            <p:ph type="sldNum" sz="quarter" idx="10"/>
          </p:nvPr>
        </p:nvSpPr>
        <p:spPr/>
        <p:txBody>
          <a:bodyPr/>
          <a:lstStyle/>
          <a:p>
            <a:fld id="{F8B5F2F6-41C8-5A4D-936C-3451C0F10FEB}" type="slidenum">
              <a:rPr lang="en-US" smtClean="0">
                <a:solidFill>
                  <a:prstClr val="black"/>
                </a:solidFill>
              </a:rPr>
              <a:pPr/>
              <a:t>23</a:t>
            </a:fld>
            <a:endParaRPr lang="en-US" dirty="0">
              <a:solidFill>
                <a:prstClr val="black"/>
              </a:solidFill>
            </a:endParaRPr>
          </a:p>
        </p:txBody>
      </p:sp>
    </p:spTree>
    <p:extLst>
      <p:ext uri="{BB962C8B-B14F-4D97-AF65-F5344CB8AC3E}">
        <p14:creationId xmlns="" xmlns:p14="http://schemas.microsoft.com/office/powerpoint/2010/main" val="450179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 Responsive Classroom and Guided Discipline Training continues.</a:t>
            </a:r>
          </a:p>
          <a:p>
            <a:endParaRPr lang="en-US" dirty="0" smtClean="0"/>
          </a:p>
          <a:p>
            <a:r>
              <a:rPr lang="en-US" dirty="0" smtClean="0"/>
              <a:t>B. SEL District network continue to meet monthly and share best practices around a tiered model for behavior as well as analyze SEL data. </a:t>
            </a:r>
          </a:p>
          <a:p>
            <a:endParaRPr lang="en-US" dirty="0" smtClean="0"/>
          </a:p>
          <a:p>
            <a:r>
              <a:rPr lang="en-US" dirty="0" smtClean="0"/>
              <a:t>C. Schools refine their SEL RTI process. </a:t>
            </a:r>
          </a:p>
          <a:p>
            <a:endParaRPr lang="en-US" dirty="0" smtClean="0"/>
          </a:p>
          <a:p>
            <a:r>
              <a:rPr lang="en-US" dirty="0" smtClean="0"/>
              <a:t>D. Fall River Parent Academy is launched offering over 60 free courses to parents (http://www.fallriverparentacademy.org/). </a:t>
            </a:r>
          </a:p>
          <a:p>
            <a:endParaRPr lang="en-US" dirty="0" smtClean="0"/>
          </a:p>
          <a:p>
            <a:r>
              <a:rPr lang="en-US" dirty="0" smtClean="0"/>
              <a:t>E. Attendance Task Force continues to meet monthly.</a:t>
            </a:r>
            <a:endParaRPr lang="en-US" dirty="0"/>
          </a:p>
        </p:txBody>
      </p:sp>
      <p:sp>
        <p:nvSpPr>
          <p:cNvPr id="4" name="Slide Number Placeholder 3"/>
          <p:cNvSpPr>
            <a:spLocks noGrp="1"/>
          </p:cNvSpPr>
          <p:nvPr>
            <p:ph type="sldNum" sz="quarter" idx="10"/>
          </p:nvPr>
        </p:nvSpPr>
        <p:spPr/>
        <p:txBody>
          <a:bodyPr/>
          <a:lstStyle/>
          <a:p>
            <a:fld id="{F8B5F2F6-41C8-5A4D-936C-3451C0F10FEB}" type="slidenum">
              <a:rPr lang="en-US" smtClean="0">
                <a:solidFill>
                  <a:prstClr val="black"/>
                </a:solidFill>
              </a:rPr>
              <a:pPr/>
              <a:t>24</a:t>
            </a:fld>
            <a:endParaRPr lang="en-US" dirty="0">
              <a:solidFill>
                <a:prstClr val="black"/>
              </a:solidFill>
            </a:endParaRPr>
          </a:p>
        </p:txBody>
      </p:sp>
    </p:spTree>
    <p:extLst>
      <p:ext uri="{BB962C8B-B14F-4D97-AF65-F5344CB8AC3E}">
        <p14:creationId xmlns="" xmlns:p14="http://schemas.microsoft.com/office/powerpoint/2010/main" val="3016845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AIP</a:t>
            </a:r>
            <a:r>
              <a:rPr lang="en-US" baseline="0" dirty="0" smtClean="0"/>
              <a:t> – district level SEL team</a:t>
            </a:r>
          </a:p>
          <a:p>
            <a:r>
              <a:rPr lang="en-US" baseline="0" dirty="0" smtClean="0"/>
              <a:t>SIP – school based SEL team</a:t>
            </a:r>
          </a:p>
          <a:p>
            <a:r>
              <a:rPr lang="en-US" baseline="0" dirty="0" smtClean="0"/>
              <a:t>PD – to support SIP goals</a:t>
            </a:r>
            <a:endParaRPr lang="en-US" dirty="0" smtClean="0"/>
          </a:p>
          <a:p>
            <a:r>
              <a:rPr lang="en-US" dirty="0" smtClean="0"/>
              <a:t>Ed Eval – Standard 3, Parent and Family</a:t>
            </a:r>
            <a:r>
              <a:rPr lang="en-US" baseline="0" dirty="0" smtClean="0"/>
              <a:t> Engagement</a:t>
            </a:r>
          </a:p>
          <a:p>
            <a:r>
              <a:rPr lang="en-US" baseline="0" dirty="0" smtClean="0"/>
              <a:t>Monitoring informs </a:t>
            </a:r>
            <a:endParaRPr lang="en-US" dirty="0"/>
          </a:p>
        </p:txBody>
      </p:sp>
      <p:sp>
        <p:nvSpPr>
          <p:cNvPr id="4" name="Slide Number Placeholder 3"/>
          <p:cNvSpPr>
            <a:spLocks noGrp="1"/>
          </p:cNvSpPr>
          <p:nvPr>
            <p:ph type="sldNum" sz="quarter" idx="10"/>
          </p:nvPr>
        </p:nvSpPr>
        <p:spPr/>
        <p:txBody>
          <a:bodyPr/>
          <a:lstStyle/>
          <a:p>
            <a:fld id="{F8B5F2F6-41C8-5A4D-936C-3451C0F10FEB}" type="slidenum">
              <a:rPr lang="en-US" smtClean="0">
                <a:solidFill>
                  <a:prstClr val="black"/>
                </a:solidFill>
              </a:rPr>
              <a:pPr/>
              <a:t>25</a:t>
            </a:fld>
            <a:endParaRPr lang="en-US" dirty="0">
              <a:solidFill>
                <a:prstClr val="black"/>
              </a:solidFill>
            </a:endParaRPr>
          </a:p>
        </p:txBody>
      </p:sp>
    </p:spTree>
    <p:extLst>
      <p:ext uri="{BB962C8B-B14F-4D97-AF65-F5344CB8AC3E}">
        <p14:creationId xmlns="" xmlns:p14="http://schemas.microsoft.com/office/powerpoint/2010/main" val="1108648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Kuss exited to Level</a:t>
            </a:r>
            <a:r>
              <a:rPr lang="en-US" baseline="0" dirty="0" smtClean="0"/>
              <a:t> 1 status</a:t>
            </a:r>
          </a:p>
          <a:p>
            <a:r>
              <a:rPr lang="en-US" baseline="0" dirty="0" smtClean="0"/>
              <a:t>Doran exited to Level 2, and the year following, Level 1</a:t>
            </a:r>
            <a:endParaRPr lang="en-US" dirty="0"/>
          </a:p>
        </p:txBody>
      </p:sp>
      <p:sp>
        <p:nvSpPr>
          <p:cNvPr id="4" name="Slide Number Placeholder 3"/>
          <p:cNvSpPr>
            <a:spLocks noGrp="1"/>
          </p:cNvSpPr>
          <p:nvPr>
            <p:ph type="sldNum" sz="quarter" idx="10"/>
          </p:nvPr>
        </p:nvSpPr>
        <p:spPr/>
        <p:txBody>
          <a:bodyPr/>
          <a:lstStyle/>
          <a:p>
            <a:fld id="{F8B5F2F6-41C8-5A4D-936C-3451C0F10FEB}" type="slidenum">
              <a:rPr lang="en-US" smtClean="0">
                <a:solidFill>
                  <a:prstClr val="black"/>
                </a:solidFill>
              </a:rPr>
              <a:pPr/>
              <a:t>26</a:t>
            </a:fld>
            <a:endParaRPr lang="en-US" dirty="0">
              <a:solidFill>
                <a:prstClr val="black"/>
              </a:solidFill>
            </a:endParaRPr>
          </a:p>
        </p:txBody>
      </p:sp>
    </p:spTree>
    <p:extLst>
      <p:ext uri="{BB962C8B-B14F-4D97-AF65-F5344CB8AC3E}">
        <p14:creationId xmlns="" xmlns:p14="http://schemas.microsoft.com/office/powerpoint/2010/main" val="2540830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Social</a:t>
            </a:r>
            <a:r>
              <a:rPr lang="en-US" baseline="0" dirty="0" smtClean="0"/>
              <a:t> service agencies – develop and deliver services within school</a:t>
            </a:r>
          </a:p>
          <a:p>
            <a:r>
              <a:rPr lang="en-US" baseline="0" dirty="0" smtClean="0"/>
              <a:t>DESE – technical assistance and funding to assist districts to develop capacity</a:t>
            </a:r>
          </a:p>
          <a:p>
            <a:r>
              <a:rPr lang="en-US" baseline="0" dirty="0" smtClean="0"/>
              <a:t>Higher Ed – preK-16 vertical alignment, and licensure competency</a:t>
            </a:r>
          </a:p>
          <a:p>
            <a:r>
              <a:rPr lang="en-US" baseline="0" dirty="0" smtClean="0"/>
              <a:t>Legislation – inter agency collaboration</a:t>
            </a:r>
            <a:endParaRPr lang="en-US" dirty="0"/>
          </a:p>
        </p:txBody>
      </p:sp>
      <p:sp>
        <p:nvSpPr>
          <p:cNvPr id="4" name="Slide Number Placeholder 3"/>
          <p:cNvSpPr>
            <a:spLocks noGrp="1"/>
          </p:cNvSpPr>
          <p:nvPr>
            <p:ph type="sldNum" sz="quarter" idx="10"/>
          </p:nvPr>
        </p:nvSpPr>
        <p:spPr/>
        <p:txBody>
          <a:bodyPr/>
          <a:lstStyle/>
          <a:p>
            <a:fld id="{F8B5F2F6-41C8-5A4D-936C-3451C0F10FEB}" type="slidenum">
              <a:rPr lang="en-US" smtClean="0">
                <a:solidFill>
                  <a:prstClr val="black"/>
                </a:solidFill>
              </a:rPr>
              <a:pPr/>
              <a:t>27</a:t>
            </a:fld>
            <a:endParaRPr lang="en-US" dirty="0">
              <a:solidFill>
                <a:prstClr val="black"/>
              </a:solidFill>
            </a:endParaRPr>
          </a:p>
        </p:txBody>
      </p:sp>
    </p:spTree>
    <p:extLst>
      <p:ext uri="{BB962C8B-B14F-4D97-AF65-F5344CB8AC3E}">
        <p14:creationId xmlns="" xmlns:p14="http://schemas.microsoft.com/office/powerpoint/2010/main" val="1263773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5724FF-A098-4B60-9000-6891DF0985A5}" type="slidenum">
              <a:rPr lang="en-US" smtClean="0">
                <a:solidFill>
                  <a:prstClr val="black"/>
                </a:solidFill>
              </a:rPr>
              <a:pPr/>
              <a:t>28</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Massachusetts Department of Elementary and Secondary Education</a:t>
            </a:r>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5724FF-A098-4B60-9000-6891DF0985A5}" type="slidenum">
              <a:rPr lang="en-US" smtClean="0">
                <a:solidFill>
                  <a:prstClr val="black"/>
                </a:solidFill>
              </a:rPr>
              <a:pPr/>
              <a:t>29</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Massachusetts Department of Elementary and Secondary Education</a:t>
            </a:r>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4737F888-DF85-4CA0-BF3A-5D2BDADB007A}" type="slidenum">
              <a:rPr lang="en-US" smtClean="0">
                <a:solidFill>
                  <a:prstClr val="black"/>
                </a:solidFill>
                <a:cs typeface="Arial" pitchFamily="34" charset="0"/>
              </a:rPr>
              <a:pPr/>
              <a:t>4</a:t>
            </a:fld>
            <a:endParaRPr lang="en-US" dirty="0" smtClean="0">
              <a:solidFill>
                <a:prstClr val="black"/>
              </a:solidFill>
              <a:cs typeface="Arial" pitchFamily="34" charset="0"/>
            </a:endParaRPr>
          </a:p>
        </p:txBody>
      </p:sp>
      <p:sp>
        <p:nvSpPr>
          <p:cNvPr id="66563"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6656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xmlns="" val="216991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We look at everything</a:t>
            </a:r>
            <a:r>
              <a:rPr lang="en-US" baseline="0" dirty="0" smtClean="0"/>
              <a:t> through a research-based/evidence-based lens.  </a:t>
            </a:r>
            <a:endParaRPr lang="en-US" dirty="0"/>
          </a:p>
        </p:txBody>
      </p:sp>
      <p:sp>
        <p:nvSpPr>
          <p:cNvPr id="4" name="Slide Number Placeholder 3"/>
          <p:cNvSpPr>
            <a:spLocks noGrp="1"/>
          </p:cNvSpPr>
          <p:nvPr>
            <p:ph type="sldNum" sz="quarter" idx="10"/>
          </p:nvPr>
        </p:nvSpPr>
        <p:spPr/>
        <p:txBody>
          <a:bodyPr/>
          <a:lstStyle/>
          <a:p>
            <a:fld id="{3CBE2343-AE78-4897-99E4-9E25B27E9F1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xmlns="" val="357859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BE2343-AE78-4897-99E4-9E25B27E9F1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xmlns="" val="750258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62467" name="Rectangle 3"/>
          <p:cNvSpPr>
            <a:spLocks noGrp="1"/>
          </p:cNvSpPr>
          <p:nvPr>
            <p:ph type="body" idx="1"/>
          </p:nvPr>
        </p:nvSpPr>
        <p:spPr>
          <a:noFill/>
          <a:ln>
            <a:solidFill>
              <a:srgbClr val="000000"/>
            </a:solidFill>
          </a:ln>
        </p:spPr>
        <p:txBody>
          <a:bodyPr/>
          <a:lstStyle/>
          <a:p>
            <a:pPr marL="232134" indent="-232134"/>
            <a:endParaRPr lang="en-US" sz="1600" b="1" dirty="0">
              <a:latin typeface="Arial" pitchFamily="34" charset="0"/>
            </a:endParaRPr>
          </a:p>
        </p:txBody>
      </p:sp>
    </p:spTree>
    <p:extLst>
      <p:ext uri="{BB962C8B-B14F-4D97-AF65-F5344CB8AC3E}">
        <p14:creationId xmlns:p14="http://schemas.microsoft.com/office/powerpoint/2010/main" xmlns="" val="207523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BE2343-AE78-4897-99E4-9E25B27E9F1E}" type="slidenum">
              <a:rPr lang="en-US" smtClean="0"/>
              <a:pPr/>
              <a:t>11</a:t>
            </a:fld>
            <a:endParaRPr lang="en-US" dirty="0"/>
          </a:p>
        </p:txBody>
      </p:sp>
    </p:spTree>
    <p:extLst>
      <p:ext uri="{BB962C8B-B14F-4D97-AF65-F5344CB8AC3E}">
        <p14:creationId xmlns:p14="http://schemas.microsoft.com/office/powerpoint/2010/main" xmlns="" val="1962617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5724FF-A098-4B60-9000-6891DF0985A5}" type="slidenum">
              <a:rPr lang="en-US" smtClean="0">
                <a:solidFill>
                  <a:prstClr val="black"/>
                </a:solidFill>
              </a:rPr>
              <a:pPr/>
              <a:t>18</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Massachusetts Department of Elementary and Secondary Education</a:t>
            </a:r>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DA72E-248B-554F-9F81-EA6483E5A0DF}" type="slidenum">
              <a:rPr lang="en-US" smtClean="0">
                <a:solidFill>
                  <a:prstClr val="black"/>
                </a:solidFill>
              </a:rPr>
              <a:pPr/>
              <a:t>20</a:t>
            </a:fld>
            <a:endParaRPr lang="en-US" dirty="0">
              <a:solidFill>
                <a:prstClr val="black"/>
              </a:solidFill>
            </a:endParaRPr>
          </a:p>
        </p:txBody>
      </p:sp>
    </p:spTree>
    <p:extLst>
      <p:ext uri="{BB962C8B-B14F-4D97-AF65-F5344CB8AC3E}">
        <p14:creationId xmlns="" xmlns:p14="http://schemas.microsoft.com/office/powerpoint/2010/main" val="1175062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DA72E-248B-554F-9F81-EA6483E5A0DF}" type="slidenum">
              <a:rPr lang="en-US" smtClean="0">
                <a:solidFill>
                  <a:prstClr val="black"/>
                </a:solidFill>
              </a:rPr>
              <a:pPr/>
              <a:t>21</a:t>
            </a:fld>
            <a:endParaRPr lang="en-US" dirty="0">
              <a:solidFill>
                <a:prstClr val="black"/>
              </a:solidFill>
            </a:endParaRPr>
          </a:p>
        </p:txBody>
      </p:sp>
    </p:spTree>
    <p:extLst>
      <p:ext uri="{BB962C8B-B14F-4D97-AF65-F5344CB8AC3E}">
        <p14:creationId xmlns="" xmlns:p14="http://schemas.microsoft.com/office/powerpoint/2010/main" val="42881245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white to blue color transition backgound"/>
          <p:cNvSpPr/>
          <p:nvPr/>
        </p:nvSpPr>
        <p:spPr>
          <a:xfrm>
            <a:off x="0" y="0"/>
            <a:ext cx="12192000" cy="6858000"/>
          </a:xfrm>
          <a:prstGeom prst="rect">
            <a:avLst/>
          </a:prstGeom>
          <a:gradFill flip="none" rotWithShape="1">
            <a:gsLst>
              <a:gs pos="22000">
                <a:schemeClr val="tx2"/>
              </a:gs>
              <a:gs pos="6900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p:nvPr>
        </p:nvSpPr>
        <p:spPr>
          <a:xfrm>
            <a:off x="914400" y="213047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4114800"/>
            <a:ext cx="8534400" cy="1752600"/>
          </a:xfrm>
        </p:spPr>
        <p:txBody>
          <a:bodyPr anchor="ctr"/>
          <a:lstStyle>
            <a:lvl1pPr marL="0" indent="0" algn="ctr">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BD9DE8-193B-4665-9BB6-E2D6926127B8}" type="datetimeFigureOut">
              <a:rPr lang="en-US" smtClean="0">
                <a:solidFill>
                  <a:prstClr val="black">
                    <a:tint val="75000"/>
                  </a:prstClr>
                </a:solidFill>
              </a:rPr>
              <a:pPr/>
              <a:t>4/27/2016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E8DD9ED-9F4F-430D-B730-8FEEDD7E8819}"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CASEL Logo"/>
          <p:cNvPicPr>
            <a:picLocks noChangeAspect="1"/>
          </p:cNvPicPr>
          <p:nvPr/>
        </p:nvPicPr>
        <p:blipFill>
          <a:blip r:embed="rId2" cstate="print"/>
          <a:stretch>
            <a:fillRect/>
          </a:stretch>
        </p:blipFill>
        <p:spPr>
          <a:xfrm>
            <a:off x="101600" y="228600"/>
            <a:ext cx="1219200" cy="914400"/>
          </a:xfrm>
          <a:prstGeom prst="rect">
            <a:avLst/>
          </a:prstGeom>
        </p:spPr>
      </p:pic>
    </p:spTree>
    <p:extLst>
      <p:ext uri="{BB962C8B-B14F-4D97-AF65-F5344CB8AC3E}">
        <p14:creationId xmlns:p14="http://schemas.microsoft.com/office/powerpoint/2010/main" xmlns="" val="155322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D9DE8-193B-4665-9BB6-E2D6926127B8}" type="datetimeFigureOut">
              <a:rPr lang="en-US" smtClean="0">
                <a:solidFill>
                  <a:prstClr val="black">
                    <a:tint val="75000"/>
                  </a:prstClr>
                </a:solidFill>
              </a:rPr>
              <a:pPr/>
              <a:t>4/27/2016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E8DD9ED-9F4F-430D-B730-8FEEDD7E88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6105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D9DE8-193B-4665-9BB6-E2D6926127B8}" type="datetimeFigureOut">
              <a:rPr lang="en-US" smtClean="0">
                <a:solidFill>
                  <a:prstClr val="black">
                    <a:tint val="75000"/>
                  </a:prstClr>
                </a:solidFill>
              </a:rPr>
              <a:pPr/>
              <a:t>4/27/2016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E8DD9ED-9F4F-430D-B730-8FEEDD7E88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979354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pic>
        <p:nvPicPr>
          <p:cNvPr id="6" name="Picture 5" descr="ESE Logo"/>
          <p:cNvPicPr>
            <a:picLocks noChangeAspect="1"/>
          </p:cNvPicPr>
          <p:nvPr/>
        </p:nvPicPr>
        <p:blipFill>
          <a:blip r:embed="rId2" cstate="print">
            <a:lum bright="20000"/>
          </a:blip>
          <a:srcRect r="77994"/>
          <a:stretch>
            <a:fillRect/>
          </a:stretch>
        </p:blipFill>
        <p:spPr>
          <a:xfrm>
            <a:off x="7823200" y="-381000"/>
            <a:ext cx="4673600" cy="7745744"/>
          </a:xfrm>
          <a:prstGeom prst="rect">
            <a:avLst/>
          </a:prstGeom>
        </p:spPr>
      </p:pic>
      <p:sp>
        <p:nvSpPr>
          <p:cNvPr id="9" name="Title 1"/>
          <p:cNvSpPr>
            <a:spLocks noGrp="1"/>
          </p:cNvSpPr>
          <p:nvPr>
            <p:ph type="ctrTitle"/>
          </p:nvPr>
        </p:nvSpPr>
        <p:spPr>
          <a:xfrm>
            <a:off x="711200" y="990601"/>
            <a:ext cx="10363200" cy="1905000"/>
          </a:xfrm>
        </p:spPr>
        <p:txBody>
          <a:bodyPr anchor="b" anchorCtr="0"/>
          <a:lstStyle>
            <a:lvl1pPr algn="l">
              <a:defRPr/>
            </a:lvl1pPr>
          </a:lstStyle>
          <a:p>
            <a:r>
              <a:rPr lang="en-US" smtClean="0"/>
              <a:t>Click to edit Master title style</a:t>
            </a:r>
            <a:endParaRPr lang="en-US" dirty="0"/>
          </a:p>
        </p:txBody>
      </p:sp>
      <p:sp>
        <p:nvSpPr>
          <p:cNvPr id="10" name="Subtitle 2"/>
          <p:cNvSpPr>
            <a:spLocks noGrp="1"/>
          </p:cNvSpPr>
          <p:nvPr>
            <p:ph type="subTitle" idx="1"/>
          </p:nvPr>
        </p:nvSpPr>
        <p:spPr>
          <a:xfrm>
            <a:off x="711200" y="2895600"/>
            <a:ext cx="8534400" cy="1066800"/>
          </a:xfrm>
        </p:spPr>
        <p:txBody>
          <a:bodyPr anchor="t" anchorCtr="0"/>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2" descr="Massachusetts Department of Elementary and Secondary Education"/>
          <p:cNvPicPr>
            <a:picLocks noChangeAspect="1"/>
          </p:cNvPicPr>
          <p:nvPr userDrawn="1"/>
        </p:nvPicPr>
        <p:blipFill>
          <a:blip r:embed="rId3" cstate="print"/>
          <a:srcRect/>
          <a:stretch>
            <a:fillRect/>
          </a:stretch>
        </p:blipFill>
        <p:spPr bwMode="auto">
          <a:xfrm>
            <a:off x="711203" y="5562600"/>
            <a:ext cx="3619500" cy="647700"/>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473444-3233-4B5C-A0B8-D09CFA150E1D}" type="datetimeFigureOut">
              <a:rPr lang="en-US" smtClean="0">
                <a:solidFill>
                  <a:prstClr val="black">
                    <a:tint val="75000"/>
                  </a:prstClr>
                </a:solidFill>
              </a:rPr>
              <a:pPr/>
              <a:t>4/27/2016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3F01DB-2DB6-4655-8E01-A4DD5E1C6C6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424697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473444-3233-4B5C-A0B8-D09CFA150E1D}" type="datetimeFigureOut">
              <a:rPr lang="en-US" smtClean="0">
                <a:solidFill>
                  <a:prstClr val="black">
                    <a:tint val="75000"/>
                  </a:prstClr>
                </a:solidFill>
              </a:rPr>
              <a:pPr/>
              <a:t>4/27/2016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3F01DB-2DB6-4655-8E01-A4DD5E1C6C6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810982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BA53FC-83B5-45B4-A457-13A6F154659D}" type="datetimeFigureOut">
              <a:rPr lang="en-US" smtClean="0">
                <a:solidFill>
                  <a:prstClr val="black"/>
                </a:solidFill>
              </a:rPr>
              <a:pPr/>
              <a:t>4/27/2016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19F22BA-5988-442A-85EC-2A9328F0A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991066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BA53FC-83B5-45B4-A457-13A6F154659D}" type="datetimeFigureOut">
              <a:rPr lang="en-US" smtClean="0">
                <a:solidFill>
                  <a:prstClr val="black"/>
                </a:solidFill>
              </a:rPr>
              <a:pPr/>
              <a:t>4/27/2016</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619F22BA-5988-442A-85EC-2A9328F0A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4116660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able of Contents and Section Header">
    <p:spTree>
      <p:nvGrpSpPr>
        <p:cNvPr id="1" name=""/>
        <p:cNvGrpSpPr/>
        <p:nvPr/>
      </p:nvGrpSpPr>
      <p:grpSpPr>
        <a:xfrm>
          <a:off x="0" y="0"/>
          <a:ext cx="0" cy="0"/>
          <a:chOff x="0" y="0"/>
          <a:chExt cx="0" cy="0"/>
        </a:xfrm>
      </p:grpSpPr>
      <p:grpSp>
        <p:nvGrpSpPr>
          <p:cNvPr id="3" name="Group 13" descr="horizontal line"/>
          <p:cNvGrpSpPr>
            <a:grpSpLocks/>
          </p:cNvGrpSpPr>
          <p:nvPr/>
        </p:nvGrpSpPr>
        <p:grpSpPr bwMode="auto">
          <a:xfrm>
            <a:off x="467784" y="990600"/>
            <a:ext cx="11218333" cy="63500"/>
            <a:chOff x="350838" y="1270000"/>
            <a:chExt cx="8413750" cy="63500"/>
          </a:xfrm>
          <a:solidFill>
            <a:srgbClr val="005FAF"/>
          </a:solidFill>
        </p:grpSpPr>
        <p:grpSp>
          <p:nvGrpSpPr>
            <p:cNvPr id="4" name="Group 4"/>
            <p:cNvGrpSpPr>
              <a:grpSpLocks/>
            </p:cNvGrpSpPr>
            <p:nvPr/>
          </p:nvGrpSpPr>
          <p:grpSpPr bwMode="auto">
            <a:xfrm>
              <a:off x="350838" y="1270000"/>
              <a:ext cx="8413750" cy="63500"/>
              <a:chOff x="350838" y="1270000"/>
              <a:chExt cx="8413750" cy="63500"/>
            </a:xfrm>
            <a:grpFill/>
          </p:grpSpPr>
          <p:sp>
            <p:nvSpPr>
              <p:cNvPr id="7" name="Rectangle 6"/>
              <p:cNvSpPr/>
              <p:nvPr/>
            </p:nvSpPr>
            <p:spPr>
              <a:xfrm>
                <a:off x="350838" y="1279525"/>
                <a:ext cx="8412162" cy="46038"/>
              </a:xfrm>
              <a:prstGeom prst="rect">
                <a:avLst/>
              </a:prstGeom>
              <a:grp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006699"/>
                  </a:solidFill>
                </a:endParaRPr>
              </a:p>
            </p:txBody>
          </p:sp>
          <p:cxnSp>
            <p:nvCxnSpPr>
              <p:cNvPr id="8" name="Straight Connector 7"/>
              <p:cNvCxnSpPr/>
              <p:nvPr/>
            </p:nvCxnSpPr>
            <p:spPr>
              <a:xfrm rot="5400000">
                <a:off x="8732044" y="1300956"/>
                <a:ext cx="63500" cy="1588"/>
              </a:xfrm>
              <a:prstGeom prst="line">
                <a:avLst/>
              </a:prstGeom>
              <a:grpFill/>
              <a:ln>
                <a:solidFill>
                  <a:srgbClr val="0061AF"/>
                </a:solidFill>
              </a:ln>
              <a:effectLst/>
            </p:spPr>
            <p:style>
              <a:lnRef idx="2">
                <a:schemeClr val="accent1"/>
              </a:lnRef>
              <a:fillRef idx="0">
                <a:schemeClr val="accent1"/>
              </a:fillRef>
              <a:effectRef idx="1">
                <a:schemeClr val="accent1"/>
              </a:effectRef>
              <a:fontRef idx="minor">
                <a:schemeClr val="tx1"/>
              </a:fontRef>
            </p:style>
          </p:cxnSp>
        </p:grpSp>
        <p:cxnSp>
          <p:nvCxnSpPr>
            <p:cNvPr id="6" name="Straight Connector 5"/>
            <p:cNvCxnSpPr/>
            <p:nvPr/>
          </p:nvCxnSpPr>
          <p:spPr>
            <a:xfrm rot="5400000">
              <a:off x="327819" y="1300956"/>
              <a:ext cx="63500" cy="1588"/>
            </a:xfrm>
            <a:prstGeom prst="line">
              <a:avLst/>
            </a:prstGeom>
            <a:grpFill/>
            <a:ln>
              <a:solidFill>
                <a:srgbClr val="0061AF"/>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508000" y="76200"/>
            <a:ext cx="11176000" cy="822960"/>
          </a:xfrm>
        </p:spPr>
        <p:txBody>
          <a:bodyPr lIns="0" anchor="b"/>
          <a:lstStyle/>
          <a:p>
            <a:r>
              <a:rPr lang="en-US" smtClean="0"/>
              <a:t>Click to edit Master title style</a:t>
            </a:r>
            <a:endParaRPr lang="en-US"/>
          </a:p>
        </p:txBody>
      </p:sp>
      <p:sp>
        <p:nvSpPr>
          <p:cNvPr id="9" name="Text Placeholder 2"/>
          <p:cNvSpPr>
            <a:spLocks noGrp="1"/>
          </p:cNvSpPr>
          <p:nvPr>
            <p:ph type="body" idx="11"/>
          </p:nvPr>
        </p:nvSpPr>
        <p:spPr>
          <a:xfrm>
            <a:off x="467784" y="1256121"/>
            <a:ext cx="11216216" cy="4687485"/>
          </a:xfrm>
        </p:spPr>
        <p:txBody>
          <a:bodyPr lIns="91440"/>
          <a:lstStyle>
            <a:lvl1pPr marL="282575" indent="-282575">
              <a:spcAft>
                <a:spcPts val="1200"/>
              </a:spcAft>
              <a:buClr>
                <a:srgbClr val="353535"/>
              </a:buClr>
              <a:buFont typeface="Lucida Grande"/>
              <a:buChar char="–"/>
              <a:defRPr sz="2000" baseline="0">
                <a:solidFill>
                  <a:srgbClr val="4D4D4F"/>
                </a:solidFill>
                <a:latin typeface="Arial"/>
                <a:cs typeface="Arial"/>
              </a:defRPr>
            </a:lvl1pPr>
            <a:lvl2pPr marL="652463" indent="-285750">
              <a:buFont typeface="Courier New"/>
              <a:buChar char="o"/>
              <a:defRPr sz="1800">
                <a:solidFill>
                  <a:schemeClr val="accent6">
                    <a:lumMod val="10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a:p>
            <a:pPr lvl="1"/>
            <a:r>
              <a:rPr lang="en-US" dirty="0" smtClean="0"/>
              <a:t>Second level</a:t>
            </a:r>
          </a:p>
        </p:txBody>
      </p:sp>
      <p:sp>
        <p:nvSpPr>
          <p:cNvPr id="10" name="Slide Number Placeholder 22"/>
          <p:cNvSpPr txBox="1">
            <a:spLocks/>
          </p:cNvSpPr>
          <p:nvPr/>
        </p:nvSpPr>
        <p:spPr>
          <a:xfrm>
            <a:off x="11480800" y="6478639"/>
            <a:ext cx="711200" cy="244475"/>
          </a:xfrm>
          <a:prstGeom prst="rect">
            <a:avLst/>
          </a:prstGeom>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defRPr/>
            </a:pPr>
            <a:fld id="{95D80A6E-FC45-4EB4-8E06-39EAEF3677AF}" type="slidenum">
              <a:rPr lang="en-US" sz="1400" b="1" smtClean="0">
                <a:solidFill>
                  <a:srgbClr val="4D4D4F"/>
                </a:solidFill>
                <a:cs typeface="Arial" charset="0"/>
              </a:rPr>
              <a:pPr algn="ctr" eaLnBrk="1" fontAlgn="base" hangingPunct="1">
                <a:spcBef>
                  <a:spcPct val="0"/>
                </a:spcBef>
                <a:spcAft>
                  <a:spcPct val="0"/>
                </a:spcAft>
                <a:defRPr/>
              </a:pPr>
              <a:t>‹#›</a:t>
            </a:fld>
            <a:endParaRPr lang="en-US" sz="1400" b="1" dirty="0" smtClean="0">
              <a:solidFill>
                <a:srgbClr val="4D4D4F"/>
              </a:solidFill>
              <a:cs typeface="Arial" charset="0"/>
            </a:endParaRPr>
          </a:p>
        </p:txBody>
      </p:sp>
    </p:spTree>
    <p:extLst>
      <p:ext uri="{BB962C8B-B14F-4D97-AF65-F5344CB8AC3E}">
        <p14:creationId xmlns="" xmlns:p14="http://schemas.microsoft.com/office/powerpoint/2010/main" val="1750019131"/>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able of Contents and Section Header">
    <p:spTree>
      <p:nvGrpSpPr>
        <p:cNvPr id="1" name=""/>
        <p:cNvGrpSpPr/>
        <p:nvPr/>
      </p:nvGrpSpPr>
      <p:grpSpPr>
        <a:xfrm>
          <a:off x="0" y="0"/>
          <a:ext cx="0" cy="0"/>
          <a:chOff x="0" y="0"/>
          <a:chExt cx="0" cy="0"/>
        </a:xfrm>
      </p:grpSpPr>
      <p:sp>
        <p:nvSpPr>
          <p:cNvPr id="3" name="Rectangle 2"/>
          <p:cNvSpPr/>
          <p:nvPr userDrawn="1"/>
        </p:nvSpPr>
        <p:spPr>
          <a:xfrm>
            <a:off x="4809068" y="6159500"/>
            <a:ext cx="7382933" cy="6985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endParaRPr>
          </a:p>
        </p:txBody>
      </p:sp>
      <p:grpSp>
        <p:nvGrpSpPr>
          <p:cNvPr id="4" name="Group 13" descr="horizontal line"/>
          <p:cNvGrpSpPr>
            <a:grpSpLocks/>
          </p:cNvGrpSpPr>
          <p:nvPr/>
        </p:nvGrpSpPr>
        <p:grpSpPr bwMode="auto">
          <a:xfrm>
            <a:off x="467784" y="990600"/>
            <a:ext cx="11218333" cy="63500"/>
            <a:chOff x="350838" y="1270000"/>
            <a:chExt cx="8413750" cy="63500"/>
          </a:xfrm>
          <a:solidFill>
            <a:srgbClr val="005FAF"/>
          </a:solidFill>
        </p:grpSpPr>
        <p:grpSp>
          <p:nvGrpSpPr>
            <p:cNvPr id="5" name="Group 4"/>
            <p:cNvGrpSpPr>
              <a:grpSpLocks/>
            </p:cNvGrpSpPr>
            <p:nvPr/>
          </p:nvGrpSpPr>
          <p:grpSpPr bwMode="auto">
            <a:xfrm>
              <a:off x="350838" y="1270000"/>
              <a:ext cx="8413750" cy="63500"/>
              <a:chOff x="350838" y="1270000"/>
              <a:chExt cx="8413750" cy="63500"/>
            </a:xfrm>
            <a:grpFill/>
          </p:grpSpPr>
          <p:sp>
            <p:nvSpPr>
              <p:cNvPr id="7" name="Rectangle 6"/>
              <p:cNvSpPr/>
              <p:nvPr/>
            </p:nvSpPr>
            <p:spPr>
              <a:xfrm>
                <a:off x="350838" y="1279525"/>
                <a:ext cx="8412162" cy="46038"/>
              </a:xfrm>
              <a:prstGeom prst="rect">
                <a:avLst/>
              </a:prstGeom>
              <a:grp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006699"/>
                  </a:solidFill>
                </a:endParaRPr>
              </a:p>
            </p:txBody>
          </p:sp>
          <p:cxnSp>
            <p:nvCxnSpPr>
              <p:cNvPr id="8" name="Straight Connector 7"/>
              <p:cNvCxnSpPr/>
              <p:nvPr/>
            </p:nvCxnSpPr>
            <p:spPr>
              <a:xfrm rot="5400000">
                <a:off x="8732044" y="1300956"/>
                <a:ext cx="63500" cy="1588"/>
              </a:xfrm>
              <a:prstGeom prst="line">
                <a:avLst/>
              </a:prstGeom>
              <a:grpFill/>
              <a:ln>
                <a:solidFill>
                  <a:srgbClr val="0061AF"/>
                </a:solidFill>
              </a:ln>
              <a:effectLst/>
            </p:spPr>
            <p:style>
              <a:lnRef idx="2">
                <a:schemeClr val="accent1"/>
              </a:lnRef>
              <a:fillRef idx="0">
                <a:schemeClr val="accent1"/>
              </a:fillRef>
              <a:effectRef idx="1">
                <a:schemeClr val="accent1"/>
              </a:effectRef>
              <a:fontRef idx="minor">
                <a:schemeClr val="tx1"/>
              </a:fontRef>
            </p:style>
          </p:cxnSp>
        </p:grpSp>
        <p:cxnSp>
          <p:nvCxnSpPr>
            <p:cNvPr id="6" name="Straight Connector 5"/>
            <p:cNvCxnSpPr/>
            <p:nvPr/>
          </p:nvCxnSpPr>
          <p:spPr>
            <a:xfrm rot="5400000">
              <a:off x="327819" y="1300956"/>
              <a:ext cx="63500" cy="1588"/>
            </a:xfrm>
            <a:prstGeom prst="line">
              <a:avLst/>
            </a:prstGeom>
            <a:grpFill/>
            <a:ln>
              <a:solidFill>
                <a:srgbClr val="0061AF"/>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508000" y="76200"/>
            <a:ext cx="11176000" cy="822960"/>
          </a:xfrm>
        </p:spPr>
        <p:txBody>
          <a:bodyPr lIns="0" anchor="b"/>
          <a:lstStyle/>
          <a:p>
            <a:r>
              <a:rPr lang="en-US" smtClean="0"/>
              <a:t>Click to edit Master title style</a:t>
            </a:r>
            <a:endParaRPr lang="en-US"/>
          </a:p>
        </p:txBody>
      </p:sp>
      <p:sp>
        <p:nvSpPr>
          <p:cNvPr id="9" name="Text Placeholder 2"/>
          <p:cNvSpPr>
            <a:spLocks noGrp="1"/>
          </p:cNvSpPr>
          <p:nvPr>
            <p:ph type="body" idx="11"/>
          </p:nvPr>
        </p:nvSpPr>
        <p:spPr>
          <a:xfrm>
            <a:off x="467784" y="1256121"/>
            <a:ext cx="11216216" cy="4687485"/>
          </a:xfrm>
        </p:spPr>
        <p:txBody>
          <a:bodyPr lIns="91440"/>
          <a:lstStyle>
            <a:lvl1pPr marL="282575" indent="-282575">
              <a:spcAft>
                <a:spcPts val="1200"/>
              </a:spcAft>
              <a:buClr>
                <a:srgbClr val="353535"/>
              </a:buClr>
              <a:buFont typeface="Lucida Grande"/>
              <a:buChar char="–"/>
              <a:defRPr sz="2000" baseline="0">
                <a:solidFill>
                  <a:srgbClr val="4D4D4F"/>
                </a:solidFill>
                <a:latin typeface="Arial"/>
                <a:cs typeface="Arial"/>
              </a:defRPr>
            </a:lvl1pPr>
            <a:lvl2pPr marL="652463" indent="-285750">
              <a:buFont typeface="Courier New"/>
              <a:buChar char="o"/>
              <a:defRPr sz="1800">
                <a:solidFill>
                  <a:schemeClr val="accent6">
                    <a:lumMod val="10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a:p>
            <a:pPr lvl="1"/>
            <a:r>
              <a:rPr lang="en-US" dirty="0" smtClean="0"/>
              <a:t>Second level</a:t>
            </a:r>
          </a:p>
        </p:txBody>
      </p:sp>
      <p:sp>
        <p:nvSpPr>
          <p:cNvPr id="10" name="Slide Number Placeholder 22"/>
          <p:cNvSpPr txBox="1">
            <a:spLocks/>
          </p:cNvSpPr>
          <p:nvPr/>
        </p:nvSpPr>
        <p:spPr>
          <a:xfrm>
            <a:off x="11480800" y="6478639"/>
            <a:ext cx="711200" cy="244475"/>
          </a:xfrm>
          <a:prstGeom prst="rect">
            <a:avLst/>
          </a:prstGeom>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defRPr/>
            </a:pPr>
            <a:fld id="{95D80A6E-FC45-4EB4-8E06-39EAEF3677AF}" type="slidenum">
              <a:rPr lang="en-US" sz="1400" b="1" smtClean="0">
                <a:solidFill>
                  <a:srgbClr val="4D4D4F"/>
                </a:solidFill>
                <a:cs typeface="Arial" charset="0"/>
              </a:rPr>
              <a:pPr algn="ctr" eaLnBrk="1" fontAlgn="base" hangingPunct="1">
                <a:spcBef>
                  <a:spcPct val="0"/>
                </a:spcBef>
                <a:spcAft>
                  <a:spcPct val="0"/>
                </a:spcAft>
                <a:defRPr/>
              </a:pPr>
              <a:t>‹#›</a:t>
            </a:fld>
            <a:endParaRPr lang="en-US" sz="1400" b="1" dirty="0" smtClean="0">
              <a:solidFill>
                <a:srgbClr val="4D4D4F"/>
              </a:solidFill>
              <a:cs typeface="Arial" charset="0"/>
            </a:endParaRPr>
          </a:p>
        </p:txBody>
      </p:sp>
      <p:pic>
        <p:nvPicPr>
          <p:cNvPr id="13" name="Picture 1" descr="CORE Districts Logo"/>
          <p:cNvPicPr>
            <a:picLocks noChangeAspect="1" noChangeArrowheads="1"/>
          </p:cNvPicPr>
          <p:nvPr userDrawn="1"/>
        </p:nvPicPr>
        <p:blipFill>
          <a:blip r:embed="rId2" cstate="email">
            <a:extLst>
              <a:ext uri="{28A0092B-C50C-407E-A947-70E740481C1C}">
                <a14:useLocalDpi xmlns="" xmlns:a14="http://schemas.microsoft.com/office/drawing/2010/main" val="0"/>
              </a:ext>
            </a:extLst>
          </a:blip>
          <a:srcRect/>
          <a:stretch>
            <a:fillRect/>
          </a:stretch>
        </p:blipFill>
        <p:spPr bwMode="auto">
          <a:xfrm>
            <a:off x="9486903" y="6340074"/>
            <a:ext cx="1993900" cy="4384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74459888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able of Contents and Section Header">
    <p:spTree>
      <p:nvGrpSpPr>
        <p:cNvPr id="1" name=""/>
        <p:cNvGrpSpPr/>
        <p:nvPr/>
      </p:nvGrpSpPr>
      <p:grpSpPr>
        <a:xfrm>
          <a:off x="0" y="0"/>
          <a:ext cx="0" cy="0"/>
          <a:chOff x="0" y="0"/>
          <a:chExt cx="0" cy="0"/>
        </a:xfrm>
      </p:grpSpPr>
      <p:sp>
        <p:nvSpPr>
          <p:cNvPr id="3" name="Rectangle 2"/>
          <p:cNvSpPr/>
          <p:nvPr userDrawn="1"/>
        </p:nvSpPr>
        <p:spPr>
          <a:xfrm>
            <a:off x="4809068" y="6159500"/>
            <a:ext cx="7382933" cy="6985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endParaRPr>
          </a:p>
        </p:txBody>
      </p:sp>
      <p:grpSp>
        <p:nvGrpSpPr>
          <p:cNvPr id="4" name="Group 13" descr="horizontal line"/>
          <p:cNvGrpSpPr>
            <a:grpSpLocks/>
          </p:cNvGrpSpPr>
          <p:nvPr/>
        </p:nvGrpSpPr>
        <p:grpSpPr bwMode="auto">
          <a:xfrm>
            <a:off x="467784" y="990600"/>
            <a:ext cx="11218333" cy="63500"/>
            <a:chOff x="350838" y="1270000"/>
            <a:chExt cx="8413750" cy="63500"/>
          </a:xfrm>
          <a:solidFill>
            <a:srgbClr val="005FAF"/>
          </a:solidFill>
        </p:grpSpPr>
        <p:grpSp>
          <p:nvGrpSpPr>
            <p:cNvPr id="5" name="Group 4"/>
            <p:cNvGrpSpPr>
              <a:grpSpLocks/>
            </p:cNvGrpSpPr>
            <p:nvPr/>
          </p:nvGrpSpPr>
          <p:grpSpPr bwMode="auto">
            <a:xfrm>
              <a:off x="350838" y="1270000"/>
              <a:ext cx="8413750" cy="63500"/>
              <a:chOff x="350838" y="1270000"/>
              <a:chExt cx="8413750" cy="63500"/>
            </a:xfrm>
            <a:grpFill/>
          </p:grpSpPr>
          <p:sp>
            <p:nvSpPr>
              <p:cNvPr id="7" name="Rectangle 6"/>
              <p:cNvSpPr/>
              <p:nvPr/>
            </p:nvSpPr>
            <p:spPr>
              <a:xfrm>
                <a:off x="350838" y="1279525"/>
                <a:ext cx="8412162" cy="46038"/>
              </a:xfrm>
              <a:prstGeom prst="rect">
                <a:avLst/>
              </a:prstGeom>
              <a:grp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006699"/>
                  </a:solidFill>
                </a:endParaRPr>
              </a:p>
            </p:txBody>
          </p:sp>
          <p:cxnSp>
            <p:nvCxnSpPr>
              <p:cNvPr id="8" name="Straight Connector 7"/>
              <p:cNvCxnSpPr/>
              <p:nvPr/>
            </p:nvCxnSpPr>
            <p:spPr>
              <a:xfrm rot="5400000">
                <a:off x="8732044" y="1300956"/>
                <a:ext cx="63500" cy="1588"/>
              </a:xfrm>
              <a:prstGeom prst="line">
                <a:avLst/>
              </a:prstGeom>
              <a:grpFill/>
              <a:ln>
                <a:solidFill>
                  <a:srgbClr val="0061AF"/>
                </a:solidFill>
              </a:ln>
              <a:effectLst/>
            </p:spPr>
            <p:style>
              <a:lnRef idx="2">
                <a:schemeClr val="accent1"/>
              </a:lnRef>
              <a:fillRef idx="0">
                <a:schemeClr val="accent1"/>
              </a:fillRef>
              <a:effectRef idx="1">
                <a:schemeClr val="accent1"/>
              </a:effectRef>
              <a:fontRef idx="minor">
                <a:schemeClr val="tx1"/>
              </a:fontRef>
            </p:style>
          </p:cxnSp>
        </p:grpSp>
        <p:cxnSp>
          <p:nvCxnSpPr>
            <p:cNvPr id="6" name="Straight Connector 5"/>
            <p:cNvCxnSpPr/>
            <p:nvPr/>
          </p:nvCxnSpPr>
          <p:spPr>
            <a:xfrm rot="5400000">
              <a:off x="327819" y="1300956"/>
              <a:ext cx="63500" cy="1588"/>
            </a:xfrm>
            <a:prstGeom prst="line">
              <a:avLst/>
            </a:prstGeom>
            <a:grpFill/>
            <a:ln>
              <a:solidFill>
                <a:srgbClr val="0061AF"/>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508000" y="76200"/>
            <a:ext cx="11176000" cy="822960"/>
          </a:xfrm>
        </p:spPr>
        <p:txBody>
          <a:bodyPr lIns="0" anchor="b"/>
          <a:lstStyle/>
          <a:p>
            <a:r>
              <a:rPr lang="en-US" smtClean="0"/>
              <a:t>Click to edit Master title style</a:t>
            </a:r>
            <a:endParaRPr lang="en-US"/>
          </a:p>
        </p:txBody>
      </p:sp>
      <p:sp>
        <p:nvSpPr>
          <p:cNvPr id="9" name="Text Placeholder 2"/>
          <p:cNvSpPr>
            <a:spLocks noGrp="1"/>
          </p:cNvSpPr>
          <p:nvPr>
            <p:ph type="body" idx="11"/>
          </p:nvPr>
        </p:nvSpPr>
        <p:spPr>
          <a:xfrm>
            <a:off x="467784" y="1256121"/>
            <a:ext cx="11216216" cy="4687485"/>
          </a:xfrm>
        </p:spPr>
        <p:txBody>
          <a:bodyPr lIns="91440"/>
          <a:lstStyle>
            <a:lvl1pPr marL="282575" indent="-282575">
              <a:spcAft>
                <a:spcPts val="1200"/>
              </a:spcAft>
              <a:buClr>
                <a:srgbClr val="353535"/>
              </a:buClr>
              <a:buFont typeface="Lucida Grande"/>
              <a:buChar char="–"/>
              <a:defRPr sz="2000" baseline="0">
                <a:solidFill>
                  <a:srgbClr val="4D4D4F"/>
                </a:solidFill>
                <a:latin typeface="Arial"/>
                <a:cs typeface="Arial"/>
              </a:defRPr>
            </a:lvl1pPr>
            <a:lvl2pPr marL="652463" indent="-285750">
              <a:buFont typeface="Courier New"/>
              <a:buChar char="o"/>
              <a:defRPr sz="1800">
                <a:solidFill>
                  <a:schemeClr val="accent6">
                    <a:lumMod val="10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a:p>
            <a:pPr lvl="1"/>
            <a:r>
              <a:rPr lang="en-US" dirty="0" smtClean="0"/>
              <a:t>Second level</a:t>
            </a:r>
          </a:p>
        </p:txBody>
      </p:sp>
      <p:sp>
        <p:nvSpPr>
          <p:cNvPr id="10" name="Slide Number Placeholder 22"/>
          <p:cNvSpPr txBox="1">
            <a:spLocks/>
          </p:cNvSpPr>
          <p:nvPr/>
        </p:nvSpPr>
        <p:spPr>
          <a:xfrm>
            <a:off x="11480800" y="6478637"/>
            <a:ext cx="711200" cy="244475"/>
          </a:xfrm>
          <a:prstGeom prst="rect">
            <a:avLst/>
          </a:prstGeom>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defRPr/>
            </a:pPr>
            <a:fld id="{95D80A6E-FC45-4EB4-8E06-39EAEF3677AF}" type="slidenum">
              <a:rPr lang="en-US" sz="1400" b="1" smtClean="0">
                <a:solidFill>
                  <a:srgbClr val="4D4D4F"/>
                </a:solidFill>
                <a:cs typeface="Arial" charset="0"/>
              </a:rPr>
              <a:pPr algn="ctr" eaLnBrk="1" fontAlgn="base" hangingPunct="1">
                <a:spcBef>
                  <a:spcPct val="0"/>
                </a:spcBef>
                <a:spcAft>
                  <a:spcPct val="0"/>
                </a:spcAft>
                <a:defRPr/>
              </a:pPr>
              <a:t>‹#›</a:t>
            </a:fld>
            <a:endParaRPr lang="en-US" sz="1400" b="1" dirty="0" smtClean="0">
              <a:solidFill>
                <a:srgbClr val="4D4D4F"/>
              </a:solidFill>
              <a:cs typeface="Arial" charset="0"/>
            </a:endParaRPr>
          </a:p>
        </p:txBody>
      </p:sp>
      <p:pic>
        <p:nvPicPr>
          <p:cNvPr id="13" name="Picture 1" descr="CORE Districts Logo"/>
          <p:cNvPicPr>
            <a:picLocks noChangeAspect="1" noChangeArrowheads="1"/>
          </p:cNvPicPr>
          <p:nvPr userDrawn="1"/>
        </p:nvPicPr>
        <p:blipFill>
          <a:blip r:embed="rId2" cstate="email">
            <a:extLst>
              <a:ext uri="{28A0092B-C50C-407E-A947-70E740481C1C}">
                <a14:useLocalDpi xmlns="" xmlns:a14="http://schemas.microsoft.com/office/drawing/2010/main" val="0"/>
              </a:ext>
            </a:extLst>
          </a:blip>
          <a:srcRect/>
          <a:stretch>
            <a:fillRect/>
          </a:stretch>
        </p:blipFill>
        <p:spPr bwMode="auto">
          <a:xfrm>
            <a:off x="9486903" y="6340074"/>
            <a:ext cx="1993900" cy="4384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74459888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8BD9DE8-193B-4665-9BB6-E2D6926127B8}" type="datetimeFigureOut">
              <a:rPr lang="en-US" smtClean="0">
                <a:solidFill>
                  <a:prstClr val="black">
                    <a:tint val="75000"/>
                  </a:prstClr>
                </a:solidFill>
              </a:rPr>
              <a:pPr/>
              <a:t>4/27/2016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E8DD9ED-9F4F-430D-B730-8FEEDD7E88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5817122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BA53FC-83B5-45B4-A457-13A6F154659D}" type="datetimeFigureOut">
              <a:rPr lang="en-US" smtClean="0">
                <a:solidFill>
                  <a:prstClr val="black"/>
                </a:solidFill>
              </a:rPr>
              <a:pPr/>
              <a:t>4/27/2016</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619F22BA-5988-442A-85EC-2A9328F0A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4116660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pPr/>
              <a:t>Wednesday, April 27, 2016</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pPr/>
              <a:t>Wednesday, April 27, 2016</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pPr/>
              <a:t>Wednesday, April 27, 2016</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pPr/>
              <a:t>Wednesday, April 27, 2016</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BA53FC-83B5-45B4-A457-13A6F154659D}" type="datetimeFigureOut">
              <a:rPr lang="en-US" smtClean="0">
                <a:solidFill>
                  <a:prstClr val="black"/>
                </a:solidFill>
              </a:rPr>
              <a:pPr/>
              <a:t>4/27/2016</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619F22BA-5988-442A-85EC-2A9328F0A4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4116660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pPr/>
              <a:t>Wednesday, April 27, 2016</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5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BD9DE8-193B-4665-9BB6-E2D6926127B8}" type="datetimeFigureOut">
              <a:rPr lang="en-US" smtClean="0">
                <a:solidFill>
                  <a:prstClr val="black">
                    <a:tint val="75000"/>
                  </a:prstClr>
                </a:solidFill>
              </a:rPr>
              <a:pPr/>
              <a:t>4/27/2016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E8DD9ED-9F4F-430D-B730-8FEEDD7E88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512312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BD9DE8-193B-4665-9BB6-E2D6926127B8}" type="datetimeFigureOut">
              <a:rPr lang="en-US" smtClean="0">
                <a:solidFill>
                  <a:prstClr val="black">
                    <a:tint val="75000"/>
                  </a:prstClr>
                </a:solidFill>
              </a:rPr>
              <a:pPr/>
              <a:t>4/27/2016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E8DD9ED-9F4F-430D-B730-8FEEDD7E88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081013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0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0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BD9DE8-193B-4665-9BB6-E2D6926127B8}" type="datetimeFigureOut">
              <a:rPr lang="en-US" smtClean="0">
                <a:solidFill>
                  <a:prstClr val="black">
                    <a:tint val="75000"/>
                  </a:prstClr>
                </a:solidFill>
              </a:rPr>
              <a:pPr/>
              <a:t>4/27/2016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E8DD9ED-9F4F-430D-B730-8FEEDD7E88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80088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BD9DE8-193B-4665-9BB6-E2D6926127B8}" type="datetimeFigureOut">
              <a:rPr lang="en-US" smtClean="0">
                <a:solidFill>
                  <a:prstClr val="black">
                    <a:tint val="75000"/>
                  </a:prstClr>
                </a:solidFill>
              </a:rPr>
              <a:pPr/>
              <a:t>4/27/2016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E8DD9ED-9F4F-430D-B730-8FEEDD7E88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717978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BD9DE8-193B-4665-9BB6-E2D6926127B8}" type="datetimeFigureOut">
              <a:rPr lang="en-US" smtClean="0">
                <a:solidFill>
                  <a:prstClr val="black">
                    <a:tint val="75000"/>
                  </a:prstClr>
                </a:solidFill>
              </a:rPr>
              <a:pPr/>
              <a:t>4/27/2016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E8DD9ED-9F4F-430D-B730-8FEEDD7E88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647812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BD9DE8-193B-4665-9BB6-E2D6926127B8}" type="datetimeFigureOut">
              <a:rPr lang="en-US" smtClean="0">
                <a:solidFill>
                  <a:prstClr val="black">
                    <a:tint val="75000"/>
                  </a:prstClr>
                </a:solidFill>
              </a:rPr>
              <a:pPr/>
              <a:t>4/27/2016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E8DD9ED-9F4F-430D-B730-8FEEDD7E88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33411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BD9DE8-193B-4665-9BB6-E2D6926127B8}" type="datetimeFigureOut">
              <a:rPr lang="en-US" smtClean="0">
                <a:solidFill>
                  <a:prstClr val="black">
                    <a:tint val="75000"/>
                  </a:prstClr>
                </a:solidFill>
              </a:rPr>
              <a:pPr/>
              <a:t>4/27/2016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E8DD9ED-9F4F-430D-B730-8FEEDD7E88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789618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2.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3.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6.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theme" Target="../theme/theme6.xml"/><Relationship Id="rId1"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theme" Target="../theme/theme7.xml"/><Relationship Id="rId1" Type="http://schemas.openxmlformats.org/officeDocument/2006/relationships/slideLayout" Target="../slideLayouts/slideLayout19.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0.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40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BD9DE8-193B-4665-9BB6-E2D6926127B8}" type="datetimeFigureOut">
              <a:rPr lang="en-US" smtClean="0">
                <a:solidFill>
                  <a:prstClr val="black">
                    <a:tint val="75000"/>
                  </a:prstClr>
                </a:solidFill>
              </a:rPr>
              <a:pPr/>
              <a:t>4/27/2016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40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40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8DD9ED-9F4F-430D-B730-8FEEDD7E8819}"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descr="white to blue color transition bar"/>
          <p:cNvSpPr/>
          <p:nvPr/>
        </p:nvSpPr>
        <p:spPr>
          <a:xfrm>
            <a:off x="0" y="0"/>
            <a:ext cx="1117600" cy="6858000"/>
          </a:xfrm>
          <a:prstGeom prst="rect">
            <a:avLst/>
          </a:prstGeom>
          <a:gradFill flip="none" rotWithShape="1">
            <a:gsLst>
              <a:gs pos="22000">
                <a:schemeClr val="tx2"/>
              </a:gs>
              <a:gs pos="6900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cxnSp>
        <p:nvCxnSpPr>
          <p:cNvPr id="9" name="Straight Connector 8" descr="horizontal line"/>
          <p:cNvCxnSpPr/>
          <p:nvPr/>
        </p:nvCxnSpPr>
        <p:spPr>
          <a:xfrm>
            <a:off x="1625600" y="1219200"/>
            <a:ext cx="9448800"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CASEL Logo"/>
          <p:cNvPicPr>
            <a:picLocks noChangeAspect="1"/>
          </p:cNvPicPr>
          <p:nvPr/>
        </p:nvPicPr>
        <p:blipFill>
          <a:blip r:embed="rId13" cstate="print"/>
          <a:stretch>
            <a:fillRect/>
          </a:stretch>
        </p:blipFill>
        <p:spPr>
          <a:xfrm>
            <a:off x="101600" y="228600"/>
            <a:ext cx="1219200" cy="914400"/>
          </a:xfrm>
          <a:prstGeom prst="rect">
            <a:avLst/>
          </a:prstGeom>
        </p:spPr>
      </p:pic>
    </p:spTree>
    <p:extLst>
      <p:ext uri="{BB962C8B-B14F-4D97-AF65-F5344CB8AC3E}">
        <p14:creationId xmlns:p14="http://schemas.microsoft.com/office/powerpoint/2010/main" xmlns="" val="50675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descr="Gray Bar"/>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Wednesday, April 27, 2016</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3" r:id="rId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descr="Gray Bar"/>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Wednesday, April 27, 2016</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5" r:id="rId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descr="Gray Bar"/>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Wednesday, April 27, 2016</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9" r:id="rId2"/>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Wednesday, April 27, 2016</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1" r:id="rId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ESE_StarLogo_2881_1401_transparent_color.gif"/>
          <p:cNvPicPr>
            <a:picLocks noChangeAspect="1"/>
          </p:cNvPicPr>
          <p:nvPr/>
        </p:nvPicPr>
        <p:blipFill>
          <a:blip r:embed="rId3" cstate="print">
            <a:lum bright="40000"/>
          </a:blip>
          <a:srcRect r="76032"/>
          <a:stretch>
            <a:fillRect/>
          </a:stretch>
        </p:blipFill>
        <p:spPr>
          <a:xfrm>
            <a:off x="11010784" y="4953000"/>
            <a:ext cx="1219200" cy="1905000"/>
          </a:xfrm>
          <a:prstGeom prst="rect">
            <a:avLst/>
          </a:prstGeom>
        </p:spPr>
      </p:pic>
      <p:pic>
        <p:nvPicPr>
          <p:cNvPr id="8" name="Picture 7" descr="ESE_StarLogo_2881_1401_transparent_color.gif"/>
          <p:cNvPicPr>
            <a:picLocks noChangeAspect="1"/>
          </p:cNvPicPr>
          <p:nvPr/>
        </p:nvPicPr>
        <p:blipFill>
          <a:blip r:embed="rId3" cstate="print">
            <a:lum bright="40000"/>
          </a:blip>
          <a:srcRect r="76032"/>
          <a:stretch>
            <a:fillRect/>
          </a:stretch>
        </p:blipFill>
        <p:spPr>
          <a:xfrm>
            <a:off x="11010784" y="4953000"/>
            <a:ext cx="1219200" cy="1905000"/>
          </a:xfrm>
          <a:prstGeom prst="rect">
            <a:avLst/>
          </a:prstGeom>
        </p:spPr>
      </p:pic>
      <p:pic>
        <p:nvPicPr>
          <p:cNvPr id="7" name="Picture 6" descr="ESE Logo"/>
          <p:cNvPicPr>
            <a:picLocks noChangeAspect="1"/>
          </p:cNvPicPr>
          <p:nvPr/>
        </p:nvPicPr>
        <p:blipFill>
          <a:blip r:embed="rId3" cstate="print">
            <a:lum bright="40000"/>
          </a:blip>
          <a:srcRect r="76032"/>
          <a:stretch>
            <a:fillRect/>
          </a:stretch>
        </p:blipFill>
        <p:spPr>
          <a:xfrm>
            <a:off x="11010784" y="4953000"/>
            <a:ext cx="1219200" cy="1905000"/>
          </a:xfrm>
          <a:prstGeom prst="rect">
            <a:avLst/>
          </a:prstGeom>
        </p:spPr>
      </p:pic>
      <p:sp>
        <p:nvSpPr>
          <p:cNvPr id="2" name="Title Placeholder 1"/>
          <p:cNvSpPr>
            <a:spLocks noGrp="1"/>
          </p:cNvSpPr>
          <p:nvPr>
            <p:ph type="title"/>
          </p:nvPr>
        </p:nvSpPr>
        <p:spPr>
          <a:xfrm>
            <a:off x="812800" y="274638"/>
            <a:ext cx="105664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12800" y="1524006"/>
            <a:ext cx="10566400" cy="4602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14400" y="635640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22371-60CA-4147-A4C9-1D7022A867E1}" type="datetime1">
              <a:rPr lang="en-US" smtClean="0">
                <a:solidFill>
                  <a:srgbClr val="0D1969">
                    <a:tint val="75000"/>
                  </a:srgbClr>
                </a:solidFill>
              </a:rPr>
              <a:pPr/>
              <a:t>4/27/2016</a:t>
            </a:fld>
            <a:endParaRPr lang="en-US" dirty="0">
              <a:solidFill>
                <a:srgbClr val="0D1969">
                  <a:tint val="75000"/>
                </a:srgbClr>
              </a:solidFill>
            </a:endParaRPr>
          </a:p>
        </p:txBody>
      </p:sp>
      <p:sp>
        <p:nvSpPr>
          <p:cNvPr id="5" name="Footer Placeholder 4"/>
          <p:cNvSpPr>
            <a:spLocks noGrp="1"/>
          </p:cNvSpPr>
          <p:nvPr>
            <p:ph type="ftr" sz="quarter" idx="3"/>
          </p:nvPr>
        </p:nvSpPr>
        <p:spPr>
          <a:xfrm>
            <a:off x="4165600" y="6356401"/>
            <a:ext cx="721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solidFill>
                  <a:srgbClr val="0D1969">
                    <a:tint val="75000"/>
                  </a:srgbClr>
                </a:solidFill>
              </a:rPr>
              <a:t>Massachusetts Department of Elementary and Secondary Education</a:t>
            </a:r>
            <a:endParaRPr lang="en-US" dirty="0">
              <a:solidFill>
                <a:srgbClr val="0D1969">
                  <a:tint val="75000"/>
                </a:srgbClr>
              </a:solidFill>
            </a:endParaRPr>
          </a:p>
        </p:txBody>
      </p:sp>
      <p:sp>
        <p:nvSpPr>
          <p:cNvPr id="6" name="Slide Number Placeholder 5"/>
          <p:cNvSpPr>
            <a:spLocks noGrp="1"/>
          </p:cNvSpPr>
          <p:nvPr>
            <p:ph type="sldNum" sz="quarter" idx="4"/>
          </p:nvPr>
        </p:nvSpPr>
        <p:spPr>
          <a:xfrm>
            <a:off x="11315584" y="5257800"/>
            <a:ext cx="711200" cy="457200"/>
          </a:xfrm>
          <a:prstGeom prst="rect">
            <a:avLst/>
          </a:prstGeom>
        </p:spPr>
        <p:txBody>
          <a:bodyPr vert="horz" lIns="91440" tIns="45720" rIns="91440" bIns="45720" rtlCol="0" anchor="ctr"/>
          <a:lstStyle>
            <a:lvl1pPr algn="ctr">
              <a:defRPr sz="1600">
                <a:solidFill>
                  <a:schemeClr val="tx1">
                    <a:tint val="75000"/>
                  </a:schemeClr>
                </a:solidFill>
                <a:latin typeface="+mj-lt"/>
              </a:defRPr>
            </a:lvl1pPr>
          </a:lstStyle>
          <a:p>
            <a:fld id="{BD26C40E-487C-40A4-A841-8174FD7B7142}" type="slidenum">
              <a:rPr lang="en-US" smtClean="0">
                <a:solidFill>
                  <a:srgbClr val="0D1969">
                    <a:tint val="75000"/>
                  </a:srgbClr>
                </a:solidFill>
              </a:rPr>
              <a:pPr/>
              <a:t>‹#›</a:t>
            </a:fld>
            <a:endParaRPr lang="en-US" dirty="0">
              <a:solidFill>
                <a:srgbClr val="0D1969">
                  <a:tint val="75000"/>
                </a:srgbClr>
              </a:solidFill>
            </a:endParaRPr>
          </a:p>
        </p:txBody>
      </p:sp>
    </p:spTree>
  </p:cSld>
  <p:clrMap bg1="lt1" tx1="dk1" bg2="lt2" tx2="dk2" accent1="accent1" accent2="accent2" accent3="accent3" accent4="accent4" accent5="accent5" accent6="accent6" hlink="hlink" folHlink="folHlink"/>
  <p:sldLayoutIdLst>
    <p:sldLayoutId id="2147483673" r:id="rId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9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73444-3233-4B5C-A0B8-D09CFA150E1D}" type="datetimeFigureOut">
              <a:rPr lang="en-US" smtClean="0">
                <a:solidFill>
                  <a:prstClr val="black">
                    <a:tint val="75000"/>
                  </a:prstClr>
                </a:solidFill>
              </a:rPr>
              <a:pPr/>
              <a:t>4/27/2016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9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9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F01DB-2DB6-4655-8E01-A4DD5E1C6C6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811757302"/>
      </p:ext>
    </p:extLst>
  </p:cSld>
  <p:clrMap bg1="lt1" tx1="dk1" bg2="lt2" tx2="dk2" accent1="accent1" accent2="accent2" accent3="accent3" accent4="accent4" accent5="accent5" accent6="accent6" hlink="hlink" folHlink="folHlink"/>
  <p:sldLayoutIdLst>
    <p:sldLayoutId id="2147483677" r:id="rId1"/>
    <p:sldLayoutId id="214748368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9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207413-DF12-4D3B-8125-14457075AEBC}" type="datetimeFigureOut">
              <a:rPr lang="en-US" smtClean="0">
                <a:solidFill>
                  <a:prstClr val="black">
                    <a:tint val="75000"/>
                  </a:prstClr>
                </a:solidFill>
              </a:rPr>
              <a:pPr/>
              <a:t>4/27/2016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9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9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96168-CDA5-4579-93DE-CFEE309490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385457710"/>
      </p:ext>
    </p:extLst>
  </p:cSld>
  <p:clrMap bg1="lt1" tx1="dk1" bg2="lt2" tx2="dk2" accent1="accent1" accent2="accent2" accent3="accent3" accent4="accent4" accent5="accent5" accent6="accent6" hlink="hlink" folHlink="folHlink"/>
  <p:sldLayoutIdLst>
    <p:sldLayoutId id="2147483679" r:id="rId1"/>
    <p:sldLayoutId id="214748368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12"/>
          <p:cNvSpPr>
            <a:spLocks noGrp="1"/>
          </p:cNvSpPr>
          <p:nvPr>
            <p:ph type="body" idx="1"/>
          </p:nvPr>
        </p:nvSpPr>
        <p:spPr bwMode="auto">
          <a:xfrm>
            <a:off x="508000" y="1219206"/>
            <a:ext cx="11176000" cy="4792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dirty="0" smtClean="0"/>
              <a:t>Click to edit Master text styles</a:t>
            </a:r>
          </a:p>
          <a:p>
            <a:pPr lvl="0"/>
            <a:r>
              <a:rPr lang="en-US" altLang="en-US" dirty="0" smtClean="0"/>
              <a:t>First level </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7" name="Rectangle 6"/>
          <p:cNvSpPr/>
          <p:nvPr/>
        </p:nvSpPr>
        <p:spPr bwMode="white">
          <a:xfrm>
            <a:off x="0" y="1235075"/>
            <a:ext cx="12192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028" name="Title Placeholder 21"/>
          <p:cNvSpPr>
            <a:spLocks noGrp="1"/>
          </p:cNvSpPr>
          <p:nvPr>
            <p:ph type="title"/>
          </p:nvPr>
        </p:nvSpPr>
        <p:spPr bwMode="auto">
          <a:xfrm>
            <a:off x="508000" y="228600"/>
            <a:ext cx="111760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 name="TextBox 1"/>
          <p:cNvSpPr txBox="1"/>
          <p:nvPr userDrawn="1"/>
        </p:nvSpPr>
        <p:spPr>
          <a:xfrm>
            <a:off x="261779" y="6343334"/>
            <a:ext cx="2308104" cy="461665"/>
          </a:xfrm>
          <a:prstGeom prst="rect">
            <a:avLst/>
          </a:prstGeom>
          <a:noFill/>
        </p:spPr>
        <p:txBody>
          <a:bodyPr wrap="square" rtlCol="0">
            <a:spAutoFit/>
          </a:bodyPr>
          <a:lstStyle/>
          <a:p>
            <a:pPr fontAlgn="base">
              <a:spcBef>
                <a:spcPct val="0"/>
              </a:spcBef>
              <a:spcAft>
                <a:spcPct val="0"/>
              </a:spcAft>
            </a:pPr>
            <a:endParaRPr lang="en-US" sz="2400" dirty="0">
              <a:solidFill>
                <a:srgbClr val="0061AF"/>
              </a:solidFill>
              <a:ea typeface="ＭＳ Ｐゴシック" pitchFamily="34" charset="-128"/>
              <a:cs typeface="Arial" pitchFamily="34" charset="0"/>
            </a:endParaRPr>
          </a:p>
        </p:txBody>
      </p:sp>
      <p:pic>
        <p:nvPicPr>
          <p:cNvPr id="6" name="Picture 10" descr="Transforming Education Logo"/>
          <p:cNvPicPr>
            <a:picLocks noChangeAspect="1"/>
          </p:cNvPicPr>
          <p:nvPr userDrawn="1"/>
        </p:nvPicPr>
        <p:blipFill>
          <a:blip r:embed="rId3" cstate="email">
            <a:extLst>
              <a:ext uri="{28A0092B-C50C-407E-A947-70E740481C1C}">
                <a14:useLocalDpi xmlns="" xmlns:a14="http://schemas.microsoft.com/office/drawing/2010/main" val="0"/>
              </a:ext>
            </a:extLst>
          </a:blip>
          <a:srcRect/>
          <a:stretch>
            <a:fillRect/>
          </a:stretch>
        </p:blipFill>
        <p:spPr bwMode="auto">
          <a:xfrm>
            <a:off x="261780" y="6343285"/>
            <a:ext cx="2048933" cy="395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lide Number Placeholder 2"/>
          <p:cNvSpPr>
            <a:spLocks noGrp="1"/>
          </p:cNvSpPr>
          <p:nvPr userDrawn="1">
            <p:ph type="sldNum" sz="quarter" idx="4"/>
          </p:nvPr>
        </p:nvSpPr>
        <p:spPr>
          <a:xfrm>
            <a:off x="9029700" y="635639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3C921203-3EC2-2C40-BC11-170E5208EDD9}" type="slidenum">
              <a:rPr lang="en-US" smtClean="0">
                <a:solidFill>
                  <a:srgbClr val="0061AF">
                    <a:tint val="75000"/>
                  </a:srgbClr>
                </a:solidFill>
                <a:ea typeface="ＭＳ Ｐゴシック" pitchFamily="34" charset="-128"/>
              </a:rPr>
              <a:pPr fontAlgn="base">
                <a:spcBef>
                  <a:spcPct val="0"/>
                </a:spcBef>
                <a:spcAft>
                  <a:spcPct val="0"/>
                </a:spcAft>
              </a:pPr>
              <a:t>‹#›</a:t>
            </a:fld>
            <a:endParaRPr lang="en-US" dirty="0">
              <a:solidFill>
                <a:srgbClr val="0061AF">
                  <a:tint val="75000"/>
                </a:srgbClr>
              </a:solidFill>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683" r:id="rId1"/>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2400" b="1" kern="1200">
          <a:solidFill>
            <a:srgbClr val="171717"/>
          </a:solidFill>
          <a:latin typeface="Arial"/>
          <a:ea typeface="ＭＳ Ｐゴシック" charset="-128"/>
          <a:cs typeface="Arial"/>
        </a:defRPr>
      </a:lvl1pPr>
      <a:lvl2pPr algn="l" rtl="0" eaLnBrk="1" fontAlgn="base" hangingPunct="1">
        <a:spcBef>
          <a:spcPct val="0"/>
        </a:spcBef>
        <a:spcAft>
          <a:spcPct val="0"/>
        </a:spcAft>
        <a:defRPr sz="2400">
          <a:solidFill>
            <a:srgbClr val="005FAF"/>
          </a:solidFill>
          <a:latin typeface="Arial" pitchFamily="-104" charset="0"/>
          <a:ea typeface="ＭＳ Ｐゴシック" charset="-128"/>
          <a:cs typeface="Arial" pitchFamily="-104" charset="0"/>
        </a:defRPr>
      </a:lvl2pPr>
      <a:lvl3pPr algn="l" rtl="0" eaLnBrk="1" fontAlgn="base" hangingPunct="1">
        <a:spcBef>
          <a:spcPct val="0"/>
        </a:spcBef>
        <a:spcAft>
          <a:spcPct val="0"/>
        </a:spcAft>
        <a:defRPr sz="2400">
          <a:solidFill>
            <a:srgbClr val="005FAF"/>
          </a:solidFill>
          <a:latin typeface="Arial" pitchFamily="-104" charset="0"/>
          <a:ea typeface="ＭＳ Ｐゴシック" charset="-128"/>
          <a:cs typeface="Arial" pitchFamily="-104" charset="0"/>
        </a:defRPr>
      </a:lvl3pPr>
      <a:lvl4pPr algn="l" rtl="0" eaLnBrk="1" fontAlgn="base" hangingPunct="1">
        <a:spcBef>
          <a:spcPct val="0"/>
        </a:spcBef>
        <a:spcAft>
          <a:spcPct val="0"/>
        </a:spcAft>
        <a:defRPr sz="2400">
          <a:solidFill>
            <a:srgbClr val="005FAF"/>
          </a:solidFill>
          <a:latin typeface="Arial" pitchFamily="-104" charset="0"/>
          <a:ea typeface="ＭＳ Ｐゴシック" charset="-128"/>
          <a:cs typeface="Arial" pitchFamily="-104" charset="0"/>
        </a:defRPr>
      </a:lvl4pPr>
      <a:lvl5pPr algn="l" rtl="0" eaLnBrk="1" fontAlgn="base" hangingPunct="1">
        <a:spcBef>
          <a:spcPct val="0"/>
        </a:spcBef>
        <a:spcAft>
          <a:spcPct val="0"/>
        </a:spcAft>
        <a:defRPr sz="2400">
          <a:solidFill>
            <a:srgbClr val="005FAF"/>
          </a:solidFill>
          <a:latin typeface="Arial" pitchFamily="-104" charset="0"/>
          <a:ea typeface="ＭＳ Ｐゴシック" charset="-128"/>
          <a:cs typeface="Arial" pitchFamily="-104" charset="0"/>
        </a:defRPr>
      </a:lvl5pPr>
      <a:lvl6pPr marL="457200" algn="l" rtl="0" eaLnBrk="1" fontAlgn="base" hangingPunct="1">
        <a:spcBef>
          <a:spcPct val="0"/>
        </a:spcBef>
        <a:spcAft>
          <a:spcPct val="0"/>
        </a:spcAft>
        <a:defRPr sz="4000">
          <a:solidFill>
            <a:schemeClr val="tx2"/>
          </a:solidFill>
          <a:latin typeface="Times" charset="0"/>
          <a:ea typeface="ＭＳ Ｐゴシック" charset="-128"/>
        </a:defRPr>
      </a:lvl6pPr>
      <a:lvl7pPr marL="914400" algn="l" rtl="0" eaLnBrk="1" fontAlgn="base" hangingPunct="1">
        <a:spcBef>
          <a:spcPct val="0"/>
        </a:spcBef>
        <a:spcAft>
          <a:spcPct val="0"/>
        </a:spcAft>
        <a:defRPr sz="4000">
          <a:solidFill>
            <a:schemeClr val="tx2"/>
          </a:solidFill>
          <a:latin typeface="Times" charset="0"/>
          <a:ea typeface="ＭＳ Ｐゴシック" charset="-128"/>
        </a:defRPr>
      </a:lvl7pPr>
      <a:lvl8pPr marL="1371600" algn="l" rtl="0" eaLnBrk="1" fontAlgn="base" hangingPunct="1">
        <a:spcBef>
          <a:spcPct val="0"/>
        </a:spcBef>
        <a:spcAft>
          <a:spcPct val="0"/>
        </a:spcAft>
        <a:defRPr sz="4000">
          <a:solidFill>
            <a:schemeClr val="tx2"/>
          </a:solidFill>
          <a:latin typeface="Times" charset="0"/>
          <a:ea typeface="ＭＳ Ｐゴシック" charset="-128"/>
        </a:defRPr>
      </a:lvl8pPr>
      <a:lvl9pPr marL="1828800" algn="l" rtl="0" eaLnBrk="1" fontAlgn="base" hangingPunct="1">
        <a:spcBef>
          <a:spcPct val="0"/>
        </a:spcBef>
        <a:spcAft>
          <a:spcPct val="0"/>
        </a:spcAft>
        <a:defRPr sz="4000">
          <a:solidFill>
            <a:schemeClr val="tx2"/>
          </a:solidFill>
          <a:latin typeface="Times" charset="0"/>
          <a:ea typeface="ＭＳ Ｐゴシック" charset="-128"/>
        </a:defRPr>
      </a:lvl9pPr>
    </p:titleStyle>
    <p:bodyStyle>
      <a:lvl1pPr marL="406400" indent="-292100" algn="l" rtl="0" eaLnBrk="1" fontAlgn="base" hangingPunct="1">
        <a:spcBef>
          <a:spcPts val="700"/>
        </a:spcBef>
        <a:spcAft>
          <a:spcPts val="600"/>
        </a:spcAft>
        <a:buClr>
          <a:srgbClr val="353535"/>
        </a:buClr>
        <a:buSzPct val="100000"/>
        <a:buFont typeface="Lucida Grande"/>
        <a:buChar char="–"/>
        <a:defRPr sz="1600" kern="1200">
          <a:solidFill>
            <a:srgbClr val="4D4D4F"/>
          </a:solidFill>
          <a:latin typeface="Arial"/>
          <a:ea typeface="ＭＳ Ｐゴシック" charset="-128"/>
          <a:cs typeface="Arial"/>
        </a:defRPr>
      </a:lvl1pPr>
      <a:lvl2pPr marL="639763" indent="-273050" algn="l" rtl="0" eaLnBrk="1" fontAlgn="base" hangingPunct="1">
        <a:spcBef>
          <a:spcPts val="550"/>
        </a:spcBef>
        <a:spcAft>
          <a:spcPts val="600"/>
        </a:spcAft>
        <a:buClr>
          <a:srgbClr val="353535"/>
        </a:buClr>
        <a:buSzPct val="100000"/>
        <a:buFont typeface="Courier New" pitchFamily="49" charset="0"/>
        <a:buChar char="o"/>
        <a:defRPr sz="1600" kern="1200">
          <a:solidFill>
            <a:srgbClr val="4D4D4F"/>
          </a:solidFill>
          <a:latin typeface="Arial"/>
          <a:ea typeface="ＭＳ Ｐゴシック" charset="-128"/>
          <a:cs typeface="Arial"/>
        </a:defRPr>
      </a:lvl2pPr>
      <a:lvl3pPr marL="973138" indent="-287338" algn="l" rtl="0" eaLnBrk="1" fontAlgn="base" hangingPunct="1">
        <a:spcBef>
          <a:spcPts val="500"/>
        </a:spcBef>
        <a:spcAft>
          <a:spcPts val="600"/>
        </a:spcAft>
        <a:buClr>
          <a:srgbClr val="353535"/>
        </a:buClr>
        <a:buSzPct val="140000"/>
        <a:buFont typeface="Arial" pitchFamily="34" charset="0"/>
        <a:buChar char="•"/>
        <a:defRPr sz="1600" kern="1200">
          <a:solidFill>
            <a:srgbClr val="4D4D4F"/>
          </a:solidFill>
          <a:latin typeface="Arial"/>
          <a:ea typeface="Open Sans" pitchFamily="6" charset="0"/>
          <a:cs typeface="Arial"/>
        </a:defRPr>
      </a:lvl3pPr>
      <a:lvl4pPr marL="1425575" indent="-282575" algn="l" rtl="0" eaLnBrk="1" fontAlgn="base" hangingPunct="1">
        <a:spcBef>
          <a:spcPts val="400"/>
        </a:spcBef>
        <a:spcAft>
          <a:spcPts val="600"/>
        </a:spcAft>
        <a:buClr>
          <a:srgbClr val="353535"/>
        </a:buClr>
        <a:buSzPct val="140000"/>
        <a:buFont typeface="Wingdings" pitchFamily="2" charset="2"/>
        <a:buChar char="§"/>
        <a:defRPr sz="1600" kern="1200">
          <a:solidFill>
            <a:srgbClr val="4D4D4F"/>
          </a:solidFill>
          <a:latin typeface="Arial"/>
          <a:ea typeface="Calibri" pitchFamily="6" charset="0"/>
          <a:cs typeface="Arial"/>
        </a:defRPr>
      </a:lvl4pPr>
      <a:lvl5pPr marL="1890713" indent="-290513" algn="l" rtl="0" eaLnBrk="1" fontAlgn="base" hangingPunct="1">
        <a:spcBef>
          <a:spcPts val="400"/>
        </a:spcBef>
        <a:spcAft>
          <a:spcPts val="600"/>
        </a:spcAft>
        <a:buClr>
          <a:srgbClr val="353535"/>
        </a:buClr>
        <a:buSzPct val="100000"/>
        <a:buFont typeface="Lucida Grande"/>
        <a:buChar char="–"/>
        <a:defRPr sz="1600" kern="1200">
          <a:solidFill>
            <a:srgbClr val="4D4D4F"/>
          </a:solidFill>
          <a:latin typeface="Arial"/>
          <a:ea typeface="Calibri" pitchFamily="6" charset="0"/>
          <a:cs typeface="Arial"/>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12"/>
          <p:cNvSpPr>
            <a:spLocks noGrp="1"/>
          </p:cNvSpPr>
          <p:nvPr>
            <p:ph type="body" idx="1"/>
          </p:nvPr>
        </p:nvSpPr>
        <p:spPr bwMode="auto">
          <a:xfrm>
            <a:off x="508000" y="1219206"/>
            <a:ext cx="11176000" cy="4792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dirty="0" smtClean="0"/>
              <a:t>Click to edit Master text styles</a:t>
            </a:r>
          </a:p>
          <a:p>
            <a:pPr lvl="0"/>
            <a:r>
              <a:rPr lang="en-US" altLang="en-US" dirty="0" smtClean="0"/>
              <a:t>First level </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7" name="Rectangle 6"/>
          <p:cNvSpPr/>
          <p:nvPr/>
        </p:nvSpPr>
        <p:spPr bwMode="white">
          <a:xfrm>
            <a:off x="0" y="1235075"/>
            <a:ext cx="12192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028" name="Title Placeholder 21"/>
          <p:cNvSpPr>
            <a:spLocks noGrp="1"/>
          </p:cNvSpPr>
          <p:nvPr>
            <p:ph type="title"/>
          </p:nvPr>
        </p:nvSpPr>
        <p:spPr bwMode="auto">
          <a:xfrm>
            <a:off x="508000" y="228600"/>
            <a:ext cx="111760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 name="TextBox 1"/>
          <p:cNvSpPr txBox="1"/>
          <p:nvPr userDrawn="1"/>
        </p:nvSpPr>
        <p:spPr>
          <a:xfrm>
            <a:off x="261779" y="6343334"/>
            <a:ext cx="2308104" cy="461665"/>
          </a:xfrm>
          <a:prstGeom prst="rect">
            <a:avLst/>
          </a:prstGeom>
          <a:noFill/>
        </p:spPr>
        <p:txBody>
          <a:bodyPr wrap="square" rtlCol="0">
            <a:spAutoFit/>
          </a:bodyPr>
          <a:lstStyle/>
          <a:p>
            <a:pPr fontAlgn="base">
              <a:spcBef>
                <a:spcPct val="0"/>
              </a:spcBef>
              <a:spcAft>
                <a:spcPct val="0"/>
              </a:spcAft>
            </a:pPr>
            <a:endParaRPr lang="en-US" sz="2400" dirty="0">
              <a:solidFill>
                <a:srgbClr val="0061AF"/>
              </a:solidFill>
              <a:ea typeface="ＭＳ Ｐゴシック" pitchFamily="34" charset="-128"/>
              <a:cs typeface="Arial" pitchFamily="34" charset="0"/>
            </a:endParaRPr>
          </a:p>
        </p:txBody>
      </p:sp>
      <p:pic>
        <p:nvPicPr>
          <p:cNvPr id="6" name="Picture 10" descr="Transforming Education Logo"/>
          <p:cNvPicPr>
            <a:picLocks noChangeAspect="1"/>
          </p:cNvPicPr>
          <p:nvPr userDrawn="1"/>
        </p:nvPicPr>
        <p:blipFill>
          <a:blip r:embed="rId3" cstate="email">
            <a:extLst>
              <a:ext uri="{28A0092B-C50C-407E-A947-70E740481C1C}">
                <a14:useLocalDpi xmlns="" xmlns:a14="http://schemas.microsoft.com/office/drawing/2010/main" val="0"/>
              </a:ext>
            </a:extLst>
          </a:blip>
          <a:srcRect/>
          <a:stretch>
            <a:fillRect/>
          </a:stretch>
        </p:blipFill>
        <p:spPr bwMode="auto">
          <a:xfrm>
            <a:off x="261780" y="6343285"/>
            <a:ext cx="2048933" cy="395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lide Number Placeholder 2"/>
          <p:cNvSpPr>
            <a:spLocks noGrp="1"/>
          </p:cNvSpPr>
          <p:nvPr userDrawn="1">
            <p:ph type="sldNum" sz="quarter" idx="4"/>
          </p:nvPr>
        </p:nvSpPr>
        <p:spPr>
          <a:xfrm>
            <a:off x="9029700" y="635639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3C921203-3EC2-2C40-BC11-170E5208EDD9}" type="slidenum">
              <a:rPr lang="en-US" smtClean="0">
                <a:solidFill>
                  <a:srgbClr val="0061AF">
                    <a:tint val="75000"/>
                  </a:srgbClr>
                </a:solidFill>
                <a:ea typeface="ＭＳ Ｐゴシック" pitchFamily="34" charset="-128"/>
              </a:rPr>
              <a:pPr fontAlgn="base">
                <a:spcBef>
                  <a:spcPct val="0"/>
                </a:spcBef>
                <a:spcAft>
                  <a:spcPct val="0"/>
                </a:spcAft>
              </a:pPr>
              <a:t>‹#›</a:t>
            </a:fld>
            <a:endParaRPr lang="en-US" dirty="0">
              <a:solidFill>
                <a:srgbClr val="0061AF">
                  <a:tint val="75000"/>
                </a:srgbClr>
              </a:solidFill>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685" r:id="rId1"/>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2400" b="1" kern="1200">
          <a:solidFill>
            <a:srgbClr val="171717"/>
          </a:solidFill>
          <a:latin typeface="Arial"/>
          <a:ea typeface="ＭＳ Ｐゴシック" charset="-128"/>
          <a:cs typeface="Arial"/>
        </a:defRPr>
      </a:lvl1pPr>
      <a:lvl2pPr algn="l" rtl="0" eaLnBrk="1" fontAlgn="base" hangingPunct="1">
        <a:spcBef>
          <a:spcPct val="0"/>
        </a:spcBef>
        <a:spcAft>
          <a:spcPct val="0"/>
        </a:spcAft>
        <a:defRPr sz="2400">
          <a:solidFill>
            <a:srgbClr val="005FAF"/>
          </a:solidFill>
          <a:latin typeface="Arial" pitchFamily="-104" charset="0"/>
          <a:ea typeface="ＭＳ Ｐゴシック" charset="-128"/>
          <a:cs typeface="Arial" pitchFamily="-104" charset="0"/>
        </a:defRPr>
      </a:lvl2pPr>
      <a:lvl3pPr algn="l" rtl="0" eaLnBrk="1" fontAlgn="base" hangingPunct="1">
        <a:spcBef>
          <a:spcPct val="0"/>
        </a:spcBef>
        <a:spcAft>
          <a:spcPct val="0"/>
        </a:spcAft>
        <a:defRPr sz="2400">
          <a:solidFill>
            <a:srgbClr val="005FAF"/>
          </a:solidFill>
          <a:latin typeface="Arial" pitchFamily="-104" charset="0"/>
          <a:ea typeface="ＭＳ Ｐゴシック" charset="-128"/>
          <a:cs typeface="Arial" pitchFamily="-104" charset="0"/>
        </a:defRPr>
      </a:lvl3pPr>
      <a:lvl4pPr algn="l" rtl="0" eaLnBrk="1" fontAlgn="base" hangingPunct="1">
        <a:spcBef>
          <a:spcPct val="0"/>
        </a:spcBef>
        <a:spcAft>
          <a:spcPct val="0"/>
        </a:spcAft>
        <a:defRPr sz="2400">
          <a:solidFill>
            <a:srgbClr val="005FAF"/>
          </a:solidFill>
          <a:latin typeface="Arial" pitchFamily="-104" charset="0"/>
          <a:ea typeface="ＭＳ Ｐゴシック" charset="-128"/>
          <a:cs typeface="Arial" pitchFamily="-104" charset="0"/>
        </a:defRPr>
      </a:lvl4pPr>
      <a:lvl5pPr algn="l" rtl="0" eaLnBrk="1" fontAlgn="base" hangingPunct="1">
        <a:spcBef>
          <a:spcPct val="0"/>
        </a:spcBef>
        <a:spcAft>
          <a:spcPct val="0"/>
        </a:spcAft>
        <a:defRPr sz="2400">
          <a:solidFill>
            <a:srgbClr val="005FAF"/>
          </a:solidFill>
          <a:latin typeface="Arial" pitchFamily="-104" charset="0"/>
          <a:ea typeface="ＭＳ Ｐゴシック" charset="-128"/>
          <a:cs typeface="Arial" pitchFamily="-104" charset="0"/>
        </a:defRPr>
      </a:lvl5pPr>
      <a:lvl6pPr marL="457200" algn="l" rtl="0" eaLnBrk="1" fontAlgn="base" hangingPunct="1">
        <a:spcBef>
          <a:spcPct val="0"/>
        </a:spcBef>
        <a:spcAft>
          <a:spcPct val="0"/>
        </a:spcAft>
        <a:defRPr sz="4000">
          <a:solidFill>
            <a:schemeClr val="tx2"/>
          </a:solidFill>
          <a:latin typeface="Times" charset="0"/>
          <a:ea typeface="ＭＳ Ｐゴシック" charset="-128"/>
        </a:defRPr>
      </a:lvl6pPr>
      <a:lvl7pPr marL="914400" algn="l" rtl="0" eaLnBrk="1" fontAlgn="base" hangingPunct="1">
        <a:spcBef>
          <a:spcPct val="0"/>
        </a:spcBef>
        <a:spcAft>
          <a:spcPct val="0"/>
        </a:spcAft>
        <a:defRPr sz="4000">
          <a:solidFill>
            <a:schemeClr val="tx2"/>
          </a:solidFill>
          <a:latin typeface="Times" charset="0"/>
          <a:ea typeface="ＭＳ Ｐゴシック" charset="-128"/>
        </a:defRPr>
      </a:lvl7pPr>
      <a:lvl8pPr marL="1371600" algn="l" rtl="0" eaLnBrk="1" fontAlgn="base" hangingPunct="1">
        <a:spcBef>
          <a:spcPct val="0"/>
        </a:spcBef>
        <a:spcAft>
          <a:spcPct val="0"/>
        </a:spcAft>
        <a:defRPr sz="4000">
          <a:solidFill>
            <a:schemeClr val="tx2"/>
          </a:solidFill>
          <a:latin typeface="Times" charset="0"/>
          <a:ea typeface="ＭＳ Ｐゴシック" charset="-128"/>
        </a:defRPr>
      </a:lvl8pPr>
      <a:lvl9pPr marL="1828800" algn="l" rtl="0" eaLnBrk="1" fontAlgn="base" hangingPunct="1">
        <a:spcBef>
          <a:spcPct val="0"/>
        </a:spcBef>
        <a:spcAft>
          <a:spcPct val="0"/>
        </a:spcAft>
        <a:defRPr sz="4000">
          <a:solidFill>
            <a:schemeClr val="tx2"/>
          </a:solidFill>
          <a:latin typeface="Times" charset="0"/>
          <a:ea typeface="ＭＳ Ｐゴシック" charset="-128"/>
        </a:defRPr>
      </a:lvl9pPr>
    </p:titleStyle>
    <p:bodyStyle>
      <a:lvl1pPr marL="406400" indent="-292100" algn="l" rtl="0" eaLnBrk="1" fontAlgn="base" hangingPunct="1">
        <a:spcBef>
          <a:spcPts val="700"/>
        </a:spcBef>
        <a:spcAft>
          <a:spcPts val="600"/>
        </a:spcAft>
        <a:buClr>
          <a:srgbClr val="353535"/>
        </a:buClr>
        <a:buSzPct val="100000"/>
        <a:buFont typeface="Lucida Grande"/>
        <a:buChar char="–"/>
        <a:defRPr sz="1600" kern="1200">
          <a:solidFill>
            <a:srgbClr val="4D4D4F"/>
          </a:solidFill>
          <a:latin typeface="Arial"/>
          <a:ea typeface="ＭＳ Ｐゴシック" charset="-128"/>
          <a:cs typeface="Arial"/>
        </a:defRPr>
      </a:lvl1pPr>
      <a:lvl2pPr marL="639763" indent="-273050" algn="l" rtl="0" eaLnBrk="1" fontAlgn="base" hangingPunct="1">
        <a:spcBef>
          <a:spcPts val="550"/>
        </a:spcBef>
        <a:spcAft>
          <a:spcPts val="600"/>
        </a:spcAft>
        <a:buClr>
          <a:srgbClr val="353535"/>
        </a:buClr>
        <a:buSzPct val="100000"/>
        <a:buFont typeface="Courier New" pitchFamily="49" charset="0"/>
        <a:buChar char="o"/>
        <a:defRPr sz="1600" kern="1200">
          <a:solidFill>
            <a:srgbClr val="4D4D4F"/>
          </a:solidFill>
          <a:latin typeface="Arial"/>
          <a:ea typeface="ＭＳ Ｐゴシック" charset="-128"/>
          <a:cs typeface="Arial"/>
        </a:defRPr>
      </a:lvl2pPr>
      <a:lvl3pPr marL="973138" indent="-287338" algn="l" rtl="0" eaLnBrk="1" fontAlgn="base" hangingPunct="1">
        <a:spcBef>
          <a:spcPts val="500"/>
        </a:spcBef>
        <a:spcAft>
          <a:spcPts val="600"/>
        </a:spcAft>
        <a:buClr>
          <a:srgbClr val="353535"/>
        </a:buClr>
        <a:buSzPct val="140000"/>
        <a:buFont typeface="Arial" pitchFamily="34" charset="0"/>
        <a:buChar char="•"/>
        <a:defRPr sz="1600" kern="1200">
          <a:solidFill>
            <a:srgbClr val="4D4D4F"/>
          </a:solidFill>
          <a:latin typeface="Arial"/>
          <a:ea typeface="Open Sans" pitchFamily="6" charset="0"/>
          <a:cs typeface="Arial"/>
        </a:defRPr>
      </a:lvl3pPr>
      <a:lvl4pPr marL="1425575" indent="-282575" algn="l" rtl="0" eaLnBrk="1" fontAlgn="base" hangingPunct="1">
        <a:spcBef>
          <a:spcPts val="400"/>
        </a:spcBef>
        <a:spcAft>
          <a:spcPts val="600"/>
        </a:spcAft>
        <a:buClr>
          <a:srgbClr val="353535"/>
        </a:buClr>
        <a:buSzPct val="140000"/>
        <a:buFont typeface="Wingdings" pitchFamily="2" charset="2"/>
        <a:buChar char="§"/>
        <a:defRPr sz="1600" kern="1200">
          <a:solidFill>
            <a:srgbClr val="4D4D4F"/>
          </a:solidFill>
          <a:latin typeface="Arial"/>
          <a:ea typeface="Calibri" pitchFamily="6" charset="0"/>
          <a:cs typeface="Arial"/>
        </a:defRPr>
      </a:lvl4pPr>
      <a:lvl5pPr marL="1890713" indent="-290513" algn="l" rtl="0" eaLnBrk="1" fontAlgn="base" hangingPunct="1">
        <a:spcBef>
          <a:spcPts val="400"/>
        </a:spcBef>
        <a:spcAft>
          <a:spcPts val="600"/>
        </a:spcAft>
        <a:buClr>
          <a:srgbClr val="353535"/>
        </a:buClr>
        <a:buSzPct val="100000"/>
        <a:buFont typeface="Lucida Grande"/>
        <a:buChar char="–"/>
        <a:defRPr sz="1600" kern="1200">
          <a:solidFill>
            <a:srgbClr val="4D4D4F"/>
          </a:solidFill>
          <a:latin typeface="Arial"/>
          <a:ea typeface="Calibri" pitchFamily="6" charset="0"/>
          <a:cs typeface="Arial"/>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12"/>
          <p:cNvSpPr>
            <a:spLocks noGrp="1"/>
          </p:cNvSpPr>
          <p:nvPr>
            <p:ph type="body" idx="1"/>
          </p:nvPr>
        </p:nvSpPr>
        <p:spPr bwMode="auto">
          <a:xfrm>
            <a:off x="508000" y="1219206"/>
            <a:ext cx="11176000" cy="4792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dirty="0" smtClean="0"/>
              <a:t>Click to edit Master text styles</a:t>
            </a:r>
          </a:p>
          <a:p>
            <a:pPr lvl="0"/>
            <a:r>
              <a:rPr lang="en-US" altLang="en-US" dirty="0" smtClean="0"/>
              <a:t>First level </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7" name="Rectangle 6"/>
          <p:cNvSpPr/>
          <p:nvPr/>
        </p:nvSpPr>
        <p:spPr bwMode="white">
          <a:xfrm>
            <a:off x="0" y="1235075"/>
            <a:ext cx="12192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028" name="Title Placeholder 21"/>
          <p:cNvSpPr>
            <a:spLocks noGrp="1"/>
          </p:cNvSpPr>
          <p:nvPr>
            <p:ph type="title"/>
          </p:nvPr>
        </p:nvSpPr>
        <p:spPr bwMode="auto">
          <a:xfrm>
            <a:off x="508000" y="228600"/>
            <a:ext cx="111760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 name="TextBox 1"/>
          <p:cNvSpPr txBox="1"/>
          <p:nvPr userDrawn="1"/>
        </p:nvSpPr>
        <p:spPr>
          <a:xfrm>
            <a:off x="261779" y="6343332"/>
            <a:ext cx="2308104" cy="461665"/>
          </a:xfrm>
          <a:prstGeom prst="rect">
            <a:avLst/>
          </a:prstGeom>
          <a:noFill/>
        </p:spPr>
        <p:txBody>
          <a:bodyPr wrap="square" rtlCol="0">
            <a:spAutoFit/>
          </a:bodyPr>
          <a:lstStyle/>
          <a:p>
            <a:pPr fontAlgn="base">
              <a:spcBef>
                <a:spcPct val="0"/>
              </a:spcBef>
              <a:spcAft>
                <a:spcPct val="0"/>
              </a:spcAft>
            </a:pPr>
            <a:endParaRPr lang="en-US" sz="2400" dirty="0">
              <a:solidFill>
                <a:srgbClr val="0061AF"/>
              </a:solidFill>
              <a:ea typeface="ＭＳ Ｐゴシック" pitchFamily="34" charset="-128"/>
              <a:cs typeface="Arial" pitchFamily="34" charset="0"/>
            </a:endParaRPr>
          </a:p>
        </p:txBody>
      </p:sp>
      <p:pic>
        <p:nvPicPr>
          <p:cNvPr id="6" name="Picture 10" descr="Transforming Education Logo"/>
          <p:cNvPicPr>
            <a:picLocks noChangeAspect="1"/>
          </p:cNvPicPr>
          <p:nvPr userDrawn="1"/>
        </p:nvPicPr>
        <p:blipFill>
          <a:blip r:embed="rId3" cstate="email">
            <a:extLst>
              <a:ext uri="{28A0092B-C50C-407E-A947-70E740481C1C}">
                <a14:useLocalDpi xmlns="" xmlns:a14="http://schemas.microsoft.com/office/drawing/2010/main" val="0"/>
              </a:ext>
            </a:extLst>
          </a:blip>
          <a:srcRect/>
          <a:stretch>
            <a:fillRect/>
          </a:stretch>
        </p:blipFill>
        <p:spPr bwMode="auto">
          <a:xfrm>
            <a:off x="261780" y="6343285"/>
            <a:ext cx="2048933" cy="395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lide Number Placeholder 2"/>
          <p:cNvSpPr>
            <a:spLocks noGrp="1"/>
          </p:cNvSpPr>
          <p:nvPr userDrawn="1">
            <p:ph type="sldNum" sz="quarter" idx="4"/>
          </p:nvPr>
        </p:nvSpPr>
        <p:spPr>
          <a:xfrm>
            <a:off x="9029700" y="635639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3C921203-3EC2-2C40-BC11-170E5208EDD9}" type="slidenum">
              <a:rPr lang="en-US" smtClean="0">
                <a:solidFill>
                  <a:srgbClr val="0061AF">
                    <a:tint val="75000"/>
                  </a:srgbClr>
                </a:solidFill>
                <a:ea typeface="ＭＳ Ｐゴシック" pitchFamily="34" charset="-128"/>
              </a:rPr>
              <a:pPr fontAlgn="base">
                <a:spcBef>
                  <a:spcPct val="0"/>
                </a:spcBef>
                <a:spcAft>
                  <a:spcPct val="0"/>
                </a:spcAft>
              </a:pPr>
              <a:t>‹#›</a:t>
            </a:fld>
            <a:endParaRPr lang="en-US" dirty="0">
              <a:solidFill>
                <a:srgbClr val="0061AF">
                  <a:tint val="75000"/>
                </a:srgbClr>
              </a:solidFill>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687" r:id="rId1"/>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2400" b="1" kern="1200">
          <a:solidFill>
            <a:srgbClr val="171717"/>
          </a:solidFill>
          <a:latin typeface="Arial"/>
          <a:ea typeface="ＭＳ Ｐゴシック" charset="-128"/>
          <a:cs typeface="Arial"/>
        </a:defRPr>
      </a:lvl1pPr>
      <a:lvl2pPr algn="l" rtl="0" eaLnBrk="1" fontAlgn="base" hangingPunct="1">
        <a:spcBef>
          <a:spcPct val="0"/>
        </a:spcBef>
        <a:spcAft>
          <a:spcPct val="0"/>
        </a:spcAft>
        <a:defRPr sz="2400">
          <a:solidFill>
            <a:srgbClr val="005FAF"/>
          </a:solidFill>
          <a:latin typeface="Arial" pitchFamily="-104" charset="0"/>
          <a:ea typeface="ＭＳ Ｐゴシック" charset="-128"/>
          <a:cs typeface="Arial" pitchFamily="-104" charset="0"/>
        </a:defRPr>
      </a:lvl2pPr>
      <a:lvl3pPr algn="l" rtl="0" eaLnBrk="1" fontAlgn="base" hangingPunct="1">
        <a:spcBef>
          <a:spcPct val="0"/>
        </a:spcBef>
        <a:spcAft>
          <a:spcPct val="0"/>
        </a:spcAft>
        <a:defRPr sz="2400">
          <a:solidFill>
            <a:srgbClr val="005FAF"/>
          </a:solidFill>
          <a:latin typeface="Arial" pitchFamily="-104" charset="0"/>
          <a:ea typeface="ＭＳ Ｐゴシック" charset="-128"/>
          <a:cs typeface="Arial" pitchFamily="-104" charset="0"/>
        </a:defRPr>
      </a:lvl3pPr>
      <a:lvl4pPr algn="l" rtl="0" eaLnBrk="1" fontAlgn="base" hangingPunct="1">
        <a:spcBef>
          <a:spcPct val="0"/>
        </a:spcBef>
        <a:spcAft>
          <a:spcPct val="0"/>
        </a:spcAft>
        <a:defRPr sz="2400">
          <a:solidFill>
            <a:srgbClr val="005FAF"/>
          </a:solidFill>
          <a:latin typeface="Arial" pitchFamily="-104" charset="0"/>
          <a:ea typeface="ＭＳ Ｐゴシック" charset="-128"/>
          <a:cs typeface="Arial" pitchFamily="-104" charset="0"/>
        </a:defRPr>
      </a:lvl4pPr>
      <a:lvl5pPr algn="l" rtl="0" eaLnBrk="1" fontAlgn="base" hangingPunct="1">
        <a:spcBef>
          <a:spcPct val="0"/>
        </a:spcBef>
        <a:spcAft>
          <a:spcPct val="0"/>
        </a:spcAft>
        <a:defRPr sz="2400">
          <a:solidFill>
            <a:srgbClr val="005FAF"/>
          </a:solidFill>
          <a:latin typeface="Arial" pitchFamily="-104" charset="0"/>
          <a:ea typeface="ＭＳ Ｐゴシック" charset="-128"/>
          <a:cs typeface="Arial" pitchFamily="-104" charset="0"/>
        </a:defRPr>
      </a:lvl5pPr>
      <a:lvl6pPr marL="457200" algn="l" rtl="0" eaLnBrk="1" fontAlgn="base" hangingPunct="1">
        <a:spcBef>
          <a:spcPct val="0"/>
        </a:spcBef>
        <a:spcAft>
          <a:spcPct val="0"/>
        </a:spcAft>
        <a:defRPr sz="4000">
          <a:solidFill>
            <a:schemeClr val="tx2"/>
          </a:solidFill>
          <a:latin typeface="Times" charset="0"/>
          <a:ea typeface="ＭＳ Ｐゴシック" charset="-128"/>
        </a:defRPr>
      </a:lvl6pPr>
      <a:lvl7pPr marL="914400" algn="l" rtl="0" eaLnBrk="1" fontAlgn="base" hangingPunct="1">
        <a:spcBef>
          <a:spcPct val="0"/>
        </a:spcBef>
        <a:spcAft>
          <a:spcPct val="0"/>
        </a:spcAft>
        <a:defRPr sz="4000">
          <a:solidFill>
            <a:schemeClr val="tx2"/>
          </a:solidFill>
          <a:latin typeface="Times" charset="0"/>
          <a:ea typeface="ＭＳ Ｐゴシック" charset="-128"/>
        </a:defRPr>
      </a:lvl7pPr>
      <a:lvl8pPr marL="1371600" algn="l" rtl="0" eaLnBrk="1" fontAlgn="base" hangingPunct="1">
        <a:spcBef>
          <a:spcPct val="0"/>
        </a:spcBef>
        <a:spcAft>
          <a:spcPct val="0"/>
        </a:spcAft>
        <a:defRPr sz="4000">
          <a:solidFill>
            <a:schemeClr val="tx2"/>
          </a:solidFill>
          <a:latin typeface="Times" charset="0"/>
          <a:ea typeface="ＭＳ Ｐゴシック" charset="-128"/>
        </a:defRPr>
      </a:lvl8pPr>
      <a:lvl9pPr marL="1828800" algn="l" rtl="0" eaLnBrk="1" fontAlgn="base" hangingPunct="1">
        <a:spcBef>
          <a:spcPct val="0"/>
        </a:spcBef>
        <a:spcAft>
          <a:spcPct val="0"/>
        </a:spcAft>
        <a:defRPr sz="4000">
          <a:solidFill>
            <a:schemeClr val="tx2"/>
          </a:solidFill>
          <a:latin typeface="Times" charset="0"/>
          <a:ea typeface="ＭＳ Ｐゴシック" charset="-128"/>
        </a:defRPr>
      </a:lvl9pPr>
    </p:titleStyle>
    <p:bodyStyle>
      <a:lvl1pPr marL="406400" indent="-292100" algn="l" rtl="0" eaLnBrk="1" fontAlgn="base" hangingPunct="1">
        <a:spcBef>
          <a:spcPts val="700"/>
        </a:spcBef>
        <a:spcAft>
          <a:spcPts val="600"/>
        </a:spcAft>
        <a:buClr>
          <a:srgbClr val="353535"/>
        </a:buClr>
        <a:buSzPct val="100000"/>
        <a:buFont typeface="Lucida Grande"/>
        <a:buChar char="–"/>
        <a:defRPr sz="1600" kern="1200">
          <a:solidFill>
            <a:srgbClr val="4D4D4F"/>
          </a:solidFill>
          <a:latin typeface="Arial"/>
          <a:ea typeface="ＭＳ Ｐゴシック" charset="-128"/>
          <a:cs typeface="Arial"/>
        </a:defRPr>
      </a:lvl1pPr>
      <a:lvl2pPr marL="639763" indent="-273050" algn="l" rtl="0" eaLnBrk="1" fontAlgn="base" hangingPunct="1">
        <a:spcBef>
          <a:spcPts val="550"/>
        </a:spcBef>
        <a:spcAft>
          <a:spcPts val="600"/>
        </a:spcAft>
        <a:buClr>
          <a:srgbClr val="353535"/>
        </a:buClr>
        <a:buSzPct val="100000"/>
        <a:buFont typeface="Courier New" pitchFamily="49" charset="0"/>
        <a:buChar char="o"/>
        <a:defRPr sz="1600" kern="1200">
          <a:solidFill>
            <a:srgbClr val="4D4D4F"/>
          </a:solidFill>
          <a:latin typeface="Arial"/>
          <a:ea typeface="ＭＳ Ｐゴシック" charset="-128"/>
          <a:cs typeface="Arial"/>
        </a:defRPr>
      </a:lvl2pPr>
      <a:lvl3pPr marL="973138" indent="-287338" algn="l" rtl="0" eaLnBrk="1" fontAlgn="base" hangingPunct="1">
        <a:spcBef>
          <a:spcPts val="500"/>
        </a:spcBef>
        <a:spcAft>
          <a:spcPts val="600"/>
        </a:spcAft>
        <a:buClr>
          <a:srgbClr val="353535"/>
        </a:buClr>
        <a:buSzPct val="140000"/>
        <a:buFont typeface="Arial" pitchFamily="34" charset="0"/>
        <a:buChar char="•"/>
        <a:defRPr sz="1600" kern="1200">
          <a:solidFill>
            <a:srgbClr val="4D4D4F"/>
          </a:solidFill>
          <a:latin typeface="Arial"/>
          <a:ea typeface="Open Sans" pitchFamily="6" charset="0"/>
          <a:cs typeface="Arial"/>
        </a:defRPr>
      </a:lvl3pPr>
      <a:lvl4pPr marL="1425575" indent="-282575" algn="l" rtl="0" eaLnBrk="1" fontAlgn="base" hangingPunct="1">
        <a:spcBef>
          <a:spcPts val="400"/>
        </a:spcBef>
        <a:spcAft>
          <a:spcPts val="600"/>
        </a:spcAft>
        <a:buClr>
          <a:srgbClr val="353535"/>
        </a:buClr>
        <a:buSzPct val="140000"/>
        <a:buFont typeface="Wingdings" pitchFamily="2" charset="2"/>
        <a:buChar char="§"/>
        <a:defRPr sz="1600" kern="1200">
          <a:solidFill>
            <a:srgbClr val="4D4D4F"/>
          </a:solidFill>
          <a:latin typeface="Arial"/>
          <a:ea typeface="Calibri" pitchFamily="6" charset="0"/>
          <a:cs typeface="Arial"/>
        </a:defRPr>
      </a:lvl4pPr>
      <a:lvl5pPr marL="1890713" indent="-290513" algn="l" rtl="0" eaLnBrk="1" fontAlgn="base" hangingPunct="1">
        <a:spcBef>
          <a:spcPts val="400"/>
        </a:spcBef>
        <a:spcAft>
          <a:spcPts val="600"/>
        </a:spcAft>
        <a:buClr>
          <a:srgbClr val="353535"/>
        </a:buClr>
        <a:buSzPct val="100000"/>
        <a:buFont typeface="Lucida Grande"/>
        <a:buChar char="–"/>
        <a:defRPr sz="1600" kern="1200">
          <a:solidFill>
            <a:srgbClr val="4D4D4F"/>
          </a:solidFill>
          <a:latin typeface="Arial"/>
          <a:ea typeface="Calibri" pitchFamily="6" charset="0"/>
          <a:cs typeface="Arial"/>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descr="Gray Bar"/>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Wednesday, April 27, 2016</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8" r:id="rId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descr="Gray Bar"/>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Wednesday, April 27, 2016</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1" r:id="rId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Special Board Meeting on </a:t>
            </a:r>
            <a:br>
              <a:rPr lang="en-US" dirty="0" smtClean="0"/>
            </a:br>
            <a:r>
              <a:rPr lang="en-US" dirty="0" smtClean="0"/>
              <a:t>Social and Emotional Learning</a:t>
            </a:r>
            <a:endParaRPr lang="en-US" dirty="0"/>
          </a:p>
        </p:txBody>
      </p:sp>
      <p:sp>
        <p:nvSpPr>
          <p:cNvPr id="3" name="Subtitle 2"/>
          <p:cNvSpPr>
            <a:spLocks noGrp="1"/>
          </p:cNvSpPr>
          <p:nvPr>
            <p:ph type="subTitle" idx="1"/>
          </p:nvPr>
        </p:nvSpPr>
        <p:spPr/>
        <p:txBody>
          <a:bodyPr/>
          <a:lstStyle/>
          <a:p>
            <a:r>
              <a:rPr lang="en-US" dirty="0" smtClean="0"/>
              <a:t>April 25, 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851" y="135428"/>
            <a:ext cx="8569325" cy="1007572"/>
          </a:xfrm>
        </p:spPr>
        <p:txBody>
          <a:bodyPr>
            <a:noAutofit/>
          </a:bodyPr>
          <a:lstStyle/>
          <a:p>
            <a:pPr algn="ctr"/>
            <a:r>
              <a:rPr lang="en-US" sz="3200" b="1" dirty="0"/>
              <a:t>Free-Standing Standards for SEL</a:t>
            </a:r>
            <a:br>
              <a:rPr lang="en-US" sz="3200" b="1" dirty="0"/>
            </a:br>
            <a:r>
              <a:rPr lang="en-US" sz="3200" b="1" dirty="0"/>
              <a:t>at the Preschool Level</a:t>
            </a:r>
          </a:p>
        </p:txBody>
      </p:sp>
      <p:sp>
        <p:nvSpPr>
          <p:cNvPr id="64" name="Freeform 3053"/>
          <p:cNvSpPr>
            <a:spLocks/>
          </p:cNvSpPr>
          <p:nvPr/>
        </p:nvSpPr>
        <p:spPr bwMode="auto">
          <a:xfrm>
            <a:off x="8884363" y="1614375"/>
            <a:ext cx="128559" cy="491097"/>
          </a:xfrm>
          <a:custGeom>
            <a:avLst/>
            <a:gdLst/>
            <a:ahLst/>
            <a:cxnLst>
              <a:cxn ang="0">
                <a:pos x="0" y="0"/>
              </a:cxn>
              <a:cxn ang="0">
                <a:pos x="86" y="312"/>
              </a:cxn>
              <a:cxn ang="0">
                <a:pos x="100" y="382"/>
              </a:cxn>
              <a:cxn ang="0">
                <a:pos x="94" y="324"/>
              </a:cxn>
              <a:cxn ang="0">
                <a:pos x="30" y="98"/>
              </a:cxn>
              <a:cxn ang="0">
                <a:pos x="0" y="0"/>
              </a:cxn>
            </a:cxnLst>
            <a:rect l="0" t="0" r="r" b="b"/>
            <a:pathLst>
              <a:path w="100" h="382">
                <a:moveTo>
                  <a:pt x="0" y="0"/>
                </a:moveTo>
                <a:lnTo>
                  <a:pt x="86" y="312"/>
                </a:lnTo>
                <a:lnTo>
                  <a:pt x="100" y="382"/>
                </a:lnTo>
                <a:lnTo>
                  <a:pt x="94" y="324"/>
                </a:lnTo>
                <a:lnTo>
                  <a:pt x="30" y="98"/>
                </a:lnTo>
                <a:lnTo>
                  <a:pt x="0"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66" name="Freeform 3055"/>
          <p:cNvSpPr>
            <a:spLocks/>
          </p:cNvSpPr>
          <p:nvPr/>
        </p:nvSpPr>
        <p:spPr bwMode="auto">
          <a:xfrm>
            <a:off x="9208299" y="1748075"/>
            <a:ext cx="51424" cy="35996"/>
          </a:xfrm>
          <a:custGeom>
            <a:avLst/>
            <a:gdLst/>
            <a:ahLst/>
            <a:cxnLst>
              <a:cxn ang="0">
                <a:pos x="40" y="28"/>
              </a:cxn>
              <a:cxn ang="0">
                <a:pos x="40" y="24"/>
              </a:cxn>
              <a:cxn ang="0">
                <a:pos x="0" y="0"/>
              </a:cxn>
              <a:cxn ang="0">
                <a:pos x="40" y="28"/>
              </a:cxn>
            </a:cxnLst>
            <a:rect l="0" t="0" r="r" b="b"/>
            <a:pathLst>
              <a:path w="40" h="28">
                <a:moveTo>
                  <a:pt x="40" y="28"/>
                </a:moveTo>
                <a:lnTo>
                  <a:pt x="40" y="24"/>
                </a:lnTo>
                <a:lnTo>
                  <a:pt x="0" y="0"/>
                </a:lnTo>
                <a:lnTo>
                  <a:pt x="40" y="28"/>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72" name="Freeform 2853"/>
          <p:cNvSpPr>
            <a:spLocks/>
          </p:cNvSpPr>
          <p:nvPr/>
        </p:nvSpPr>
        <p:spPr bwMode="auto">
          <a:xfrm>
            <a:off x="9219025" y="2153690"/>
            <a:ext cx="2571" cy="2571"/>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93" name="Freeform 2874"/>
          <p:cNvSpPr>
            <a:spLocks/>
          </p:cNvSpPr>
          <p:nvPr/>
        </p:nvSpPr>
        <p:spPr bwMode="auto">
          <a:xfrm>
            <a:off x="5887017" y="2932649"/>
            <a:ext cx="15427" cy="457636"/>
          </a:xfrm>
          <a:custGeom>
            <a:avLst/>
            <a:gdLst/>
            <a:ahLst/>
            <a:cxnLst>
              <a:cxn ang="0">
                <a:pos x="2" y="2"/>
              </a:cxn>
              <a:cxn ang="0">
                <a:pos x="2" y="0"/>
              </a:cxn>
              <a:cxn ang="0">
                <a:pos x="0" y="0"/>
              </a:cxn>
              <a:cxn ang="0">
                <a:pos x="8" y="356"/>
              </a:cxn>
              <a:cxn ang="0">
                <a:pos x="12" y="356"/>
              </a:cxn>
              <a:cxn ang="0">
                <a:pos x="2" y="2"/>
              </a:cxn>
              <a:cxn ang="0">
                <a:pos x="2" y="2"/>
              </a:cxn>
            </a:cxnLst>
            <a:rect l="0" t="0" r="r" b="b"/>
            <a:pathLst>
              <a:path w="12" h="356">
                <a:moveTo>
                  <a:pt x="2" y="2"/>
                </a:moveTo>
                <a:lnTo>
                  <a:pt x="2" y="0"/>
                </a:lnTo>
                <a:lnTo>
                  <a:pt x="0" y="0"/>
                </a:lnTo>
                <a:lnTo>
                  <a:pt x="8" y="356"/>
                </a:lnTo>
                <a:lnTo>
                  <a:pt x="12" y="356"/>
                </a:lnTo>
                <a:lnTo>
                  <a:pt x="2" y="2"/>
                </a:lnTo>
                <a:lnTo>
                  <a:pt x="2" y="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94" name="Freeform 2875"/>
          <p:cNvSpPr>
            <a:spLocks/>
          </p:cNvSpPr>
          <p:nvPr/>
        </p:nvSpPr>
        <p:spPr bwMode="auto">
          <a:xfrm>
            <a:off x="6627464" y="2835003"/>
            <a:ext cx="2571" cy="2571"/>
          </a:xfrm>
          <a:custGeom>
            <a:avLst/>
            <a:gdLst/>
            <a:ahLst/>
            <a:cxnLst>
              <a:cxn ang="0">
                <a:pos x="0" y="0"/>
              </a:cxn>
              <a:cxn ang="0">
                <a:pos x="0" y="2"/>
              </a:cxn>
              <a:cxn ang="0">
                <a:pos x="2" y="2"/>
              </a:cxn>
              <a:cxn ang="0">
                <a:pos x="0" y="0"/>
              </a:cxn>
              <a:cxn ang="0">
                <a:pos x="0" y="0"/>
              </a:cxn>
            </a:cxnLst>
            <a:rect l="0" t="0" r="r" b="b"/>
            <a:pathLst>
              <a:path w="2" h="2">
                <a:moveTo>
                  <a:pt x="0" y="0"/>
                </a:moveTo>
                <a:lnTo>
                  <a:pt x="0" y="2"/>
                </a:lnTo>
                <a:lnTo>
                  <a:pt x="2" y="2"/>
                </a:lnTo>
                <a:lnTo>
                  <a:pt x="0" y="0"/>
                </a:lnTo>
                <a:lnTo>
                  <a:pt x="0"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95" name="Freeform 2876"/>
          <p:cNvSpPr>
            <a:spLocks/>
          </p:cNvSpPr>
          <p:nvPr/>
        </p:nvSpPr>
        <p:spPr bwMode="auto">
          <a:xfrm>
            <a:off x="6637748" y="2822097"/>
            <a:ext cx="444781" cy="15426"/>
          </a:xfrm>
          <a:custGeom>
            <a:avLst/>
            <a:gdLst/>
            <a:ahLst/>
            <a:cxnLst>
              <a:cxn ang="0">
                <a:pos x="346" y="0"/>
              </a:cxn>
              <a:cxn ang="0">
                <a:pos x="0" y="10"/>
              </a:cxn>
              <a:cxn ang="0">
                <a:pos x="0" y="12"/>
              </a:cxn>
              <a:cxn ang="0">
                <a:pos x="346" y="4"/>
              </a:cxn>
              <a:cxn ang="0">
                <a:pos x="346" y="0"/>
              </a:cxn>
            </a:cxnLst>
            <a:rect l="0" t="0" r="r" b="b"/>
            <a:pathLst>
              <a:path w="346" h="12">
                <a:moveTo>
                  <a:pt x="346" y="0"/>
                </a:moveTo>
                <a:lnTo>
                  <a:pt x="0" y="10"/>
                </a:lnTo>
                <a:lnTo>
                  <a:pt x="0" y="12"/>
                </a:lnTo>
                <a:lnTo>
                  <a:pt x="346" y="4"/>
                </a:lnTo>
                <a:lnTo>
                  <a:pt x="346"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96" name="Rectangle 2877"/>
          <p:cNvSpPr>
            <a:spLocks noChangeArrowheads="1"/>
          </p:cNvSpPr>
          <p:nvPr/>
        </p:nvSpPr>
        <p:spPr bwMode="auto">
          <a:xfrm>
            <a:off x="7681570" y="4300416"/>
            <a:ext cx="2571" cy="5142"/>
          </a:xfrm>
          <a:prstGeom prst="rect">
            <a:avLst/>
          </a:prstGeom>
          <a:solidFill>
            <a:schemeClr val="tx1"/>
          </a:solidFill>
          <a:ln w="12700" cmpd="sng">
            <a:solidFill>
              <a:schemeClr val="bg1"/>
            </a:solidFill>
            <a:prstDash val="solid"/>
            <a:miter lim="800000"/>
            <a:headEnd/>
            <a:tailEnd/>
          </a:ln>
        </p:spPr>
        <p:txBody>
          <a:bodyPr/>
          <a:lstStyle/>
          <a:p>
            <a:pPr defTabSz="457200">
              <a:defRPr/>
            </a:pPr>
            <a:endParaRPr lang="da-DK" kern="0">
              <a:solidFill>
                <a:schemeClr val="bg1"/>
              </a:solidFill>
              <a:ea typeface="ＭＳ Ｐゴシック" pitchFamily="-97" charset="-128"/>
            </a:endParaRPr>
          </a:p>
        </p:txBody>
      </p:sp>
      <p:sp>
        <p:nvSpPr>
          <p:cNvPr id="97" name="Freeform 2878"/>
          <p:cNvSpPr>
            <a:spLocks/>
          </p:cNvSpPr>
          <p:nvPr/>
        </p:nvSpPr>
        <p:spPr bwMode="auto">
          <a:xfrm>
            <a:off x="7614739" y="3583110"/>
            <a:ext cx="69417" cy="717306"/>
          </a:xfrm>
          <a:custGeom>
            <a:avLst/>
            <a:gdLst/>
            <a:ahLst/>
            <a:cxnLst>
              <a:cxn ang="0">
                <a:pos x="0" y="0"/>
              </a:cxn>
              <a:cxn ang="0">
                <a:pos x="52" y="558"/>
              </a:cxn>
              <a:cxn ang="0">
                <a:pos x="54" y="558"/>
              </a:cxn>
              <a:cxn ang="0">
                <a:pos x="2" y="0"/>
              </a:cxn>
              <a:cxn ang="0">
                <a:pos x="0" y="0"/>
              </a:cxn>
            </a:cxnLst>
            <a:rect l="0" t="0" r="r" b="b"/>
            <a:pathLst>
              <a:path w="54" h="558">
                <a:moveTo>
                  <a:pt x="0" y="0"/>
                </a:moveTo>
                <a:lnTo>
                  <a:pt x="52" y="558"/>
                </a:lnTo>
                <a:lnTo>
                  <a:pt x="54" y="558"/>
                </a:lnTo>
                <a:lnTo>
                  <a:pt x="2" y="0"/>
                </a:lnTo>
                <a:lnTo>
                  <a:pt x="0"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98" name="Freeform 2879"/>
          <p:cNvSpPr>
            <a:spLocks/>
          </p:cNvSpPr>
          <p:nvPr/>
        </p:nvSpPr>
        <p:spPr bwMode="auto">
          <a:xfrm>
            <a:off x="8064648" y="3182086"/>
            <a:ext cx="272525" cy="318803"/>
          </a:xfrm>
          <a:custGeom>
            <a:avLst/>
            <a:gdLst/>
            <a:ahLst/>
            <a:cxnLst>
              <a:cxn ang="0">
                <a:pos x="26" y="156"/>
              </a:cxn>
              <a:cxn ang="0">
                <a:pos x="0" y="248"/>
              </a:cxn>
              <a:cxn ang="0">
                <a:pos x="4" y="248"/>
              </a:cxn>
              <a:cxn ang="0">
                <a:pos x="30" y="156"/>
              </a:cxn>
              <a:cxn ang="0">
                <a:pos x="200" y="32"/>
              </a:cxn>
              <a:cxn ang="0">
                <a:pos x="212" y="0"/>
              </a:cxn>
              <a:cxn ang="0">
                <a:pos x="208" y="2"/>
              </a:cxn>
              <a:cxn ang="0">
                <a:pos x="198" y="32"/>
              </a:cxn>
              <a:cxn ang="0">
                <a:pos x="26" y="156"/>
              </a:cxn>
            </a:cxnLst>
            <a:rect l="0" t="0" r="r" b="b"/>
            <a:pathLst>
              <a:path w="212" h="248">
                <a:moveTo>
                  <a:pt x="26" y="156"/>
                </a:moveTo>
                <a:lnTo>
                  <a:pt x="0" y="248"/>
                </a:lnTo>
                <a:lnTo>
                  <a:pt x="4" y="248"/>
                </a:lnTo>
                <a:lnTo>
                  <a:pt x="30" y="156"/>
                </a:lnTo>
                <a:lnTo>
                  <a:pt x="200" y="32"/>
                </a:lnTo>
                <a:lnTo>
                  <a:pt x="212" y="0"/>
                </a:lnTo>
                <a:lnTo>
                  <a:pt x="208" y="2"/>
                </a:lnTo>
                <a:lnTo>
                  <a:pt x="198" y="32"/>
                </a:lnTo>
                <a:lnTo>
                  <a:pt x="26" y="156"/>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99" name="Freeform 2880"/>
          <p:cNvSpPr>
            <a:spLocks/>
          </p:cNvSpPr>
          <p:nvPr/>
        </p:nvSpPr>
        <p:spPr bwMode="auto">
          <a:xfrm>
            <a:off x="8265185" y="2996975"/>
            <a:ext cx="2571" cy="2571"/>
          </a:xfrm>
          <a:custGeom>
            <a:avLst/>
            <a:gdLst/>
            <a:ahLst/>
            <a:cxnLst>
              <a:cxn ang="0">
                <a:pos x="0" y="0"/>
              </a:cxn>
              <a:cxn ang="0">
                <a:pos x="0" y="0"/>
              </a:cxn>
              <a:cxn ang="0">
                <a:pos x="2" y="2"/>
              </a:cxn>
              <a:cxn ang="0">
                <a:pos x="0" y="0"/>
              </a:cxn>
            </a:cxnLst>
            <a:rect l="0" t="0" r="r" b="b"/>
            <a:pathLst>
              <a:path w="2" h="2">
                <a:moveTo>
                  <a:pt x="0" y="0"/>
                </a:moveTo>
                <a:lnTo>
                  <a:pt x="0" y="0"/>
                </a:lnTo>
                <a:lnTo>
                  <a:pt x="2" y="2"/>
                </a:lnTo>
                <a:lnTo>
                  <a:pt x="0"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00" name="Freeform 2881"/>
          <p:cNvSpPr>
            <a:spLocks/>
          </p:cNvSpPr>
          <p:nvPr/>
        </p:nvSpPr>
        <p:spPr bwMode="auto">
          <a:xfrm>
            <a:off x="8116067" y="2999546"/>
            <a:ext cx="151688" cy="221105"/>
          </a:xfrm>
          <a:custGeom>
            <a:avLst/>
            <a:gdLst/>
            <a:ahLst/>
            <a:cxnLst>
              <a:cxn ang="0">
                <a:pos x="64" y="98"/>
              </a:cxn>
              <a:cxn ang="0">
                <a:pos x="0" y="172"/>
              </a:cxn>
              <a:cxn ang="0">
                <a:pos x="6" y="170"/>
              </a:cxn>
              <a:cxn ang="0">
                <a:pos x="6" y="170"/>
              </a:cxn>
              <a:cxn ang="0">
                <a:pos x="66" y="98"/>
              </a:cxn>
              <a:cxn ang="0">
                <a:pos x="118" y="2"/>
              </a:cxn>
              <a:cxn ang="0">
                <a:pos x="114" y="0"/>
              </a:cxn>
              <a:cxn ang="0">
                <a:pos x="64" y="98"/>
              </a:cxn>
            </a:cxnLst>
            <a:rect l="0" t="0" r="r" b="b"/>
            <a:pathLst>
              <a:path w="118" h="172">
                <a:moveTo>
                  <a:pt x="64" y="98"/>
                </a:moveTo>
                <a:lnTo>
                  <a:pt x="0" y="172"/>
                </a:lnTo>
                <a:lnTo>
                  <a:pt x="6" y="170"/>
                </a:lnTo>
                <a:lnTo>
                  <a:pt x="6" y="170"/>
                </a:lnTo>
                <a:lnTo>
                  <a:pt x="66" y="98"/>
                </a:lnTo>
                <a:lnTo>
                  <a:pt x="118" y="2"/>
                </a:lnTo>
                <a:lnTo>
                  <a:pt x="114" y="0"/>
                </a:lnTo>
                <a:lnTo>
                  <a:pt x="64" y="98"/>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01" name="Freeform 2882"/>
          <p:cNvSpPr>
            <a:spLocks/>
          </p:cNvSpPr>
          <p:nvPr/>
        </p:nvSpPr>
        <p:spPr bwMode="auto">
          <a:xfrm>
            <a:off x="9031341" y="2552194"/>
            <a:ext cx="2571" cy="7713"/>
          </a:xfrm>
          <a:custGeom>
            <a:avLst/>
            <a:gdLst/>
            <a:ahLst/>
            <a:cxnLst>
              <a:cxn ang="0">
                <a:pos x="2" y="6"/>
              </a:cxn>
              <a:cxn ang="0">
                <a:pos x="2" y="2"/>
              </a:cxn>
              <a:cxn ang="0">
                <a:pos x="0" y="0"/>
              </a:cxn>
              <a:cxn ang="0">
                <a:pos x="0" y="6"/>
              </a:cxn>
              <a:cxn ang="0">
                <a:pos x="2" y="6"/>
              </a:cxn>
            </a:cxnLst>
            <a:rect l="0" t="0" r="r" b="b"/>
            <a:pathLst>
              <a:path w="2" h="6">
                <a:moveTo>
                  <a:pt x="2" y="6"/>
                </a:moveTo>
                <a:lnTo>
                  <a:pt x="2" y="2"/>
                </a:lnTo>
                <a:lnTo>
                  <a:pt x="0" y="0"/>
                </a:lnTo>
                <a:lnTo>
                  <a:pt x="0" y="6"/>
                </a:lnTo>
                <a:lnTo>
                  <a:pt x="2" y="6"/>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02" name="Freeform 2883"/>
          <p:cNvSpPr>
            <a:spLocks/>
          </p:cNvSpPr>
          <p:nvPr/>
        </p:nvSpPr>
        <p:spPr bwMode="auto">
          <a:xfrm>
            <a:off x="8907932" y="2457016"/>
            <a:ext cx="123408" cy="102840"/>
          </a:xfrm>
          <a:custGeom>
            <a:avLst/>
            <a:gdLst/>
            <a:ahLst/>
            <a:cxnLst>
              <a:cxn ang="0">
                <a:pos x="0" y="2"/>
              </a:cxn>
              <a:cxn ang="0">
                <a:pos x="96" y="80"/>
              </a:cxn>
              <a:cxn ang="0">
                <a:pos x="96" y="74"/>
              </a:cxn>
              <a:cxn ang="0">
                <a:pos x="2" y="0"/>
              </a:cxn>
              <a:cxn ang="0">
                <a:pos x="0" y="2"/>
              </a:cxn>
            </a:cxnLst>
            <a:rect l="0" t="0" r="r" b="b"/>
            <a:pathLst>
              <a:path w="96" h="80">
                <a:moveTo>
                  <a:pt x="0" y="2"/>
                </a:moveTo>
                <a:lnTo>
                  <a:pt x="96" y="80"/>
                </a:lnTo>
                <a:lnTo>
                  <a:pt x="96" y="74"/>
                </a:lnTo>
                <a:lnTo>
                  <a:pt x="2" y="0"/>
                </a:lnTo>
                <a:lnTo>
                  <a:pt x="0" y="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03" name="Freeform 2884"/>
          <p:cNvSpPr>
            <a:spLocks/>
          </p:cNvSpPr>
          <p:nvPr/>
        </p:nvSpPr>
        <p:spPr bwMode="auto">
          <a:xfrm>
            <a:off x="9072477" y="2256530"/>
            <a:ext cx="2571" cy="2571"/>
          </a:xfrm>
          <a:custGeom>
            <a:avLst/>
            <a:gdLst/>
            <a:ahLst/>
            <a:cxnLst>
              <a:cxn ang="0">
                <a:pos x="0" y="2"/>
              </a:cxn>
              <a:cxn ang="0">
                <a:pos x="2" y="2"/>
              </a:cxn>
              <a:cxn ang="0">
                <a:pos x="2" y="0"/>
              </a:cxn>
              <a:cxn ang="0">
                <a:pos x="0" y="2"/>
              </a:cxn>
              <a:cxn ang="0">
                <a:pos x="0" y="2"/>
              </a:cxn>
            </a:cxnLst>
            <a:rect l="0" t="0" r="r" b="b"/>
            <a:pathLst>
              <a:path w="2" h="2">
                <a:moveTo>
                  <a:pt x="0" y="2"/>
                </a:moveTo>
                <a:lnTo>
                  <a:pt x="2" y="2"/>
                </a:lnTo>
                <a:lnTo>
                  <a:pt x="2" y="0"/>
                </a:lnTo>
                <a:lnTo>
                  <a:pt x="0" y="2"/>
                </a:lnTo>
                <a:lnTo>
                  <a:pt x="0" y="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04" name="Freeform 2885"/>
          <p:cNvSpPr>
            <a:spLocks/>
          </p:cNvSpPr>
          <p:nvPr/>
        </p:nvSpPr>
        <p:spPr bwMode="auto">
          <a:xfrm>
            <a:off x="9216485" y="2156261"/>
            <a:ext cx="7713" cy="2571"/>
          </a:xfrm>
          <a:custGeom>
            <a:avLst/>
            <a:gdLst/>
            <a:ahLst/>
            <a:cxnLst>
              <a:cxn ang="0">
                <a:pos x="4" y="0"/>
              </a:cxn>
              <a:cxn ang="0">
                <a:pos x="2" y="0"/>
              </a:cxn>
              <a:cxn ang="0">
                <a:pos x="0" y="2"/>
              </a:cxn>
              <a:cxn ang="0">
                <a:pos x="6" y="2"/>
              </a:cxn>
              <a:cxn ang="0">
                <a:pos x="6" y="0"/>
              </a:cxn>
              <a:cxn ang="0">
                <a:pos x="4" y="0"/>
              </a:cxn>
              <a:cxn ang="0">
                <a:pos x="4" y="0"/>
              </a:cxn>
              <a:cxn ang="0">
                <a:pos x="4" y="0"/>
              </a:cxn>
            </a:cxnLst>
            <a:rect l="0" t="0" r="r" b="b"/>
            <a:pathLst>
              <a:path w="6" h="2">
                <a:moveTo>
                  <a:pt x="4" y="0"/>
                </a:moveTo>
                <a:lnTo>
                  <a:pt x="2" y="0"/>
                </a:lnTo>
                <a:lnTo>
                  <a:pt x="0" y="2"/>
                </a:lnTo>
                <a:lnTo>
                  <a:pt x="6" y="2"/>
                </a:lnTo>
                <a:lnTo>
                  <a:pt x="6" y="0"/>
                </a:lnTo>
                <a:lnTo>
                  <a:pt x="4" y="0"/>
                </a:lnTo>
                <a:lnTo>
                  <a:pt x="4" y="0"/>
                </a:lnTo>
                <a:lnTo>
                  <a:pt x="4"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06" name="Rectangle 2887"/>
          <p:cNvSpPr>
            <a:spLocks noChangeArrowheads="1"/>
          </p:cNvSpPr>
          <p:nvPr/>
        </p:nvSpPr>
        <p:spPr bwMode="auto">
          <a:xfrm>
            <a:off x="3645147" y="1603498"/>
            <a:ext cx="7713" cy="7713"/>
          </a:xfrm>
          <a:prstGeom prst="rect">
            <a:avLst/>
          </a:prstGeom>
          <a:solidFill>
            <a:schemeClr val="tx1"/>
          </a:solidFill>
          <a:ln w="12700" cmpd="sng">
            <a:solidFill>
              <a:schemeClr val="bg1"/>
            </a:solidFill>
            <a:prstDash val="solid"/>
            <a:miter lim="800000"/>
            <a:headEnd/>
            <a:tailEnd/>
          </a:ln>
        </p:spPr>
        <p:txBody>
          <a:bodyPr/>
          <a:lstStyle/>
          <a:p>
            <a:pPr defTabSz="457200">
              <a:defRPr/>
            </a:pPr>
            <a:endParaRPr lang="da-DK" kern="0">
              <a:solidFill>
                <a:schemeClr val="bg1"/>
              </a:solidFill>
              <a:ea typeface="ＭＳ Ｐゴシック" pitchFamily="-97" charset="-128"/>
            </a:endParaRPr>
          </a:p>
        </p:txBody>
      </p:sp>
      <p:sp>
        <p:nvSpPr>
          <p:cNvPr id="107" name="Freeform 2888"/>
          <p:cNvSpPr>
            <a:spLocks/>
          </p:cNvSpPr>
          <p:nvPr/>
        </p:nvSpPr>
        <p:spPr bwMode="auto">
          <a:xfrm>
            <a:off x="3652825" y="1338637"/>
            <a:ext cx="2043939" cy="1252073"/>
          </a:xfrm>
          <a:custGeom>
            <a:avLst/>
            <a:gdLst/>
            <a:ahLst/>
            <a:cxnLst>
              <a:cxn ang="0">
                <a:pos x="1590" y="166"/>
              </a:cxn>
              <a:cxn ang="0">
                <a:pos x="1580" y="616"/>
              </a:cxn>
              <a:cxn ang="0">
                <a:pos x="978" y="650"/>
              </a:cxn>
              <a:cxn ang="0">
                <a:pos x="908" y="626"/>
              </a:cxn>
              <a:cxn ang="0">
                <a:pos x="754" y="534"/>
              </a:cxn>
              <a:cxn ang="0">
                <a:pos x="714" y="476"/>
              </a:cxn>
              <a:cxn ang="0">
                <a:pos x="710" y="326"/>
              </a:cxn>
              <a:cxn ang="0">
                <a:pos x="668" y="24"/>
              </a:cxn>
              <a:cxn ang="0">
                <a:pos x="636" y="166"/>
              </a:cxn>
              <a:cxn ang="0">
                <a:pos x="736" y="346"/>
              </a:cxn>
              <a:cxn ang="0">
                <a:pos x="756" y="472"/>
              </a:cxn>
              <a:cxn ang="0">
                <a:pos x="818" y="642"/>
              </a:cxn>
              <a:cxn ang="0">
                <a:pos x="948" y="618"/>
              </a:cxn>
              <a:cxn ang="0">
                <a:pos x="948" y="964"/>
              </a:cxn>
              <a:cxn ang="0">
                <a:pos x="502" y="598"/>
              </a:cxn>
              <a:cxn ang="0">
                <a:pos x="560" y="436"/>
              </a:cxn>
              <a:cxn ang="0">
                <a:pos x="592" y="2"/>
              </a:cxn>
              <a:cxn ang="0">
                <a:pos x="524" y="342"/>
              </a:cxn>
              <a:cxn ang="0">
                <a:pos x="400" y="334"/>
              </a:cxn>
              <a:cxn ang="0">
                <a:pos x="110" y="318"/>
              </a:cxn>
              <a:cxn ang="0">
                <a:pos x="0" y="206"/>
              </a:cxn>
              <a:cxn ang="0">
                <a:pos x="96" y="238"/>
              </a:cxn>
              <a:cxn ang="0">
                <a:pos x="284" y="356"/>
              </a:cxn>
              <a:cxn ang="0">
                <a:pos x="534" y="378"/>
              </a:cxn>
              <a:cxn ang="0">
                <a:pos x="486" y="572"/>
              </a:cxn>
              <a:cxn ang="0">
                <a:pos x="444" y="862"/>
              </a:cxn>
              <a:cxn ang="0">
                <a:pos x="446" y="866"/>
              </a:cxn>
              <a:cxn ang="0">
                <a:pos x="442" y="870"/>
              </a:cxn>
              <a:cxn ang="0">
                <a:pos x="682" y="914"/>
              </a:cxn>
              <a:cxn ang="0">
                <a:pos x="688" y="920"/>
              </a:cxn>
              <a:cxn ang="0">
                <a:pos x="948" y="970"/>
              </a:cxn>
              <a:cxn ang="0">
                <a:pos x="992" y="584"/>
              </a:cxn>
              <a:cxn ang="0">
                <a:pos x="1584" y="624"/>
              </a:cxn>
              <a:cxn ang="0">
                <a:pos x="1586" y="524"/>
              </a:cxn>
              <a:cxn ang="0">
                <a:pos x="1584" y="520"/>
              </a:cxn>
            </a:cxnLst>
            <a:rect l="0" t="0" r="r" b="b"/>
            <a:pathLst>
              <a:path w="1590" h="974">
                <a:moveTo>
                  <a:pt x="1586" y="520"/>
                </a:moveTo>
                <a:lnTo>
                  <a:pt x="1590" y="166"/>
                </a:lnTo>
                <a:lnTo>
                  <a:pt x="1584" y="164"/>
                </a:lnTo>
                <a:lnTo>
                  <a:pt x="1580" y="616"/>
                </a:lnTo>
                <a:lnTo>
                  <a:pt x="986" y="578"/>
                </a:lnTo>
                <a:lnTo>
                  <a:pt x="978" y="650"/>
                </a:lnTo>
                <a:lnTo>
                  <a:pt x="952" y="614"/>
                </a:lnTo>
                <a:lnTo>
                  <a:pt x="908" y="626"/>
                </a:lnTo>
                <a:lnTo>
                  <a:pt x="824" y="638"/>
                </a:lnTo>
                <a:lnTo>
                  <a:pt x="754" y="534"/>
                </a:lnTo>
                <a:lnTo>
                  <a:pt x="762" y="464"/>
                </a:lnTo>
                <a:lnTo>
                  <a:pt x="714" y="476"/>
                </a:lnTo>
                <a:lnTo>
                  <a:pt x="744" y="346"/>
                </a:lnTo>
                <a:lnTo>
                  <a:pt x="710" y="326"/>
                </a:lnTo>
                <a:lnTo>
                  <a:pt x="644" y="168"/>
                </a:lnTo>
                <a:lnTo>
                  <a:pt x="668" y="24"/>
                </a:lnTo>
                <a:lnTo>
                  <a:pt x="662" y="22"/>
                </a:lnTo>
                <a:lnTo>
                  <a:pt x="636" y="166"/>
                </a:lnTo>
                <a:lnTo>
                  <a:pt x="708" y="332"/>
                </a:lnTo>
                <a:lnTo>
                  <a:pt x="736" y="346"/>
                </a:lnTo>
                <a:lnTo>
                  <a:pt x="706" y="484"/>
                </a:lnTo>
                <a:lnTo>
                  <a:pt x="756" y="472"/>
                </a:lnTo>
                <a:lnTo>
                  <a:pt x="746" y="534"/>
                </a:lnTo>
                <a:lnTo>
                  <a:pt x="818" y="642"/>
                </a:lnTo>
                <a:lnTo>
                  <a:pt x="910" y="632"/>
                </a:lnTo>
                <a:lnTo>
                  <a:pt x="948" y="618"/>
                </a:lnTo>
                <a:lnTo>
                  <a:pt x="976" y="656"/>
                </a:lnTo>
                <a:lnTo>
                  <a:pt x="948" y="964"/>
                </a:lnTo>
                <a:lnTo>
                  <a:pt x="452" y="864"/>
                </a:lnTo>
                <a:lnTo>
                  <a:pt x="502" y="598"/>
                </a:lnTo>
                <a:lnTo>
                  <a:pt x="492" y="572"/>
                </a:lnTo>
                <a:lnTo>
                  <a:pt x="560" y="436"/>
                </a:lnTo>
                <a:lnTo>
                  <a:pt x="530" y="342"/>
                </a:lnTo>
                <a:lnTo>
                  <a:pt x="592" y="2"/>
                </a:lnTo>
                <a:lnTo>
                  <a:pt x="584" y="0"/>
                </a:lnTo>
                <a:lnTo>
                  <a:pt x="524" y="342"/>
                </a:lnTo>
                <a:lnTo>
                  <a:pt x="532" y="368"/>
                </a:lnTo>
                <a:lnTo>
                  <a:pt x="400" y="334"/>
                </a:lnTo>
                <a:lnTo>
                  <a:pt x="284" y="350"/>
                </a:lnTo>
                <a:lnTo>
                  <a:pt x="110" y="318"/>
                </a:lnTo>
                <a:lnTo>
                  <a:pt x="100" y="234"/>
                </a:lnTo>
                <a:lnTo>
                  <a:pt x="0" y="206"/>
                </a:lnTo>
                <a:lnTo>
                  <a:pt x="0" y="212"/>
                </a:lnTo>
                <a:lnTo>
                  <a:pt x="96" y="238"/>
                </a:lnTo>
                <a:lnTo>
                  <a:pt x="104" y="324"/>
                </a:lnTo>
                <a:lnTo>
                  <a:pt x="284" y="356"/>
                </a:lnTo>
                <a:lnTo>
                  <a:pt x="400" y="340"/>
                </a:lnTo>
                <a:lnTo>
                  <a:pt x="534" y="378"/>
                </a:lnTo>
                <a:lnTo>
                  <a:pt x="554" y="436"/>
                </a:lnTo>
                <a:lnTo>
                  <a:pt x="486" y="572"/>
                </a:lnTo>
                <a:lnTo>
                  <a:pt x="494" y="598"/>
                </a:lnTo>
                <a:lnTo>
                  <a:pt x="444" y="862"/>
                </a:lnTo>
                <a:lnTo>
                  <a:pt x="446" y="862"/>
                </a:lnTo>
                <a:lnTo>
                  <a:pt x="446" y="866"/>
                </a:lnTo>
                <a:lnTo>
                  <a:pt x="442" y="866"/>
                </a:lnTo>
                <a:lnTo>
                  <a:pt x="442" y="870"/>
                </a:lnTo>
                <a:lnTo>
                  <a:pt x="680" y="918"/>
                </a:lnTo>
                <a:lnTo>
                  <a:pt x="682" y="914"/>
                </a:lnTo>
                <a:lnTo>
                  <a:pt x="688" y="914"/>
                </a:lnTo>
                <a:lnTo>
                  <a:pt x="688" y="920"/>
                </a:lnTo>
                <a:lnTo>
                  <a:pt x="948" y="974"/>
                </a:lnTo>
                <a:lnTo>
                  <a:pt x="948" y="970"/>
                </a:lnTo>
                <a:lnTo>
                  <a:pt x="954" y="972"/>
                </a:lnTo>
                <a:lnTo>
                  <a:pt x="992" y="584"/>
                </a:lnTo>
                <a:lnTo>
                  <a:pt x="1584" y="624"/>
                </a:lnTo>
                <a:lnTo>
                  <a:pt x="1584" y="624"/>
                </a:lnTo>
                <a:lnTo>
                  <a:pt x="1586" y="624"/>
                </a:lnTo>
                <a:lnTo>
                  <a:pt x="1586" y="524"/>
                </a:lnTo>
                <a:lnTo>
                  <a:pt x="1584" y="524"/>
                </a:lnTo>
                <a:lnTo>
                  <a:pt x="1584" y="520"/>
                </a:lnTo>
                <a:lnTo>
                  <a:pt x="1586" y="52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08" name="Rectangle 2889"/>
          <p:cNvSpPr>
            <a:spLocks noChangeArrowheads="1"/>
          </p:cNvSpPr>
          <p:nvPr/>
        </p:nvSpPr>
        <p:spPr bwMode="auto">
          <a:xfrm>
            <a:off x="3496029" y="2266763"/>
            <a:ext cx="1287" cy="1286"/>
          </a:xfrm>
          <a:prstGeom prst="rect">
            <a:avLst/>
          </a:prstGeom>
          <a:solidFill>
            <a:schemeClr val="tx1"/>
          </a:solidFill>
          <a:ln w="12700" cmpd="sng">
            <a:solidFill>
              <a:schemeClr val="bg1"/>
            </a:solidFill>
            <a:prstDash val="solid"/>
            <a:miter lim="800000"/>
            <a:headEnd/>
            <a:tailEnd/>
          </a:ln>
        </p:spPr>
        <p:txBody>
          <a:bodyPr/>
          <a:lstStyle/>
          <a:p>
            <a:pPr defTabSz="457200">
              <a:defRPr/>
            </a:pPr>
            <a:endParaRPr lang="da-DK" kern="0">
              <a:solidFill>
                <a:schemeClr val="bg1"/>
              </a:solidFill>
              <a:ea typeface="ＭＳ Ｐゴシック" pitchFamily="-97" charset="-128"/>
            </a:endParaRPr>
          </a:p>
        </p:txBody>
      </p:sp>
      <p:sp>
        <p:nvSpPr>
          <p:cNvPr id="109" name="Freeform 2890"/>
          <p:cNvSpPr>
            <a:spLocks/>
          </p:cNvSpPr>
          <p:nvPr/>
        </p:nvSpPr>
        <p:spPr bwMode="auto">
          <a:xfrm>
            <a:off x="4272437" y="4012465"/>
            <a:ext cx="2571" cy="1286"/>
          </a:xfrm>
          <a:custGeom>
            <a:avLst/>
            <a:gdLst/>
            <a:ahLst/>
            <a:cxnLst>
              <a:cxn ang="0">
                <a:pos x="2" y="0"/>
              </a:cxn>
              <a:cxn ang="0">
                <a:pos x="2" y="0"/>
              </a:cxn>
              <a:cxn ang="0">
                <a:pos x="0" y="0"/>
              </a:cxn>
              <a:cxn ang="0">
                <a:pos x="2" y="0"/>
              </a:cxn>
            </a:cxnLst>
            <a:rect l="0" t="0" r="r" b="b"/>
            <a:pathLst>
              <a:path w="2">
                <a:moveTo>
                  <a:pt x="2" y="0"/>
                </a:moveTo>
                <a:lnTo>
                  <a:pt x="2" y="0"/>
                </a:lnTo>
                <a:lnTo>
                  <a:pt x="0" y="0"/>
                </a:lnTo>
                <a:lnTo>
                  <a:pt x="2"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10" name="Freeform 2891"/>
          <p:cNvSpPr>
            <a:spLocks/>
          </p:cNvSpPr>
          <p:nvPr/>
        </p:nvSpPr>
        <p:spPr bwMode="auto">
          <a:xfrm>
            <a:off x="4434408" y="2518720"/>
            <a:ext cx="102840" cy="758442"/>
          </a:xfrm>
          <a:custGeom>
            <a:avLst/>
            <a:gdLst/>
            <a:ahLst/>
            <a:cxnLst>
              <a:cxn ang="0">
                <a:pos x="72" y="0"/>
              </a:cxn>
              <a:cxn ang="0">
                <a:pos x="0" y="590"/>
              </a:cxn>
              <a:cxn ang="0">
                <a:pos x="4" y="590"/>
              </a:cxn>
              <a:cxn ang="0">
                <a:pos x="80" y="2"/>
              </a:cxn>
              <a:cxn ang="0">
                <a:pos x="72" y="0"/>
              </a:cxn>
            </a:cxnLst>
            <a:rect l="0" t="0" r="r" b="b"/>
            <a:pathLst>
              <a:path w="80" h="590">
                <a:moveTo>
                  <a:pt x="72" y="0"/>
                </a:moveTo>
                <a:lnTo>
                  <a:pt x="0" y="590"/>
                </a:lnTo>
                <a:lnTo>
                  <a:pt x="4" y="590"/>
                </a:lnTo>
                <a:lnTo>
                  <a:pt x="80" y="2"/>
                </a:lnTo>
                <a:lnTo>
                  <a:pt x="72"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11" name="Freeform 2892"/>
          <p:cNvSpPr>
            <a:spLocks/>
          </p:cNvSpPr>
          <p:nvPr/>
        </p:nvSpPr>
        <p:spPr bwMode="auto">
          <a:xfrm>
            <a:off x="3495997" y="2266814"/>
            <a:ext cx="943555" cy="1745703"/>
          </a:xfrm>
          <a:custGeom>
            <a:avLst/>
            <a:gdLst/>
            <a:ahLst/>
            <a:cxnLst>
              <a:cxn ang="0">
                <a:pos x="618" y="1262"/>
              </a:cxn>
              <a:cxn ang="0">
                <a:pos x="668" y="1154"/>
              </a:cxn>
              <a:cxn ang="0">
                <a:pos x="680" y="1140"/>
              </a:cxn>
              <a:cxn ang="0">
                <a:pos x="648" y="1044"/>
              </a:cxn>
              <a:cxn ang="0">
                <a:pos x="678" y="896"/>
              </a:cxn>
              <a:cxn ang="0">
                <a:pos x="718" y="910"/>
              </a:cxn>
              <a:cxn ang="0">
                <a:pos x="734" y="790"/>
              </a:cxn>
              <a:cxn ang="0">
                <a:pos x="730" y="788"/>
              </a:cxn>
              <a:cxn ang="0">
                <a:pos x="730" y="786"/>
              </a:cxn>
              <a:cxn ang="0">
                <a:pos x="716" y="904"/>
              </a:cxn>
              <a:cxn ang="0">
                <a:pos x="676" y="892"/>
              </a:cxn>
              <a:cxn ang="0">
                <a:pos x="646" y="1040"/>
              </a:cxn>
              <a:cxn ang="0">
                <a:pos x="262" y="482"/>
              </a:cxn>
              <a:cxn ang="0">
                <a:pos x="272" y="454"/>
              </a:cxn>
              <a:cxn ang="0">
                <a:pos x="262" y="426"/>
              </a:cxn>
              <a:cxn ang="0">
                <a:pos x="338" y="98"/>
              </a:cxn>
              <a:cxn ang="0">
                <a:pos x="564" y="144"/>
              </a:cxn>
              <a:cxn ang="0">
                <a:pos x="566" y="140"/>
              </a:cxn>
              <a:cxn ang="0">
                <a:pos x="338" y="92"/>
              </a:cxn>
              <a:cxn ang="0">
                <a:pos x="0" y="0"/>
              </a:cxn>
              <a:cxn ang="0">
                <a:pos x="0" y="0"/>
              </a:cxn>
              <a:cxn ang="0">
                <a:pos x="2" y="8"/>
              </a:cxn>
              <a:cxn ang="0">
                <a:pos x="334" y="98"/>
              </a:cxn>
              <a:cxn ang="0">
                <a:pos x="256" y="426"/>
              </a:cxn>
              <a:cxn ang="0">
                <a:pos x="266" y="454"/>
              </a:cxn>
              <a:cxn ang="0">
                <a:pos x="256" y="482"/>
              </a:cxn>
              <a:cxn ang="0">
                <a:pos x="644" y="1044"/>
              </a:cxn>
              <a:cxn ang="0">
                <a:pos x="674" y="1140"/>
              </a:cxn>
              <a:cxn ang="0">
                <a:pos x="664" y="1150"/>
              </a:cxn>
              <a:cxn ang="0">
                <a:pos x="614" y="1260"/>
              </a:cxn>
              <a:cxn ang="0">
                <a:pos x="626" y="1314"/>
              </a:cxn>
              <a:cxn ang="0">
                <a:pos x="600" y="1354"/>
              </a:cxn>
              <a:cxn ang="0">
                <a:pos x="604" y="1358"/>
              </a:cxn>
              <a:cxn ang="0">
                <a:pos x="606" y="1358"/>
              </a:cxn>
              <a:cxn ang="0">
                <a:pos x="630" y="1316"/>
              </a:cxn>
              <a:cxn ang="0">
                <a:pos x="618" y="1262"/>
              </a:cxn>
            </a:cxnLst>
            <a:rect l="0" t="0" r="r" b="b"/>
            <a:pathLst>
              <a:path w="734" h="1358">
                <a:moveTo>
                  <a:pt x="618" y="1262"/>
                </a:moveTo>
                <a:lnTo>
                  <a:pt x="668" y="1154"/>
                </a:lnTo>
                <a:lnTo>
                  <a:pt x="680" y="1140"/>
                </a:lnTo>
                <a:lnTo>
                  <a:pt x="648" y="1044"/>
                </a:lnTo>
                <a:lnTo>
                  <a:pt x="678" y="896"/>
                </a:lnTo>
                <a:lnTo>
                  <a:pt x="718" y="910"/>
                </a:lnTo>
                <a:lnTo>
                  <a:pt x="734" y="790"/>
                </a:lnTo>
                <a:lnTo>
                  <a:pt x="730" y="788"/>
                </a:lnTo>
                <a:lnTo>
                  <a:pt x="730" y="786"/>
                </a:lnTo>
                <a:lnTo>
                  <a:pt x="716" y="904"/>
                </a:lnTo>
                <a:lnTo>
                  <a:pt x="676" y="892"/>
                </a:lnTo>
                <a:lnTo>
                  <a:pt x="646" y="1040"/>
                </a:lnTo>
                <a:lnTo>
                  <a:pt x="262" y="482"/>
                </a:lnTo>
                <a:lnTo>
                  <a:pt x="272" y="454"/>
                </a:lnTo>
                <a:lnTo>
                  <a:pt x="262" y="426"/>
                </a:lnTo>
                <a:lnTo>
                  <a:pt x="338" y="98"/>
                </a:lnTo>
                <a:lnTo>
                  <a:pt x="564" y="144"/>
                </a:lnTo>
                <a:lnTo>
                  <a:pt x="566" y="140"/>
                </a:lnTo>
                <a:lnTo>
                  <a:pt x="338" y="92"/>
                </a:lnTo>
                <a:lnTo>
                  <a:pt x="0" y="0"/>
                </a:lnTo>
                <a:lnTo>
                  <a:pt x="0" y="0"/>
                </a:lnTo>
                <a:lnTo>
                  <a:pt x="2" y="8"/>
                </a:lnTo>
                <a:lnTo>
                  <a:pt x="334" y="98"/>
                </a:lnTo>
                <a:lnTo>
                  <a:pt x="256" y="426"/>
                </a:lnTo>
                <a:lnTo>
                  <a:pt x="266" y="454"/>
                </a:lnTo>
                <a:lnTo>
                  <a:pt x="256" y="482"/>
                </a:lnTo>
                <a:lnTo>
                  <a:pt x="644" y="1044"/>
                </a:lnTo>
                <a:lnTo>
                  <a:pt x="674" y="1140"/>
                </a:lnTo>
                <a:lnTo>
                  <a:pt x="664" y="1150"/>
                </a:lnTo>
                <a:lnTo>
                  <a:pt x="614" y="1260"/>
                </a:lnTo>
                <a:lnTo>
                  <a:pt x="626" y="1314"/>
                </a:lnTo>
                <a:lnTo>
                  <a:pt x="600" y="1354"/>
                </a:lnTo>
                <a:lnTo>
                  <a:pt x="604" y="1358"/>
                </a:lnTo>
                <a:lnTo>
                  <a:pt x="606" y="1358"/>
                </a:lnTo>
                <a:lnTo>
                  <a:pt x="630" y="1316"/>
                </a:lnTo>
                <a:lnTo>
                  <a:pt x="618" y="126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12" name="Freeform 2893"/>
          <p:cNvSpPr>
            <a:spLocks/>
          </p:cNvSpPr>
          <p:nvPr/>
        </p:nvSpPr>
        <p:spPr bwMode="auto">
          <a:xfrm>
            <a:off x="4221047" y="2446732"/>
            <a:ext cx="5143" cy="5142"/>
          </a:xfrm>
          <a:custGeom>
            <a:avLst/>
            <a:gdLst/>
            <a:ahLst/>
            <a:cxnLst>
              <a:cxn ang="0">
                <a:pos x="4" y="0"/>
              </a:cxn>
              <a:cxn ang="0">
                <a:pos x="2" y="0"/>
              </a:cxn>
              <a:cxn ang="0">
                <a:pos x="0" y="4"/>
              </a:cxn>
              <a:cxn ang="0">
                <a:pos x="4" y="4"/>
              </a:cxn>
              <a:cxn ang="0">
                <a:pos x="4" y="0"/>
              </a:cxn>
            </a:cxnLst>
            <a:rect l="0" t="0" r="r" b="b"/>
            <a:pathLst>
              <a:path w="4" h="4">
                <a:moveTo>
                  <a:pt x="4" y="0"/>
                </a:moveTo>
                <a:lnTo>
                  <a:pt x="2" y="0"/>
                </a:lnTo>
                <a:lnTo>
                  <a:pt x="0" y="4"/>
                </a:lnTo>
                <a:lnTo>
                  <a:pt x="4" y="4"/>
                </a:lnTo>
                <a:lnTo>
                  <a:pt x="4"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13" name="Freeform 2894"/>
          <p:cNvSpPr>
            <a:spLocks/>
          </p:cNvSpPr>
          <p:nvPr/>
        </p:nvSpPr>
        <p:spPr bwMode="auto">
          <a:xfrm>
            <a:off x="4526963" y="2513629"/>
            <a:ext cx="10284" cy="7713"/>
          </a:xfrm>
          <a:custGeom>
            <a:avLst/>
            <a:gdLst/>
            <a:ahLst/>
            <a:cxnLst>
              <a:cxn ang="0">
                <a:pos x="8" y="0"/>
              </a:cxn>
              <a:cxn ang="0">
                <a:pos x="2" y="0"/>
              </a:cxn>
              <a:cxn ang="0">
                <a:pos x="0" y="4"/>
              </a:cxn>
              <a:cxn ang="0">
                <a:pos x="8" y="6"/>
              </a:cxn>
              <a:cxn ang="0">
                <a:pos x="8" y="0"/>
              </a:cxn>
            </a:cxnLst>
            <a:rect l="0" t="0" r="r" b="b"/>
            <a:pathLst>
              <a:path w="8" h="6">
                <a:moveTo>
                  <a:pt x="8" y="0"/>
                </a:moveTo>
                <a:lnTo>
                  <a:pt x="2" y="0"/>
                </a:lnTo>
                <a:lnTo>
                  <a:pt x="0" y="4"/>
                </a:lnTo>
                <a:lnTo>
                  <a:pt x="8" y="6"/>
                </a:lnTo>
                <a:lnTo>
                  <a:pt x="8"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14" name="Freeform 2895"/>
          <p:cNvSpPr>
            <a:spLocks/>
          </p:cNvSpPr>
          <p:nvPr/>
        </p:nvSpPr>
        <p:spPr bwMode="auto">
          <a:xfrm>
            <a:off x="6979722" y="4480386"/>
            <a:ext cx="5143" cy="1286"/>
          </a:xfrm>
          <a:custGeom>
            <a:avLst/>
            <a:gdLst/>
            <a:ahLst/>
            <a:cxnLst>
              <a:cxn ang="0">
                <a:pos x="4" y="0"/>
              </a:cxn>
              <a:cxn ang="0">
                <a:pos x="4" y="0"/>
              </a:cxn>
              <a:cxn ang="0">
                <a:pos x="0" y="0"/>
              </a:cxn>
              <a:cxn ang="0">
                <a:pos x="4" y="0"/>
              </a:cxn>
            </a:cxnLst>
            <a:rect l="0" t="0" r="r" b="b"/>
            <a:pathLst>
              <a:path w="4">
                <a:moveTo>
                  <a:pt x="4" y="0"/>
                </a:moveTo>
                <a:lnTo>
                  <a:pt x="4" y="0"/>
                </a:lnTo>
                <a:lnTo>
                  <a:pt x="0" y="0"/>
                </a:lnTo>
                <a:lnTo>
                  <a:pt x="4"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15" name="Freeform 2896"/>
          <p:cNvSpPr>
            <a:spLocks/>
          </p:cNvSpPr>
          <p:nvPr/>
        </p:nvSpPr>
        <p:spPr bwMode="auto">
          <a:xfrm>
            <a:off x="5305977" y="4256710"/>
            <a:ext cx="2571" cy="5142"/>
          </a:xfrm>
          <a:custGeom>
            <a:avLst/>
            <a:gdLst/>
            <a:ahLst/>
            <a:cxnLst>
              <a:cxn ang="0">
                <a:pos x="2" y="4"/>
              </a:cxn>
              <a:cxn ang="0">
                <a:pos x="2" y="2"/>
              </a:cxn>
              <a:cxn ang="0">
                <a:pos x="0" y="0"/>
              </a:cxn>
              <a:cxn ang="0">
                <a:pos x="2" y="4"/>
              </a:cxn>
            </a:cxnLst>
            <a:rect l="0" t="0" r="r" b="b"/>
            <a:pathLst>
              <a:path w="2" h="4">
                <a:moveTo>
                  <a:pt x="2" y="4"/>
                </a:moveTo>
                <a:lnTo>
                  <a:pt x="2" y="2"/>
                </a:lnTo>
                <a:lnTo>
                  <a:pt x="0" y="0"/>
                </a:lnTo>
                <a:lnTo>
                  <a:pt x="2" y="4"/>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16" name="Freeform 2897"/>
          <p:cNvSpPr>
            <a:spLocks/>
          </p:cNvSpPr>
          <p:nvPr/>
        </p:nvSpPr>
        <p:spPr bwMode="auto">
          <a:xfrm>
            <a:off x="4966603" y="4290184"/>
            <a:ext cx="10284" cy="2571"/>
          </a:xfrm>
          <a:custGeom>
            <a:avLst/>
            <a:gdLst/>
            <a:ahLst/>
            <a:cxnLst>
              <a:cxn ang="0">
                <a:pos x="0" y="0"/>
              </a:cxn>
              <a:cxn ang="0">
                <a:pos x="8" y="2"/>
              </a:cxn>
              <a:cxn ang="0">
                <a:pos x="8" y="0"/>
              </a:cxn>
              <a:cxn ang="0">
                <a:pos x="0" y="0"/>
              </a:cxn>
              <a:cxn ang="0">
                <a:pos x="0" y="0"/>
              </a:cxn>
            </a:cxnLst>
            <a:rect l="0" t="0" r="r" b="b"/>
            <a:pathLst>
              <a:path w="8" h="2">
                <a:moveTo>
                  <a:pt x="0" y="0"/>
                </a:moveTo>
                <a:lnTo>
                  <a:pt x="8" y="2"/>
                </a:lnTo>
                <a:lnTo>
                  <a:pt x="8" y="0"/>
                </a:lnTo>
                <a:lnTo>
                  <a:pt x="0" y="0"/>
                </a:lnTo>
                <a:lnTo>
                  <a:pt x="0"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17" name="Freeform 2898"/>
          <p:cNvSpPr>
            <a:spLocks/>
          </p:cNvSpPr>
          <p:nvPr/>
        </p:nvSpPr>
        <p:spPr bwMode="auto">
          <a:xfrm>
            <a:off x="6894845" y="3971330"/>
            <a:ext cx="118267" cy="509056"/>
          </a:xfrm>
          <a:custGeom>
            <a:avLst/>
            <a:gdLst/>
            <a:ahLst/>
            <a:cxnLst>
              <a:cxn ang="0">
                <a:pos x="92" y="254"/>
              </a:cxn>
              <a:cxn ang="0">
                <a:pos x="24" y="134"/>
              </a:cxn>
              <a:cxn ang="0">
                <a:pos x="8" y="0"/>
              </a:cxn>
              <a:cxn ang="0">
                <a:pos x="0" y="0"/>
              </a:cxn>
              <a:cxn ang="0">
                <a:pos x="18" y="136"/>
              </a:cxn>
              <a:cxn ang="0">
                <a:pos x="88" y="254"/>
              </a:cxn>
              <a:cxn ang="0">
                <a:pos x="78" y="350"/>
              </a:cxn>
              <a:cxn ang="0">
                <a:pos x="64" y="394"/>
              </a:cxn>
              <a:cxn ang="0">
                <a:pos x="66" y="396"/>
              </a:cxn>
              <a:cxn ang="0">
                <a:pos x="70" y="396"/>
              </a:cxn>
              <a:cxn ang="0">
                <a:pos x="84" y="352"/>
              </a:cxn>
              <a:cxn ang="0">
                <a:pos x="92" y="254"/>
              </a:cxn>
            </a:cxnLst>
            <a:rect l="0" t="0" r="r" b="b"/>
            <a:pathLst>
              <a:path w="92" h="396">
                <a:moveTo>
                  <a:pt x="92" y="254"/>
                </a:moveTo>
                <a:lnTo>
                  <a:pt x="24" y="134"/>
                </a:lnTo>
                <a:lnTo>
                  <a:pt x="8" y="0"/>
                </a:lnTo>
                <a:lnTo>
                  <a:pt x="0" y="0"/>
                </a:lnTo>
                <a:lnTo>
                  <a:pt x="18" y="136"/>
                </a:lnTo>
                <a:lnTo>
                  <a:pt x="88" y="254"/>
                </a:lnTo>
                <a:lnTo>
                  <a:pt x="78" y="350"/>
                </a:lnTo>
                <a:lnTo>
                  <a:pt x="64" y="394"/>
                </a:lnTo>
                <a:lnTo>
                  <a:pt x="66" y="396"/>
                </a:lnTo>
                <a:lnTo>
                  <a:pt x="70" y="396"/>
                </a:lnTo>
                <a:lnTo>
                  <a:pt x="84" y="352"/>
                </a:lnTo>
                <a:lnTo>
                  <a:pt x="92" y="254"/>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18" name="Rectangle 2899"/>
          <p:cNvSpPr>
            <a:spLocks noChangeArrowheads="1"/>
          </p:cNvSpPr>
          <p:nvPr/>
        </p:nvSpPr>
        <p:spPr bwMode="auto">
          <a:xfrm>
            <a:off x="4434441" y="3277162"/>
            <a:ext cx="1287" cy="1286"/>
          </a:xfrm>
          <a:prstGeom prst="rect">
            <a:avLst/>
          </a:prstGeom>
          <a:solidFill>
            <a:schemeClr val="tx1"/>
          </a:solidFill>
          <a:ln w="12700" cmpd="sng">
            <a:solidFill>
              <a:schemeClr val="bg1"/>
            </a:solidFill>
            <a:prstDash val="solid"/>
            <a:miter lim="800000"/>
            <a:headEnd/>
            <a:tailEnd/>
          </a:ln>
        </p:spPr>
        <p:txBody>
          <a:bodyPr/>
          <a:lstStyle/>
          <a:p>
            <a:pPr defTabSz="457200">
              <a:defRPr/>
            </a:pPr>
            <a:endParaRPr lang="da-DK" kern="0">
              <a:solidFill>
                <a:schemeClr val="bg1"/>
              </a:solidFill>
              <a:ea typeface="ＭＳ Ｐゴシック" pitchFamily="-97" charset="-128"/>
            </a:endParaRPr>
          </a:p>
        </p:txBody>
      </p:sp>
      <p:sp>
        <p:nvSpPr>
          <p:cNvPr id="119" name="Freeform 2900"/>
          <p:cNvSpPr>
            <a:spLocks/>
          </p:cNvSpPr>
          <p:nvPr/>
        </p:nvSpPr>
        <p:spPr bwMode="auto">
          <a:xfrm>
            <a:off x="4439552" y="2140835"/>
            <a:ext cx="2465581" cy="2149349"/>
          </a:xfrm>
          <a:custGeom>
            <a:avLst/>
            <a:gdLst/>
            <a:ahLst/>
            <a:cxnLst>
              <a:cxn ang="0">
                <a:pos x="1038" y="1058"/>
              </a:cxn>
              <a:cxn ang="0">
                <a:pos x="1320" y="1284"/>
              </a:cxn>
              <a:cxn ang="0">
                <a:pos x="1796" y="1340"/>
              </a:cxn>
              <a:cxn ang="0">
                <a:pos x="1910" y="1424"/>
              </a:cxn>
              <a:cxn ang="0">
                <a:pos x="1918" y="1420"/>
              </a:cxn>
              <a:cxn ang="0">
                <a:pos x="1874" y="1366"/>
              </a:cxn>
              <a:cxn ang="0">
                <a:pos x="1864" y="1366"/>
              </a:cxn>
              <a:cxn ang="0">
                <a:pos x="1798" y="1334"/>
              </a:cxn>
              <a:cxn ang="0">
                <a:pos x="1326" y="1280"/>
              </a:cxn>
              <a:cxn ang="0">
                <a:pos x="1058" y="1050"/>
              </a:cxn>
              <a:cxn ang="0">
                <a:pos x="1830" y="954"/>
              </a:cxn>
              <a:cxn ang="0">
                <a:pos x="1138" y="972"/>
              </a:cxn>
              <a:cxn ang="0">
                <a:pos x="1134" y="974"/>
              </a:cxn>
              <a:cxn ang="0">
                <a:pos x="1052" y="974"/>
              </a:cxn>
              <a:cxn ang="0">
                <a:pos x="508" y="498"/>
              </a:cxn>
              <a:cxn ang="0">
                <a:pos x="1128" y="616"/>
              </a:cxn>
              <a:cxn ang="0">
                <a:pos x="1128" y="618"/>
              </a:cxn>
              <a:cxn ang="0">
                <a:pos x="1734" y="610"/>
              </a:cxn>
              <a:cxn ang="0">
                <a:pos x="1726" y="604"/>
              </a:cxn>
              <a:cxn ang="0">
                <a:pos x="1710" y="542"/>
              </a:cxn>
              <a:cxn ang="0">
                <a:pos x="1726" y="604"/>
              </a:cxn>
              <a:cxn ang="0">
                <a:pos x="1126" y="518"/>
              </a:cxn>
              <a:cxn ang="0">
                <a:pos x="972" y="252"/>
              </a:cxn>
              <a:cxn ang="0">
                <a:pos x="972" y="248"/>
              </a:cxn>
              <a:cxn ang="0">
                <a:pos x="976" y="0"/>
              </a:cxn>
              <a:cxn ang="0">
                <a:pos x="974" y="0"/>
              </a:cxn>
              <a:cxn ang="0">
                <a:pos x="966" y="510"/>
              </a:cxn>
              <a:cxn ang="0">
                <a:pos x="316" y="468"/>
              </a:cxn>
              <a:cxn ang="0">
                <a:pos x="342" y="348"/>
              </a:cxn>
              <a:cxn ang="0">
                <a:pos x="336" y="350"/>
              </a:cxn>
              <a:cxn ang="0">
                <a:pos x="500" y="498"/>
              </a:cxn>
              <a:cxn ang="0">
                <a:pos x="0" y="884"/>
              </a:cxn>
              <a:cxn ang="0">
                <a:pos x="452" y="968"/>
              </a:cxn>
              <a:cxn ang="0">
                <a:pos x="418" y="1672"/>
              </a:cxn>
              <a:cxn ang="0">
                <a:pos x="1050" y="982"/>
              </a:cxn>
              <a:cxn ang="0">
                <a:pos x="1030" y="1050"/>
              </a:cxn>
              <a:cxn ang="0">
                <a:pos x="672" y="1602"/>
              </a:cxn>
              <a:cxn ang="0">
                <a:pos x="674" y="1646"/>
              </a:cxn>
              <a:cxn ang="0">
                <a:pos x="676" y="1610"/>
              </a:cxn>
            </a:cxnLst>
            <a:rect l="0" t="0" r="r" b="b"/>
            <a:pathLst>
              <a:path w="1918" h="1672">
                <a:moveTo>
                  <a:pt x="1046" y="1620"/>
                </a:moveTo>
                <a:lnTo>
                  <a:pt x="1038" y="1058"/>
                </a:lnTo>
                <a:lnTo>
                  <a:pt x="1308" y="1048"/>
                </a:lnTo>
                <a:lnTo>
                  <a:pt x="1320" y="1284"/>
                </a:lnTo>
                <a:lnTo>
                  <a:pt x="1528" y="1352"/>
                </a:lnTo>
                <a:lnTo>
                  <a:pt x="1796" y="1340"/>
                </a:lnTo>
                <a:lnTo>
                  <a:pt x="1906" y="1386"/>
                </a:lnTo>
                <a:lnTo>
                  <a:pt x="1910" y="1424"/>
                </a:lnTo>
                <a:lnTo>
                  <a:pt x="1910" y="1420"/>
                </a:lnTo>
                <a:lnTo>
                  <a:pt x="1918" y="1420"/>
                </a:lnTo>
                <a:lnTo>
                  <a:pt x="1914" y="1382"/>
                </a:lnTo>
                <a:lnTo>
                  <a:pt x="1874" y="1366"/>
                </a:lnTo>
                <a:lnTo>
                  <a:pt x="1874" y="1370"/>
                </a:lnTo>
                <a:lnTo>
                  <a:pt x="1864" y="1366"/>
                </a:lnTo>
                <a:lnTo>
                  <a:pt x="1864" y="1362"/>
                </a:lnTo>
                <a:lnTo>
                  <a:pt x="1798" y="1334"/>
                </a:lnTo>
                <a:lnTo>
                  <a:pt x="1528" y="1348"/>
                </a:lnTo>
                <a:lnTo>
                  <a:pt x="1326" y="1280"/>
                </a:lnTo>
                <a:lnTo>
                  <a:pt x="1312" y="1042"/>
                </a:lnTo>
                <a:lnTo>
                  <a:pt x="1058" y="1050"/>
                </a:lnTo>
                <a:lnTo>
                  <a:pt x="1056" y="982"/>
                </a:lnTo>
                <a:lnTo>
                  <a:pt x="1830" y="954"/>
                </a:lnTo>
                <a:lnTo>
                  <a:pt x="1828" y="948"/>
                </a:lnTo>
                <a:lnTo>
                  <a:pt x="1138" y="972"/>
                </a:lnTo>
                <a:lnTo>
                  <a:pt x="1138" y="974"/>
                </a:lnTo>
                <a:lnTo>
                  <a:pt x="1134" y="974"/>
                </a:lnTo>
                <a:lnTo>
                  <a:pt x="1134" y="972"/>
                </a:lnTo>
                <a:lnTo>
                  <a:pt x="1052" y="974"/>
                </a:lnTo>
                <a:lnTo>
                  <a:pt x="458" y="964"/>
                </a:lnTo>
                <a:lnTo>
                  <a:pt x="508" y="498"/>
                </a:lnTo>
                <a:lnTo>
                  <a:pt x="1120" y="524"/>
                </a:lnTo>
                <a:lnTo>
                  <a:pt x="1128" y="616"/>
                </a:lnTo>
                <a:lnTo>
                  <a:pt x="1128" y="616"/>
                </a:lnTo>
                <a:lnTo>
                  <a:pt x="1128" y="618"/>
                </a:lnTo>
                <a:lnTo>
                  <a:pt x="1736" y="610"/>
                </a:lnTo>
                <a:lnTo>
                  <a:pt x="1734" y="610"/>
                </a:lnTo>
                <a:lnTo>
                  <a:pt x="1726" y="610"/>
                </a:lnTo>
                <a:lnTo>
                  <a:pt x="1726" y="604"/>
                </a:lnTo>
                <a:lnTo>
                  <a:pt x="1732" y="604"/>
                </a:lnTo>
                <a:lnTo>
                  <a:pt x="1710" y="542"/>
                </a:lnTo>
                <a:lnTo>
                  <a:pt x="1704" y="542"/>
                </a:lnTo>
                <a:lnTo>
                  <a:pt x="1726" y="604"/>
                </a:lnTo>
                <a:lnTo>
                  <a:pt x="1132" y="612"/>
                </a:lnTo>
                <a:lnTo>
                  <a:pt x="1126" y="518"/>
                </a:lnTo>
                <a:lnTo>
                  <a:pt x="968" y="514"/>
                </a:lnTo>
                <a:lnTo>
                  <a:pt x="972" y="252"/>
                </a:lnTo>
                <a:lnTo>
                  <a:pt x="972" y="252"/>
                </a:lnTo>
                <a:lnTo>
                  <a:pt x="972" y="248"/>
                </a:lnTo>
                <a:lnTo>
                  <a:pt x="972" y="248"/>
                </a:lnTo>
                <a:lnTo>
                  <a:pt x="976" y="0"/>
                </a:lnTo>
                <a:lnTo>
                  <a:pt x="974" y="0"/>
                </a:lnTo>
                <a:lnTo>
                  <a:pt x="974" y="0"/>
                </a:lnTo>
                <a:lnTo>
                  <a:pt x="972" y="0"/>
                </a:lnTo>
                <a:lnTo>
                  <a:pt x="966" y="510"/>
                </a:lnTo>
                <a:lnTo>
                  <a:pt x="508" y="496"/>
                </a:lnTo>
                <a:lnTo>
                  <a:pt x="316" y="468"/>
                </a:lnTo>
                <a:lnTo>
                  <a:pt x="344" y="348"/>
                </a:lnTo>
                <a:lnTo>
                  <a:pt x="342" y="348"/>
                </a:lnTo>
                <a:lnTo>
                  <a:pt x="342" y="352"/>
                </a:lnTo>
                <a:lnTo>
                  <a:pt x="336" y="350"/>
                </a:lnTo>
                <a:lnTo>
                  <a:pt x="312" y="472"/>
                </a:lnTo>
                <a:lnTo>
                  <a:pt x="500" y="498"/>
                </a:lnTo>
                <a:lnTo>
                  <a:pt x="452" y="964"/>
                </a:lnTo>
                <a:lnTo>
                  <a:pt x="0" y="884"/>
                </a:lnTo>
                <a:lnTo>
                  <a:pt x="0" y="888"/>
                </a:lnTo>
                <a:lnTo>
                  <a:pt x="452" y="968"/>
                </a:lnTo>
                <a:lnTo>
                  <a:pt x="410" y="1672"/>
                </a:lnTo>
                <a:lnTo>
                  <a:pt x="418" y="1672"/>
                </a:lnTo>
                <a:lnTo>
                  <a:pt x="458" y="968"/>
                </a:lnTo>
                <a:lnTo>
                  <a:pt x="1050" y="982"/>
                </a:lnTo>
                <a:lnTo>
                  <a:pt x="1050" y="1050"/>
                </a:lnTo>
                <a:lnTo>
                  <a:pt x="1030" y="1050"/>
                </a:lnTo>
                <a:lnTo>
                  <a:pt x="1038" y="1610"/>
                </a:lnTo>
                <a:lnTo>
                  <a:pt x="672" y="1602"/>
                </a:lnTo>
                <a:lnTo>
                  <a:pt x="670" y="1642"/>
                </a:lnTo>
                <a:lnTo>
                  <a:pt x="674" y="1646"/>
                </a:lnTo>
                <a:lnTo>
                  <a:pt x="676" y="1648"/>
                </a:lnTo>
                <a:lnTo>
                  <a:pt x="676" y="1610"/>
                </a:lnTo>
                <a:lnTo>
                  <a:pt x="1046" y="162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20" name="Freeform 2901"/>
          <p:cNvSpPr>
            <a:spLocks/>
          </p:cNvSpPr>
          <p:nvPr/>
        </p:nvSpPr>
        <p:spPr bwMode="auto">
          <a:xfrm>
            <a:off x="6501516" y="2328517"/>
            <a:ext cx="136263" cy="506485"/>
          </a:xfrm>
          <a:custGeom>
            <a:avLst/>
            <a:gdLst/>
            <a:ahLst/>
            <a:cxnLst>
              <a:cxn ang="0">
                <a:pos x="12" y="136"/>
              </a:cxn>
              <a:cxn ang="0">
                <a:pos x="8" y="0"/>
              </a:cxn>
              <a:cxn ang="0">
                <a:pos x="0" y="2"/>
              </a:cxn>
              <a:cxn ang="0">
                <a:pos x="4" y="140"/>
              </a:cxn>
              <a:cxn ang="0">
                <a:pos x="98" y="394"/>
              </a:cxn>
              <a:cxn ang="0">
                <a:pos x="106" y="394"/>
              </a:cxn>
              <a:cxn ang="0">
                <a:pos x="12" y="136"/>
              </a:cxn>
            </a:cxnLst>
            <a:rect l="0" t="0" r="r" b="b"/>
            <a:pathLst>
              <a:path w="106" h="394">
                <a:moveTo>
                  <a:pt x="12" y="136"/>
                </a:moveTo>
                <a:lnTo>
                  <a:pt x="8" y="0"/>
                </a:lnTo>
                <a:lnTo>
                  <a:pt x="0" y="2"/>
                </a:lnTo>
                <a:lnTo>
                  <a:pt x="4" y="140"/>
                </a:lnTo>
                <a:lnTo>
                  <a:pt x="98" y="394"/>
                </a:lnTo>
                <a:lnTo>
                  <a:pt x="106" y="394"/>
                </a:lnTo>
                <a:lnTo>
                  <a:pt x="12" y="136"/>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21" name="Freeform 2902"/>
          <p:cNvSpPr>
            <a:spLocks/>
          </p:cNvSpPr>
          <p:nvPr/>
        </p:nvSpPr>
        <p:spPr bwMode="auto">
          <a:xfrm>
            <a:off x="6385793" y="1513462"/>
            <a:ext cx="125979" cy="815004"/>
          </a:xfrm>
          <a:custGeom>
            <a:avLst/>
            <a:gdLst/>
            <a:ahLst/>
            <a:cxnLst>
              <a:cxn ang="0">
                <a:pos x="98" y="626"/>
              </a:cxn>
              <a:cxn ang="0">
                <a:pos x="92" y="448"/>
              </a:cxn>
              <a:cxn ang="0">
                <a:pos x="62" y="410"/>
              </a:cxn>
              <a:cxn ang="0">
                <a:pos x="80" y="378"/>
              </a:cxn>
              <a:cxn ang="0">
                <a:pos x="6" y="2"/>
              </a:cxn>
              <a:cxn ang="0">
                <a:pos x="0" y="0"/>
              </a:cxn>
              <a:cxn ang="0">
                <a:pos x="74" y="378"/>
              </a:cxn>
              <a:cxn ang="0">
                <a:pos x="54" y="410"/>
              </a:cxn>
              <a:cxn ang="0">
                <a:pos x="84" y="448"/>
              </a:cxn>
              <a:cxn ang="0">
                <a:pos x="90" y="634"/>
              </a:cxn>
              <a:cxn ang="0">
                <a:pos x="90" y="626"/>
              </a:cxn>
              <a:cxn ang="0">
                <a:pos x="98" y="626"/>
              </a:cxn>
            </a:cxnLst>
            <a:rect l="0" t="0" r="r" b="b"/>
            <a:pathLst>
              <a:path w="98" h="634">
                <a:moveTo>
                  <a:pt x="98" y="626"/>
                </a:moveTo>
                <a:lnTo>
                  <a:pt x="92" y="448"/>
                </a:lnTo>
                <a:lnTo>
                  <a:pt x="62" y="410"/>
                </a:lnTo>
                <a:lnTo>
                  <a:pt x="80" y="378"/>
                </a:lnTo>
                <a:lnTo>
                  <a:pt x="6" y="2"/>
                </a:lnTo>
                <a:lnTo>
                  <a:pt x="0" y="0"/>
                </a:lnTo>
                <a:lnTo>
                  <a:pt x="74" y="378"/>
                </a:lnTo>
                <a:lnTo>
                  <a:pt x="54" y="410"/>
                </a:lnTo>
                <a:lnTo>
                  <a:pt x="84" y="448"/>
                </a:lnTo>
                <a:lnTo>
                  <a:pt x="90" y="634"/>
                </a:lnTo>
                <a:lnTo>
                  <a:pt x="90" y="626"/>
                </a:lnTo>
                <a:lnTo>
                  <a:pt x="98" y="626"/>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22" name="Rectangle 2903"/>
          <p:cNvSpPr>
            <a:spLocks noChangeArrowheads="1"/>
          </p:cNvSpPr>
          <p:nvPr/>
        </p:nvSpPr>
        <p:spPr bwMode="auto">
          <a:xfrm>
            <a:off x="5889622" y="2932700"/>
            <a:ext cx="1287" cy="2571"/>
          </a:xfrm>
          <a:prstGeom prst="rect">
            <a:avLst/>
          </a:prstGeom>
          <a:solidFill>
            <a:schemeClr val="tx1"/>
          </a:solidFill>
          <a:ln w="12700" cmpd="sng">
            <a:solidFill>
              <a:schemeClr val="bg1"/>
            </a:solidFill>
            <a:prstDash val="solid"/>
            <a:miter lim="800000"/>
            <a:headEnd/>
            <a:tailEnd/>
          </a:ln>
        </p:spPr>
        <p:txBody>
          <a:bodyPr/>
          <a:lstStyle/>
          <a:p>
            <a:pPr defTabSz="457200">
              <a:defRPr/>
            </a:pPr>
            <a:endParaRPr lang="da-DK" kern="0">
              <a:solidFill>
                <a:schemeClr val="bg1"/>
              </a:solidFill>
              <a:ea typeface="ＭＳ Ｐゴシック" pitchFamily="-97" charset="-128"/>
            </a:endParaRPr>
          </a:p>
        </p:txBody>
      </p:sp>
      <p:sp>
        <p:nvSpPr>
          <p:cNvPr id="123" name="Rectangle 2904"/>
          <p:cNvSpPr>
            <a:spLocks noChangeArrowheads="1"/>
          </p:cNvSpPr>
          <p:nvPr/>
        </p:nvSpPr>
        <p:spPr bwMode="auto">
          <a:xfrm>
            <a:off x="5897334" y="3390337"/>
            <a:ext cx="5143" cy="2571"/>
          </a:xfrm>
          <a:prstGeom prst="rect">
            <a:avLst/>
          </a:prstGeom>
          <a:solidFill>
            <a:schemeClr val="tx1"/>
          </a:solidFill>
          <a:ln w="12700" cmpd="sng">
            <a:solidFill>
              <a:schemeClr val="bg1"/>
            </a:solidFill>
            <a:prstDash val="solid"/>
            <a:miter lim="800000"/>
            <a:headEnd/>
            <a:tailEnd/>
          </a:ln>
        </p:spPr>
        <p:txBody>
          <a:bodyPr/>
          <a:lstStyle/>
          <a:p>
            <a:pPr defTabSz="457200">
              <a:defRPr/>
            </a:pPr>
            <a:endParaRPr lang="da-DK" kern="0">
              <a:solidFill>
                <a:schemeClr val="bg1"/>
              </a:solidFill>
              <a:ea typeface="ＭＳ Ｐゴシック" pitchFamily="-97" charset="-128"/>
            </a:endParaRPr>
          </a:p>
        </p:txBody>
      </p:sp>
      <p:sp>
        <p:nvSpPr>
          <p:cNvPr id="124" name="Freeform 2905"/>
          <p:cNvSpPr>
            <a:spLocks/>
          </p:cNvSpPr>
          <p:nvPr/>
        </p:nvSpPr>
        <p:spPr bwMode="auto">
          <a:xfrm>
            <a:off x="6627463" y="2835003"/>
            <a:ext cx="10284" cy="2571"/>
          </a:xfrm>
          <a:custGeom>
            <a:avLst/>
            <a:gdLst/>
            <a:ahLst/>
            <a:cxnLst>
              <a:cxn ang="0">
                <a:pos x="0" y="0"/>
              </a:cxn>
              <a:cxn ang="0">
                <a:pos x="2" y="2"/>
              </a:cxn>
              <a:cxn ang="0">
                <a:pos x="8" y="2"/>
              </a:cxn>
              <a:cxn ang="0">
                <a:pos x="8" y="0"/>
              </a:cxn>
              <a:cxn ang="0">
                <a:pos x="0" y="0"/>
              </a:cxn>
            </a:cxnLst>
            <a:rect l="0" t="0" r="r" b="b"/>
            <a:pathLst>
              <a:path w="8" h="2">
                <a:moveTo>
                  <a:pt x="0" y="0"/>
                </a:moveTo>
                <a:lnTo>
                  <a:pt x="2" y="2"/>
                </a:lnTo>
                <a:lnTo>
                  <a:pt x="8" y="2"/>
                </a:lnTo>
                <a:lnTo>
                  <a:pt x="8" y="0"/>
                </a:lnTo>
                <a:lnTo>
                  <a:pt x="0"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25" name="Freeform 2906"/>
          <p:cNvSpPr>
            <a:spLocks/>
          </p:cNvSpPr>
          <p:nvPr/>
        </p:nvSpPr>
        <p:spPr bwMode="auto">
          <a:xfrm>
            <a:off x="4871510" y="2585616"/>
            <a:ext cx="7713" cy="7713"/>
          </a:xfrm>
          <a:custGeom>
            <a:avLst/>
            <a:gdLst/>
            <a:ahLst/>
            <a:cxnLst>
              <a:cxn ang="0">
                <a:pos x="0" y="4"/>
              </a:cxn>
              <a:cxn ang="0">
                <a:pos x="6" y="6"/>
              </a:cxn>
              <a:cxn ang="0">
                <a:pos x="6" y="2"/>
              </a:cxn>
              <a:cxn ang="0">
                <a:pos x="0" y="0"/>
              </a:cxn>
              <a:cxn ang="0">
                <a:pos x="0" y="4"/>
              </a:cxn>
            </a:cxnLst>
            <a:rect l="0" t="0" r="r" b="b"/>
            <a:pathLst>
              <a:path w="6" h="6">
                <a:moveTo>
                  <a:pt x="0" y="4"/>
                </a:moveTo>
                <a:lnTo>
                  <a:pt x="6" y="6"/>
                </a:lnTo>
                <a:lnTo>
                  <a:pt x="6" y="2"/>
                </a:lnTo>
                <a:lnTo>
                  <a:pt x="0" y="0"/>
                </a:lnTo>
                <a:lnTo>
                  <a:pt x="0" y="4"/>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26" name="Rectangle 2907"/>
          <p:cNvSpPr>
            <a:spLocks noChangeArrowheads="1"/>
          </p:cNvSpPr>
          <p:nvPr/>
        </p:nvSpPr>
        <p:spPr bwMode="auto">
          <a:xfrm>
            <a:off x="5689053" y="2140784"/>
            <a:ext cx="2571" cy="1286"/>
          </a:xfrm>
          <a:prstGeom prst="rect">
            <a:avLst/>
          </a:prstGeom>
          <a:solidFill>
            <a:schemeClr val="tx1"/>
          </a:solidFill>
          <a:ln w="12700" cmpd="sng">
            <a:solidFill>
              <a:schemeClr val="bg1"/>
            </a:solidFill>
            <a:prstDash val="solid"/>
            <a:miter lim="800000"/>
            <a:headEnd/>
            <a:tailEnd/>
          </a:ln>
        </p:spPr>
        <p:txBody>
          <a:bodyPr/>
          <a:lstStyle/>
          <a:p>
            <a:pPr defTabSz="457200">
              <a:defRPr/>
            </a:pPr>
            <a:endParaRPr lang="da-DK" kern="0">
              <a:solidFill>
                <a:schemeClr val="bg1"/>
              </a:solidFill>
              <a:ea typeface="ＭＳ Ｐゴシック" pitchFamily="-97" charset="-128"/>
            </a:endParaRPr>
          </a:p>
        </p:txBody>
      </p:sp>
      <p:sp>
        <p:nvSpPr>
          <p:cNvPr id="127" name="Freeform 2908"/>
          <p:cNvSpPr>
            <a:spLocks/>
          </p:cNvSpPr>
          <p:nvPr/>
        </p:nvSpPr>
        <p:spPr bwMode="auto">
          <a:xfrm>
            <a:off x="4434441" y="3277162"/>
            <a:ext cx="5143" cy="5142"/>
          </a:xfrm>
          <a:custGeom>
            <a:avLst/>
            <a:gdLst/>
            <a:ahLst/>
            <a:cxnLst>
              <a:cxn ang="0">
                <a:pos x="0" y="0"/>
              </a:cxn>
              <a:cxn ang="0">
                <a:pos x="0" y="2"/>
              </a:cxn>
              <a:cxn ang="0">
                <a:pos x="4" y="4"/>
              </a:cxn>
              <a:cxn ang="0">
                <a:pos x="4" y="0"/>
              </a:cxn>
              <a:cxn ang="0">
                <a:pos x="0" y="0"/>
              </a:cxn>
              <a:cxn ang="0">
                <a:pos x="0" y="0"/>
              </a:cxn>
            </a:cxnLst>
            <a:rect l="0" t="0" r="r" b="b"/>
            <a:pathLst>
              <a:path w="4" h="4">
                <a:moveTo>
                  <a:pt x="0" y="0"/>
                </a:moveTo>
                <a:lnTo>
                  <a:pt x="0" y="2"/>
                </a:lnTo>
                <a:lnTo>
                  <a:pt x="4" y="4"/>
                </a:lnTo>
                <a:lnTo>
                  <a:pt x="4" y="0"/>
                </a:lnTo>
                <a:lnTo>
                  <a:pt x="0" y="0"/>
                </a:lnTo>
                <a:lnTo>
                  <a:pt x="0"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28" name="Freeform 2909"/>
          <p:cNvSpPr>
            <a:spLocks/>
          </p:cNvSpPr>
          <p:nvPr/>
        </p:nvSpPr>
        <p:spPr bwMode="auto">
          <a:xfrm>
            <a:off x="5689053" y="2457067"/>
            <a:ext cx="827859" cy="79701"/>
          </a:xfrm>
          <a:custGeom>
            <a:avLst/>
            <a:gdLst/>
            <a:ahLst/>
            <a:cxnLst>
              <a:cxn ang="0">
                <a:pos x="644" y="62"/>
              </a:cxn>
              <a:cxn ang="0">
                <a:pos x="642" y="54"/>
              </a:cxn>
              <a:cxn ang="0">
                <a:pos x="474" y="0"/>
              </a:cxn>
              <a:cxn ang="0">
                <a:pos x="0" y="2"/>
              </a:cxn>
              <a:cxn ang="0">
                <a:pos x="0" y="6"/>
              </a:cxn>
              <a:cxn ang="0">
                <a:pos x="474" y="4"/>
              </a:cxn>
              <a:cxn ang="0">
                <a:pos x="644" y="62"/>
              </a:cxn>
            </a:cxnLst>
            <a:rect l="0" t="0" r="r" b="b"/>
            <a:pathLst>
              <a:path w="644" h="62">
                <a:moveTo>
                  <a:pt x="644" y="62"/>
                </a:moveTo>
                <a:lnTo>
                  <a:pt x="642" y="54"/>
                </a:lnTo>
                <a:lnTo>
                  <a:pt x="474" y="0"/>
                </a:lnTo>
                <a:lnTo>
                  <a:pt x="0" y="2"/>
                </a:lnTo>
                <a:lnTo>
                  <a:pt x="0" y="6"/>
                </a:lnTo>
                <a:lnTo>
                  <a:pt x="474" y="4"/>
                </a:lnTo>
                <a:lnTo>
                  <a:pt x="644" y="6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29" name="Rectangle 2910"/>
          <p:cNvSpPr>
            <a:spLocks noChangeArrowheads="1"/>
          </p:cNvSpPr>
          <p:nvPr/>
        </p:nvSpPr>
        <p:spPr bwMode="auto">
          <a:xfrm>
            <a:off x="5689083" y="2459587"/>
            <a:ext cx="1287" cy="5142"/>
          </a:xfrm>
          <a:prstGeom prst="rect">
            <a:avLst/>
          </a:prstGeom>
          <a:solidFill>
            <a:schemeClr val="tx1"/>
          </a:solidFill>
          <a:ln w="12700" cmpd="sng">
            <a:solidFill>
              <a:schemeClr val="bg1"/>
            </a:solidFill>
            <a:prstDash val="solid"/>
            <a:miter lim="800000"/>
            <a:headEnd/>
            <a:tailEnd/>
          </a:ln>
        </p:spPr>
        <p:txBody>
          <a:bodyPr/>
          <a:lstStyle/>
          <a:p>
            <a:pPr defTabSz="457200">
              <a:defRPr/>
            </a:pPr>
            <a:endParaRPr lang="da-DK" kern="0">
              <a:solidFill>
                <a:schemeClr val="bg1"/>
              </a:solidFill>
              <a:ea typeface="ＭＳ Ｐゴシック" pitchFamily="-97" charset="-128"/>
            </a:endParaRPr>
          </a:p>
        </p:txBody>
      </p:sp>
      <p:sp>
        <p:nvSpPr>
          <p:cNvPr id="130" name="Freeform 2911"/>
          <p:cNvSpPr>
            <a:spLocks/>
          </p:cNvSpPr>
          <p:nvPr/>
        </p:nvSpPr>
        <p:spPr bwMode="auto">
          <a:xfrm>
            <a:off x="7519630" y="2511058"/>
            <a:ext cx="5143" cy="7713"/>
          </a:xfrm>
          <a:custGeom>
            <a:avLst/>
            <a:gdLst/>
            <a:ahLst/>
            <a:cxnLst>
              <a:cxn ang="0">
                <a:pos x="4" y="4"/>
              </a:cxn>
              <a:cxn ang="0">
                <a:pos x="4" y="4"/>
              </a:cxn>
              <a:cxn ang="0">
                <a:pos x="0" y="0"/>
              </a:cxn>
              <a:cxn ang="0">
                <a:pos x="0" y="4"/>
              </a:cxn>
              <a:cxn ang="0">
                <a:pos x="2" y="6"/>
              </a:cxn>
              <a:cxn ang="0">
                <a:pos x="4" y="4"/>
              </a:cxn>
            </a:cxnLst>
            <a:rect l="0" t="0" r="r" b="b"/>
            <a:pathLst>
              <a:path w="4" h="6">
                <a:moveTo>
                  <a:pt x="4" y="4"/>
                </a:moveTo>
                <a:lnTo>
                  <a:pt x="4" y="4"/>
                </a:lnTo>
                <a:lnTo>
                  <a:pt x="0" y="0"/>
                </a:lnTo>
                <a:lnTo>
                  <a:pt x="0" y="4"/>
                </a:lnTo>
                <a:lnTo>
                  <a:pt x="2" y="6"/>
                </a:lnTo>
                <a:lnTo>
                  <a:pt x="4" y="4"/>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31" name="Freeform 2912"/>
          <p:cNvSpPr>
            <a:spLocks/>
          </p:cNvSpPr>
          <p:nvPr/>
        </p:nvSpPr>
        <p:spPr bwMode="auto">
          <a:xfrm>
            <a:off x="6933435" y="1765421"/>
            <a:ext cx="7713" cy="7713"/>
          </a:xfrm>
          <a:custGeom>
            <a:avLst/>
            <a:gdLst/>
            <a:ahLst/>
            <a:cxnLst>
              <a:cxn ang="0">
                <a:pos x="6" y="0"/>
              </a:cxn>
              <a:cxn ang="0">
                <a:pos x="0" y="4"/>
              </a:cxn>
              <a:cxn ang="0">
                <a:pos x="0" y="6"/>
              </a:cxn>
              <a:cxn ang="0">
                <a:pos x="4" y="6"/>
              </a:cxn>
              <a:cxn ang="0">
                <a:pos x="6" y="0"/>
              </a:cxn>
            </a:cxnLst>
            <a:rect l="0" t="0" r="r" b="b"/>
            <a:pathLst>
              <a:path w="6" h="6">
                <a:moveTo>
                  <a:pt x="6" y="0"/>
                </a:moveTo>
                <a:lnTo>
                  <a:pt x="0" y="4"/>
                </a:lnTo>
                <a:lnTo>
                  <a:pt x="0" y="6"/>
                </a:lnTo>
                <a:lnTo>
                  <a:pt x="4" y="6"/>
                </a:lnTo>
                <a:lnTo>
                  <a:pt x="6"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32" name="Freeform 2913"/>
          <p:cNvSpPr>
            <a:spLocks/>
          </p:cNvSpPr>
          <p:nvPr/>
        </p:nvSpPr>
        <p:spPr bwMode="auto">
          <a:xfrm>
            <a:off x="6833144" y="1773135"/>
            <a:ext cx="740445" cy="1516885"/>
          </a:xfrm>
          <a:custGeom>
            <a:avLst/>
            <a:gdLst/>
            <a:ahLst/>
            <a:cxnLst>
              <a:cxn ang="0">
                <a:pos x="0" y="130"/>
              </a:cxn>
              <a:cxn ang="0">
                <a:pos x="30" y="268"/>
              </a:cxn>
              <a:cxn ang="0">
                <a:pos x="168" y="352"/>
              </a:cxn>
              <a:cxn ang="0">
                <a:pos x="178" y="410"/>
              </a:cxn>
              <a:cxn ang="0">
                <a:pos x="194" y="484"/>
              </a:cxn>
              <a:cxn ang="0">
                <a:pos x="266" y="554"/>
              </a:cxn>
              <a:cxn ang="0">
                <a:pos x="274" y="610"/>
              </a:cxn>
              <a:cxn ang="0">
                <a:pos x="214" y="676"/>
              </a:cxn>
              <a:cxn ang="0">
                <a:pos x="234" y="716"/>
              </a:cxn>
              <a:cxn ang="0">
                <a:pos x="194" y="786"/>
              </a:cxn>
              <a:cxn ang="0">
                <a:pos x="194" y="816"/>
              </a:cxn>
              <a:cxn ang="0">
                <a:pos x="196" y="816"/>
              </a:cxn>
              <a:cxn ang="0">
                <a:pos x="196" y="820"/>
              </a:cxn>
              <a:cxn ang="0">
                <a:pos x="194" y="820"/>
              </a:cxn>
              <a:cxn ang="0">
                <a:pos x="194" y="834"/>
              </a:cxn>
              <a:cxn ang="0">
                <a:pos x="292" y="960"/>
              </a:cxn>
              <a:cxn ang="0">
                <a:pos x="324" y="960"/>
              </a:cxn>
              <a:cxn ang="0">
                <a:pos x="324" y="1040"/>
              </a:cxn>
              <a:cxn ang="0">
                <a:pos x="404" y="1098"/>
              </a:cxn>
              <a:cxn ang="0">
                <a:pos x="434" y="1180"/>
              </a:cxn>
              <a:cxn ang="0">
                <a:pos x="456" y="1136"/>
              </a:cxn>
              <a:cxn ang="0">
                <a:pos x="506" y="1162"/>
              </a:cxn>
              <a:cxn ang="0">
                <a:pos x="548" y="1106"/>
              </a:cxn>
              <a:cxn ang="0">
                <a:pos x="560" y="1024"/>
              </a:cxn>
              <a:cxn ang="0">
                <a:pos x="576" y="942"/>
              </a:cxn>
              <a:cxn ang="0">
                <a:pos x="538" y="578"/>
              </a:cxn>
              <a:cxn ang="0">
                <a:pos x="536" y="580"/>
              </a:cxn>
              <a:cxn ang="0">
                <a:pos x="534" y="578"/>
              </a:cxn>
              <a:cxn ang="0">
                <a:pos x="574" y="942"/>
              </a:cxn>
              <a:cxn ang="0">
                <a:pos x="554" y="1024"/>
              </a:cxn>
              <a:cxn ang="0">
                <a:pos x="546" y="1106"/>
              </a:cxn>
              <a:cxn ang="0">
                <a:pos x="506" y="1158"/>
              </a:cxn>
              <a:cxn ang="0">
                <a:pos x="456" y="1130"/>
              </a:cxn>
              <a:cxn ang="0">
                <a:pos x="434" y="1172"/>
              </a:cxn>
              <a:cxn ang="0">
                <a:pos x="406" y="1094"/>
              </a:cxn>
              <a:cxn ang="0">
                <a:pos x="328" y="1040"/>
              </a:cxn>
              <a:cxn ang="0">
                <a:pos x="328" y="956"/>
              </a:cxn>
              <a:cxn ang="0">
                <a:pos x="294" y="956"/>
              </a:cxn>
              <a:cxn ang="0">
                <a:pos x="198" y="834"/>
              </a:cxn>
              <a:cxn ang="0">
                <a:pos x="198" y="786"/>
              </a:cxn>
              <a:cxn ang="0">
                <a:pos x="240" y="716"/>
              </a:cxn>
              <a:cxn ang="0">
                <a:pos x="220" y="676"/>
              </a:cxn>
              <a:cxn ang="0">
                <a:pos x="276" y="610"/>
              </a:cxn>
              <a:cxn ang="0">
                <a:pos x="268" y="550"/>
              </a:cxn>
              <a:cxn ang="0">
                <a:pos x="198" y="484"/>
              </a:cxn>
              <a:cxn ang="0">
                <a:pos x="170" y="350"/>
              </a:cxn>
              <a:cxn ang="0">
                <a:pos x="32" y="268"/>
              </a:cxn>
              <a:cxn ang="0">
                <a:pos x="4" y="134"/>
              </a:cxn>
              <a:cxn ang="0">
                <a:pos x="40" y="92"/>
              </a:cxn>
              <a:cxn ang="0">
                <a:pos x="82" y="0"/>
              </a:cxn>
              <a:cxn ang="0">
                <a:pos x="78" y="0"/>
              </a:cxn>
              <a:cxn ang="0">
                <a:pos x="40" y="88"/>
              </a:cxn>
              <a:cxn ang="0">
                <a:pos x="0" y="130"/>
              </a:cxn>
            </a:cxnLst>
            <a:rect l="0" t="0" r="r" b="b"/>
            <a:pathLst>
              <a:path w="576" h="1180">
                <a:moveTo>
                  <a:pt x="0" y="130"/>
                </a:moveTo>
                <a:lnTo>
                  <a:pt x="30" y="268"/>
                </a:lnTo>
                <a:lnTo>
                  <a:pt x="168" y="352"/>
                </a:lnTo>
                <a:lnTo>
                  <a:pt x="178" y="410"/>
                </a:lnTo>
                <a:lnTo>
                  <a:pt x="194" y="484"/>
                </a:lnTo>
                <a:lnTo>
                  <a:pt x="266" y="554"/>
                </a:lnTo>
                <a:lnTo>
                  <a:pt x="274" y="610"/>
                </a:lnTo>
                <a:lnTo>
                  <a:pt x="214" y="676"/>
                </a:lnTo>
                <a:lnTo>
                  <a:pt x="234" y="716"/>
                </a:lnTo>
                <a:lnTo>
                  <a:pt x="194" y="786"/>
                </a:lnTo>
                <a:lnTo>
                  <a:pt x="194" y="816"/>
                </a:lnTo>
                <a:lnTo>
                  <a:pt x="196" y="816"/>
                </a:lnTo>
                <a:lnTo>
                  <a:pt x="196" y="820"/>
                </a:lnTo>
                <a:lnTo>
                  <a:pt x="194" y="820"/>
                </a:lnTo>
                <a:lnTo>
                  <a:pt x="194" y="834"/>
                </a:lnTo>
                <a:lnTo>
                  <a:pt x="292" y="960"/>
                </a:lnTo>
                <a:lnTo>
                  <a:pt x="324" y="960"/>
                </a:lnTo>
                <a:lnTo>
                  <a:pt x="324" y="1040"/>
                </a:lnTo>
                <a:lnTo>
                  <a:pt x="404" y="1098"/>
                </a:lnTo>
                <a:lnTo>
                  <a:pt x="434" y="1180"/>
                </a:lnTo>
                <a:lnTo>
                  <a:pt x="456" y="1136"/>
                </a:lnTo>
                <a:lnTo>
                  <a:pt x="506" y="1162"/>
                </a:lnTo>
                <a:lnTo>
                  <a:pt x="548" y="1106"/>
                </a:lnTo>
                <a:lnTo>
                  <a:pt x="560" y="1024"/>
                </a:lnTo>
                <a:lnTo>
                  <a:pt x="576" y="942"/>
                </a:lnTo>
                <a:lnTo>
                  <a:pt x="538" y="578"/>
                </a:lnTo>
                <a:lnTo>
                  <a:pt x="536" y="580"/>
                </a:lnTo>
                <a:lnTo>
                  <a:pt x="534" y="578"/>
                </a:lnTo>
                <a:lnTo>
                  <a:pt x="574" y="942"/>
                </a:lnTo>
                <a:lnTo>
                  <a:pt x="554" y="1024"/>
                </a:lnTo>
                <a:lnTo>
                  <a:pt x="546" y="1106"/>
                </a:lnTo>
                <a:lnTo>
                  <a:pt x="506" y="1158"/>
                </a:lnTo>
                <a:lnTo>
                  <a:pt x="456" y="1130"/>
                </a:lnTo>
                <a:lnTo>
                  <a:pt x="434" y="1172"/>
                </a:lnTo>
                <a:lnTo>
                  <a:pt x="406" y="1094"/>
                </a:lnTo>
                <a:lnTo>
                  <a:pt x="328" y="1040"/>
                </a:lnTo>
                <a:lnTo>
                  <a:pt x="328" y="956"/>
                </a:lnTo>
                <a:lnTo>
                  <a:pt x="294" y="956"/>
                </a:lnTo>
                <a:lnTo>
                  <a:pt x="198" y="834"/>
                </a:lnTo>
                <a:lnTo>
                  <a:pt x="198" y="786"/>
                </a:lnTo>
                <a:lnTo>
                  <a:pt x="240" y="716"/>
                </a:lnTo>
                <a:lnTo>
                  <a:pt x="220" y="676"/>
                </a:lnTo>
                <a:lnTo>
                  <a:pt x="276" y="610"/>
                </a:lnTo>
                <a:lnTo>
                  <a:pt x="268" y="550"/>
                </a:lnTo>
                <a:lnTo>
                  <a:pt x="198" y="484"/>
                </a:lnTo>
                <a:lnTo>
                  <a:pt x="170" y="350"/>
                </a:lnTo>
                <a:lnTo>
                  <a:pt x="32" y="268"/>
                </a:lnTo>
                <a:lnTo>
                  <a:pt x="4" y="134"/>
                </a:lnTo>
                <a:lnTo>
                  <a:pt x="40" y="92"/>
                </a:lnTo>
                <a:lnTo>
                  <a:pt x="82" y="0"/>
                </a:lnTo>
                <a:lnTo>
                  <a:pt x="78" y="0"/>
                </a:lnTo>
                <a:lnTo>
                  <a:pt x="40" y="88"/>
                </a:lnTo>
                <a:lnTo>
                  <a:pt x="0" y="13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33" name="Rectangle 2914"/>
          <p:cNvSpPr>
            <a:spLocks noChangeArrowheads="1"/>
          </p:cNvSpPr>
          <p:nvPr/>
        </p:nvSpPr>
        <p:spPr bwMode="auto">
          <a:xfrm>
            <a:off x="7082530" y="2822097"/>
            <a:ext cx="2571" cy="5142"/>
          </a:xfrm>
          <a:prstGeom prst="rect">
            <a:avLst/>
          </a:prstGeom>
          <a:solidFill>
            <a:schemeClr val="tx1"/>
          </a:solidFill>
          <a:ln w="12700" cmpd="sng">
            <a:solidFill>
              <a:schemeClr val="bg1"/>
            </a:solidFill>
            <a:prstDash val="solid"/>
            <a:miter lim="800000"/>
            <a:headEnd/>
            <a:tailEnd/>
          </a:ln>
        </p:spPr>
        <p:txBody>
          <a:bodyPr/>
          <a:lstStyle/>
          <a:p>
            <a:pPr defTabSz="457200">
              <a:defRPr/>
            </a:pPr>
            <a:endParaRPr lang="da-DK" kern="0">
              <a:solidFill>
                <a:schemeClr val="bg1"/>
              </a:solidFill>
              <a:ea typeface="ＭＳ Ｐゴシック" pitchFamily="-97" charset="-128"/>
            </a:endParaRPr>
          </a:p>
        </p:txBody>
      </p:sp>
      <p:sp>
        <p:nvSpPr>
          <p:cNvPr id="134" name="Freeform 2915"/>
          <p:cNvSpPr>
            <a:spLocks/>
          </p:cNvSpPr>
          <p:nvPr/>
        </p:nvSpPr>
        <p:spPr bwMode="auto">
          <a:xfrm>
            <a:off x="6511769" y="2297614"/>
            <a:ext cx="550192" cy="30852"/>
          </a:xfrm>
          <a:custGeom>
            <a:avLst/>
            <a:gdLst/>
            <a:ahLst/>
            <a:cxnLst>
              <a:cxn ang="0">
                <a:pos x="428" y="6"/>
              </a:cxn>
              <a:cxn ang="0">
                <a:pos x="426" y="0"/>
              </a:cxn>
              <a:cxn ang="0">
                <a:pos x="0" y="16"/>
              </a:cxn>
              <a:cxn ang="0">
                <a:pos x="0" y="24"/>
              </a:cxn>
              <a:cxn ang="0">
                <a:pos x="428" y="6"/>
              </a:cxn>
            </a:cxnLst>
            <a:rect l="0" t="0" r="r" b="b"/>
            <a:pathLst>
              <a:path w="428" h="24">
                <a:moveTo>
                  <a:pt x="428" y="6"/>
                </a:moveTo>
                <a:lnTo>
                  <a:pt x="426" y="0"/>
                </a:lnTo>
                <a:lnTo>
                  <a:pt x="0" y="16"/>
                </a:lnTo>
                <a:lnTo>
                  <a:pt x="0" y="24"/>
                </a:lnTo>
                <a:lnTo>
                  <a:pt x="428" y="6"/>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35" name="Freeform 2916"/>
          <p:cNvSpPr>
            <a:spLocks/>
          </p:cNvSpPr>
          <p:nvPr/>
        </p:nvSpPr>
        <p:spPr bwMode="auto">
          <a:xfrm>
            <a:off x="6501518" y="2328517"/>
            <a:ext cx="1287" cy="2571"/>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36" name="Freeform 2917"/>
          <p:cNvSpPr>
            <a:spLocks/>
          </p:cNvSpPr>
          <p:nvPr/>
        </p:nvSpPr>
        <p:spPr bwMode="auto">
          <a:xfrm>
            <a:off x="6501487" y="2318233"/>
            <a:ext cx="10284" cy="12855"/>
          </a:xfrm>
          <a:custGeom>
            <a:avLst/>
            <a:gdLst/>
            <a:ahLst/>
            <a:cxnLst>
              <a:cxn ang="0">
                <a:pos x="8" y="0"/>
              </a:cxn>
              <a:cxn ang="0">
                <a:pos x="0" y="0"/>
              </a:cxn>
              <a:cxn ang="0">
                <a:pos x="0" y="8"/>
              </a:cxn>
              <a:cxn ang="0">
                <a:pos x="0" y="10"/>
              </a:cxn>
              <a:cxn ang="0">
                <a:pos x="8" y="8"/>
              </a:cxn>
              <a:cxn ang="0">
                <a:pos x="8" y="0"/>
              </a:cxn>
            </a:cxnLst>
            <a:rect l="0" t="0" r="r" b="b"/>
            <a:pathLst>
              <a:path w="8" h="10">
                <a:moveTo>
                  <a:pt x="8" y="0"/>
                </a:moveTo>
                <a:lnTo>
                  <a:pt x="0" y="0"/>
                </a:lnTo>
                <a:lnTo>
                  <a:pt x="0" y="8"/>
                </a:lnTo>
                <a:lnTo>
                  <a:pt x="0" y="10"/>
                </a:lnTo>
                <a:lnTo>
                  <a:pt x="8" y="8"/>
                </a:lnTo>
                <a:lnTo>
                  <a:pt x="8"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37" name="Freeform 2918"/>
          <p:cNvSpPr>
            <a:spLocks/>
          </p:cNvSpPr>
          <p:nvPr/>
        </p:nvSpPr>
        <p:spPr bwMode="auto">
          <a:xfrm>
            <a:off x="5691625" y="2004524"/>
            <a:ext cx="786723" cy="7713"/>
          </a:xfrm>
          <a:custGeom>
            <a:avLst/>
            <a:gdLst/>
            <a:ahLst/>
            <a:cxnLst>
              <a:cxn ang="0">
                <a:pos x="612" y="0"/>
              </a:cxn>
              <a:cxn ang="0">
                <a:pos x="0" y="2"/>
              </a:cxn>
              <a:cxn ang="0">
                <a:pos x="0" y="6"/>
              </a:cxn>
              <a:cxn ang="0">
                <a:pos x="610" y="4"/>
              </a:cxn>
              <a:cxn ang="0">
                <a:pos x="612" y="0"/>
              </a:cxn>
            </a:cxnLst>
            <a:rect l="0" t="0" r="r" b="b"/>
            <a:pathLst>
              <a:path w="612" h="6">
                <a:moveTo>
                  <a:pt x="612" y="0"/>
                </a:moveTo>
                <a:lnTo>
                  <a:pt x="0" y="2"/>
                </a:lnTo>
                <a:lnTo>
                  <a:pt x="0" y="6"/>
                </a:lnTo>
                <a:lnTo>
                  <a:pt x="610" y="4"/>
                </a:lnTo>
                <a:lnTo>
                  <a:pt x="612"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38" name="Rectangle 2919"/>
          <p:cNvSpPr>
            <a:spLocks noChangeArrowheads="1"/>
          </p:cNvSpPr>
          <p:nvPr/>
        </p:nvSpPr>
        <p:spPr bwMode="auto">
          <a:xfrm>
            <a:off x="5689053" y="2007092"/>
            <a:ext cx="2571" cy="5142"/>
          </a:xfrm>
          <a:prstGeom prst="rect">
            <a:avLst/>
          </a:prstGeom>
          <a:solidFill>
            <a:schemeClr val="tx1"/>
          </a:solidFill>
          <a:ln w="12700" cmpd="sng">
            <a:solidFill>
              <a:schemeClr val="bg1"/>
            </a:solidFill>
            <a:prstDash val="solid"/>
            <a:miter lim="800000"/>
            <a:headEnd/>
            <a:tailEnd/>
          </a:ln>
        </p:spPr>
        <p:txBody>
          <a:bodyPr/>
          <a:lstStyle/>
          <a:p>
            <a:pPr defTabSz="457200">
              <a:defRPr/>
            </a:pPr>
            <a:endParaRPr lang="da-DK" kern="0">
              <a:solidFill>
                <a:schemeClr val="bg1"/>
              </a:solidFill>
              <a:ea typeface="ＭＳ Ｐゴシック" pitchFamily="-97" charset="-128"/>
            </a:endParaRPr>
          </a:p>
        </p:txBody>
      </p:sp>
      <p:sp>
        <p:nvSpPr>
          <p:cNvPr id="139" name="Freeform 2920"/>
          <p:cNvSpPr>
            <a:spLocks/>
          </p:cNvSpPr>
          <p:nvPr/>
        </p:nvSpPr>
        <p:spPr bwMode="auto">
          <a:xfrm>
            <a:off x="7406476" y="1942818"/>
            <a:ext cx="17997" cy="5142"/>
          </a:xfrm>
          <a:custGeom>
            <a:avLst/>
            <a:gdLst/>
            <a:ahLst/>
            <a:cxnLst>
              <a:cxn ang="0">
                <a:pos x="4" y="4"/>
              </a:cxn>
              <a:cxn ang="0">
                <a:pos x="14" y="4"/>
              </a:cxn>
              <a:cxn ang="0">
                <a:pos x="4" y="0"/>
              </a:cxn>
              <a:cxn ang="0">
                <a:pos x="0" y="0"/>
              </a:cxn>
              <a:cxn ang="0">
                <a:pos x="0" y="4"/>
              </a:cxn>
              <a:cxn ang="0">
                <a:pos x="4" y="4"/>
              </a:cxn>
            </a:cxnLst>
            <a:rect l="0" t="0" r="r" b="b"/>
            <a:pathLst>
              <a:path w="14" h="4">
                <a:moveTo>
                  <a:pt x="4" y="4"/>
                </a:moveTo>
                <a:lnTo>
                  <a:pt x="14" y="4"/>
                </a:lnTo>
                <a:lnTo>
                  <a:pt x="4" y="0"/>
                </a:lnTo>
                <a:lnTo>
                  <a:pt x="0" y="0"/>
                </a:lnTo>
                <a:lnTo>
                  <a:pt x="0" y="4"/>
                </a:lnTo>
                <a:lnTo>
                  <a:pt x="4" y="4"/>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40" name="Freeform 2921"/>
          <p:cNvSpPr>
            <a:spLocks/>
          </p:cNvSpPr>
          <p:nvPr/>
        </p:nvSpPr>
        <p:spPr bwMode="auto">
          <a:xfrm>
            <a:off x="7061995" y="1791129"/>
            <a:ext cx="349655" cy="156830"/>
          </a:xfrm>
          <a:custGeom>
            <a:avLst/>
            <a:gdLst/>
            <a:ahLst/>
            <a:cxnLst>
              <a:cxn ang="0">
                <a:pos x="230" y="84"/>
              </a:cxn>
              <a:cxn ang="0">
                <a:pos x="240" y="122"/>
              </a:cxn>
              <a:cxn ang="0">
                <a:pos x="272" y="122"/>
              </a:cxn>
              <a:cxn ang="0">
                <a:pos x="268" y="122"/>
              </a:cxn>
              <a:cxn ang="0">
                <a:pos x="268" y="118"/>
              </a:cxn>
              <a:cxn ang="0">
                <a:pos x="242" y="118"/>
              </a:cxn>
              <a:cxn ang="0">
                <a:pos x="236" y="80"/>
              </a:cxn>
              <a:cxn ang="0">
                <a:pos x="24" y="52"/>
              </a:cxn>
              <a:cxn ang="0">
                <a:pos x="6" y="0"/>
              </a:cxn>
              <a:cxn ang="0">
                <a:pos x="0" y="0"/>
              </a:cxn>
              <a:cxn ang="0">
                <a:pos x="22" y="58"/>
              </a:cxn>
              <a:cxn ang="0">
                <a:pos x="230" y="84"/>
              </a:cxn>
            </a:cxnLst>
            <a:rect l="0" t="0" r="r" b="b"/>
            <a:pathLst>
              <a:path w="272" h="122">
                <a:moveTo>
                  <a:pt x="230" y="84"/>
                </a:moveTo>
                <a:lnTo>
                  <a:pt x="240" y="122"/>
                </a:lnTo>
                <a:lnTo>
                  <a:pt x="272" y="122"/>
                </a:lnTo>
                <a:lnTo>
                  <a:pt x="268" y="122"/>
                </a:lnTo>
                <a:lnTo>
                  <a:pt x="268" y="118"/>
                </a:lnTo>
                <a:lnTo>
                  <a:pt x="242" y="118"/>
                </a:lnTo>
                <a:lnTo>
                  <a:pt x="236" y="80"/>
                </a:lnTo>
                <a:lnTo>
                  <a:pt x="24" y="52"/>
                </a:lnTo>
                <a:lnTo>
                  <a:pt x="6" y="0"/>
                </a:lnTo>
                <a:lnTo>
                  <a:pt x="0" y="0"/>
                </a:lnTo>
                <a:lnTo>
                  <a:pt x="22" y="58"/>
                </a:lnTo>
                <a:lnTo>
                  <a:pt x="230" y="84"/>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41" name="Freeform 2922"/>
          <p:cNvSpPr>
            <a:spLocks/>
          </p:cNvSpPr>
          <p:nvPr/>
        </p:nvSpPr>
        <p:spPr bwMode="auto">
          <a:xfrm>
            <a:off x="6666031" y="2917223"/>
            <a:ext cx="182540" cy="979548"/>
          </a:xfrm>
          <a:custGeom>
            <a:avLst/>
            <a:gdLst/>
            <a:ahLst/>
            <a:cxnLst>
              <a:cxn ang="0">
                <a:pos x="28" y="66"/>
              </a:cxn>
              <a:cxn ang="0">
                <a:pos x="46" y="0"/>
              </a:cxn>
              <a:cxn ang="0">
                <a:pos x="0" y="0"/>
              </a:cxn>
              <a:cxn ang="0">
                <a:pos x="2" y="6"/>
              </a:cxn>
              <a:cxn ang="0">
                <a:pos x="38" y="6"/>
              </a:cxn>
              <a:cxn ang="0">
                <a:pos x="22" y="68"/>
              </a:cxn>
              <a:cxn ang="0">
                <a:pos x="76" y="96"/>
              </a:cxn>
              <a:cxn ang="0">
                <a:pos x="96" y="344"/>
              </a:cxn>
              <a:cxn ang="0">
                <a:pos x="102" y="344"/>
              </a:cxn>
              <a:cxn ang="0">
                <a:pos x="100" y="350"/>
              </a:cxn>
              <a:cxn ang="0">
                <a:pos x="98" y="350"/>
              </a:cxn>
              <a:cxn ang="0">
                <a:pos x="132" y="758"/>
              </a:cxn>
              <a:cxn ang="0">
                <a:pos x="142" y="762"/>
              </a:cxn>
              <a:cxn ang="0">
                <a:pos x="110" y="404"/>
              </a:cxn>
              <a:cxn ang="0">
                <a:pos x="106" y="404"/>
              </a:cxn>
              <a:cxn ang="0">
                <a:pos x="106" y="400"/>
              </a:cxn>
              <a:cxn ang="0">
                <a:pos x="110" y="400"/>
              </a:cxn>
              <a:cxn ang="0">
                <a:pos x="82" y="90"/>
              </a:cxn>
              <a:cxn ang="0">
                <a:pos x="28" y="66"/>
              </a:cxn>
            </a:cxnLst>
            <a:rect l="0" t="0" r="r" b="b"/>
            <a:pathLst>
              <a:path w="142" h="762">
                <a:moveTo>
                  <a:pt x="28" y="66"/>
                </a:moveTo>
                <a:lnTo>
                  <a:pt x="46" y="0"/>
                </a:lnTo>
                <a:lnTo>
                  <a:pt x="0" y="0"/>
                </a:lnTo>
                <a:lnTo>
                  <a:pt x="2" y="6"/>
                </a:lnTo>
                <a:lnTo>
                  <a:pt x="38" y="6"/>
                </a:lnTo>
                <a:lnTo>
                  <a:pt x="22" y="68"/>
                </a:lnTo>
                <a:lnTo>
                  <a:pt x="76" y="96"/>
                </a:lnTo>
                <a:lnTo>
                  <a:pt x="96" y="344"/>
                </a:lnTo>
                <a:lnTo>
                  <a:pt x="102" y="344"/>
                </a:lnTo>
                <a:lnTo>
                  <a:pt x="100" y="350"/>
                </a:lnTo>
                <a:lnTo>
                  <a:pt x="98" y="350"/>
                </a:lnTo>
                <a:lnTo>
                  <a:pt x="132" y="758"/>
                </a:lnTo>
                <a:lnTo>
                  <a:pt x="142" y="762"/>
                </a:lnTo>
                <a:lnTo>
                  <a:pt x="110" y="404"/>
                </a:lnTo>
                <a:lnTo>
                  <a:pt x="106" y="404"/>
                </a:lnTo>
                <a:lnTo>
                  <a:pt x="106" y="400"/>
                </a:lnTo>
                <a:lnTo>
                  <a:pt x="110" y="400"/>
                </a:lnTo>
                <a:lnTo>
                  <a:pt x="82" y="90"/>
                </a:lnTo>
                <a:lnTo>
                  <a:pt x="28" y="66"/>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42" name="Freeform 2923"/>
          <p:cNvSpPr>
            <a:spLocks/>
          </p:cNvSpPr>
          <p:nvPr/>
        </p:nvSpPr>
        <p:spPr bwMode="auto">
          <a:xfrm>
            <a:off x="6835732" y="3891629"/>
            <a:ext cx="12855" cy="10284"/>
          </a:xfrm>
          <a:custGeom>
            <a:avLst/>
            <a:gdLst/>
            <a:ahLst/>
            <a:cxnLst>
              <a:cxn ang="0">
                <a:pos x="0" y="4"/>
              </a:cxn>
              <a:cxn ang="0">
                <a:pos x="10" y="8"/>
              </a:cxn>
              <a:cxn ang="0">
                <a:pos x="10" y="4"/>
              </a:cxn>
              <a:cxn ang="0">
                <a:pos x="0" y="0"/>
              </a:cxn>
              <a:cxn ang="0">
                <a:pos x="0" y="4"/>
              </a:cxn>
            </a:cxnLst>
            <a:rect l="0" t="0" r="r" b="b"/>
            <a:pathLst>
              <a:path w="10" h="8">
                <a:moveTo>
                  <a:pt x="0" y="4"/>
                </a:moveTo>
                <a:lnTo>
                  <a:pt x="10" y="8"/>
                </a:lnTo>
                <a:lnTo>
                  <a:pt x="10" y="4"/>
                </a:lnTo>
                <a:lnTo>
                  <a:pt x="0" y="0"/>
                </a:lnTo>
                <a:lnTo>
                  <a:pt x="0" y="4"/>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43" name="Freeform 2924"/>
          <p:cNvSpPr>
            <a:spLocks/>
          </p:cNvSpPr>
          <p:nvPr/>
        </p:nvSpPr>
        <p:spPr bwMode="auto">
          <a:xfrm>
            <a:off x="6789447" y="3359485"/>
            <a:ext cx="7713" cy="7713"/>
          </a:xfrm>
          <a:custGeom>
            <a:avLst/>
            <a:gdLst/>
            <a:ahLst/>
            <a:cxnLst>
              <a:cxn ang="0">
                <a:pos x="6" y="0"/>
              </a:cxn>
              <a:cxn ang="0">
                <a:pos x="0" y="0"/>
              </a:cxn>
              <a:cxn ang="0">
                <a:pos x="2" y="6"/>
              </a:cxn>
              <a:cxn ang="0">
                <a:pos x="4" y="6"/>
              </a:cxn>
              <a:cxn ang="0">
                <a:pos x="6" y="0"/>
              </a:cxn>
            </a:cxnLst>
            <a:rect l="0" t="0" r="r" b="b"/>
            <a:pathLst>
              <a:path w="6" h="6">
                <a:moveTo>
                  <a:pt x="6" y="0"/>
                </a:moveTo>
                <a:lnTo>
                  <a:pt x="0" y="0"/>
                </a:lnTo>
                <a:lnTo>
                  <a:pt x="2" y="6"/>
                </a:lnTo>
                <a:lnTo>
                  <a:pt x="4" y="6"/>
                </a:lnTo>
                <a:lnTo>
                  <a:pt x="6"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44" name="Freeform 2925"/>
          <p:cNvSpPr>
            <a:spLocks/>
          </p:cNvSpPr>
          <p:nvPr/>
        </p:nvSpPr>
        <p:spPr bwMode="auto">
          <a:xfrm>
            <a:off x="6658315" y="2917274"/>
            <a:ext cx="10284" cy="7713"/>
          </a:xfrm>
          <a:custGeom>
            <a:avLst/>
            <a:gdLst/>
            <a:ahLst/>
            <a:cxnLst>
              <a:cxn ang="0">
                <a:pos x="0" y="0"/>
              </a:cxn>
              <a:cxn ang="0">
                <a:pos x="0" y="6"/>
              </a:cxn>
              <a:cxn ang="0">
                <a:pos x="8" y="6"/>
              </a:cxn>
              <a:cxn ang="0">
                <a:pos x="6" y="0"/>
              </a:cxn>
              <a:cxn ang="0">
                <a:pos x="0" y="0"/>
              </a:cxn>
            </a:cxnLst>
            <a:rect l="0" t="0" r="r" b="b"/>
            <a:pathLst>
              <a:path w="8" h="6">
                <a:moveTo>
                  <a:pt x="0" y="0"/>
                </a:moveTo>
                <a:lnTo>
                  <a:pt x="0" y="6"/>
                </a:lnTo>
                <a:lnTo>
                  <a:pt x="8" y="6"/>
                </a:lnTo>
                <a:lnTo>
                  <a:pt x="6" y="0"/>
                </a:lnTo>
                <a:lnTo>
                  <a:pt x="0"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45" name="Freeform 2926"/>
          <p:cNvSpPr>
            <a:spLocks/>
          </p:cNvSpPr>
          <p:nvPr/>
        </p:nvSpPr>
        <p:spPr bwMode="auto">
          <a:xfrm>
            <a:off x="9036514" y="2958359"/>
            <a:ext cx="5143" cy="5142"/>
          </a:xfrm>
          <a:custGeom>
            <a:avLst/>
            <a:gdLst/>
            <a:ahLst/>
            <a:cxnLst>
              <a:cxn ang="0">
                <a:pos x="4" y="4"/>
              </a:cxn>
              <a:cxn ang="0">
                <a:pos x="2" y="0"/>
              </a:cxn>
              <a:cxn ang="0">
                <a:pos x="0" y="0"/>
              </a:cxn>
              <a:cxn ang="0">
                <a:pos x="2" y="4"/>
              </a:cxn>
              <a:cxn ang="0">
                <a:pos x="4" y="4"/>
              </a:cxn>
            </a:cxnLst>
            <a:rect l="0" t="0" r="r" b="b"/>
            <a:pathLst>
              <a:path w="4" h="4">
                <a:moveTo>
                  <a:pt x="4" y="4"/>
                </a:moveTo>
                <a:lnTo>
                  <a:pt x="2" y="0"/>
                </a:lnTo>
                <a:lnTo>
                  <a:pt x="0" y="0"/>
                </a:lnTo>
                <a:lnTo>
                  <a:pt x="2" y="4"/>
                </a:lnTo>
                <a:lnTo>
                  <a:pt x="4" y="4"/>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46" name="Freeform 2927"/>
          <p:cNvSpPr>
            <a:spLocks/>
          </p:cNvSpPr>
          <p:nvPr/>
        </p:nvSpPr>
        <p:spPr bwMode="auto">
          <a:xfrm>
            <a:off x="6807435" y="2958359"/>
            <a:ext cx="2231620" cy="529624"/>
          </a:xfrm>
          <a:custGeom>
            <a:avLst/>
            <a:gdLst/>
            <a:ahLst/>
            <a:cxnLst>
              <a:cxn ang="0">
                <a:pos x="1024" y="202"/>
              </a:cxn>
              <a:cxn ang="0">
                <a:pos x="1022" y="206"/>
              </a:cxn>
              <a:cxn ang="0">
                <a:pos x="1014" y="210"/>
              </a:cxn>
              <a:cxn ang="0">
                <a:pos x="1018" y="204"/>
              </a:cxn>
              <a:cxn ang="0">
                <a:pos x="756" y="258"/>
              </a:cxn>
              <a:cxn ang="0">
                <a:pos x="476" y="304"/>
              </a:cxn>
              <a:cxn ang="0">
                <a:pos x="454" y="308"/>
              </a:cxn>
              <a:cxn ang="0">
                <a:pos x="454" y="402"/>
              </a:cxn>
              <a:cxn ang="0">
                <a:pos x="374" y="408"/>
              </a:cxn>
              <a:cxn ang="0">
                <a:pos x="390" y="360"/>
              </a:cxn>
              <a:cxn ang="0">
                <a:pos x="0" y="368"/>
              </a:cxn>
              <a:cxn ang="0">
                <a:pos x="0" y="372"/>
              </a:cxn>
              <a:cxn ang="0">
                <a:pos x="384" y="364"/>
              </a:cxn>
              <a:cxn ang="0">
                <a:pos x="366" y="412"/>
              </a:cxn>
              <a:cxn ang="0">
                <a:pos x="450" y="406"/>
              </a:cxn>
              <a:cxn ang="0">
                <a:pos x="450" y="404"/>
              </a:cxn>
              <a:cxn ang="0">
                <a:pos x="454" y="404"/>
              </a:cxn>
              <a:cxn ang="0">
                <a:pos x="454" y="406"/>
              </a:cxn>
              <a:cxn ang="0">
                <a:pos x="456" y="406"/>
              </a:cxn>
              <a:cxn ang="0">
                <a:pos x="456" y="310"/>
              </a:cxn>
              <a:cxn ang="0">
                <a:pos x="478" y="310"/>
              </a:cxn>
              <a:cxn ang="0">
                <a:pos x="756" y="264"/>
              </a:cxn>
              <a:cxn ang="0">
                <a:pos x="1186" y="176"/>
              </a:cxn>
              <a:cxn ang="0">
                <a:pos x="1186" y="176"/>
              </a:cxn>
              <a:cxn ang="0">
                <a:pos x="1188" y="174"/>
              </a:cxn>
              <a:cxn ang="0">
                <a:pos x="1192" y="172"/>
              </a:cxn>
              <a:cxn ang="0">
                <a:pos x="1190" y="174"/>
              </a:cxn>
              <a:cxn ang="0">
                <a:pos x="1736" y="4"/>
              </a:cxn>
              <a:cxn ang="0">
                <a:pos x="1734" y="0"/>
              </a:cxn>
              <a:cxn ang="0">
                <a:pos x="1188" y="172"/>
              </a:cxn>
              <a:cxn ang="0">
                <a:pos x="1024" y="202"/>
              </a:cxn>
            </a:cxnLst>
            <a:rect l="0" t="0" r="r" b="b"/>
            <a:pathLst>
              <a:path w="1736" h="412">
                <a:moveTo>
                  <a:pt x="1024" y="202"/>
                </a:moveTo>
                <a:lnTo>
                  <a:pt x="1022" y="206"/>
                </a:lnTo>
                <a:lnTo>
                  <a:pt x="1014" y="210"/>
                </a:lnTo>
                <a:lnTo>
                  <a:pt x="1018" y="204"/>
                </a:lnTo>
                <a:lnTo>
                  <a:pt x="756" y="258"/>
                </a:lnTo>
                <a:lnTo>
                  <a:pt x="476" y="304"/>
                </a:lnTo>
                <a:lnTo>
                  <a:pt x="454" y="308"/>
                </a:lnTo>
                <a:lnTo>
                  <a:pt x="454" y="402"/>
                </a:lnTo>
                <a:lnTo>
                  <a:pt x="374" y="408"/>
                </a:lnTo>
                <a:lnTo>
                  <a:pt x="390" y="360"/>
                </a:lnTo>
                <a:lnTo>
                  <a:pt x="0" y="368"/>
                </a:lnTo>
                <a:lnTo>
                  <a:pt x="0" y="372"/>
                </a:lnTo>
                <a:lnTo>
                  <a:pt x="384" y="364"/>
                </a:lnTo>
                <a:lnTo>
                  <a:pt x="366" y="412"/>
                </a:lnTo>
                <a:lnTo>
                  <a:pt x="450" y="406"/>
                </a:lnTo>
                <a:lnTo>
                  <a:pt x="450" y="404"/>
                </a:lnTo>
                <a:lnTo>
                  <a:pt x="454" y="404"/>
                </a:lnTo>
                <a:lnTo>
                  <a:pt x="454" y="406"/>
                </a:lnTo>
                <a:lnTo>
                  <a:pt x="456" y="406"/>
                </a:lnTo>
                <a:lnTo>
                  <a:pt x="456" y="310"/>
                </a:lnTo>
                <a:lnTo>
                  <a:pt x="478" y="310"/>
                </a:lnTo>
                <a:lnTo>
                  <a:pt x="756" y="264"/>
                </a:lnTo>
                <a:lnTo>
                  <a:pt x="1186" y="176"/>
                </a:lnTo>
                <a:lnTo>
                  <a:pt x="1186" y="176"/>
                </a:lnTo>
                <a:lnTo>
                  <a:pt x="1188" y="174"/>
                </a:lnTo>
                <a:lnTo>
                  <a:pt x="1192" y="172"/>
                </a:lnTo>
                <a:lnTo>
                  <a:pt x="1190" y="174"/>
                </a:lnTo>
                <a:lnTo>
                  <a:pt x="1736" y="4"/>
                </a:lnTo>
                <a:lnTo>
                  <a:pt x="1734" y="0"/>
                </a:lnTo>
                <a:lnTo>
                  <a:pt x="1188" y="172"/>
                </a:lnTo>
                <a:lnTo>
                  <a:pt x="1024" y="20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47" name="Freeform 2928"/>
          <p:cNvSpPr>
            <a:spLocks/>
          </p:cNvSpPr>
          <p:nvPr/>
        </p:nvSpPr>
        <p:spPr bwMode="auto">
          <a:xfrm>
            <a:off x="8332065" y="3179464"/>
            <a:ext cx="7713" cy="5142"/>
          </a:xfrm>
          <a:custGeom>
            <a:avLst/>
            <a:gdLst/>
            <a:ahLst/>
            <a:cxnLst>
              <a:cxn ang="0">
                <a:pos x="6" y="0"/>
              </a:cxn>
              <a:cxn ang="0">
                <a:pos x="2" y="2"/>
              </a:cxn>
              <a:cxn ang="0">
                <a:pos x="0" y="4"/>
              </a:cxn>
              <a:cxn ang="0">
                <a:pos x="4" y="2"/>
              </a:cxn>
              <a:cxn ang="0">
                <a:pos x="6" y="0"/>
              </a:cxn>
            </a:cxnLst>
            <a:rect l="0" t="0" r="r" b="b"/>
            <a:pathLst>
              <a:path w="6" h="4">
                <a:moveTo>
                  <a:pt x="6" y="0"/>
                </a:moveTo>
                <a:lnTo>
                  <a:pt x="2" y="2"/>
                </a:lnTo>
                <a:lnTo>
                  <a:pt x="0" y="4"/>
                </a:lnTo>
                <a:lnTo>
                  <a:pt x="4" y="2"/>
                </a:lnTo>
                <a:lnTo>
                  <a:pt x="6"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48" name="Freeform 2929"/>
          <p:cNvSpPr>
            <a:spLocks/>
          </p:cNvSpPr>
          <p:nvPr/>
        </p:nvSpPr>
        <p:spPr bwMode="auto">
          <a:xfrm>
            <a:off x="8110959" y="3218029"/>
            <a:ext cx="12855" cy="10284"/>
          </a:xfrm>
          <a:custGeom>
            <a:avLst/>
            <a:gdLst/>
            <a:ahLst/>
            <a:cxnLst>
              <a:cxn ang="0">
                <a:pos x="4" y="2"/>
              </a:cxn>
              <a:cxn ang="0">
                <a:pos x="0" y="8"/>
              </a:cxn>
              <a:cxn ang="0">
                <a:pos x="8" y="4"/>
              </a:cxn>
              <a:cxn ang="0">
                <a:pos x="10" y="0"/>
              </a:cxn>
              <a:cxn ang="0">
                <a:pos x="10" y="0"/>
              </a:cxn>
              <a:cxn ang="0">
                <a:pos x="4" y="2"/>
              </a:cxn>
            </a:cxnLst>
            <a:rect l="0" t="0" r="r" b="b"/>
            <a:pathLst>
              <a:path w="10" h="8">
                <a:moveTo>
                  <a:pt x="4" y="2"/>
                </a:moveTo>
                <a:lnTo>
                  <a:pt x="0" y="8"/>
                </a:lnTo>
                <a:lnTo>
                  <a:pt x="8" y="4"/>
                </a:lnTo>
                <a:lnTo>
                  <a:pt x="10" y="0"/>
                </a:lnTo>
                <a:lnTo>
                  <a:pt x="10" y="0"/>
                </a:lnTo>
                <a:lnTo>
                  <a:pt x="4" y="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49" name="Rectangle 2930"/>
          <p:cNvSpPr>
            <a:spLocks noChangeArrowheads="1"/>
          </p:cNvSpPr>
          <p:nvPr/>
        </p:nvSpPr>
        <p:spPr bwMode="auto">
          <a:xfrm>
            <a:off x="6802323" y="3431422"/>
            <a:ext cx="5143" cy="5142"/>
          </a:xfrm>
          <a:prstGeom prst="rect">
            <a:avLst/>
          </a:prstGeom>
          <a:solidFill>
            <a:schemeClr val="tx1"/>
          </a:solidFill>
          <a:ln w="12700" cmpd="sng">
            <a:solidFill>
              <a:schemeClr val="bg1"/>
            </a:solidFill>
            <a:prstDash val="solid"/>
            <a:miter lim="800000"/>
            <a:headEnd/>
            <a:tailEnd/>
          </a:ln>
        </p:spPr>
        <p:txBody>
          <a:bodyPr/>
          <a:lstStyle/>
          <a:p>
            <a:pPr defTabSz="457200">
              <a:defRPr/>
            </a:pPr>
            <a:endParaRPr lang="da-DK" kern="0">
              <a:solidFill>
                <a:schemeClr val="bg1"/>
              </a:solidFill>
              <a:ea typeface="ＭＳ Ｐゴシック" pitchFamily="-97" charset="-128"/>
            </a:endParaRPr>
          </a:p>
        </p:txBody>
      </p:sp>
      <p:sp>
        <p:nvSpPr>
          <p:cNvPr id="150" name="Freeform 2931"/>
          <p:cNvSpPr>
            <a:spLocks/>
          </p:cNvSpPr>
          <p:nvPr/>
        </p:nvSpPr>
        <p:spPr bwMode="auto">
          <a:xfrm>
            <a:off x="8784558" y="3495705"/>
            <a:ext cx="5143" cy="7713"/>
          </a:xfrm>
          <a:custGeom>
            <a:avLst/>
            <a:gdLst/>
            <a:ahLst/>
            <a:cxnLst>
              <a:cxn ang="0">
                <a:pos x="2" y="6"/>
              </a:cxn>
              <a:cxn ang="0">
                <a:pos x="4" y="0"/>
              </a:cxn>
              <a:cxn ang="0">
                <a:pos x="2" y="0"/>
              </a:cxn>
              <a:cxn ang="0">
                <a:pos x="0" y="6"/>
              </a:cxn>
              <a:cxn ang="0">
                <a:pos x="2" y="6"/>
              </a:cxn>
            </a:cxnLst>
            <a:rect l="0" t="0" r="r" b="b"/>
            <a:pathLst>
              <a:path w="4" h="6">
                <a:moveTo>
                  <a:pt x="2" y="6"/>
                </a:moveTo>
                <a:lnTo>
                  <a:pt x="4" y="0"/>
                </a:lnTo>
                <a:lnTo>
                  <a:pt x="2" y="0"/>
                </a:lnTo>
                <a:lnTo>
                  <a:pt x="0" y="6"/>
                </a:lnTo>
                <a:lnTo>
                  <a:pt x="2" y="6"/>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51" name="Freeform 2932"/>
          <p:cNvSpPr>
            <a:spLocks/>
          </p:cNvSpPr>
          <p:nvPr/>
        </p:nvSpPr>
        <p:spPr bwMode="auto">
          <a:xfrm>
            <a:off x="7529916" y="4333839"/>
            <a:ext cx="7713" cy="5142"/>
          </a:xfrm>
          <a:custGeom>
            <a:avLst/>
            <a:gdLst/>
            <a:ahLst/>
            <a:cxnLst>
              <a:cxn ang="0">
                <a:pos x="0" y="4"/>
              </a:cxn>
              <a:cxn ang="0">
                <a:pos x="6" y="2"/>
              </a:cxn>
              <a:cxn ang="0">
                <a:pos x="4" y="0"/>
              </a:cxn>
              <a:cxn ang="0">
                <a:pos x="0" y="0"/>
              </a:cxn>
              <a:cxn ang="0">
                <a:pos x="0" y="4"/>
              </a:cxn>
            </a:cxnLst>
            <a:rect l="0" t="0" r="r" b="b"/>
            <a:pathLst>
              <a:path w="6" h="4">
                <a:moveTo>
                  <a:pt x="0" y="4"/>
                </a:moveTo>
                <a:lnTo>
                  <a:pt x="6" y="2"/>
                </a:lnTo>
                <a:lnTo>
                  <a:pt x="4" y="0"/>
                </a:lnTo>
                <a:lnTo>
                  <a:pt x="0" y="0"/>
                </a:lnTo>
                <a:lnTo>
                  <a:pt x="0" y="4"/>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52" name="Freeform 2933"/>
          <p:cNvSpPr>
            <a:spLocks/>
          </p:cNvSpPr>
          <p:nvPr/>
        </p:nvSpPr>
        <p:spPr bwMode="auto">
          <a:xfrm>
            <a:off x="6905156" y="3362009"/>
            <a:ext cx="1881967" cy="971835"/>
          </a:xfrm>
          <a:custGeom>
            <a:avLst/>
            <a:gdLst/>
            <a:ahLst/>
            <a:cxnLst>
              <a:cxn ang="0">
                <a:pos x="1250" y="34"/>
              </a:cxn>
              <a:cxn ang="0">
                <a:pos x="1218" y="0"/>
              </a:cxn>
              <a:cxn ang="0">
                <a:pos x="968" y="98"/>
              </a:cxn>
              <a:cxn ang="0">
                <a:pos x="906" y="108"/>
              </a:cxn>
              <a:cxn ang="0">
                <a:pos x="906" y="108"/>
              </a:cxn>
              <a:cxn ang="0">
                <a:pos x="900" y="112"/>
              </a:cxn>
              <a:cxn ang="0">
                <a:pos x="902" y="108"/>
              </a:cxn>
              <a:cxn ang="0">
                <a:pos x="554" y="166"/>
              </a:cxn>
              <a:cxn ang="0">
                <a:pos x="348" y="186"/>
              </a:cxn>
              <a:cxn ang="0">
                <a:pos x="378" y="92"/>
              </a:cxn>
              <a:cxn ang="0">
                <a:pos x="374" y="92"/>
              </a:cxn>
              <a:cxn ang="0">
                <a:pos x="270" y="410"/>
              </a:cxn>
              <a:cxn ang="0">
                <a:pos x="280" y="450"/>
              </a:cxn>
              <a:cxn ang="0">
                <a:pos x="0" y="470"/>
              </a:cxn>
              <a:cxn ang="0">
                <a:pos x="0" y="474"/>
              </a:cxn>
              <a:cxn ang="0">
                <a:pos x="280" y="454"/>
              </a:cxn>
              <a:cxn ang="0">
                <a:pos x="310" y="544"/>
              </a:cxn>
              <a:cxn ang="0">
                <a:pos x="276" y="694"/>
              </a:cxn>
              <a:cxn ang="0">
                <a:pos x="448" y="684"/>
              </a:cxn>
              <a:cxn ang="0">
                <a:pos x="486" y="756"/>
              </a:cxn>
              <a:cxn ang="0">
                <a:pos x="490" y="756"/>
              </a:cxn>
              <a:cxn ang="0">
                <a:pos x="452" y="678"/>
              </a:cxn>
              <a:cxn ang="0">
                <a:pos x="280" y="692"/>
              </a:cxn>
              <a:cxn ang="0">
                <a:pos x="312" y="542"/>
              </a:cxn>
              <a:cxn ang="0">
                <a:pos x="274" y="410"/>
              </a:cxn>
              <a:cxn ang="0">
                <a:pos x="348" y="192"/>
              </a:cxn>
              <a:cxn ang="0">
                <a:pos x="552" y="170"/>
              </a:cxn>
              <a:cxn ang="0">
                <a:pos x="780" y="134"/>
              </a:cxn>
              <a:cxn ang="0">
                <a:pos x="780" y="132"/>
              </a:cxn>
              <a:cxn ang="0">
                <a:pos x="786" y="130"/>
              </a:cxn>
              <a:cxn ang="0">
                <a:pos x="786" y="132"/>
              </a:cxn>
              <a:cxn ang="0">
                <a:pos x="968" y="102"/>
              </a:cxn>
              <a:cxn ang="0">
                <a:pos x="1218" y="6"/>
              </a:cxn>
              <a:cxn ang="0">
                <a:pos x="1248" y="38"/>
              </a:cxn>
              <a:cxn ang="0">
                <a:pos x="1330" y="22"/>
              </a:cxn>
              <a:cxn ang="0">
                <a:pos x="1462" y="110"/>
              </a:cxn>
              <a:cxn ang="0">
                <a:pos x="1464" y="104"/>
              </a:cxn>
              <a:cxn ang="0">
                <a:pos x="1330" y="16"/>
              </a:cxn>
              <a:cxn ang="0">
                <a:pos x="1250" y="34"/>
              </a:cxn>
            </a:cxnLst>
            <a:rect l="0" t="0" r="r" b="b"/>
            <a:pathLst>
              <a:path w="1464" h="756">
                <a:moveTo>
                  <a:pt x="1250" y="34"/>
                </a:moveTo>
                <a:lnTo>
                  <a:pt x="1218" y="0"/>
                </a:lnTo>
                <a:lnTo>
                  <a:pt x="968" y="98"/>
                </a:lnTo>
                <a:lnTo>
                  <a:pt x="906" y="108"/>
                </a:lnTo>
                <a:lnTo>
                  <a:pt x="906" y="108"/>
                </a:lnTo>
                <a:lnTo>
                  <a:pt x="900" y="112"/>
                </a:lnTo>
                <a:lnTo>
                  <a:pt x="902" y="108"/>
                </a:lnTo>
                <a:lnTo>
                  <a:pt x="554" y="166"/>
                </a:lnTo>
                <a:lnTo>
                  <a:pt x="348" y="186"/>
                </a:lnTo>
                <a:lnTo>
                  <a:pt x="378" y="92"/>
                </a:lnTo>
                <a:lnTo>
                  <a:pt x="374" y="92"/>
                </a:lnTo>
                <a:lnTo>
                  <a:pt x="270" y="410"/>
                </a:lnTo>
                <a:lnTo>
                  <a:pt x="280" y="450"/>
                </a:lnTo>
                <a:lnTo>
                  <a:pt x="0" y="470"/>
                </a:lnTo>
                <a:lnTo>
                  <a:pt x="0" y="474"/>
                </a:lnTo>
                <a:lnTo>
                  <a:pt x="280" y="454"/>
                </a:lnTo>
                <a:lnTo>
                  <a:pt x="310" y="544"/>
                </a:lnTo>
                <a:lnTo>
                  <a:pt x="276" y="694"/>
                </a:lnTo>
                <a:lnTo>
                  <a:pt x="448" y="684"/>
                </a:lnTo>
                <a:lnTo>
                  <a:pt x="486" y="756"/>
                </a:lnTo>
                <a:lnTo>
                  <a:pt x="490" y="756"/>
                </a:lnTo>
                <a:lnTo>
                  <a:pt x="452" y="678"/>
                </a:lnTo>
                <a:lnTo>
                  <a:pt x="280" y="692"/>
                </a:lnTo>
                <a:lnTo>
                  <a:pt x="312" y="542"/>
                </a:lnTo>
                <a:lnTo>
                  <a:pt x="274" y="410"/>
                </a:lnTo>
                <a:lnTo>
                  <a:pt x="348" y="192"/>
                </a:lnTo>
                <a:lnTo>
                  <a:pt x="552" y="170"/>
                </a:lnTo>
                <a:lnTo>
                  <a:pt x="780" y="134"/>
                </a:lnTo>
                <a:lnTo>
                  <a:pt x="780" y="132"/>
                </a:lnTo>
                <a:lnTo>
                  <a:pt x="786" y="130"/>
                </a:lnTo>
                <a:lnTo>
                  <a:pt x="786" y="132"/>
                </a:lnTo>
                <a:lnTo>
                  <a:pt x="968" y="102"/>
                </a:lnTo>
                <a:lnTo>
                  <a:pt x="1218" y="6"/>
                </a:lnTo>
                <a:lnTo>
                  <a:pt x="1248" y="38"/>
                </a:lnTo>
                <a:lnTo>
                  <a:pt x="1330" y="22"/>
                </a:lnTo>
                <a:lnTo>
                  <a:pt x="1462" y="110"/>
                </a:lnTo>
                <a:lnTo>
                  <a:pt x="1464" y="104"/>
                </a:lnTo>
                <a:lnTo>
                  <a:pt x="1330" y="16"/>
                </a:lnTo>
                <a:lnTo>
                  <a:pt x="1250" y="34"/>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53" name="Rectangle 2934"/>
          <p:cNvSpPr>
            <a:spLocks noChangeArrowheads="1"/>
          </p:cNvSpPr>
          <p:nvPr/>
        </p:nvSpPr>
        <p:spPr bwMode="auto">
          <a:xfrm>
            <a:off x="6894868" y="3971330"/>
            <a:ext cx="1287" cy="1286"/>
          </a:xfrm>
          <a:prstGeom prst="rect">
            <a:avLst/>
          </a:prstGeom>
          <a:solidFill>
            <a:schemeClr val="tx1"/>
          </a:solidFill>
          <a:ln w="12700" cmpd="sng">
            <a:solidFill>
              <a:schemeClr val="bg1"/>
            </a:solidFill>
            <a:prstDash val="solid"/>
            <a:miter lim="800000"/>
            <a:headEnd/>
            <a:tailEnd/>
          </a:ln>
        </p:spPr>
        <p:txBody>
          <a:bodyPr/>
          <a:lstStyle/>
          <a:p>
            <a:pPr defTabSz="457200">
              <a:defRPr/>
            </a:pPr>
            <a:endParaRPr lang="da-DK" kern="0">
              <a:solidFill>
                <a:schemeClr val="bg1"/>
              </a:solidFill>
              <a:ea typeface="ＭＳ Ｐゴシック" pitchFamily="-97" charset="-128"/>
            </a:endParaRPr>
          </a:p>
        </p:txBody>
      </p:sp>
      <p:sp>
        <p:nvSpPr>
          <p:cNvPr id="154" name="Freeform 2935"/>
          <p:cNvSpPr>
            <a:spLocks/>
          </p:cNvSpPr>
          <p:nvPr/>
        </p:nvSpPr>
        <p:spPr bwMode="auto">
          <a:xfrm>
            <a:off x="8062110" y="3500838"/>
            <a:ext cx="7713" cy="5142"/>
          </a:xfrm>
          <a:custGeom>
            <a:avLst/>
            <a:gdLst/>
            <a:ahLst/>
            <a:cxnLst>
              <a:cxn ang="0">
                <a:pos x="0" y="4"/>
              </a:cxn>
              <a:cxn ang="0">
                <a:pos x="6" y="0"/>
              </a:cxn>
              <a:cxn ang="0">
                <a:pos x="6" y="0"/>
              </a:cxn>
              <a:cxn ang="0">
                <a:pos x="2" y="0"/>
              </a:cxn>
              <a:cxn ang="0">
                <a:pos x="0" y="4"/>
              </a:cxn>
            </a:cxnLst>
            <a:rect l="0" t="0" r="r" b="b"/>
            <a:pathLst>
              <a:path w="6" h="4">
                <a:moveTo>
                  <a:pt x="0" y="4"/>
                </a:moveTo>
                <a:lnTo>
                  <a:pt x="6" y="0"/>
                </a:lnTo>
                <a:lnTo>
                  <a:pt x="6" y="0"/>
                </a:lnTo>
                <a:lnTo>
                  <a:pt x="2" y="0"/>
                </a:lnTo>
                <a:lnTo>
                  <a:pt x="0" y="4"/>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55" name="Freeform 2936"/>
          <p:cNvSpPr>
            <a:spLocks/>
          </p:cNvSpPr>
          <p:nvPr/>
        </p:nvSpPr>
        <p:spPr bwMode="auto">
          <a:xfrm>
            <a:off x="6894847" y="3966188"/>
            <a:ext cx="10284" cy="5142"/>
          </a:xfrm>
          <a:custGeom>
            <a:avLst/>
            <a:gdLst/>
            <a:ahLst/>
            <a:cxnLst>
              <a:cxn ang="0">
                <a:pos x="0" y="4"/>
              </a:cxn>
              <a:cxn ang="0">
                <a:pos x="0" y="4"/>
              </a:cxn>
              <a:cxn ang="0">
                <a:pos x="8" y="4"/>
              </a:cxn>
              <a:cxn ang="0">
                <a:pos x="8" y="0"/>
              </a:cxn>
              <a:cxn ang="0">
                <a:pos x="0" y="0"/>
              </a:cxn>
              <a:cxn ang="0">
                <a:pos x="0" y="4"/>
              </a:cxn>
            </a:cxnLst>
            <a:rect l="0" t="0" r="r" b="b"/>
            <a:pathLst>
              <a:path w="8" h="4">
                <a:moveTo>
                  <a:pt x="0" y="4"/>
                </a:moveTo>
                <a:lnTo>
                  <a:pt x="0" y="4"/>
                </a:lnTo>
                <a:lnTo>
                  <a:pt x="8" y="4"/>
                </a:lnTo>
                <a:lnTo>
                  <a:pt x="8" y="0"/>
                </a:lnTo>
                <a:lnTo>
                  <a:pt x="0" y="0"/>
                </a:lnTo>
                <a:lnTo>
                  <a:pt x="0" y="4"/>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56" name="Rectangle 2937"/>
          <p:cNvSpPr>
            <a:spLocks noChangeArrowheads="1"/>
          </p:cNvSpPr>
          <p:nvPr/>
        </p:nvSpPr>
        <p:spPr bwMode="auto">
          <a:xfrm>
            <a:off x="7385908" y="3477702"/>
            <a:ext cx="5143" cy="2571"/>
          </a:xfrm>
          <a:prstGeom prst="rect">
            <a:avLst/>
          </a:prstGeom>
          <a:solidFill>
            <a:schemeClr val="tx1"/>
          </a:solidFill>
          <a:ln w="12700" cmpd="sng">
            <a:solidFill>
              <a:schemeClr val="bg1"/>
            </a:solidFill>
            <a:prstDash val="solid"/>
            <a:miter lim="800000"/>
            <a:headEnd/>
            <a:tailEnd/>
          </a:ln>
        </p:spPr>
        <p:txBody>
          <a:bodyPr/>
          <a:lstStyle/>
          <a:p>
            <a:pPr defTabSz="457200">
              <a:defRPr/>
            </a:pPr>
            <a:endParaRPr lang="da-DK" kern="0">
              <a:solidFill>
                <a:schemeClr val="bg1"/>
              </a:solidFill>
              <a:ea typeface="ＭＳ Ｐゴシック" pitchFamily="-97" charset="-128"/>
            </a:endParaRPr>
          </a:p>
        </p:txBody>
      </p:sp>
      <p:sp>
        <p:nvSpPr>
          <p:cNvPr id="157" name="Freeform 2938"/>
          <p:cNvSpPr>
            <a:spLocks/>
          </p:cNvSpPr>
          <p:nvPr/>
        </p:nvSpPr>
        <p:spPr bwMode="auto">
          <a:xfrm>
            <a:off x="7789579" y="4277278"/>
            <a:ext cx="7713" cy="5142"/>
          </a:xfrm>
          <a:custGeom>
            <a:avLst/>
            <a:gdLst/>
            <a:ahLst/>
            <a:cxnLst>
              <a:cxn ang="0">
                <a:pos x="0" y="4"/>
              </a:cxn>
              <a:cxn ang="0">
                <a:pos x="6" y="4"/>
              </a:cxn>
              <a:cxn ang="0">
                <a:pos x="4" y="0"/>
              </a:cxn>
              <a:cxn ang="0">
                <a:pos x="0" y="2"/>
              </a:cxn>
              <a:cxn ang="0">
                <a:pos x="0" y="4"/>
              </a:cxn>
            </a:cxnLst>
            <a:rect l="0" t="0" r="r" b="b"/>
            <a:pathLst>
              <a:path w="6" h="4">
                <a:moveTo>
                  <a:pt x="0" y="4"/>
                </a:moveTo>
                <a:lnTo>
                  <a:pt x="6" y="4"/>
                </a:lnTo>
                <a:lnTo>
                  <a:pt x="4" y="0"/>
                </a:lnTo>
                <a:lnTo>
                  <a:pt x="0" y="2"/>
                </a:lnTo>
                <a:lnTo>
                  <a:pt x="0" y="4"/>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58" name="Freeform 2939"/>
          <p:cNvSpPr>
            <a:spLocks/>
          </p:cNvSpPr>
          <p:nvPr/>
        </p:nvSpPr>
        <p:spPr bwMode="auto">
          <a:xfrm>
            <a:off x="7733023" y="3531690"/>
            <a:ext cx="858711" cy="748158"/>
          </a:xfrm>
          <a:custGeom>
            <a:avLst/>
            <a:gdLst/>
            <a:ahLst/>
            <a:cxnLst>
              <a:cxn ang="0">
                <a:pos x="278" y="474"/>
              </a:cxn>
              <a:cxn ang="0">
                <a:pos x="280" y="486"/>
              </a:cxn>
              <a:cxn ang="0">
                <a:pos x="302" y="516"/>
              </a:cxn>
              <a:cxn ang="0">
                <a:pos x="562" y="474"/>
              </a:cxn>
              <a:cxn ang="0">
                <a:pos x="604" y="488"/>
              </a:cxn>
              <a:cxn ang="0">
                <a:pos x="604" y="438"/>
              </a:cxn>
              <a:cxn ang="0">
                <a:pos x="668" y="438"/>
              </a:cxn>
              <a:cxn ang="0">
                <a:pos x="668" y="430"/>
              </a:cxn>
              <a:cxn ang="0">
                <a:pos x="598" y="432"/>
              </a:cxn>
              <a:cxn ang="0">
                <a:pos x="598" y="480"/>
              </a:cxn>
              <a:cxn ang="0">
                <a:pos x="564" y="468"/>
              </a:cxn>
              <a:cxn ang="0">
                <a:pos x="302" y="510"/>
              </a:cxn>
              <a:cxn ang="0">
                <a:pos x="284" y="486"/>
              </a:cxn>
              <a:cxn ang="0">
                <a:pos x="262" y="330"/>
              </a:cxn>
              <a:cxn ang="0">
                <a:pos x="142" y="0"/>
              </a:cxn>
              <a:cxn ang="0">
                <a:pos x="136" y="2"/>
              </a:cxn>
              <a:cxn ang="0">
                <a:pos x="260" y="332"/>
              </a:cxn>
              <a:cxn ang="0">
                <a:pos x="278" y="468"/>
              </a:cxn>
              <a:cxn ang="0">
                <a:pos x="0" y="492"/>
              </a:cxn>
              <a:cxn ang="0">
                <a:pos x="44" y="582"/>
              </a:cxn>
              <a:cxn ang="0">
                <a:pos x="48" y="580"/>
              </a:cxn>
              <a:cxn ang="0">
                <a:pos x="4" y="494"/>
              </a:cxn>
              <a:cxn ang="0">
                <a:pos x="278" y="474"/>
              </a:cxn>
            </a:cxnLst>
            <a:rect l="0" t="0" r="r" b="b"/>
            <a:pathLst>
              <a:path w="668" h="582">
                <a:moveTo>
                  <a:pt x="278" y="474"/>
                </a:moveTo>
                <a:lnTo>
                  <a:pt x="280" y="486"/>
                </a:lnTo>
                <a:lnTo>
                  <a:pt x="302" y="516"/>
                </a:lnTo>
                <a:lnTo>
                  <a:pt x="562" y="474"/>
                </a:lnTo>
                <a:lnTo>
                  <a:pt x="604" y="488"/>
                </a:lnTo>
                <a:lnTo>
                  <a:pt x="604" y="438"/>
                </a:lnTo>
                <a:lnTo>
                  <a:pt x="668" y="438"/>
                </a:lnTo>
                <a:lnTo>
                  <a:pt x="668" y="430"/>
                </a:lnTo>
                <a:lnTo>
                  <a:pt x="598" y="432"/>
                </a:lnTo>
                <a:lnTo>
                  <a:pt x="598" y="480"/>
                </a:lnTo>
                <a:lnTo>
                  <a:pt x="564" y="468"/>
                </a:lnTo>
                <a:lnTo>
                  <a:pt x="302" y="510"/>
                </a:lnTo>
                <a:lnTo>
                  <a:pt x="284" y="486"/>
                </a:lnTo>
                <a:lnTo>
                  <a:pt x="262" y="330"/>
                </a:lnTo>
                <a:lnTo>
                  <a:pt x="142" y="0"/>
                </a:lnTo>
                <a:lnTo>
                  <a:pt x="136" y="2"/>
                </a:lnTo>
                <a:lnTo>
                  <a:pt x="260" y="332"/>
                </a:lnTo>
                <a:lnTo>
                  <a:pt x="278" y="468"/>
                </a:lnTo>
                <a:lnTo>
                  <a:pt x="0" y="492"/>
                </a:lnTo>
                <a:lnTo>
                  <a:pt x="44" y="582"/>
                </a:lnTo>
                <a:lnTo>
                  <a:pt x="48" y="580"/>
                </a:lnTo>
                <a:lnTo>
                  <a:pt x="4" y="494"/>
                </a:lnTo>
                <a:lnTo>
                  <a:pt x="278" y="474"/>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59" name="Freeform 2940"/>
          <p:cNvSpPr>
            <a:spLocks/>
          </p:cNvSpPr>
          <p:nvPr/>
        </p:nvSpPr>
        <p:spPr bwMode="auto">
          <a:xfrm>
            <a:off x="7907827" y="3529119"/>
            <a:ext cx="7713" cy="5142"/>
          </a:xfrm>
          <a:custGeom>
            <a:avLst/>
            <a:gdLst/>
            <a:ahLst/>
            <a:cxnLst>
              <a:cxn ang="0">
                <a:pos x="6" y="0"/>
              </a:cxn>
              <a:cxn ang="0">
                <a:pos x="0" y="2"/>
              </a:cxn>
              <a:cxn ang="0">
                <a:pos x="0" y="4"/>
              </a:cxn>
              <a:cxn ang="0">
                <a:pos x="6" y="2"/>
              </a:cxn>
              <a:cxn ang="0">
                <a:pos x="6" y="0"/>
              </a:cxn>
            </a:cxnLst>
            <a:rect l="0" t="0" r="r" b="b"/>
            <a:pathLst>
              <a:path w="6" h="4">
                <a:moveTo>
                  <a:pt x="6" y="0"/>
                </a:moveTo>
                <a:lnTo>
                  <a:pt x="0" y="2"/>
                </a:lnTo>
                <a:lnTo>
                  <a:pt x="0" y="4"/>
                </a:lnTo>
                <a:lnTo>
                  <a:pt x="6" y="2"/>
                </a:lnTo>
                <a:lnTo>
                  <a:pt x="6"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60" name="Freeform 2941"/>
          <p:cNvSpPr>
            <a:spLocks/>
          </p:cNvSpPr>
          <p:nvPr/>
        </p:nvSpPr>
        <p:spPr bwMode="auto">
          <a:xfrm>
            <a:off x="8617442" y="3855641"/>
            <a:ext cx="5143" cy="7713"/>
          </a:xfrm>
          <a:custGeom>
            <a:avLst/>
            <a:gdLst/>
            <a:ahLst/>
            <a:cxnLst>
              <a:cxn ang="0">
                <a:pos x="2" y="6"/>
              </a:cxn>
              <a:cxn ang="0">
                <a:pos x="4" y="2"/>
              </a:cxn>
              <a:cxn ang="0">
                <a:pos x="2" y="0"/>
              </a:cxn>
              <a:cxn ang="0">
                <a:pos x="0" y="2"/>
              </a:cxn>
              <a:cxn ang="0">
                <a:pos x="2" y="6"/>
              </a:cxn>
            </a:cxnLst>
            <a:rect l="0" t="0" r="r" b="b"/>
            <a:pathLst>
              <a:path w="4" h="6">
                <a:moveTo>
                  <a:pt x="2" y="6"/>
                </a:moveTo>
                <a:lnTo>
                  <a:pt x="4" y="2"/>
                </a:lnTo>
                <a:lnTo>
                  <a:pt x="2" y="0"/>
                </a:lnTo>
                <a:lnTo>
                  <a:pt x="0" y="2"/>
                </a:lnTo>
                <a:lnTo>
                  <a:pt x="2" y="6"/>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61" name="Freeform 2942"/>
          <p:cNvSpPr>
            <a:spLocks/>
          </p:cNvSpPr>
          <p:nvPr/>
        </p:nvSpPr>
        <p:spPr bwMode="auto">
          <a:xfrm>
            <a:off x="8213779" y="3457134"/>
            <a:ext cx="406217" cy="401075"/>
          </a:xfrm>
          <a:custGeom>
            <a:avLst/>
            <a:gdLst/>
            <a:ahLst/>
            <a:cxnLst>
              <a:cxn ang="0">
                <a:pos x="54" y="50"/>
              </a:cxn>
              <a:cxn ang="0">
                <a:pos x="6" y="54"/>
              </a:cxn>
              <a:cxn ang="0">
                <a:pos x="28" y="0"/>
              </a:cxn>
              <a:cxn ang="0">
                <a:pos x="22" y="2"/>
              </a:cxn>
              <a:cxn ang="0">
                <a:pos x="0" y="56"/>
              </a:cxn>
              <a:cxn ang="0">
                <a:pos x="52" y="54"/>
              </a:cxn>
              <a:cxn ang="0">
                <a:pos x="52" y="88"/>
              </a:cxn>
              <a:cxn ang="0">
                <a:pos x="314" y="312"/>
              </a:cxn>
              <a:cxn ang="0">
                <a:pos x="316" y="310"/>
              </a:cxn>
              <a:cxn ang="0">
                <a:pos x="54" y="86"/>
              </a:cxn>
              <a:cxn ang="0">
                <a:pos x="54" y="50"/>
              </a:cxn>
            </a:cxnLst>
            <a:rect l="0" t="0" r="r" b="b"/>
            <a:pathLst>
              <a:path w="316" h="312">
                <a:moveTo>
                  <a:pt x="54" y="50"/>
                </a:moveTo>
                <a:lnTo>
                  <a:pt x="6" y="54"/>
                </a:lnTo>
                <a:lnTo>
                  <a:pt x="28" y="0"/>
                </a:lnTo>
                <a:lnTo>
                  <a:pt x="22" y="2"/>
                </a:lnTo>
                <a:lnTo>
                  <a:pt x="0" y="56"/>
                </a:lnTo>
                <a:lnTo>
                  <a:pt x="52" y="54"/>
                </a:lnTo>
                <a:lnTo>
                  <a:pt x="52" y="88"/>
                </a:lnTo>
                <a:lnTo>
                  <a:pt x="314" y="312"/>
                </a:lnTo>
                <a:lnTo>
                  <a:pt x="316" y="310"/>
                </a:lnTo>
                <a:lnTo>
                  <a:pt x="54" y="86"/>
                </a:lnTo>
                <a:lnTo>
                  <a:pt x="54" y="5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62" name="Freeform 2943"/>
          <p:cNvSpPr>
            <a:spLocks/>
          </p:cNvSpPr>
          <p:nvPr/>
        </p:nvSpPr>
        <p:spPr bwMode="auto">
          <a:xfrm>
            <a:off x="7984945" y="2418451"/>
            <a:ext cx="15427" cy="5142"/>
          </a:xfrm>
          <a:custGeom>
            <a:avLst/>
            <a:gdLst/>
            <a:ahLst/>
            <a:cxnLst>
              <a:cxn ang="0">
                <a:pos x="12" y="2"/>
              </a:cxn>
              <a:cxn ang="0">
                <a:pos x="6" y="0"/>
              </a:cxn>
              <a:cxn ang="0">
                <a:pos x="0" y="2"/>
              </a:cxn>
              <a:cxn ang="0">
                <a:pos x="6" y="4"/>
              </a:cxn>
              <a:cxn ang="0">
                <a:pos x="12" y="2"/>
              </a:cxn>
            </a:cxnLst>
            <a:rect l="0" t="0" r="r" b="b"/>
            <a:pathLst>
              <a:path w="12" h="4">
                <a:moveTo>
                  <a:pt x="12" y="2"/>
                </a:moveTo>
                <a:lnTo>
                  <a:pt x="6" y="0"/>
                </a:lnTo>
                <a:lnTo>
                  <a:pt x="0" y="2"/>
                </a:lnTo>
                <a:lnTo>
                  <a:pt x="6" y="4"/>
                </a:lnTo>
                <a:lnTo>
                  <a:pt x="12" y="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63" name="Freeform 2944"/>
          <p:cNvSpPr>
            <a:spLocks/>
          </p:cNvSpPr>
          <p:nvPr/>
        </p:nvSpPr>
        <p:spPr bwMode="auto">
          <a:xfrm>
            <a:off x="7555591" y="2480206"/>
            <a:ext cx="10284" cy="7713"/>
          </a:xfrm>
          <a:custGeom>
            <a:avLst/>
            <a:gdLst/>
            <a:ahLst/>
            <a:cxnLst>
              <a:cxn ang="0">
                <a:pos x="6" y="0"/>
              </a:cxn>
              <a:cxn ang="0">
                <a:pos x="0" y="6"/>
              </a:cxn>
              <a:cxn ang="0">
                <a:pos x="2" y="6"/>
              </a:cxn>
              <a:cxn ang="0">
                <a:pos x="8" y="0"/>
              </a:cxn>
              <a:cxn ang="0">
                <a:pos x="6" y="0"/>
              </a:cxn>
            </a:cxnLst>
            <a:rect l="0" t="0" r="r" b="b"/>
            <a:pathLst>
              <a:path w="8" h="6">
                <a:moveTo>
                  <a:pt x="6" y="0"/>
                </a:moveTo>
                <a:lnTo>
                  <a:pt x="0" y="6"/>
                </a:lnTo>
                <a:lnTo>
                  <a:pt x="2" y="6"/>
                </a:lnTo>
                <a:lnTo>
                  <a:pt x="8" y="0"/>
                </a:lnTo>
                <a:lnTo>
                  <a:pt x="6"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64" name="Freeform 2945"/>
          <p:cNvSpPr>
            <a:spLocks/>
          </p:cNvSpPr>
          <p:nvPr/>
        </p:nvSpPr>
        <p:spPr bwMode="auto">
          <a:xfrm>
            <a:off x="7558161" y="2421073"/>
            <a:ext cx="434499" cy="439639"/>
          </a:xfrm>
          <a:custGeom>
            <a:avLst/>
            <a:gdLst/>
            <a:ahLst/>
            <a:cxnLst>
              <a:cxn ang="0">
                <a:pos x="258" y="342"/>
              </a:cxn>
              <a:cxn ang="0">
                <a:pos x="258" y="340"/>
              </a:cxn>
              <a:cxn ang="0">
                <a:pos x="262" y="340"/>
              </a:cxn>
              <a:cxn ang="0">
                <a:pos x="196" y="46"/>
              </a:cxn>
              <a:cxn ang="0">
                <a:pos x="338" y="2"/>
              </a:cxn>
              <a:cxn ang="0">
                <a:pos x="332" y="0"/>
              </a:cxn>
              <a:cxn ang="0">
                <a:pos x="194" y="42"/>
              </a:cxn>
              <a:cxn ang="0">
                <a:pos x="6" y="46"/>
              </a:cxn>
              <a:cxn ang="0">
                <a:pos x="0" y="52"/>
              </a:cxn>
              <a:cxn ang="0">
                <a:pos x="190" y="46"/>
              </a:cxn>
              <a:cxn ang="0">
                <a:pos x="258" y="342"/>
              </a:cxn>
            </a:cxnLst>
            <a:rect l="0" t="0" r="r" b="b"/>
            <a:pathLst>
              <a:path w="338" h="342">
                <a:moveTo>
                  <a:pt x="258" y="342"/>
                </a:moveTo>
                <a:lnTo>
                  <a:pt x="258" y="340"/>
                </a:lnTo>
                <a:lnTo>
                  <a:pt x="262" y="340"/>
                </a:lnTo>
                <a:lnTo>
                  <a:pt x="196" y="46"/>
                </a:lnTo>
                <a:lnTo>
                  <a:pt x="338" y="2"/>
                </a:lnTo>
                <a:lnTo>
                  <a:pt x="332" y="0"/>
                </a:lnTo>
                <a:lnTo>
                  <a:pt x="194" y="42"/>
                </a:lnTo>
                <a:lnTo>
                  <a:pt x="6" y="46"/>
                </a:lnTo>
                <a:lnTo>
                  <a:pt x="0" y="52"/>
                </a:lnTo>
                <a:lnTo>
                  <a:pt x="190" y="46"/>
                </a:lnTo>
                <a:lnTo>
                  <a:pt x="258" y="34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65" name="Freeform 2946"/>
          <p:cNvSpPr>
            <a:spLocks/>
          </p:cNvSpPr>
          <p:nvPr/>
        </p:nvSpPr>
        <p:spPr bwMode="auto">
          <a:xfrm>
            <a:off x="7542736" y="2863233"/>
            <a:ext cx="357368" cy="300806"/>
          </a:xfrm>
          <a:custGeom>
            <a:avLst/>
            <a:gdLst/>
            <a:ahLst/>
            <a:cxnLst>
              <a:cxn ang="0">
                <a:pos x="274" y="12"/>
              </a:cxn>
              <a:cxn ang="0">
                <a:pos x="236" y="52"/>
              </a:cxn>
              <a:cxn ang="0">
                <a:pos x="186" y="160"/>
              </a:cxn>
              <a:cxn ang="0">
                <a:pos x="158" y="146"/>
              </a:cxn>
              <a:cxn ang="0">
                <a:pos x="78" y="200"/>
              </a:cxn>
              <a:cxn ang="0">
                <a:pos x="54" y="186"/>
              </a:cxn>
              <a:cxn ang="0">
                <a:pos x="0" y="230"/>
              </a:cxn>
              <a:cxn ang="0">
                <a:pos x="0" y="234"/>
              </a:cxn>
              <a:cxn ang="0">
                <a:pos x="54" y="190"/>
              </a:cxn>
              <a:cxn ang="0">
                <a:pos x="78" y="206"/>
              </a:cxn>
              <a:cxn ang="0">
                <a:pos x="158" y="150"/>
              </a:cxn>
              <a:cxn ang="0">
                <a:pos x="188" y="164"/>
              </a:cxn>
              <a:cxn ang="0">
                <a:pos x="238" y="54"/>
              </a:cxn>
              <a:cxn ang="0">
                <a:pos x="278" y="14"/>
              </a:cxn>
              <a:cxn ang="0">
                <a:pos x="274" y="2"/>
              </a:cxn>
              <a:cxn ang="0">
                <a:pos x="270" y="0"/>
              </a:cxn>
              <a:cxn ang="0">
                <a:pos x="274" y="12"/>
              </a:cxn>
            </a:cxnLst>
            <a:rect l="0" t="0" r="r" b="b"/>
            <a:pathLst>
              <a:path w="278" h="234">
                <a:moveTo>
                  <a:pt x="274" y="12"/>
                </a:moveTo>
                <a:lnTo>
                  <a:pt x="236" y="52"/>
                </a:lnTo>
                <a:lnTo>
                  <a:pt x="186" y="160"/>
                </a:lnTo>
                <a:lnTo>
                  <a:pt x="158" y="146"/>
                </a:lnTo>
                <a:lnTo>
                  <a:pt x="78" y="200"/>
                </a:lnTo>
                <a:lnTo>
                  <a:pt x="54" y="186"/>
                </a:lnTo>
                <a:lnTo>
                  <a:pt x="0" y="230"/>
                </a:lnTo>
                <a:lnTo>
                  <a:pt x="0" y="234"/>
                </a:lnTo>
                <a:lnTo>
                  <a:pt x="54" y="190"/>
                </a:lnTo>
                <a:lnTo>
                  <a:pt x="78" y="206"/>
                </a:lnTo>
                <a:lnTo>
                  <a:pt x="158" y="150"/>
                </a:lnTo>
                <a:lnTo>
                  <a:pt x="188" y="164"/>
                </a:lnTo>
                <a:lnTo>
                  <a:pt x="238" y="54"/>
                </a:lnTo>
                <a:lnTo>
                  <a:pt x="278" y="14"/>
                </a:lnTo>
                <a:lnTo>
                  <a:pt x="274" y="2"/>
                </a:lnTo>
                <a:lnTo>
                  <a:pt x="270" y="0"/>
                </a:lnTo>
                <a:lnTo>
                  <a:pt x="274" y="1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66" name="Freeform 2947"/>
          <p:cNvSpPr>
            <a:spLocks/>
          </p:cNvSpPr>
          <p:nvPr/>
        </p:nvSpPr>
        <p:spPr bwMode="auto">
          <a:xfrm>
            <a:off x="8691973" y="2603613"/>
            <a:ext cx="2571" cy="2571"/>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67" name="Freeform 2948"/>
          <p:cNvSpPr>
            <a:spLocks/>
          </p:cNvSpPr>
          <p:nvPr/>
        </p:nvSpPr>
        <p:spPr bwMode="auto">
          <a:xfrm>
            <a:off x="7889853" y="2860713"/>
            <a:ext cx="1287" cy="2571"/>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68" name="Freeform 2949"/>
          <p:cNvSpPr>
            <a:spLocks/>
          </p:cNvSpPr>
          <p:nvPr/>
        </p:nvSpPr>
        <p:spPr bwMode="auto">
          <a:xfrm>
            <a:off x="7894992" y="2313091"/>
            <a:ext cx="431927" cy="686455"/>
          </a:xfrm>
          <a:custGeom>
            <a:avLst/>
            <a:gdLst/>
            <a:ahLst/>
            <a:cxnLst>
              <a:cxn ang="0">
                <a:pos x="106" y="466"/>
              </a:cxn>
              <a:cxn ang="0">
                <a:pos x="196" y="454"/>
              </a:cxn>
              <a:cxn ang="0">
                <a:pos x="220" y="470"/>
              </a:cxn>
              <a:cxn ang="0">
                <a:pos x="234" y="512"/>
              </a:cxn>
              <a:cxn ang="0">
                <a:pos x="286" y="534"/>
              </a:cxn>
              <a:cxn ang="0">
                <a:pos x="288" y="532"/>
              </a:cxn>
              <a:cxn ang="0">
                <a:pos x="236" y="510"/>
              </a:cxn>
              <a:cxn ang="0">
                <a:pos x="226" y="474"/>
              </a:cxn>
              <a:cxn ang="0">
                <a:pos x="232" y="480"/>
              </a:cxn>
              <a:cxn ang="0">
                <a:pos x="290" y="348"/>
              </a:cxn>
              <a:cxn ang="0">
                <a:pos x="324" y="288"/>
              </a:cxn>
              <a:cxn ang="0">
                <a:pos x="334" y="210"/>
              </a:cxn>
              <a:cxn ang="0">
                <a:pos x="334" y="208"/>
              </a:cxn>
              <a:cxn ang="0">
                <a:pos x="334" y="208"/>
              </a:cxn>
              <a:cxn ang="0">
                <a:pos x="336" y="200"/>
              </a:cxn>
              <a:cxn ang="0">
                <a:pos x="262" y="0"/>
              </a:cxn>
              <a:cxn ang="0">
                <a:pos x="260" y="6"/>
              </a:cxn>
              <a:cxn ang="0">
                <a:pos x="330" y="202"/>
              </a:cxn>
              <a:cxn ang="0">
                <a:pos x="320" y="286"/>
              </a:cxn>
              <a:cxn ang="0">
                <a:pos x="288" y="346"/>
              </a:cxn>
              <a:cxn ang="0">
                <a:pos x="232" y="470"/>
              </a:cxn>
              <a:cxn ang="0">
                <a:pos x="198" y="450"/>
              </a:cxn>
              <a:cxn ang="0">
                <a:pos x="106" y="462"/>
              </a:cxn>
              <a:cxn ang="0">
                <a:pos x="0" y="424"/>
              </a:cxn>
              <a:cxn ang="0">
                <a:pos x="0" y="430"/>
              </a:cxn>
              <a:cxn ang="0">
                <a:pos x="106" y="466"/>
              </a:cxn>
            </a:cxnLst>
            <a:rect l="0" t="0" r="r" b="b"/>
            <a:pathLst>
              <a:path w="336" h="534">
                <a:moveTo>
                  <a:pt x="106" y="466"/>
                </a:moveTo>
                <a:lnTo>
                  <a:pt x="196" y="454"/>
                </a:lnTo>
                <a:lnTo>
                  <a:pt x="220" y="470"/>
                </a:lnTo>
                <a:lnTo>
                  <a:pt x="234" y="512"/>
                </a:lnTo>
                <a:lnTo>
                  <a:pt x="286" y="534"/>
                </a:lnTo>
                <a:lnTo>
                  <a:pt x="288" y="532"/>
                </a:lnTo>
                <a:lnTo>
                  <a:pt x="236" y="510"/>
                </a:lnTo>
                <a:lnTo>
                  <a:pt x="226" y="474"/>
                </a:lnTo>
                <a:lnTo>
                  <a:pt x="232" y="480"/>
                </a:lnTo>
                <a:lnTo>
                  <a:pt x="290" y="348"/>
                </a:lnTo>
                <a:lnTo>
                  <a:pt x="324" y="288"/>
                </a:lnTo>
                <a:lnTo>
                  <a:pt x="334" y="210"/>
                </a:lnTo>
                <a:lnTo>
                  <a:pt x="334" y="208"/>
                </a:lnTo>
                <a:lnTo>
                  <a:pt x="334" y="208"/>
                </a:lnTo>
                <a:lnTo>
                  <a:pt x="336" y="200"/>
                </a:lnTo>
                <a:lnTo>
                  <a:pt x="262" y="0"/>
                </a:lnTo>
                <a:lnTo>
                  <a:pt x="260" y="6"/>
                </a:lnTo>
                <a:lnTo>
                  <a:pt x="330" y="202"/>
                </a:lnTo>
                <a:lnTo>
                  <a:pt x="320" y="286"/>
                </a:lnTo>
                <a:lnTo>
                  <a:pt x="288" y="346"/>
                </a:lnTo>
                <a:lnTo>
                  <a:pt x="232" y="470"/>
                </a:lnTo>
                <a:lnTo>
                  <a:pt x="198" y="450"/>
                </a:lnTo>
                <a:lnTo>
                  <a:pt x="106" y="462"/>
                </a:lnTo>
                <a:lnTo>
                  <a:pt x="0" y="424"/>
                </a:lnTo>
                <a:lnTo>
                  <a:pt x="0" y="430"/>
                </a:lnTo>
                <a:lnTo>
                  <a:pt x="106" y="466"/>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69" name="Freeform 2950"/>
          <p:cNvSpPr>
            <a:spLocks/>
          </p:cNvSpPr>
          <p:nvPr/>
        </p:nvSpPr>
        <p:spPr bwMode="auto">
          <a:xfrm>
            <a:off x="8267787" y="2608704"/>
            <a:ext cx="424215" cy="437068"/>
          </a:xfrm>
          <a:custGeom>
            <a:avLst/>
            <a:gdLst/>
            <a:ahLst/>
            <a:cxnLst>
              <a:cxn ang="0">
                <a:pos x="328" y="0"/>
              </a:cxn>
              <a:cxn ang="0">
                <a:pos x="312" y="22"/>
              </a:cxn>
              <a:cxn ang="0">
                <a:pos x="272" y="22"/>
              </a:cxn>
              <a:cxn ang="0">
                <a:pos x="230" y="84"/>
              </a:cxn>
              <a:cxn ang="0">
                <a:pos x="202" y="154"/>
              </a:cxn>
              <a:cxn ang="0">
                <a:pos x="172" y="130"/>
              </a:cxn>
              <a:cxn ang="0">
                <a:pos x="142" y="294"/>
              </a:cxn>
              <a:cxn ang="0">
                <a:pos x="72" y="336"/>
              </a:cxn>
              <a:cxn ang="0">
                <a:pos x="0" y="304"/>
              </a:cxn>
              <a:cxn ang="0">
                <a:pos x="0" y="304"/>
              </a:cxn>
              <a:cxn ang="0">
                <a:pos x="0" y="306"/>
              </a:cxn>
              <a:cxn ang="0">
                <a:pos x="72" y="340"/>
              </a:cxn>
              <a:cxn ang="0">
                <a:pos x="144" y="296"/>
              </a:cxn>
              <a:cxn ang="0">
                <a:pos x="174" y="132"/>
              </a:cxn>
              <a:cxn ang="0">
                <a:pos x="202" y="158"/>
              </a:cxn>
              <a:cxn ang="0">
                <a:pos x="232" y="84"/>
              </a:cxn>
              <a:cxn ang="0">
                <a:pos x="274" y="26"/>
              </a:cxn>
              <a:cxn ang="0">
                <a:pos x="312" y="26"/>
              </a:cxn>
              <a:cxn ang="0">
                <a:pos x="330" y="0"/>
              </a:cxn>
              <a:cxn ang="0">
                <a:pos x="330" y="0"/>
              </a:cxn>
              <a:cxn ang="0">
                <a:pos x="328" y="0"/>
              </a:cxn>
            </a:cxnLst>
            <a:rect l="0" t="0" r="r" b="b"/>
            <a:pathLst>
              <a:path w="330" h="340">
                <a:moveTo>
                  <a:pt x="328" y="0"/>
                </a:moveTo>
                <a:lnTo>
                  <a:pt x="312" y="22"/>
                </a:lnTo>
                <a:lnTo>
                  <a:pt x="272" y="22"/>
                </a:lnTo>
                <a:lnTo>
                  <a:pt x="230" y="84"/>
                </a:lnTo>
                <a:lnTo>
                  <a:pt x="202" y="154"/>
                </a:lnTo>
                <a:lnTo>
                  <a:pt x="172" y="130"/>
                </a:lnTo>
                <a:lnTo>
                  <a:pt x="142" y="294"/>
                </a:lnTo>
                <a:lnTo>
                  <a:pt x="72" y="336"/>
                </a:lnTo>
                <a:lnTo>
                  <a:pt x="0" y="304"/>
                </a:lnTo>
                <a:lnTo>
                  <a:pt x="0" y="304"/>
                </a:lnTo>
                <a:lnTo>
                  <a:pt x="0" y="306"/>
                </a:lnTo>
                <a:lnTo>
                  <a:pt x="72" y="340"/>
                </a:lnTo>
                <a:lnTo>
                  <a:pt x="144" y="296"/>
                </a:lnTo>
                <a:lnTo>
                  <a:pt x="174" y="132"/>
                </a:lnTo>
                <a:lnTo>
                  <a:pt x="202" y="158"/>
                </a:lnTo>
                <a:lnTo>
                  <a:pt x="232" y="84"/>
                </a:lnTo>
                <a:lnTo>
                  <a:pt x="274" y="26"/>
                </a:lnTo>
                <a:lnTo>
                  <a:pt x="312" y="26"/>
                </a:lnTo>
                <a:lnTo>
                  <a:pt x="330" y="0"/>
                </a:lnTo>
                <a:lnTo>
                  <a:pt x="330" y="0"/>
                </a:lnTo>
                <a:lnTo>
                  <a:pt x="328"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70" name="Freeform 2951"/>
          <p:cNvSpPr>
            <a:spLocks/>
          </p:cNvSpPr>
          <p:nvPr/>
        </p:nvSpPr>
        <p:spPr bwMode="auto">
          <a:xfrm>
            <a:off x="8262646" y="2996924"/>
            <a:ext cx="5143" cy="5142"/>
          </a:xfrm>
          <a:custGeom>
            <a:avLst/>
            <a:gdLst/>
            <a:ahLst/>
            <a:cxnLst>
              <a:cxn ang="0">
                <a:pos x="4" y="2"/>
              </a:cxn>
              <a:cxn ang="0">
                <a:pos x="2" y="0"/>
              </a:cxn>
              <a:cxn ang="0">
                <a:pos x="0" y="2"/>
              </a:cxn>
              <a:cxn ang="0">
                <a:pos x="4" y="4"/>
              </a:cxn>
              <a:cxn ang="0">
                <a:pos x="4" y="2"/>
              </a:cxn>
              <a:cxn ang="0">
                <a:pos x="4" y="2"/>
              </a:cxn>
            </a:cxnLst>
            <a:rect l="0" t="0" r="r" b="b"/>
            <a:pathLst>
              <a:path w="4" h="4">
                <a:moveTo>
                  <a:pt x="4" y="2"/>
                </a:moveTo>
                <a:lnTo>
                  <a:pt x="2" y="0"/>
                </a:lnTo>
                <a:lnTo>
                  <a:pt x="0" y="2"/>
                </a:lnTo>
                <a:lnTo>
                  <a:pt x="4" y="4"/>
                </a:lnTo>
                <a:lnTo>
                  <a:pt x="4" y="2"/>
                </a:lnTo>
                <a:lnTo>
                  <a:pt x="4" y="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71" name="Freeform 2952"/>
          <p:cNvSpPr>
            <a:spLocks/>
          </p:cNvSpPr>
          <p:nvPr/>
        </p:nvSpPr>
        <p:spPr bwMode="auto">
          <a:xfrm>
            <a:off x="7889844" y="2858142"/>
            <a:ext cx="5143" cy="7713"/>
          </a:xfrm>
          <a:custGeom>
            <a:avLst/>
            <a:gdLst/>
            <a:ahLst/>
            <a:cxnLst>
              <a:cxn ang="0">
                <a:pos x="0" y="2"/>
              </a:cxn>
              <a:cxn ang="0">
                <a:pos x="0" y="4"/>
              </a:cxn>
              <a:cxn ang="0">
                <a:pos x="4" y="6"/>
              </a:cxn>
              <a:cxn ang="0">
                <a:pos x="4" y="0"/>
              </a:cxn>
              <a:cxn ang="0">
                <a:pos x="0" y="0"/>
              </a:cxn>
              <a:cxn ang="0">
                <a:pos x="0" y="2"/>
              </a:cxn>
            </a:cxnLst>
            <a:rect l="0" t="0" r="r" b="b"/>
            <a:pathLst>
              <a:path w="4" h="6">
                <a:moveTo>
                  <a:pt x="0" y="2"/>
                </a:moveTo>
                <a:lnTo>
                  <a:pt x="0" y="4"/>
                </a:lnTo>
                <a:lnTo>
                  <a:pt x="4" y="6"/>
                </a:lnTo>
                <a:lnTo>
                  <a:pt x="4" y="0"/>
                </a:lnTo>
                <a:lnTo>
                  <a:pt x="0" y="0"/>
                </a:lnTo>
                <a:lnTo>
                  <a:pt x="0" y="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72" name="Freeform 2953"/>
          <p:cNvSpPr>
            <a:spLocks/>
          </p:cNvSpPr>
          <p:nvPr/>
        </p:nvSpPr>
        <p:spPr bwMode="auto">
          <a:xfrm>
            <a:off x="9021089" y="2724450"/>
            <a:ext cx="5143" cy="7713"/>
          </a:xfrm>
          <a:custGeom>
            <a:avLst/>
            <a:gdLst/>
            <a:ahLst/>
            <a:cxnLst>
              <a:cxn ang="0">
                <a:pos x="4" y="6"/>
              </a:cxn>
              <a:cxn ang="0">
                <a:pos x="4" y="0"/>
              </a:cxn>
              <a:cxn ang="0">
                <a:pos x="2" y="2"/>
              </a:cxn>
              <a:cxn ang="0">
                <a:pos x="0" y="6"/>
              </a:cxn>
              <a:cxn ang="0">
                <a:pos x="4" y="6"/>
              </a:cxn>
            </a:cxnLst>
            <a:rect l="0" t="0" r="r" b="b"/>
            <a:pathLst>
              <a:path w="4" h="6">
                <a:moveTo>
                  <a:pt x="4" y="6"/>
                </a:moveTo>
                <a:lnTo>
                  <a:pt x="4" y="0"/>
                </a:lnTo>
                <a:lnTo>
                  <a:pt x="2" y="2"/>
                </a:lnTo>
                <a:lnTo>
                  <a:pt x="0" y="6"/>
                </a:lnTo>
                <a:lnTo>
                  <a:pt x="4" y="6"/>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75" name="Freeform 2956"/>
          <p:cNvSpPr>
            <a:spLocks/>
          </p:cNvSpPr>
          <p:nvPr/>
        </p:nvSpPr>
        <p:spPr bwMode="auto">
          <a:xfrm>
            <a:off x="8689430" y="2606184"/>
            <a:ext cx="5143" cy="2571"/>
          </a:xfrm>
          <a:custGeom>
            <a:avLst/>
            <a:gdLst/>
            <a:ahLst/>
            <a:cxnLst>
              <a:cxn ang="0">
                <a:pos x="2" y="2"/>
              </a:cxn>
              <a:cxn ang="0">
                <a:pos x="2" y="2"/>
              </a:cxn>
              <a:cxn ang="0">
                <a:pos x="4" y="2"/>
              </a:cxn>
              <a:cxn ang="0">
                <a:pos x="4" y="0"/>
              </a:cxn>
              <a:cxn ang="0">
                <a:pos x="2" y="0"/>
              </a:cxn>
              <a:cxn ang="0">
                <a:pos x="0" y="2"/>
              </a:cxn>
              <a:cxn ang="0">
                <a:pos x="2" y="2"/>
              </a:cxn>
            </a:cxnLst>
            <a:rect l="0" t="0" r="r" b="b"/>
            <a:pathLst>
              <a:path w="4" h="2">
                <a:moveTo>
                  <a:pt x="2" y="2"/>
                </a:moveTo>
                <a:lnTo>
                  <a:pt x="2" y="2"/>
                </a:lnTo>
                <a:lnTo>
                  <a:pt x="4" y="2"/>
                </a:lnTo>
                <a:lnTo>
                  <a:pt x="4" y="0"/>
                </a:lnTo>
                <a:lnTo>
                  <a:pt x="2" y="0"/>
                </a:lnTo>
                <a:lnTo>
                  <a:pt x="0" y="2"/>
                </a:lnTo>
                <a:lnTo>
                  <a:pt x="2" y="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76" name="Rectangle 2957"/>
          <p:cNvSpPr>
            <a:spLocks noChangeArrowheads="1"/>
          </p:cNvSpPr>
          <p:nvPr/>
        </p:nvSpPr>
        <p:spPr bwMode="auto">
          <a:xfrm>
            <a:off x="8324350" y="2580474"/>
            <a:ext cx="1287" cy="2571"/>
          </a:xfrm>
          <a:prstGeom prst="rect">
            <a:avLst/>
          </a:prstGeom>
          <a:solidFill>
            <a:schemeClr val="tx1"/>
          </a:solidFill>
          <a:ln w="12700" cmpd="sng">
            <a:solidFill>
              <a:schemeClr val="bg1"/>
            </a:solidFill>
            <a:prstDash val="solid"/>
            <a:miter lim="800000"/>
            <a:headEnd/>
            <a:tailEnd/>
          </a:ln>
        </p:spPr>
        <p:txBody>
          <a:bodyPr/>
          <a:lstStyle/>
          <a:p>
            <a:pPr defTabSz="457200">
              <a:defRPr/>
            </a:pPr>
            <a:endParaRPr lang="da-DK" kern="0">
              <a:solidFill>
                <a:schemeClr val="bg1"/>
              </a:solidFill>
              <a:ea typeface="ＭＳ Ｐゴシック" pitchFamily="-97" charset="-128"/>
            </a:endParaRPr>
          </a:p>
        </p:txBody>
      </p:sp>
      <p:sp>
        <p:nvSpPr>
          <p:cNvPr id="177" name="Freeform 2958"/>
          <p:cNvSpPr>
            <a:spLocks/>
          </p:cNvSpPr>
          <p:nvPr/>
        </p:nvSpPr>
        <p:spPr bwMode="auto">
          <a:xfrm>
            <a:off x="8316608" y="2122787"/>
            <a:ext cx="629893" cy="347084"/>
          </a:xfrm>
          <a:custGeom>
            <a:avLst/>
            <a:gdLst/>
            <a:ahLst/>
            <a:cxnLst>
              <a:cxn ang="0">
                <a:pos x="462" y="258"/>
              </a:cxn>
              <a:cxn ang="0">
                <a:pos x="490" y="190"/>
              </a:cxn>
              <a:cxn ang="0">
                <a:pos x="452" y="138"/>
              </a:cxn>
              <a:cxn ang="0">
                <a:pos x="462" y="68"/>
              </a:cxn>
              <a:cxn ang="0">
                <a:pos x="382" y="0"/>
              </a:cxn>
              <a:cxn ang="0">
                <a:pos x="18" y="120"/>
              </a:cxn>
              <a:cxn ang="0">
                <a:pos x="2" y="74"/>
              </a:cxn>
              <a:cxn ang="0">
                <a:pos x="0" y="76"/>
              </a:cxn>
              <a:cxn ang="0">
                <a:pos x="16" y="124"/>
              </a:cxn>
              <a:cxn ang="0">
                <a:pos x="382" y="4"/>
              </a:cxn>
              <a:cxn ang="0">
                <a:pos x="458" y="70"/>
              </a:cxn>
              <a:cxn ang="0">
                <a:pos x="448" y="138"/>
              </a:cxn>
              <a:cxn ang="0">
                <a:pos x="488" y="190"/>
              </a:cxn>
              <a:cxn ang="0">
                <a:pos x="458" y="256"/>
              </a:cxn>
              <a:cxn ang="0">
                <a:pos x="428" y="266"/>
              </a:cxn>
              <a:cxn ang="0">
                <a:pos x="430" y="270"/>
              </a:cxn>
              <a:cxn ang="0">
                <a:pos x="462" y="258"/>
              </a:cxn>
            </a:cxnLst>
            <a:rect l="0" t="0" r="r" b="b"/>
            <a:pathLst>
              <a:path w="490" h="270">
                <a:moveTo>
                  <a:pt x="462" y="258"/>
                </a:moveTo>
                <a:lnTo>
                  <a:pt x="490" y="190"/>
                </a:lnTo>
                <a:lnTo>
                  <a:pt x="452" y="138"/>
                </a:lnTo>
                <a:lnTo>
                  <a:pt x="462" y="68"/>
                </a:lnTo>
                <a:lnTo>
                  <a:pt x="382" y="0"/>
                </a:lnTo>
                <a:lnTo>
                  <a:pt x="18" y="120"/>
                </a:lnTo>
                <a:lnTo>
                  <a:pt x="2" y="74"/>
                </a:lnTo>
                <a:lnTo>
                  <a:pt x="0" y="76"/>
                </a:lnTo>
                <a:lnTo>
                  <a:pt x="16" y="124"/>
                </a:lnTo>
                <a:lnTo>
                  <a:pt x="382" y="4"/>
                </a:lnTo>
                <a:lnTo>
                  <a:pt x="458" y="70"/>
                </a:lnTo>
                <a:lnTo>
                  <a:pt x="448" y="138"/>
                </a:lnTo>
                <a:lnTo>
                  <a:pt x="488" y="190"/>
                </a:lnTo>
                <a:lnTo>
                  <a:pt x="458" y="256"/>
                </a:lnTo>
                <a:lnTo>
                  <a:pt x="428" y="266"/>
                </a:lnTo>
                <a:lnTo>
                  <a:pt x="430" y="270"/>
                </a:lnTo>
                <a:lnTo>
                  <a:pt x="462" y="258"/>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78" name="Freeform 2959"/>
          <p:cNvSpPr>
            <a:spLocks/>
          </p:cNvSpPr>
          <p:nvPr/>
        </p:nvSpPr>
        <p:spPr bwMode="auto">
          <a:xfrm>
            <a:off x="8458043" y="2464780"/>
            <a:ext cx="411359" cy="143975"/>
          </a:xfrm>
          <a:custGeom>
            <a:avLst/>
            <a:gdLst/>
            <a:ahLst/>
            <a:cxnLst>
              <a:cxn ang="0">
                <a:pos x="4" y="112"/>
              </a:cxn>
              <a:cxn ang="0">
                <a:pos x="320" y="4"/>
              </a:cxn>
              <a:cxn ang="0">
                <a:pos x="318" y="0"/>
              </a:cxn>
              <a:cxn ang="0">
                <a:pos x="0" y="110"/>
              </a:cxn>
              <a:cxn ang="0">
                <a:pos x="2" y="110"/>
              </a:cxn>
              <a:cxn ang="0">
                <a:pos x="2" y="110"/>
              </a:cxn>
              <a:cxn ang="0">
                <a:pos x="4" y="112"/>
              </a:cxn>
            </a:cxnLst>
            <a:rect l="0" t="0" r="r" b="b"/>
            <a:pathLst>
              <a:path w="320" h="112">
                <a:moveTo>
                  <a:pt x="4" y="112"/>
                </a:moveTo>
                <a:lnTo>
                  <a:pt x="320" y="4"/>
                </a:lnTo>
                <a:lnTo>
                  <a:pt x="318" y="0"/>
                </a:lnTo>
                <a:lnTo>
                  <a:pt x="0" y="110"/>
                </a:lnTo>
                <a:lnTo>
                  <a:pt x="2" y="110"/>
                </a:lnTo>
                <a:lnTo>
                  <a:pt x="2" y="110"/>
                </a:lnTo>
                <a:lnTo>
                  <a:pt x="4" y="11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79" name="Freeform 2960"/>
          <p:cNvSpPr>
            <a:spLocks/>
          </p:cNvSpPr>
          <p:nvPr/>
        </p:nvSpPr>
        <p:spPr bwMode="auto">
          <a:xfrm>
            <a:off x="8460581" y="2606184"/>
            <a:ext cx="2571" cy="2571"/>
          </a:xfrm>
          <a:custGeom>
            <a:avLst/>
            <a:gdLst/>
            <a:ahLst/>
            <a:cxnLst>
              <a:cxn ang="0">
                <a:pos x="2" y="2"/>
              </a:cxn>
              <a:cxn ang="0">
                <a:pos x="0" y="0"/>
              </a:cxn>
              <a:cxn ang="0">
                <a:pos x="0" y="0"/>
              </a:cxn>
              <a:cxn ang="0">
                <a:pos x="2" y="2"/>
              </a:cxn>
              <a:cxn ang="0">
                <a:pos x="2" y="2"/>
              </a:cxn>
            </a:cxnLst>
            <a:rect l="0" t="0" r="r" b="b"/>
            <a:pathLst>
              <a:path w="2" h="2">
                <a:moveTo>
                  <a:pt x="2" y="2"/>
                </a:moveTo>
                <a:lnTo>
                  <a:pt x="0" y="0"/>
                </a:lnTo>
                <a:lnTo>
                  <a:pt x="0" y="0"/>
                </a:lnTo>
                <a:lnTo>
                  <a:pt x="2" y="2"/>
                </a:lnTo>
                <a:lnTo>
                  <a:pt x="2" y="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80" name="Rectangle 2961"/>
          <p:cNvSpPr>
            <a:spLocks noChangeArrowheads="1"/>
          </p:cNvSpPr>
          <p:nvPr/>
        </p:nvSpPr>
        <p:spPr bwMode="auto">
          <a:xfrm>
            <a:off x="9031341" y="2639607"/>
            <a:ext cx="2571" cy="2571"/>
          </a:xfrm>
          <a:prstGeom prst="rect">
            <a:avLst/>
          </a:prstGeom>
          <a:solidFill>
            <a:schemeClr val="tx1"/>
          </a:solidFill>
          <a:ln w="12700" cmpd="sng">
            <a:solidFill>
              <a:schemeClr val="bg1"/>
            </a:solidFill>
            <a:prstDash val="solid"/>
            <a:miter lim="800000"/>
            <a:headEnd/>
            <a:tailEnd/>
          </a:ln>
        </p:spPr>
        <p:txBody>
          <a:bodyPr/>
          <a:lstStyle/>
          <a:p>
            <a:pPr defTabSz="457200">
              <a:defRPr/>
            </a:pPr>
            <a:endParaRPr lang="da-DK" kern="0">
              <a:solidFill>
                <a:schemeClr val="bg1"/>
              </a:solidFill>
              <a:ea typeface="ＭＳ Ｐゴシック" pitchFamily="-97" charset="-128"/>
            </a:endParaRPr>
          </a:p>
        </p:txBody>
      </p:sp>
      <p:sp>
        <p:nvSpPr>
          <p:cNvPr id="181" name="Rectangle 2962"/>
          <p:cNvSpPr>
            <a:spLocks noChangeArrowheads="1"/>
          </p:cNvSpPr>
          <p:nvPr/>
        </p:nvSpPr>
        <p:spPr bwMode="auto">
          <a:xfrm>
            <a:off x="8866829" y="2464729"/>
            <a:ext cx="1287" cy="1286"/>
          </a:xfrm>
          <a:prstGeom prst="rect">
            <a:avLst/>
          </a:prstGeom>
          <a:solidFill>
            <a:schemeClr val="tx1"/>
          </a:solidFill>
          <a:ln w="12700" cmpd="sng">
            <a:solidFill>
              <a:schemeClr val="bg1"/>
            </a:solidFill>
            <a:prstDash val="solid"/>
            <a:miter lim="800000"/>
            <a:headEnd/>
            <a:tailEnd/>
          </a:ln>
        </p:spPr>
        <p:txBody>
          <a:bodyPr/>
          <a:lstStyle/>
          <a:p>
            <a:pPr defTabSz="457200">
              <a:defRPr/>
            </a:pPr>
            <a:endParaRPr lang="da-DK" kern="0">
              <a:solidFill>
                <a:schemeClr val="bg1"/>
              </a:solidFill>
              <a:ea typeface="ＭＳ Ｐゴシック" pitchFamily="-97" charset="-128"/>
            </a:endParaRPr>
          </a:p>
        </p:txBody>
      </p:sp>
      <p:sp>
        <p:nvSpPr>
          <p:cNvPr id="183" name="Freeform 2964"/>
          <p:cNvSpPr>
            <a:spLocks/>
          </p:cNvSpPr>
          <p:nvPr/>
        </p:nvSpPr>
        <p:spPr bwMode="auto">
          <a:xfrm>
            <a:off x="8866797" y="2464729"/>
            <a:ext cx="2571" cy="5142"/>
          </a:xfrm>
          <a:custGeom>
            <a:avLst/>
            <a:gdLst/>
            <a:ahLst/>
            <a:cxnLst>
              <a:cxn ang="0">
                <a:pos x="2" y="4"/>
              </a:cxn>
              <a:cxn ang="0">
                <a:pos x="0" y="0"/>
              </a:cxn>
              <a:cxn ang="0">
                <a:pos x="0" y="0"/>
              </a:cxn>
              <a:cxn ang="0">
                <a:pos x="2" y="4"/>
              </a:cxn>
              <a:cxn ang="0">
                <a:pos x="2" y="4"/>
              </a:cxn>
            </a:cxnLst>
            <a:rect l="0" t="0" r="r" b="b"/>
            <a:pathLst>
              <a:path w="2" h="4">
                <a:moveTo>
                  <a:pt x="2" y="4"/>
                </a:moveTo>
                <a:lnTo>
                  <a:pt x="0" y="0"/>
                </a:lnTo>
                <a:lnTo>
                  <a:pt x="0" y="0"/>
                </a:lnTo>
                <a:lnTo>
                  <a:pt x="2" y="4"/>
                </a:lnTo>
                <a:lnTo>
                  <a:pt x="2" y="4"/>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84" name="Freeform 2965"/>
          <p:cNvSpPr>
            <a:spLocks/>
          </p:cNvSpPr>
          <p:nvPr/>
        </p:nvSpPr>
        <p:spPr bwMode="auto">
          <a:xfrm>
            <a:off x="9298725" y="1999380"/>
            <a:ext cx="2571" cy="5142"/>
          </a:xfrm>
          <a:custGeom>
            <a:avLst/>
            <a:gdLst/>
            <a:ahLst/>
            <a:cxnLst>
              <a:cxn ang="0">
                <a:pos x="2" y="4"/>
              </a:cxn>
              <a:cxn ang="0">
                <a:pos x="2" y="2"/>
              </a:cxn>
              <a:cxn ang="0">
                <a:pos x="0" y="0"/>
              </a:cxn>
              <a:cxn ang="0">
                <a:pos x="0" y="0"/>
              </a:cxn>
              <a:cxn ang="0">
                <a:pos x="2" y="4"/>
              </a:cxn>
            </a:cxnLst>
            <a:rect l="0" t="0" r="r" b="b"/>
            <a:pathLst>
              <a:path w="2" h="4">
                <a:moveTo>
                  <a:pt x="2" y="4"/>
                </a:moveTo>
                <a:lnTo>
                  <a:pt x="2" y="2"/>
                </a:lnTo>
                <a:lnTo>
                  <a:pt x="0" y="0"/>
                </a:lnTo>
                <a:lnTo>
                  <a:pt x="0" y="0"/>
                </a:lnTo>
                <a:lnTo>
                  <a:pt x="2" y="4"/>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86" name="Freeform 2967"/>
          <p:cNvSpPr>
            <a:spLocks/>
          </p:cNvSpPr>
          <p:nvPr/>
        </p:nvSpPr>
        <p:spPr bwMode="auto">
          <a:xfrm>
            <a:off x="9008204" y="2035380"/>
            <a:ext cx="79701" cy="174827"/>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87" name="Freeform 2968"/>
          <p:cNvSpPr>
            <a:spLocks/>
          </p:cNvSpPr>
          <p:nvPr/>
        </p:nvSpPr>
        <p:spPr bwMode="auto">
          <a:xfrm>
            <a:off x="8877114" y="1575167"/>
            <a:ext cx="131121" cy="460207"/>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89" name="Rectangle 2970"/>
          <p:cNvSpPr>
            <a:spLocks noChangeArrowheads="1"/>
          </p:cNvSpPr>
          <p:nvPr/>
        </p:nvSpPr>
        <p:spPr bwMode="auto">
          <a:xfrm>
            <a:off x="9221626" y="2156210"/>
            <a:ext cx="1287" cy="1286"/>
          </a:xfrm>
          <a:prstGeom prst="rect">
            <a:avLst/>
          </a:prstGeom>
          <a:solidFill>
            <a:schemeClr val="tx1"/>
          </a:solidFill>
          <a:ln w="12700" cmpd="sng">
            <a:solidFill>
              <a:schemeClr val="bg1"/>
            </a:solidFill>
            <a:prstDash val="solid"/>
            <a:miter lim="800000"/>
            <a:headEnd/>
            <a:tailEnd/>
          </a:ln>
        </p:spPr>
        <p:txBody>
          <a:bodyPr/>
          <a:lstStyle/>
          <a:p>
            <a:pPr defTabSz="457200">
              <a:defRPr/>
            </a:pPr>
            <a:endParaRPr lang="da-DK" kern="0">
              <a:solidFill>
                <a:schemeClr val="bg1"/>
              </a:solidFill>
              <a:ea typeface="ＭＳ Ｐゴシック" pitchFamily="-97" charset="-128"/>
            </a:endParaRPr>
          </a:p>
        </p:txBody>
      </p:sp>
      <p:sp>
        <p:nvSpPr>
          <p:cNvPr id="191" name="Freeform 2972"/>
          <p:cNvSpPr>
            <a:spLocks/>
          </p:cNvSpPr>
          <p:nvPr/>
        </p:nvSpPr>
        <p:spPr bwMode="auto">
          <a:xfrm>
            <a:off x="4326427" y="1338686"/>
            <a:ext cx="82272" cy="439639"/>
          </a:xfrm>
          <a:custGeom>
            <a:avLst/>
            <a:gdLst/>
            <a:ahLst/>
            <a:cxnLst>
              <a:cxn ang="0">
                <a:pos x="0" y="342"/>
              </a:cxn>
              <a:cxn ang="0">
                <a:pos x="64" y="0"/>
              </a:cxn>
              <a:cxn ang="0">
                <a:pos x="60" y="0"/>
              </a:cxn>
              <a:cxn ang="0">
                <a:pos x="0" y="342"/>
              </a:cxn>
            </a:cxnLst>
            <a:rect l="0" t="0" r="r" b="b"/>
            <a:pathLst>
              <a:path w="64" h="342">
                <a:moveTo>
                  <a:pt x="0" y="342"/>
                </a:moveTo>
                <a:lnTo>
                  <a:pt x="64" y="0"/>
                </a:lnTo>
                <a:lnTo>
                  <a:pt x="60" y="0"/>
                </a:lnTo>
                <a:lnTo>
                  <a:pt x="0" y="34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94" name="Freeform 2975"/>
          <p:cNvSpPr>
            <a:spLocks/>
          </p:cNvSpPr>
          <p:nvPr/>
        </p:nvSpPr>
        <p:spPr bwMode="auto">
          <a:xfrm>
            <a:off x="4326427" y="1778276"/>
            <a:ext cx="10284" cy="33423"/>
          </a:xfrm>
          <a:custGeom>
            <a:avLst/>
            <a:gdLst/>
            <a:ahLst/>
            <a:cxnLst>
              <a:cxn ang="0">
                <a:pos x="8" y="26"/>
              </a:cxn>
              <a:cxn ang="0">
                <a:pos x="0" y="0"/>
              </a:cxn>
              <a:cxn ang="0">
                <a:pos x="8" y="26"/>
              </a:cxn>
              <a:cxn ang="0">
                <a:pos x="8" y="26"/>
              </a:cxn>
            </a:cxnLst>
            <a:rect l="0" t="0" r="r" b="b"/>
            <a:pathLst>
              <a:path w="8" h="26">
                <a:moveTo>
                  <a:pt x="8" y="26"/>
                </a:moveTo>
                <a:lnTo>
                  <a:pt x="0" y="0"/>
                </a:lnTo>
                <a:lnTo>
                  <a:pt x="8" y="26"/>
                </a:lnTo>
                <a:lnTo>
                  <a:pt x="8" y="26"/>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95" name="Freeform 2979"/>
          <p:cNvSpPr>
            <a:spLocks/>
          </p:cNvSpPr>
          <p:nvPr/>
        </p:nvSpPr>
        <p:spPr bwMode="auto">
          <a:xfrm>
            <a:off x="4560387" y="1783418"/>
            <a:ext cx="233960" cy="380507"/>
          </a:xfrm>
          <a:custGeom>
            <a:avLst/>
            <a:gdLst/>
            <a:ahLst/>
            <a:cxnLst>
              <a:cxn ang="0">
                <a:pos x="50" y="126"/>
              </a:cxn>
              <a:cxn ang="0">
                <a:pos x="40" y="188"/>
              </a:cxn>
              <a:cxn ang="0">
                <a:pos x="112" y="296"/>
              </a:cxn>
              <a:cxn ang="0">
                <a:pos x="182" y="284"/>
              </a:cxn>
              <a:cxn ang="0">
                <a:pos x="118" y="292"/>
              </a:cxn>
              <a:cxn ang="0">
                <a:pos x="48" y="188"/>
              </a:cxn>
              <a:cxn ang="0">
                <a:pos x="56" y="118"/>
              </a:cxn>
              <a:cxn ang="0">
                <a:pos x="8" y="130"/>
              </a:cxn>
              <a:cxn ang="0">
                <a:pos x="38" y="0"/>
              </a:cxn>
              <a:cxn ang="0">
                <a:pos x="0" y="138"/>
              </a:cxn>
              <a:cxn ang="0">
                <a:pos x="50" y="126"/>
              </a:cxn>
            </a:cxnLst>
            <a:rect l="0" t="0" r="r" b="b"/>
            <a:pathLst>
              <a:path w="182" h="296">
                <a:moveTo>
                  <a:pt x="50" y="126"/>
                </a:moveTo>
                <a:lnTo>
                  <a:pt x="40" y="188"/>
                </a:lnTo>
                <a:lnTo>
                  <a:pt x="112" y="296"/>
                </a:lnTo>
                <a:lnTo>
                  <a:pt x="182" y="284"/>
                </a:lnTo>
                <a:lnTo>
                  <a:pt x="118" y="292"/>
                </a:lnTo>
                <a:lnTo>
                  <a:pt x="48" y="188"/>
                </a:lnTo>
                <a:lnTo>
                  <a:pt x="56" y="118"/>
                </a:lnTo>
                <a:lnTo>
                  <a:pt x="8" y="130"/>
                </a:lnTo>
                <a:lnTo>
                  <a:pt x="38" y="0"/>
                </a:lnTo>
                <a:lnTo>
                  <a:pt x="0" y="138"/>
                </a:lnTo>
                <a:lnTo>
                  <a:pt x="50" y="126"/>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96" name="Freeform 2980"/>
          <p:cNvSpPr>
            <a:spLocks/>
          </p:cNvSpPr>
          <p:nvPr/>
        </p:nvSpPr>
        <p:spPr bwMode="auto">
          <a:xfrm>
            <a:off x="4704361" y="2133071"/>
            <a:ext cx="167115" cy="30852"/>
          </a:xfrm>
          <a:custGeom>
            <a:avLst/>
            <a:gdLst/>
            <a:ahLst/>
            <a:cxnLst>
              <a:cxn ang="0">
                <a:pos x="92" y="14"/>
              </a:cxn>
              <a:cxn ang="0">
                <a:pos x="130" y="0"/>
              </a:cxn>
              <a:cxn ang="0">
                <a:pos x="98" y="6"/>
              </a:cxn>
              <a:cxn ang="0">
                <a:pos x="90" y="8"/>
              </a:cxn>
              <a:cxn ang="0">
                <a:pos x="70" y="12"/>
              </a:cxn>
              <a:cxn ang="0">
                <a:pos x="0" y="24"/>
              </a:cxn>
              <a:cxn ang="0">
                <a:pos x="92" y="14"/>
              </a:cxn>
            </a:cxnLst>
            <a:rect l="0" t="0" r="r" b="b"/>
            <a:pathLst>
              <a:path w="130" h="24">
                <a:moveTo>
                  <a:pt x="92" y="14"/>
                </a:moveTo>
                <a:lnTo>
                  <a:pt x="130" y="0"/>
                </a:lnTo>
                <a:lnTo>
                  <a:pt x="98" y="6"/>
                </a:lnTo>
                <a:lnTo>
                  <a:pt x="90" y="8"/>
                </a:lnTo>
                <a:lnTo>
                  <a:pt x="70" y="12"/>
                </a:lnTo>
                <a:lnTo>
                  <a:pt x="0" y="24"/>
                </a:lnTo>
                <a:lnTo>
                  <a:pt x="92" y="14"/>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97" name="Freeform 2981"/>
          <p:cNvSpPr>
            <a:spLocks/>
          </p:cNvSpPr>
          <p:nvPr/>
        </p:nvSpPr>
        <p:spPr bwMode="auto">
          <a:xfrm>
            <a:off x="4912613" y="1549456"/>
            <a:ext cx="779011" cy="611896"/>
          </a:xfrm>
          <a:custGeom>
            <a:avLst/>
            <a:gdLst/>
            <a:ahLst/>
            <a:cxnLst>
              <a:cxn ang="0">
                <a:pos x="600" y="452"/>
              </a:cxn>
              <a:cxn ang="0">
                <a:pos x="6" y="414"/>
              </a:cxn>
              <a:cxn ang="0">
                <a:pos x="0" y="476"/>
              </a:cxn>
              <a:cxn ang="0">
                <a:pos x="12" y="420"/>
              </a:cxn>
              <a:cxn ang="0">
                <a:pos x="606" y="460"/>
              </a:cxn>
              <a:cxn ang="0">
                <a:pos x="604" y="0"/>
              </a:cxn>
              <a:cxn ang="0">
                <a:pos x="600" y="452"/>
              </a:cxn>
            </a:cxnLst>
            <a:rect l="0" t="0" r="r" b="b"/>
            <a:pathLst>
              <a:path w="606" h="476">
                <a:moveTo>
                  <a:pt x="600" y="452"/>
                </a:moveTo>
                <a:lnTo>
                  <a:pt x="6" y="414"/>
                </a:lnTo>
                <a:lnTo>
                  <a:pt x="0" y="476"/>
                </a:lnTo>
                <a:lnTo>
                  <a:pt x="12" y="420"/>
                </a:lnTo>
                <a:lnTo>
                  <a:pt x="606" y="460"/>
                </a:lnTo>
                <a:lnTo>
                  <a:pt x="604" y="0"/>
                </a:lnTo>
                <a:lnTo>
                  <a:pt x="600" y="45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98" name="Freeform 2982"/>
          <p:cNvSpPr>
            <a:spLocks/>
          </p:cNvSpPr>
          <p:nvPr/>
        </p:nvSpPr>
        <p:spPr bwMode="auto">
          <a:xfrm>
            <a:off x="5689083" y="1549456"/>
            <a:ext cx="789295" cy="591328"/>
          </a:xfrm>
          <a:custGeom>
            <a:avLst/>
            <a:gdLst/>
            <a:ahLst/>
            <a:cxnLst>
              <a:cxn ang="0">
                <a:pos x="612" y="358"/>
              </a:cxn>
              <a:cxn ang="0">
                <a:pos x="614" y="354"/>
              </a:cxn>
              <a:cxn ang="0">
                <a:pos x="2" y="356"/>
              </a:cxn>
              <a:cxn ang="0">
                <a:pos x="6" y="2"/>
              </a:cxn>
              <a:cxn ang="0">
                <a:pos x="0" y="0"/>
              </a:cxn>
              <a:cxn ang="0">
                <a:pos x="2" y="460"/>
              </a:cxn>
              <a:cxn ang="0">
                <a:pos x="2" y="360"/>
              </a:cxn>
              <a:cxn ang="0">
                <a:pos x="612" y="358"/>
              </a:cxn>
            </a:cxnLst>
            <a:rect l="0" t="0" r="r" b="b"/>
            <a:pathLst>
              <a:path w="614" h="460">
                <a:moveTo>
                  <a:pt x="612" y="358"/>
                </a:moveTo>
                <a:lnTo>
                  <a:pt x="614" y="354"/>
                </a:lnTo>
                <a:lnTo>
                  <a:pt x="2" y="356"/>
                </a:lnTo>
                <a:lnTo>
                  <a:pt x="6" y="2"/>
                </a:lnTo>
                <a:lnTo>
                  <a:pt x="0" y="0"/>
                </a:lnTo>
                <a:lnTo>
                  <a:pt x="2" y="460"/>
                </a:lnTo>
                <a:lnTo>
                  <a:pt x="2" y="360"/>
                </a:lnTo>
                <a:lnTo>
                  <a:pt x="612" y="358"/>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99" name="Freeform 2983"/>
          <p:cNvSpPr>
            <a:spLocks/>
          </p:cNvSpPr>
          <p:nvPr/>
        </p:nvSpPr>
        <p:spPr bwMode="auto">
          <a:xfrm>
            <a:off x="4830344" y="2127980"/>
            <a:ext cx="79701" cy="53991"/>
          </a:xfrm>
          <a:custGeom>
            <a:avLst/>
            <a:gdLst/>
            <a:ahLst/>
            <a:cxnLst>
              <a:cxn ang="0">
                <a:pos x="0" y="10"/>
              </a:cxn>
              <a:cxn ang="0">
                <a:pos x="32" y="4"/>
              </a:cxn>
              <a:cxn ang="0">
                <a:pos x="60" y="42"/>
              </a:cxn>
              <a:cxn ang="0">
                <a:pos x="62" y="34"/>
              </a:cxn>
              <a:cxn ang="0">
                <a:pos x="36" y="0"/>
              </a:cxn>
              <a:cxn ang="0">
                <a:pos x="0" y="10"/>
              </a:cxn>
            </a:cxnLst>
            <a:rect l="0" t="0" r="r" b="b"/>
            <a:pathLst>
              <a:path w="62" h="42">
                <a:moveTo>
                  <a:pt x="0" y="10"/>
                </a:moveTo>
                <a:lnTo>
                  <a:pt x="32" y="4"/>
                </a:lnTo>
                <a:lnTo>
                  <a:pt x="60" y="42"/>
                </a:lnTo>
                <a:lnTo>
                  <a:pt x="62" y="34"/>
                </a:lnTo>
                <a:lnTo>
                  <a:pt x="36" y="0"/>
                </a:lnTo>
                <a:lnTo>
                  <a:pt x="0" y="1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00" name="Freeform 2984"/>
          <p:cNvSpPr>
            <a:spLocks/>
          </p:cNvSpPr>
          <p:nvPr/>
        </p:nvSpPr>
        <p:spPr bwMode="auto">
          <a:xfrm>
            <a:off x="4910045" y="2161403"/>
            <a:ext cx="2571" cy="12855"/>
          </a:xfrm>
          <a:custGeom>
            <a:avLst/>
            <a:gdLst/>
            <a:ahLst/>
            <a:cxnLst>
              <a:cxn ang="0">
                <a:pos x="0" y="10"/>
              </a:cxn>
              <a:cxn ang="0">
                <a:pos x="2" y="0"/>
              </a:cxn>
              <a:cxn ang="0">
                <a:pos x="0" y="8"/>
              </a:cxn>
              <a:cxn ang="0">
                <a:pos x="0" y="10"/>
              </a:cxn>
            </a:cxnLst>
            <a:rect l="0" t="0" r="r" b="b"/>
            <a:pathLst>
              <a:path w="2" h="10">
                <a:moveTo>
                  <a:pt x="0" y="10"/>
                </a:moveTo>
                <a:lnTo>
                  <a:pt x="2" y="0"/>
                </a:lnTo>
                <a:lnTo>
                  <a:pt x="0" y="8"/>
                </a:lnTo>
                <a:lnTo>
                  <a:pt x="0" y="1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01" name="Freeform 2985"/>
          <p:cNvSpPr>
            <a:spLocks/>
          </p:cNvSpPr>
          <p:nvPr/>
        </p:nvSpPr>
        <p:spPr bwMode="auto">
          <a:xfrm>
            <a:off x="4794345" y="2140835"/>
            <a:ext cx="35995" cy="7713"/>
          </a:xfrm>
          <a:custGeom>
            <a:avLst/>
            <a:gdLst/>
            <a:ahLst/>
            <a:cxnLst>
              <a:cxn ang="0">
                <a:pos x="28" y="0"/>
              </a:cxn>
              <a:cxn ang="0">
                <a:pos x="0" y="6"/>
              </a:cxn>
              <a:cxn ang="0">
                <a:pos x="20" y="2"/>
              </a:cxn>
              <a:cxn ang="0">
                <a:pos x="28" y="0"/>
              </a:cxn>
            </a:cxnLst>
            <a:rect l="0" t="0" r="r" b="b"/>
            <a:pathLst>
              <a:path w="28" h="6">
                <a:moveTo>
                  <a:pt x="28" y="0"/>
                </a:moveTo>
                <a:lnTo>
                  <a:pt x="0" y="6"/>
                </a:lnTo>
                <a:lnTo>
                  <a:pt x="20" y="2"/>
                </a:lnTo>
                <a:lnTo>
                  <a:pt x="28"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03" name="Freeform 2987"/>
          <p:cNvSpPr>
            <a:spLocks/>
          </p:cNvSpPr>
          <p:nvPr/>
        </p:nvSpPr>
        <p:spPr bwMode="auto">
          <a:xfrm>
            <a:off x="6506627" y="2508436"/>
            <a:ext cx="151688" cy="408788"/>
          </a:xfrm>
          <a:custGeom>
            <a:avLst/>
            <a:gdLst/>
            <a:ahLst/>
            <a:cxnLst>
              <a:cxn ang="0">
                <a:pos x="94" y="254"/>
              </a:cxn>
              <a:cxn ang="0">
                <a:pos x="94" y="256"/>
              </a:cxn>
              <a:cxn ang="0">
                <a:pos x="96" y="256"/>
              </a:cxn>
              <a:cxn ang="0">
                <a:pos x="118" y="318"/>
              </a:cxn>
              <a:cxn ang="0">
                <a:pos x="0" y="0"/>
              </a:cxn>
              <a:cxn ang="0">
                <a:pos x="94" y="254"/>
              </a:cxn>
              <a:cxn ang="0">
                <a:pos x="94" y="254"/>
              </a:cxn>
            </a:cxnLst>
            <a:rect l="0" t="0" r="r" b="b"/>
            <a:pathLst>
              <a:path w="118" h="318">
                <a:moveTo>
                  <a:pt x="94" y="254"/>
                </a:moveTo>
                <a:lnTo>
                  <a:pt x="94" y="256"/>
                </a:lnTo>
                <a:lnTo>
                  <a:pt x="96" y="256"/>
                </a:lnTo>
                <a:lnTo>
                  <a:pt x="118" y="318"/>
                </a:lnTo>
                <a:lnTo>
                  <a:pt x="0" y="0"/>
                </a:lnTo>
                <a:lnTo>
                  <a:pt x="94" y="254"/>
                </a:lnTo>
                <a:lnTo>
                  <a:pt x="94" y="254"/>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04" name="Freeform 2988"/>
          <p:cNvSpPr>
            <a:spLocks/>
          </p:cNvSpPr>
          <p:nvPr/>
        </p:nvSpPr>
        <p:spPr bwMode="auto">
          <a:xfrm>
            <a:off x="6493784" y="2089364"/>
            <a:ext cx="12855" cy="419072"/>
          </a:xfrm>
          <a:custGeom>
            <a:avLst/>
            <a:gdLst/>
            <a:ahLst/>
            <a:cxnLst>
              <a:cxn ang="0">
                <a:pos x="6" y="188"/>
              </a:cxn>
              <a:cxn ang="0">
                <a:pos x="6" y="188"/>
              </a:cxn>
              <a:cxn ang="0">
                <a:pos x="10" y="326"/>
              </a:cxn>
              <a:cxn ang="0">
                <a:pos x="0" y="0"/>
              </a:cxn>
              <a:cxn ang="0">
                <a:pos x="6" y="186"/>
              </a:cxn>
              <a:cxn ang="0">
                <a:pos x="6" y="188"/>
              </a:cxn>
            </a:cxnLst>
            <a:rect l="0" t="0" r="r" b="b"/>
            <a:pathLst>
              <a:path w="10" h="326">
                <a:moveTo>
                  <a:pt x="6" y="188"/>
                </a:moveTo>
                <a:lnTo>
                  <a:pt x="6" y="188"/>
                </a:lnTo>
                <a:lnTo>
                  <a:pt x="10" y="326"/>
                </a:lnTo>
                <a:lnTo>
                  <a:pt x="0" y="0"/>
                </a:lnTo>
                <a:lnTo>
                  <a:pt x="6" y="186"/>
                </a:lnTo>
                <a:lnTo>
                  <a:pt x="6" y="188"/>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05" name="Freeform 2989"/>
          <p:cNvSpPr>
            <a:spLocks/>
          </p:cNvSpPr>
          <p:nvPr/>
        </p:nvSpPr>
        <p:spPr bwMode="auto">
          <a:xfrm>
            <a:off x="5683944" y="1552027"/>
            <a:ext cx="833001" cy="1249502"/>
          </a:xfrm>
          <a:custGeom>
            <a:avLst/>
            <a:gdLst/>
            <a:ahLst/>
            <a:cxnLst>
              <a:cxn ang="0">
                <a:pos x="478" y="708"/>
              </a:cxn>
              <a:cxn ang="0">
                <a:pos x="648" y="766"/>
              </a:cxn>
              <a:cxn ang="0">
                <a:pos x="646" y="758"/>
              </a:cxn>
              <a:cxn ang="0">
                <a:pos x="478" y="704"/>
              </a:cxn>
              <a:cxn ang="0">
                <a:pos x="4" y="706"/>
              </a:cxn>
              <a:cxn ang="0">
                <a:pos x="8" y="458"/>
              </a:cxn>
              <a:cxn ang="0">
                <a:pos x="6" y="458"/>
              </a:cxn>
              <a:cxn ang="0">
                <a:pos x="6" y="358"/>
              </a:cxn>
              <a:cxn ang="0">
                <a:pos x="616" y="356"/>
              </a:cxn>
              <a:cxn ang="0">
                <a:pos x="618" y="352"/>
              </a:cxn>
              <a:cxn ang="0">
                <a:pos x="6" y="354"/>
              </a:cxn>
              <a:cxn ang="0">
                <a:pos x="10" y="0"/>
              </a:cxn>
              <a:cxn ang="0">
                <a:pos x="8" y="0"/>
              </a:cxn>
              <a:cxn ang="0">
                <a:pos x="0" y="972"/>
              </a:cxn>
              <a:cxn ang="0">
                <a:pos x="4" y="710"/>
              </a:cxn>
              <a:cxn ang="0">
                <a:pos x="478" y="708"/>
              </a:cxn>
            </a:cxnLst>
            <a:rect l="0" t="0" r="r" b="b"/>
            <a:pathLst>
              <a:path w="648" h="972">
                <a:moveTo>
                  <a:pt x="478" y="708"/>
                </a:moveTo>
                <a:lnTo>
                  <a:pt x="648" y="766"/>
                </a:lnTo>
                <a:lnTo>
                  <a:pt x="646" y="758"/>
                </a:lnTo>
                <a:lnTo>
                  <a:pt x="478" y="704"/>
                </a:lnTo>
                <a:lnTo>
                  <a:pt x="4" y="706"/>
                </a:lnTo>
                <a:lnTo>
                  <a:pt x="8" y="458"/>
                </a:lnTo>
                <a:lnTo>
                  <a:pt x="6" y="458"/>
                </a:lnTo>
                <a:lnTo>
                  <a:pt x="6" y="358"/>
                </a:lnTo>
                <a:lnTo>
                  <a:pt x="616" y="356"/>
                </a:lnTo>
                <a:lnTo>
                  <a:pt x="618" y="352"/>
                </a:lnTo>
                <a:lnTo>
                  <a:pt x="6" y="354"/>
                </a:lnTo>
                <a:lnTo>
                  <a:pt x="10" y="0"/>
                </a:lnTo>
                <a:lnTo>
                  <a:pt x="8" y="0"/>
                </a:lnTo>
                <a:lnTo>
                  <a:pt x="0" y="972"/>
                </a:lnTo>
                <a:lnTo>
                  <a:pt x="4" y="710"/>
                </a:lnTo>
                <a:lnTo>
                  <a:pt x="478" y="708"/>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06" name="Freeform 2990"/>
          <p:cNvSpPr>
            <a:spLocks/>
          </p:cNvSpPr>
          <p:nvPr/>
        </p:nvSpPr>
        <p:spPr bwMode="auto">
          <a:xfrm>
            <a:off x="5894731" y="2917223"/>
            <a:ext cx="773868" cy="10284"/>
          </a:xfrm>
          <a:custGeom>
            <a:avLst/>
            <a:gdLst/>
            <a:ahLst/>
            <a:cxnLst>
              <a:cxn ang="0">
                <a:pos x="602" y="6"/>
              </a:cxn>
              <a:cxn ang="0">
                <a:pos x="594" y="0"/>
              </a:cxn>
              <a:cxn ang="0">
                <a:pos x="0" y="8"/>
              </a:cxn>
              <a:cxn ang="0">
                <a:pos x="602" y="6"/>
              </a:cxn>
            </a:cxnLst>
            <a:rect l="0" t="0" r="r" b="b"/>
            <a:pathLst>
              <a:path w="602" h="8">
                <a:moveTo>
                  <a:pt x="602" y="6"/>
                </a:moveTo>
                <a:lnTo>
                  <a:pt x="594" y="0"/>
                </a:lnTo>
                <a:lnTo>
                  <a:pt x="0" y="8"/>
                </a:lnTo>
                <a:lnTo>
                  <a:pt x="602" y="6"/>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07" name="Freeform 2991"/>
          <p:cNvSpPr>
            <a:spLocks/>
          </p:cNvSpPr>
          <p:nvPr/>
        </p:nvSpPr>
        <p:spPr bwMode="auto">
          <a:xfrm>
            <a:off x="6385792" y="1513464"/>
            <a:ext cx="95127" cy="485917"/>
          </a:xfrm>
          <a:custGeom>
            <a:avLst/>
            <a:gdLst/>
            <a:ahLst/>
            <a:cxnLst>
              <a:cxn ang="0">
                <a:pos x="74" y="378"/>
              </a:cxn>
              <a:cxn ang="0">
                <a:pos x="2" y="0"/>
              </a:cxn>
              <a:cxn ang="0">
                <a:pos x="0" y="0"/>
              </a:cxn>
              <a:cxn ang="0">
                <a:pos x="74" y="378"/>
              </a:cxn>
            </a:cxnLst>
            <a:rect l="0" t="0" r="r" b="b"/>
            <a:pathLst>
              <a:path w="74" h="378">
                <a:moveTo>
                  <a:pt x="74" y="378"/>
                </a:moveTo>
                <a:lnTo>
                  <a:pt x="2" y="0"/>
                </a:lnTo>
                <a:lnTo>
                  <a:pt x="0" y="0"/>
                </a:lnTo>
                <a:lnTo>
                  <a:pt x="74" y="378"/>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09" name="Freeform 2993"/>
          <p:cNvSpPr>
            <a:spLocks/>
          </p:cNvSpPr>
          <p:nvPr/>
        </p:nvSpPr>
        <p:spPr bwMode="auto">
          <a:xfrm>
            <a:off x="6298377" y="2457016"/>
            <a:ext cx="215963" cy="71988"/>
          </a:xfrm>
          <a:custGeom>
            <a:avLst/>
            <a:gdLst/>
            <a:ahLst/>
            <a:cxnLst>
              <a:cxn ang="0">
                <a:pos x="0" y="0"/>
              </a:cxn>
              <a:cxn ang="0">
                <a:pos x="168" y="56"/>
              </a:cxn>
              <a:cxn ang="0">
                <a:pos x="168" y="54"/>
              </a:cxn>
              <a:cxn ang="0">
                <a:pos x="0" y="0"/>
              </a:cxn>
            </a:cxnLst>
            <a:rect l="0" t="0" r="r" b="b"/>
            <a:pathLst>
              <a:path w="168" h="56">
                <a:moveTo>
                  <a:pt x="0" y="0"/>
                </a:moveTo>
                <a:lnTo>
                  <a:pt x="168" y="56"/>
                </a:lnTo>
                <a:lnTo>
                  <a:pt x="168" y="54"/>
                </a:lnTo>
                <a:lnTo>
                  <a:pt x="0"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16" name="Freeform 3000"/>
          <p:cNvSpPr>
            <a:spLocks/>
          </p:cNvSpPr>
          <p:nvPr/>
        </p:nvSpPr>
        <p:spPr bwMode="auto">
          <a:xfrm>
            <a:off x="7249675" y="3102335"/>
            <a:ext cx="300807" cy="187682"/>
          </a:xfrm>
          <a:custGeom>
            <a:avLst/>
            <a:gdLst/>
            <a:ahLst/>
            <a:cxnLst>
              <a:cxn ang="0">
                <a:pos x="110" y="146"/>
              </a:cxn>
              <a:cxn ang="0">
                <a:pos x="132" y="102"/>
              </a:cxn>
              <a:cxn ang="0">
                <a:pos x="182" y="128"/>
              </a:cxn>
              <a:cxn ang="0">
                <a:pos x="224" y="72"/>
              </a:cxn>
              <a:cxn ang="0">
                <a:pos x="234" y="0"/>
              </a:cxn>
              <a:cxn ang="0">
                <a:pos x="222" y="72"/>
              </a:cxn>
              <a:cxn ang="0">
                <a:pos x="182" y="124"/>
              </a:cxn>
              <a:cxn ang="0">
                <a:pos x="132" y="96"/>
              </a:cxn>
              <a:cxn ang="0">
                <a:pos x="110" y="138"/>
              </a:cxn>
              <a:cxn ang="0">
                <a:pos x="82" y="60"/>
              </a:cxn>
              <a:cxn ang="0">
                <a:pos x="0" y="6"/>
              </a:cxn>
              <a:cxn ang="0">
                <a:pos x="80" y="64"/>
              </a:cxn>
              <a:cxn ang="0">
                <a:pos x="110" y="146"/>
              </a:cxn>
            </a:cxnLst>
            <a:rect l="0" t="0" r="r" b="b"/>
            <a:pathLst>
              <a:path w="234" h="146">
                <a:moveTo>
                  <a:pt x="110" y="146"/>
                </a:moveTo>
                <a:lnTo>
                  <a:pt x="132" y="102"/>
                </a:lnTo>
                <a:lnTo>
                  <a:pt x="182" y="128"/>
                </a:lnTo>
                <a:lnTo>
                  <a:pt x="224" y="72"/>
                </a:lnTo>
                <a:lnTo>
                  <a:pt x="234" y="0"/>
                </a:lnTo>
                <a:lnTo>
                  <a:pt x="222" y="72"/>
                </a:lnTo>
                <a:lnTo>
                  <a:pt x="182" y="124"/>
                </a:lnTo>
                <a:lnTo>
                  <a:pt x="132" y="96"/>
                </a:lnTo>
                <a:lnTo>
                  <a:pt x="110" y="138"/>
                </a:lnTo>
                <a:lnTo>
                  <a:pt x="82" y="60"/>
                </a:lnTo>
                <a:lnTo>
                  <a:pt x="0" y="6"/>
                </a:lnTo>
                <a:lnTo>
                  <a:pt x="80" y="64"/>
                </a:lnTo>
                <a:lnTo>
                  <a:pt x="110" y="146"/>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17" name="Freeform 3001"/>
          <p:cNvSpPr>
            <a:spLocks/>
          </p:cNvSpPr>
          <p:nvPr/>
        </p:nvSpPr>
        <p:spPr bwMode="auto">
          <a:xfrm>
            <a:off x="7535022" y="2984120"/>
            <a:ext cx="35995" cy="210821"/>
          </a:xfrm>
          <a:custGeom>
            <a:avLst/>
            <a:gdLst/>
            <a:ahLst/>
            <a:cxnLst>
              <a:cxn ang="0">
                <a:pos x="0" y="164"/>
              </a:cxn>
              <a:cxn ang="0">
                <a:pos x="12" y="92"/>
              </a:cxn>
              <a:cxn ang="0">
                <a:pos x="14" y="82"/>
              </a:cxn>
              <a:cxn ang="0">
                <a:pos x="16" y="72"/>
              </a:cxn>
              <a:cxn ang="0">
                <a:pos x="28" y="0"/>
              </a:cxn>
              <a:cxn ang="0">
                <a:pos x="8" y="82"/>
              </a:cxn>
              <a:cxn ang="0">
                <a:pos x="0" y="164"/>
              </a:cxn>
            </a:cxnLst>
            <a:rect l="0" t="0" r="r" b="b"/>
            <a:pathLst>
              <a:path w="28" h="164">
                <a:moveTo>
                  <a:pt x="0" y="164"/>
                </a:moveTo>
                <a:lnTo>
                  <a:pt x="12" y="92"/>
                </a:lnTo>
                <a:lnTo>
                  <a:pt x="14" y="82"/>
                </a:lnTo>
                <a:lnTo>
                  <a:pt x="16" y="72"/>
                </a:lnTo>
                <a:lnTo>
                  <a:pt x="28" y="0"/>
                </a:lnTo>
                <a:lnTo>
                  <a:pt x="8" y="82"/>
                </a:lnTo>
                <a:lnTo>
                  <a:pt x="0" y="164"/>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18" name="Freeform 3003"/>
          <p:cNvSpPr>
            <a:spLocks/>
          </p:cNvSpPr>
          <p:nvPr/>
        </p:nvSpPr>
        <p:spPr bwMode="auto">
          <a:xfrm>
            <a:off x="7550476" y="3076625"/>
            <a:ext cx="5143" cy="25710"/>
          </a:xfrm>
          <a:custGeom>
            <a:avLst/>
            <a:gdLst/>
            <a:ahLst/>
            <a:cxnLst>
              <a:cxn ang="0">
                <a:pos x="0" y="20"/>
              </a:cxn>
              <a:cxn ang="0">
                <a:pos x="4" y="0"/>
              </a:cxn>
              <a:cxn ang="0">
                <a:pos x="2" y="10"/>
              </a:cxn>
              <a:cxn ang="0">
                <a:pos x="0" y="20"/>
              </a:cxn>
            </a:cxnLst>
            <a:rect l="0" t="0" r="r" b="b"/>
            <a:pathLst>
              <a:path w="4" h="20">
                <a:moveTo>
                  <a:pt x="0" y="20"/>
                </a:moveTo>
                <a:lnTo>
                  <a:pt x="4" y="0"/>
                </a:lnTo>
                <a:lnTo>
                  <a:pt x="2" y="10"/>
                </a:lnTo>
                <a:lnTo>
                  <a:pt x="0" y="2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75" name="Freeform 3004"/>
          <p:cNvSpPr>
            <a:spLocks/>
          </p:cNvSpPr>
          <p:nvPr/>
        </p:nvSpPr>
        <p:spPr bwMode="auto">
          <a:xfrm>
            <a:off x="7612155" y="3050915"/>
            <a:ext cx="133692" cy="77130"/>
          </a:xfrm>
          <a:custGeom>
            <a:avLst/>
            <a:gdLst/>
            <a:ahLst/>
            <a:cxnLst>
              <a:cxn ang="0">
                <a:pos x="24" y="54"/>
              </a:cxn>
              <a:cxn ang="0">
                <a:pos x="0" y="40"/>
              </a:cxn>
              <a:cxn ang="0">
                <a:pos x="24" y="60"/>
              </a:cxn>
              <a:cxn ang="0">
                <a:pos x="104" y="0"/>
              </a:cxn>
              <a:cxn ang="0">
                <a:pos x="24" y="54"/>
              </a:cxn>
            </a:cxnLst>
            <a:rect l="0" t="0" r="r" b="b"/>
            <a:pathLst>
              <a:path w="104" h="60">
                <a:moveTo>
                  <a:pt x="24" y="54"/>
                </a:moveTo>
                <a:lnTo>
                  <a:pt x="0" y="40"/>
                </a:lnTo>
                <a:lnTo>
                  <a:pt x="24" y="60"/>
                </a:lnTo>
                <a:lnTo>
                  <a:pt x="104" y="0"/>
                </a:lnTo>
                <a:lnTo>
                  <a:pt x="24" y="54"/>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76" name="Freeform 3005"/>
          <p:cNvSpPr>
            <a:spLocks/>
          </p:cNvSpPr>
          <p:nvPr/>
        </p:nvSpPr>
        <p:spPr bwMode="auto">
          <a:xfrm>
            <a:off x="7781838" y="2878709"/>
            <a:ext cx="113124" cy="190253"/>
          </a:xfrm>
          <a:custGeom>
            <a:avLst/>
            <a:gdLst/>
            <a:ahLst/>
            <a:cxnLst>
              <a:cxn ang="0">
                <a:pos x="0" y="148"/>
              </a:cxn>
              <a:cxn ang="0">
                <a:pos x="52" y="42"/>
              </a:cxn>
              <a:cxn ang="0">
                <a:pos x="88" y="0"/>
              </a:cxn>
              <a:cxn ang="0">
                <a:pos x="50" y="40"/>
              </a:cxn>
              <a:cxn ang="0">
                <a:pos x="0" y="148"/>
              </a:cxn>
            </a:cxnLst>
            <a:rect l="0" t="0" r="r" b="b"/>
            <a:pathLst>
              <a:path w="88" h="148">
                <a:moveTo>
                  <a:pt x="0" y="148"/>
                </a:moveTo>
                <a:lnTo>
                  <a:pt x="52" y="42"/>
                </a:lnTo>
                <a:lnTo>
                  <a:pt x="88" y="0"/>
                </a:lnTo>
                <a:lnTo>
                  <a:pt x="50" y="40"/>
                </a:lnTo>
                <a:lnTo>
                  <a:pt x="0" y="148"/>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77" name="Freeform 3006"/>
          <p:cNvSpPr>
            <a:spLocks/>
          </p:cNvSpPr>
          <p:nvPr/>
        </p:nvSpPr>
        <p:spPr bwMode="auto">
          <a:xfrm>
            <a:off x="7542740" y="3102335"/>
            <a:ext cx="100269" cy="61704"/>
          </a:xfrm>
          <a:custGeom>
            <a:avLst/>
            <a:gdLst/>
            <a:ahLst/>
            <a:cxnLst>
              <a:cxn ang="0">
                <a:pos x="0" y="44"/>
              </a:cxn>
              <a:cxn ang="0">
                <a:pos x="0" y="48"/>
              </a:cxn>
              <a:cxn ang="0">
                <a:pos x="54" y="4"/>
              </a:cxn>
              <a:cxn ang="0">
                <a:pos x="78" y="20"/>
              </a:cxn>
              <a:cxn ang="0">
                <a:pos x="54" y="0"/>
              </a:cxn>
              <a:cxn ang="0">
                <a:pos x="0" y="44"/>
              </a:cxn>
            </a:cxnLst>
            <a:rect l="0" t="0" r="r" b="b"/>
            <a:pathLst>
              <a:path w="78" h="48">
                <a:moveTo>
                  <a:pt x="0" y="44"/>
                </a:moveTo>
                <a:lnTo>
                  <a:pt x="0" y="48"/>
                </a:lnTo>
                <a:lnTo>
                  <a:pt x="54" y="4"/>
                </a:lnTo>
                <a:lnTo>
                  <a:pt x="78" y="20"/>
                </a:lnTo>
                <a:lnTo>
                  <a:pt x="54" y="0"/>
                </a:lnTo>
                <a:lnTo>
                  <a:pt x="0" y="44"/>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78" name="Freeform 3007"/>
          <p:cNvSpPr>
            <a:spLocks/>
          </p:cNvSpPr>
          <p:nvPr/>
        </p:nvSpPr>
        <p:spPr bwMode="auto">
          <a:xfrm>
            <a:off x="7643008" y="2932700"/>
            <a:ext cx="205679" cy="195395"/>
          </a:xfrm>
          <a:custGeom>
            <a:avLst/>
            <a:gdLst/>
            <a:ahLst/>
            <a:cxnLst>
              <a:cxn ang="0">
                <a:pos x="80" y="92"/>
              </a:cxn>
              <a:cxn ang="0">
                <a:pos x="0" y="152"/>
              </a:cxn>
              <a:cxn ang="0">
                <a:pos x="80" y="96"/>
              </a:cxn>
              <a:cxn ang="0">
                <a:pos x="110" y="110"/>
              </a:cxn>
              <a:cxn ang="0">
                <a:pos x="160" y="0"/>
              </a:cxn>
              <a:cxn ang="0">
                <a:pos x="108" y="106"/>
              </a:cxn>
              <a:cxn ang="0">
                <a:pos x="80" y="92"/>
              </a:cxn>
            </a:cxnLst>
            <a:rect l="0" t="0" r="r" b="b"/>
            <a:pathLst>
              <a:path w="160" h="152">
                <a:moveTo>
                  <a:pt x="80" y="92"/>
                </a:moveTo>
                <a:lnTo>
                  <a:pt x="0" y="152"/>
                </a:lnTo>
                <a:lnTo>
                  <a:pt x="80" y="96"/>
                </a:lnTo>
                <a:lnTo>
                  <a:pt x="110" y="110"/>
                </a:lnTo>
                <a:lnTo>
                  <a:pt x="160" y="0"/>
                </a:lnTo>
                <a:lnTo>
                  <a:pt x="108" y="106"/>
                </a:lnTo>
                <a:lnTo>
                  <a:pt x="80" y="9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79" name="Freeform 3008"/>
          <p:cNvSpPr>
            <a:spLocks/>
          </p:cNvSpPr>
          <p:nvPr/>
        </p:nvSpPr>
        <p:spPr bwMode="auto">
          <a:xfrm>
            <a:off x="7889844" y="2860713"/>
            <a:ext cx="5143" cy="17997"/>
          </a:xfrm>
          <a:custGeom>
            <a:avLst/>
            <a:gdLst/>
            <a:ahLst/>
            <a:cxnLst>
              <a:cxn ang="0">
                <a:pos x="0" y="2"/>
              </a:cxn>
              <a:cxn ang="0">
                <a:pos x="4" y="14"/>
              </a:cxn>
              <a:cxn ang="0">
                <a:pos x="0" y="0"/>
              </a:cxn>
              <a:cxn ang="0">
                <a:pos x="0" y="2"/>
              </a:cxn>
              <a:cxn ang="0">
                <a:pos x="0" y="2"/>
              </a:cxn>
            </a:cxnLst>
            <a:rect l="0" t="0" r="r" b="b"/>
            <a:pathLst>
              <a:path w="4" h="14">
                <a:moveTo>
                  <a:pt x="0" y="2"/>
                </a:moveTo>
                <a:lnTo>
                  <a:pt x="4" y="14"/>
                </a:lnTo>
                <a:lnTo>
                  <a:pt x="0" y="0"/>
                </a:lnTo>
                <a:lnTo>
                  <a:pt x="0" y="2"/>
                </a:lnTo>
                <a:lnTo>
                  <a:pt x="0" y="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81" name="Freeform 3011"/>
          <p:cNvSpPr>
            <a:spLocks/>
          </p:cNvSpPr>
          <p:nvPr/>
        </p:nvSpPr>
        <p:spPr bwMode="auto">
          <a:xfrm>
            <a:off x="7614724" y="3583115"/>
            <a:ext cx="41136" cy="449923"/>
          </a:xfrm>
          <a:custGeom>
            <a:avLst/>
            <a:gdLst/>
            <a:ahLst/>
            <a:cxnLst>
              <a:cxn ang="0">
                <a:pos x="0" y="0"/>
              </a:cxn>
              <a:cxn ang="0">
                <a:pos x="32" y="350"/>
              </a:cxn>
              <a:cxn ang="0">
                <a:pos x="8" y="68"/>
              </a:cxn>
              <a:cxn ang="0">
                <a:pos x="2" y="0"/>
              </a:cxn>
              <a:cxn ang="0">
                <a:pos x="0" y="0"/>
              </a:cxn>
            </a:cxnLst>
            <a:rect l="0" t="0" r="r" b="b"/>
            <a:pathLst>
              <a:path w="32" h="350">
                <a:moveTo>
                  <a:pt x="0" y="0"/>
                </a:moveTo>
                <a:lnTo>
                  <a:pt x="32" y="350"/>
                </a:lnTo>
                <a:lnTo>
                  <a:pt x="8" y="68"/>
                </a:lnTo>
                <a:lnTo>
                  <a:pt x="2" y="0"/>
                </a:lnTo>
                <a:lnTo>
                  <a:pt x="0"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83" name="Freeform 3013"/>
          <p:cNvSpPr>
            <a:spLocks/>
          </p:cNvSpPr>
          <p:nvPr/>
        </p:nvSpPr>
        <p:spPr bwMode="auto">
          <a:xfrm>
            <a:off x="7655860" y="4033042"/>
            <a:ext cx="25711" cy="267383"/>
          </a:xfrm>
          <a:custGeom>
            <a:avLst/>
            <a:gdLst/>
            <a:ahLst/>
            <a:cxnLst>
              <a:cxn ang="0">
                <a:pos x="20" y="208"/>
              </a:cxn>
              <a:cxn ang="0">
                <a:pos x="0" y="0"/>
              </a:cxn>
              <a:cxn ang="0">
                <a:pos x="18" y="208"/>
              </a:cxn>
              <a:cxn ang="0">
                <a:pos x="20" y="208"/>
              </a:cxn>
            </a:cxnLst>
            <a:rect l="0" t="0" r="r" b="b"/>
            <a:pathLst>
              <a:path w="20" h="208">
                <a:moveTo>
                  <a:pt x="20" y="208"/>
                </a:moveTo>
                <a:lnTo>
                  <a:pt x="0" y="0"/>
                </a:lnTo>
                <a:lnTo>
                  <a:pt x="18" y="208"/>
                </a:lnTo>
                <a:lnTo>
                  <a:pt x="20" y="208"/>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85" name="Freeform 3015"/>
          <p:cNvSpPr>
            <a:spLocks/>
          </p:cNvSpPr>
          <p:nvPr/>
        </p:nvSpPr>
        <p:spPr bwMode="auto">
          <a:xfrm>
            <a:off x="8213800" y="3521412"/>
            <a:ext cx="69417" cy="48849"/>
          </a:xfrm>
          <a:custGeom>
            <a:avLst/>
            <a:gdLst/>
            <a:ahLst/>
            <a:cxnLst>
              <a:cxn ang="0">
                <a:pos x="0" y="6"/>
              </a:cxn>
              <a:cxn ang="0">
                <a:pos x="52" y="4"/>
              </a:cxn>
              <a:cxn ang="0">
                <a:pos x="52" y="38"/>
              </a:cxn>
              <a:cxn ang="0">
                <a:pos x="54" y="0"/>
              </a:cxn>
              <a:cxn ang="0">
                <a:pos x="0" y="6"/>
              </a:cxn>
            </a:cxnLst>
            <a:rect l="0" t="0" r="r" b="b"/>
            <a:pathLst>
              <a:path w="54" h="38">
                <a:moveTo>
                  <a:pt x="0" y="6"/>
                </a:moveTo>
                <a:lnTo>
                  <a:pt x="52" y="4"/>
                </a:lnTo>
                <a:lnTo>
                  <a:pt x="52" y="38"/>
                </a:lnTo>
                <a:lnTo>
                  <a:pt x="54" y="0"/>
                </a:lnTo>
                <a:lnTo>
                  <a:pt x="0" y="6"/>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86" name="Freeform 3016"/>
          <p:cNvSpPr>
            <a:spLocks/>
          </p:cNvSpPr>
          <p:nvPr/>
        </p:nvSpPr>
        <p:spPr bwMode="auto">
          <a:xfrm>
            <a:off x="8213800" y="3475134"/>
            <a:ext cx="69417" cy="53991"/>
          </a:xfrm>
          <a:custGeom>
            <a:avLst/>
            <a:gdLst/>
            <a:ahLst/>
            <a:cxnLst>
              <a:cxn ang="0">
                <a:pos x="6" y="40"/>
              </a:cxn>
              <a:cxn ang="0">
                <a:pos x="22" y="0"/>
              </a:cxn>
              <a:cxn ang="0">
                <a:pos x="0" y="42"/>
              </a:cxn>
              <a:cxn ang="0">
                <a:pos x="54" y="36"/>
              </a:cxn>
              <a:cxn ang="0">
                <a:pos x="6" y="40"/>
              </a:cxn>
            </a:cxnLst>
            <a:rect l="0" t="0" r="r" b="b"/>
            <a:pathLst>
              <a:path w="54" h="42">
                <a:moveTo>
                  <a:pt x="6" y="40"/>
                </a:moveTo>
                <a:lnTo>
                  <a:pt x="22" y="0"/>
                </a:lnTo>
                <a:lnTo>
                  <a:pt x="0" y="42"/>
                </a:lnTo>
                <a:lnTo>
                  <a:pt x="54" y="36"/>
                </a:lnTo>
                <a:lnTo>
                  <a:pt x="6" y="4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87" name="Freeform 3017"/>
          <p:cNvSpPr>
            <a:spLocks/>
          </p:cNvSpPr>
          <p:nvPr/>
        </p:nvSpPr>
        <p:spPr bwMode="auto">
          <a:xfrm>
            <a:off x="8280613" y="3521413"/>
            <a:ext cx="339371" cy="334229"/>
          </a:xfrm>
          <a:custGeom>
            <a:avLst/>
            <a:gdLst/>
            <a:ahLst/>
            <a:cxnLst>
              <a:cxn ang="0">
                <a:pos x="2" y="0"/>
              </a:cxn>
              <a:cxn ang="0">
                <a:pos x="0" y="38"/>
              </a:cxn>
              <a:cxn ang="0">
                <a:pos x="264" y="260"/>
              </a:cxn>
              <a:cxn ang="0">
                <a:pos x="2" y="36"/>
              </a:cxn>
              <a:cxn ang="0">
                <a:pos x="2" y="0"/>
              </a:cxn>
            </a:cxnLst>
            <a:rect l="0" t="0" r="r" b="b"/>
            <a:pathLst>
              <a:path w="264" h="260">
                <a:moveTo>
                  <a:pt x="2" y="0"/>
                </a:moveTo>
                <a:lnTo>
                  <a:pt x="0" y="38"/>
                </a:lnTo>
                <a:lnTo>
                  <a:pt x="264" y="260"/>
                </a:lnTo>
                <a:lnTo>
                  <a:pt x="2" y="36"/>
                </a:lnTo>
                <a:lnTo>
                  <a:pt x="2"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88" name="Freeform 3018"/>
          <p:cNvSpPr>
            <a:spLocks/>
          </p:cNvSpPr>
          <p:nvPr/>
        </p:nvSpPr>
        <p:spPr bwMode="auto">
          <a:xfrm>
            <a:off x="8213765" y="3457131"/>
            <a:ext cx="35995" cy="71988"/>
          </a:xfrm>
          <a:custGeom>
            <a:avLst/>
            <a:gdLst/>
            <a:ahLst/>
            <a:cxnLst>
              <a:cxn ang="0">
                <a:pos x="28" y="0"/>
              </a:cxn>
              <a:cxn ang="0">
                <a:pos x="22" y="2"/>
              </a:cxn>
              <a:cxn ang="0">
                <a:pos x="0" y="56"/>
              </a:cxn>
              <a:cxn ang="0">
                <a:pos x="22" y="14"/>
              </a:cxn>
              <a:cxn ang="0">
                <a:pos x="28" y="0"/>
              </a:cxn>
            </a:cxnLst>
            <a:rect l="0" t="0" r="r" b="b"/>
            <a:pathLst>
              <a:path w="28" h="56">
                <a:moveTo>
                  <a:pt x="28" y="0"/>
                </a:moveTo>
                <a:lnTo>
                  <a:pt x="22" y="2"/>
                </a:lnTo>
                <a:lnTo>
                  <a:pt x="0" y="56"/>
                </a:lnTo>
                <a:lnTo>
                  <a:pt x="22" y="14"/>
                </a:lnTo>
                <a:lnTo>
                  <a:pt x="28"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90" name="Freeform 3020"/>
          <p:cNvSpPr>
            <a:spLocks/>
          </p:cNvSpPr>
          <p:nvPr/>
        </p:nvSpPr>
        <p:spPr bwMode="auto">
          <a:xfrm>
            <a:off x="8098105" y="4087024"/>
            <a:ext cx="411359" cy="107982"/>
          </a:xfrm>
          <a:custGeom>
            <a:avLst/>
            <a:gdLst/>
            <a:ahLst/>
            <a:cxnLst>
              <a:cxn ang="0">
                <a:pos x="278" y="42"/>
              </a:cxn>
              <a:cxn ang="0">
                <a:pos x="320" y="56"/>
              </a:cxn>
              <a:cxn ang="0">
                <a:pos x="314" y="0"/>
              </a:cxn>
              <a:cxn ang="0">
                <a:pos x="314" y="48"/>
              </a:cxn>
              <a:cxn ang="0">
                <a:pos x="280" y="36"/>
              </a:cxn>
              <a:cxn ang="0">
                <a:pos x="18" y="78"/>
              </a:cxn>
              <a:cxn ang="0">
                <a:pos x="0" y="54"/>
              </a:cxn>
              <a:cxn ang="0">
                <a:pos x="18" y="84"/>
              </a:cxn>
              <a:cxn ang="0">
                <a:pos x="278" y="42"/>
              </a:cxn>
            </a:cxnLst>
            <a:rect l="0" t="0" r="r" b="b"/>
            <a:pathLst>
              <a:path w="320" h="84">
                <a:moveTo>
                  <a:pt x="278" y="42"/>
                </a:moveTo>
                <a:lnTo>
                  <a:pt x="320" y="56"/>
                </a:lnTo>
                <a:lnTo>
                  <a:pt x="314" y="0"/>
                </a:lnTo>
                <a:lnTo>
                  <a:pt x="314" y="48"/>
                </a:lnTo>
                <a:lnTo>
                  <a:pt x="280" y="36"/>
                </a:lnTo>
                <a:lnTo>
                  <a:pt x="18" y="78"/>
                </a:lnTo>
                <a:lnTo>
                  <a:pt x="0" y="54"/>
                </a:lnTo>
                <a:lnTo>
                  <a:pt x="18" y="84"/>
                </a:lnTo>
                <a:lnTo>
                  <a:pt x="278" y="4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91" name="Freeform 3021"/>
          <p:cNvSpPr>
            <a:spLocks/>
          </p:cNvSpPr>
          <p:nvPr/>
        </p:nvSpPr>
        <p:spPr bwMode="auto">
          <a:xfrm>
            <a:off x="8501750" y="4084453"/>
            <a:ext cx="89985" cy="5142"/>
          </a:xfrm>
          <a:custGeom>
            <a:avLst/>
            <a:gdLst/>
            <a:ahLst/>
            <a:cxnLst>
              <a:cxn ang="0">
                <a:pos x="0" y="2"/>
              </a:cxn>
              <a:cxn ang="0">
                <a:pos x="70" y="4"/>
              </a:cxn>
              <a:cxn ang="0">
                <a:pos x="70" y="0"/>
              </a:cxn>
              <a:cxn ang="0">
                <a:pos x="0" y="2"/>
              </a:cxn>
            </a:cxnLst>
            <a:rect l="0" t="0" r="r" b="b"/>
            <a:pathLst>
              <a:path w="70" h="4">
                <a:moveTo>
                  <a:pt x="0" y="2"/>
                </a:moveTo>
                <a:lnTo>
                  <a:pt x="70" y="4"/>
                </a:lnTo>
                <a:lnTo>
                  <a:pt x="70" y="0"/>
                </a:lnTo>
                <a:lnTo>
                  <a:pt x="0" y="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92" name="Freeform 3022"/>
          <p:cNvSpPr>
            <a:spLocks/>
          </p:cNvSpPr>
          <p:nvPr/>
        </p:nvSpPr>
        <p:spPr bwMode="auto">
          <a:xfrm>
            <a:off x="8501750" y="4087024"/>
            <a:ext cx="89985" cy="71988"/>
          </a:xfrm>
          <a:custGeom>
            <a:avLst/>
            <a:gdLst/>
            <a:ahLst/>
            <a:cxnLst>
              <a:cxn ang="0">
                <a:pos x="6" y="56"/>
              </a:cxn>
              <a:cxn ang="0">
                <a:pos x="6" y="6"/>
              </a:cxn>
              <a:cxn ang="0">
                <a:pos x="70" y="6"/>
              </a:cxn>
              <a:cxn ang="0">
                <a:pos x="70" y="2"/>
              </a:cxn>
              <a:cxn ang="0">
                <a:pos x="0" y="0"/>
              </a:cxn>
              <a:cxn ang="0">
                <a:pos x="6" y="56"/>
              </a:cxn>
            </a:cxnLst>
            <a:rect l="0" t="0" r="r" b="b"/>
            <a:pathLst>
              <a:path w="70" h="56">
                <a:moveTo>
                  <a:pt x="6" y="56"/>
                </a:moveTo>
                <a:lnTo>
                  <a:pt x="6" y="6"/>
                </a:lnTo>
                <a:lnTo>
                  <a:pt x="70" y="6"/>
                </a:lnTo>
                <a:lnTo>
                  <a:pt x="70" y="2"/>
                </a:lnTo>
                <a:lnTo>
                  <a:pt x="0" y="0"/>
                </a:lnTo>
                <a:lnTo>
                  <a:pt x="6" y="56"/>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93" name="Freeform 3023"/>
          <p:cNvSpPr>
            <a:spLocks/>
          </p:cNvSpPr>
          <p:nvPr/>
        </p:nvSpPr>
        <p:spPr bwMode="auto">
          <a:xfrm>
            <a:off x="8090359" y="4141017"/>
            <a:ext cx="30852" cy="53991"/>
          </a:xfrm>
          <a:custGeom>
            <a:avLst/>
            <a:gdLst/>
            <a:ahLst/>
            <a:cxnLst>
              <a:cxn ang="0">
                <a:pos x="24" y="42"/>
              </a:cxn>
              <a:cxn ang="0">
                <a:pos x="6" y="12"/>
              </a:cxn>
              <a:cxn ang="0">
                <a:pos x="0" y="0"/>
              </a:cxn>
              <a:cxn ang="0">
                <a:pos x="2" y="12"/>
              </a:cxn>
              <a:cxn ang="0">
                <a:pos x="24" y="42"/>
              </a:cxn>
            </a:cxnLst>
            <a:rect l="0" t="0" r="r" b="b"/>
            <a:pathLst>
              <a:path w="24" h="42">
                <a:moveTo>
                  <a:pt x="24" y="42"/>
                </a:moveTo>
                <a:lnTo>
                  <a:pt x="6" y="12"/>
                </a:lnTo>
                <a:lnTo>
                  <a:pt x="0" y="0"/>
                </a:lnTo>
                <a:lnTo>
                  <a:pt x="2" y="12"/>
                </a:lnTo>
                <a:lnTo>
                  <a:pt x="24" y="4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94" name="Freeform 3024"/>
          <p:cNvSpPr>
            <a:spLocks/>
          </p:cNvSpPr>
          <p:nvPr/>
        </p:nvSpPr>
        <p:spPr bwMode="auto">
          <a:xfrm>
            <a:off x="7738133" y="4166735"/>
            <a:ext cx="56563" cy="110553"/>
          </a:xfrm>
          <a:custGeom>
            <a:avLst/>
            <a:gdLst/>
            <a:ahLst/>
            <a:cxnLst>
              <a:cxn ang="0">
                <a:pos x="44" y="86"/>
              </a:cxn>
              <a:cxn ang="0">
                <a:pos x="44" y="86"/>
              </a:cxn>
              <a:cxn ang="0">
                <a:pos x="0" y="0"/>
              </a:cxn>
              <a:cxn ang="0">
                <a:pos x="44" y="86"/>
              </a:cxn>
            </a:cxnLst>
            <a:rect l="0" t="0" r="r" b="b"/>
            <a:pathLst>
              <a:path w="44" h="86">
                <a:moveTo>
                  <a:pt x="44" y="86"/>
                </a:moveTo>
                <a:lnTo>
                  <a:pt x="44" y="86"/>
                </a:lnTo>
                <a:lnTo>
                  <a:pt x="0" y="0"/>
                </a:lnTo>
                <a:lnTo>
                  <a:pt x="44" y="86"/>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97" name="Freeform 3027"/>
          <p:cNvSpPr>
            <a:spLocks/>
          </p:cNvSpPr>
          <p:nvPr/>
        </p:nvSpPr>
        <p:spPr bwMode="auto">
          <a:xfrm>
            <a:off x="8877114" y="1575167"/>
            <a:ext cx="131121" cy="460207"/>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98" name="Freeform 3028"/>
          <p:cNvSpPr>
            <a:spLocks/>
          </p:cNvSpPr>
          <p:nvPr/>
        </p:nvSpPr>
        <p:spPr bwMode="auto">
          <a:xfrm>
            <a:off x="9008204" y="2035380"/>
            <a:ext cx="79701" cy="174827"/>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99" name="Freeform 3029"/>
          <p:cNvSpPr>
            <a:spLocks/>
          </p:cNvSpPr>
          <p:nvPr/>
        </p:nvSpPr>
        <p:spPr bwMode="auto">
          <a:xfrm>
            <a:off x="8229193" y="2313040"/>
            <a:ext cx="97699" cy="259670"/>
          </a:xfrm>
          <a:custGeom>
            <a:avLst/>
            <a:gdLst/>
            <a:ahLst/>
            <a:cxnLst>
              <a:cxn ang="0">
                <a:pos x="2" y="0"/>
              </a:cxn>
              <a:cxn ang="0">
                <a:pos x="0" y="6"/>
              </a:cxn>
              <a:cxn ang="0">
                <a:pos x="6" y="24"/>
              </a:cxn>
              <a:cxn ang="0">
                <a:pos x="74" y="202"/>
              </a:cxn>
              <a:cxn ang="0">
                <a:pos x="76" y="200"/>
              </a:cxn>
              <a:cxn ang="0">
                <a:pos x="2" y="0"/>
              </a:cxn>
            </a:cxnLst>
            <a:rect l="0" t="0" r="r" b="b"/>
            <a:pathLst>
              <a:path w="76" h="202">
                <a:moveTo>
                  <a:pt x="2" y="0"/>
                </a:moveTo>
                <a:lnTo>
                  <a:pt x="0" y="6"/>
                </a:lnTo>
                <a:lnTo>
                  <a:pt x="6" y="24"/>
                </a:lnTo>
                <a:lnTo>
                  <a:pt x="74" y="202"/>
                </a:lnTo>
                <a:lnTo>
                  <a:pt x="76" y="200"/>
                </a:lnTo>
                <a:lnTo>
                  <a:pt x="2"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301" name="Freeform 3031"/>
          <p:cNvSpPr>
            <a:spLocks/>
          </p:cNvSpPr>
          <p:nvPr/>
        </p:nvSpPr>
        <p:spPr bwMode="auto">
          <a:xfrm>
            <a:off x="8185518" y="2922416"/>
            <a:ext cx="7713" cy="7713"/>
          </a:xfrm>
          <a:custGeom>
            <a:avLst/>
            <a:gdLst/>
            <a:ahLst/>
            <a:cxnLst>
              <a:cxn ang="0">
                <a:pos x="0" y="0"/>
              </a:cxn>
              <a:cxn ang="0">
                <a:pos x="0" y="2"/>
              </a:cxn>
              <a:cxn ang="0">
                <a:pos x="6" y="6"/>
              </a:cxn>
              <a:cxn ang="0">
                <a:pos x="0" y="0"/>
              </a:cxn>
            </a:cxnLst>
            <a:rect l="0" t="0" r="r" b="b"/>
            <a:pathLst>
              <a:path w="6" h="6">
                <a:moveTo>
                  <a:pt x="0" y="0"/>
                </a:moveTo>
                <a:lnTo>
                  <a:pt x="0" y="2"/>
                </a:lnTo>
                <a:lnTo>
                  <a:pt x="6" y="6"/>
                </a:lnTo>
                <a:lnTo>
                  <a:pt x="0"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302" name="Freeform 3032"/>
          <p:cNvSpPr>
            <a:spLocks/>
          </p:cNvSpPr>
          <p:nvPr/>
        </p:nvSpPr>
        <p:spPr bwMode="auto">
          <a:xfrm>
            <a:off x="8311461" y="2583045"/>
            <a:ext cx="15427" cy="100269"/>
          </a:xfrm>
          <a:custGeom>
            <a:avLst/>
            <a:gdLst/>
            <a:ahLst/>
            <a:cxnLst>
              <a:cxn ang="0">
                <a:pos x="0" y="78"/>
              </a:cxn>
              <a:cxn ang="0">
                <a:pos x="12" y="2"/>
              </a:cxn>
              <a:cxn ang="0">
                <a:pos x="10" y="0"/>
              </a:cxn>
              <a:cxn ang="0">
                <a:pos x="0" y="78"/>
              </a:cxn>
            </a:cxnLst>
            <a:rect l="0" t="0" r="r" b="b"/>
            <a:pathLst>
              <a:path w="12" h="78">
                <a:moveTo>
                  <a:pt x="0" y="78"/>
                </a:moveTo>
                <a:lnTo>
                  <a:pt x="12" y="2"/>
                </a:lnTo>
                <a:lnTo>
                  <a:pt x="10" y="0"/>
                </a:lnTo>
                <a:lnTo>
                  <a:pt x="0" y="78"/>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304" name="Freeform 3034"/>
          <p:cNvSpPr>
            <a:spLocks/>
          </p:cNvSpPr>
          <p:nvPr/>
        </p:nvSpPr>
        <p:spPr bwMode="auto">
          <a:xfrm>
            <a:off x="8324318" y="2572762"/>
            <a:ext cx="2571" cy="7713"/>
          </a:xfrm>
          <a:custGeom>
            <a:avLst/>
            <a:gdLst/>
            <a:ahLst/>
            <a:cxnLst>
              <a:cxn ang="0">
                <a:pos x="0" y="6"/>
              </a:cxn>
              <a:cxn ang="0">
                <a:pos x="2" y="2"/>
              </a:cxn>
              <a:cxn ang="0">
                <a:pos x="0" y="0"/>
              </a:cxn>
              <a:cxn ang="0">
                <a:pos x="0" y="6"/>
              </a:cxn>
            </a:cxnLst>
            <a:rect l="0" t="0" r="r" b="b"/>
            <a:pathLst>
              <a:path w="2" h="6">
                <a:moveTo>
                  <a:pt x="0" y="6"/>
                </a:moveTo>
                <a:lnTo>
                  <a:pt x="2" y="2"/>
                </a:lnTo>
                <a:lnTo>
                  <a:pt x="0" y="0"/>
                </a:lnTo>
                <a:lnTo>
                  <a:pt x="0" y="6"/>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306" name="Freeform 3036"/>
          <p:cNvSpPr>
            <a:spLocks/>
          </p:cNvSpPr>
          <p:nvPr/>
        </p:nvSpPr>
        <p:spPr bwMode="auto">
          <a:xfrm>
            <a:off x="8877114" y="1575167"/>
            <a:ext cx="131121" cy="460207"/>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308" name="Freeform 3038"/>
          <p:cNvSpPr>
            <a:spLocks/>
          </p:cNvSpPr>
          <p:nvPr/>
        </p:nvSpPr>
        <p:spPr bwMode="auto">
          <a:xfrm>
            <a:off x="8339745" y="2122838"/>
            <a:ext cx="606755" cy="334229"/>
          </a:xfrm>
          <a:custGeom>
            <a:avLst/>
            <a:gdLst/>
            <a:ahLst/>
            <a:cxnLst>
              <a:cxn ang="0">
                <a:pos x="472" y="190"/>
              </a:cxn>
              <a:cxn ang="0">
                <a:pos x="434" y="138"/>
              </a:cxn>
              <a:cxn ang="0">
                <a:pos x="444" y="68"/>
              </a:cxn>
              <a:cxn ang="0">
                <a:pos x="364" y="0"/>
              </a:cxn>
              <a:cxn ang="0">
                <a:pos x="0" y="120"/>
              </a:cxn>
              <a:cxn ang="0">
                <a:pos x="364" y="4"/>
              </a:cxn>
              <a:cxn ang="0">
                <a:pos x="440" y="70"/>
              </a:cxn>
              <a:cxn ang="0">
                <a:pos x="430" y="138"/>
              </a:cxn>
              <a:cxn ang="0">
                <a:pos x="470" y="190"/>
              </a:cxn>
              <a:cxn ang="0">
                <a:pos x="442" y="260"/>
              </a:cxn>
              <a:cxn ang="0">
                <a:pos x="444" y="258"/>
              </a:cxn>
              <a:cxn ang="0">
                <a:pos x="472" y="190"/>
              </a:cxn>
            </a:cxnLst>
            <a:rect l="0" t="0" r="r" b="b"/>
            <a:pathLst>
              <a:path w="472" h="260">
                <a:moveTo>
                  <a:pt x="472" y="190"/>
                </a:moveTo>
                <a:lnTo>
                  <a:pt x="434" y="138"/>
                </a:lnTo>
                <a:lnTo>
                  <a:pt x="444" y="68"/>
                </a:lnTo>
                <a:lnTo>
                  <a:pt x="364" y="0"/>
                </a:lnTo>
                <a:lnTo>
                  <a:pt x="0" y="120"/>
                </a:lnTo>
                <a:lnTo>
                  <a:pt x="364" y="4"/>
                </a:lnTo>
                <a:lnTo>
                  <a:pt x="440" y="70"/>
                </a:lnTo>
                <a:lnTo>
                  <a:pt x="430" y="138"/>
                </a:lnTo>
                <a:lnTo>
                  <a:pt x="470" y="190"/>
                </a:lnTo>
                <a:lnTo>
                  <a:pt x="442" y="260"/>
                </a:lnTo>
                <a:lnTo>
                  <a:pt x="444" y="258"/>
                </a:lnTo>
                <a:lnTo>
                  <a:pt x="472" y="19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309" name="Freeform 3039"/>
          <p:cNvSpPr>
            <a:spLocks/>
          </p:cNvSpPr>
          <p:nvPr/>
        </p:nvSpPr>
        <p:spPr bwMode="auto">
          <a:xfrm>
            <a:off x="8316605" y="2127980"/>
            <a:ext cx="491059" cy="154259"/>
          </a:xfrm>
          <a:custGeom>
            <a:avLst/>
            <a:gdLst/>
            <a:ahLst/>
            <a:cxnLst>
              <a:cxn ang="0">
                <a:pos x="0" y="72"/>
              </a:cxn>
              <a:cxn ang="0">
                <a:pos x="16" y="120"/>
              </a:cxn>
              <a:cxn ang="0">
                <a:pos x="382" y="0"/>
              </a:cxn>
              <a:cxn ang="0">
                <a:pos x="18" y="116"/>
              </a:cxn>
              <a:cxn ang="0">
                <a:pos x="2" y="70"/>
              </a:cxn>
              <a:cxn ang="0">
                <a:pos x="0" y="72"/>
              </a:cxn>
            </a:cxnLst>
            <a:rect l="0" t="0" r="r" b="b"/>
            <a:pathLst>
              <a:path w="382" h="120">
                <a:moveTo>
                  <a:pt x="0" y="72"/>
                </a:moveTo>
                <a:lnTo>
                  <a:pt x="16" y="120"/>
                </a:lnTo>
                <a:lnTo>
                  <a:pt x="382" y="0"/>
                </a:lnTo>
                <a:lnTo>
                  <a:pt x="18" y="116"/>
                </a:lnTo>
                <a:lnTo>
                  <a:pt x="2" y="70"/>
                </a:lnTo>
                <a:lnTo>
                  <a:pt x="0" y="7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312" name="Freeform 3042"/>
          <p:cNvSpPr>
            <a:spLocks/>
          </p:cNvSpPr>
          <p:nvPr/>
        </p:nvSpPr>
        <p:spPr bwMode="auto">
          <a:xfrm>
            <a:off x="8877114" y="1575167"/>
            <a:ext cx="131121" cy="460207"/>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313" name="Freeform 3043"/>
          <p:cNvSpPr>
            <a:spLocks/>
          </p:cNvSpPr>
          <p:nvPr/>
        </p:nvSpPr>
        <p:spPr bwMode="auto">
          <a:xfrm>
            <a:off x="8915679" y="2210252"/>
            <a:ext cx="95127" cy="23139"/>
          </a:xfrm>
          <a:custGeom>
            <a:avLst/>
            <a:gdLst/>
            <a:ahLst/>
            <a:cxnLst>
              <a:cxn ang="0">
                <a:pos x="0" y="2"/>
              </a:cxn>
              <a:cxn ang="0">
                <a:pos x="74" y="18"/>
              </a:cxn>
              <a:cxn ang="0">
                <a:pos x="14" y="4"/>
              </a:cxn>
              <a:cxn ang="0">
                <a:pos x="0" y="0"/>
              </a:cxn>
              <a:cxn ang="0">
                <a:pos x="0" y="2"/>
              </a:cxn>
            </a:cxnLst>
            <a:rect l="0" t="0" r="r" b="b"/>
            <a:pathLst>
              <a:path w="74" h="18">
                <a:moveTo>
                  <a:pt x="0" y="2"/>
                </a:moveTo>
                <a:lnTo>
                  <a:pt x="74" y="18"/>
                </a:lnTo>
                <a:lnTo>
                  <a:pt x="14" y="4"/>
                </a:lnTo>
                <a:lnTo>
                  <a:pt x="0" y="0"/>
                </a:lnTo>
                <a:lnTo>
                  <a:pt x="0" y="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315" name="Freeform 3045"/>
          <p:cNvSpPr>
            <a:spLocks/>
          </p:cNvSpPr>
          <p:nvPr/>
        </p:nvSpPr>
        <p:spPr bwMode="auto">
          <a:xfrm>
            <a:off x="9010773" y="2233391"/>
            <a:ext cx="64275" cy="17997"/>
          </a:xfrm>
          <a:custGeom>
            <a:avLst/>
            <a:gdLst/>
            <a:ahLst/>
            <a:cxnLst>
              <a:cxn ang="0">
                <a:pos x="50" y="12"/>
              </a:cxn>
              <a:cxn ang="0">
                <a:pos x="0" y="0"/>
              </a:cxn>
              <a:cxn ang="0">
                <a:pos x="50" y="14"/>
              </a:cxn>
              <a:cxn ang="0">
                <a:pos x="50" y="12"/>
              </a:cxn>
            </a:cxnLst>
            <a:rect l="0" t="0" r="r" b="b"/>
            <a:pathLst>
              <a:path w="50" h="14">
                <a:moveTo>
                  <a:pt x="50" y="12"/>
                </a:moveTo>
                <a:lnTo>
                  <a:pt x="0" y="0"/>
                </a:lnTo>
                <a:lnTo>
                  <a:pt x="50" y="14"/>
                </a:lnTo>
                <a:lnTo>
                  <a:pt x="50" y="1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317" name="Freeform 3047"/>
          <p:cNvSpPr>
            <a:spLocks/>
          </p:cNvSpPr>
          <p:nvPr/>
        </p:nvSpPr>
        <p:spPr bwMode="auto">
          <a:xfrm>
            <a:off x="9008201" y="2035374"/>
            <a:ext cx="15427" cy="105411"/>
          </a:xfrm>
          <a:custGeom>
            <a:avLst/>
            <a:gdLst/>
            <a:ahLst/>
            <a:cxnLst>
              <a:cxn ang="0">
                <a:pos x="12" y="82"/>
              </a:cxn>
              <a:cxn ang="0">
                <a:pos x="0" y="0"/>
              </a:cxn>
              <a:cxn ang="0">
                <a:pos x="6" y="58"/>
              </a:cxn>
              <a:cxn ang="0">
                <a:pos x="12" y="82"/>
              </a:cxn>
            </a:cxnLst>
            <a:rect l="0" t="0" r="r" b="b"/>
            <a:pathLst>
              <a:path w="12" h="82">
                <a:moveTo>
                  <a:pt x="12" y="82"/>
                </a:moveTo>
                <a:lnTo>
                  <a:pt x="0" y="0"/>
                </a:lnTo>
                <a:lnTo>
                  <a:pt x="6" y="58"/>
                </a:lnTo>
                <a:lnTo>
                  <a:pt x="12" y="8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318" name="Freeform 3048"/>
          <p:cNvSpPr>
            <a:spLocks/>
          </p:cNvSpPr>
          <p:nvPr/>
        </p:nvSpPr>
        <p:spPr bwMode="auto">
          <a:xfrm>
            <a:off x="8877114" y="1575167"/>
            <a:ext cx="131121" cy="460207"/>
          </a:xfrm>
          <a:custGeom>
            <a:avLst/>
            <a:gdLst/>
            <a:ahLst/>
            <a:cxnLst>
              <a:cxn ang="0">
                <a:pos x="38" y="132"/>
              </a:cxn>
              <a:cxn ang="0">
                <a:pos x="102" y="358"/>
              </a:cxn>
              <a:cxn ang="0">
                <a:pos x="80" y="276"/>
              </a:cxn>
              <a:cxn ang="0">
                <a:pos x="40" y="132"/>
              </a:cxn>
              <a:cxn ang="0">
                <a:pos x="2" y="0"/>
              </a:cxn>
              <a:cxn ang="0">
                <a:pos x="0" y="0"/>
              </a:cxn>
              <a:cxn ang="0">
                <a:pos x="8" y="34"/>
              </a:cxn>
              <a:cxn ang="0">
                <a:pos x="38" y="132"/>
              </a:cxn>
            </a:cxnLst>
            <a:rect l="0" t="0" r="r" b="b"/>
            <a:pathLst>
              <a:path w="102" h="358">
                <a:moveTo>
                  <a:pt x="38" y="132"/>
                </a:moveTo>
                <a:lnTo>
                  <a:pt x="102" y="358"/>
                </a:lnTo>
                <a:lnTo>
                  <a:pt x="80" y="276"/>
                </a:lnTo>
                <a:lnTo>
                  <a:pt x="40" y="132"/>
                </a:lnTo>
                <a:lnTo>
                  <a:pt x="2" y="0"/>
                </a:lnTo>
                <a:lnTo>
                  <a:pt x="0" y="0"/>
                </a:lnTo>
                <a:lnTo>
                  <a:pt x="8" y="34"/>
                </a:lnTo>
                <a:lnTo>
                  <a:pt x="38" y="13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322" name="Line 3080"/>
          <p:cNvSpPr>
            <a:spLocks noChangeShapeType="1"/>
          </p:cNvSpPr>
          <p:nvPr/>
        </p:nvSpPr>
        <p:spPr bwMode="auto">
          <a:xfrm>
            <a:off x="5916107" y="5253314"/>
            <a:ext cx="1287" cy="1286"/>
          </a:xfrm>
          <a:prstGeom prst="line">
            <a:avLst/>
          </a:pr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323" name="Line 3117"/>
          <p:cNvSpPr>
            <a:spLocks noChangeShapeType="1"/>
          </p:cNvSpPr>
          <p:nvPr/>
        </p:nvSpPr>
        <p:spPr bwMode="auto">
          <a:xfrm>
            <a:off x="9005206" y="1552665"/>
            <a:ext cx="1287" cy="1286"/>
          </a:xfrm>
          <a:prstGeom prst="line">
            <a:avLst/>
          </a:pr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324" name="Line 3118"/>
          <p:cNvSpPr>
            <a:spLocks noChangeShapeType="1"/>
          </p:cNvSpPr>
          <p:nvPr/>
        </p:nvSpPr>
        <p:spPr bwMode="auto">
          <a:xfrm>
            <a:off x="9005206" y="1552665"/>
            <a:ext cx="1287" cy="1286"/>
          </a:xfrm>
          <a:prstGeom prst="line">
            <a:avLst/>
          </a:pr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325" name="Line 3119"/>
          <p:cNvSpPr>
            <a:spLocks noChangeShapeType="1"/>
          </p:cNvSpPr>
          <p:nvPr/>
        </p:nvSpPr>
        <p:spPr bwMode="auto">
          <a:xfrm>
            <a:off x="8943498" y="2298310"/>
            <a:ext cx="1287" cy="1286"/>
          </a:xfrm>
          <a:prstGeom prst="line">
            <a:avLst/>
          </a:pr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326" name="Line 3120"/>
          <p:cNvSpPr>
            <a:spLocks noChangeShapeType="1"/>
          </p:cNvSpPr>
          <p:nvPr/>
        </p:nvSpPr>
        <p:spPr bwMode="auto">
          <a:xfrm>
            <a:off x="9257183" y="2115755"/>
            <a:ext cx="1287" cy="1286"/>
          </a:xfrm>
          <a:prstGeom prst="line">
            <a:avLst/>
          </a:pr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pic>
        <p:nvPicPr>
          <p:cNvPr id="17409" name="Picture 1" descr="Map of the United States &#10;All states in blue "/>
          <p:cNvPicPr>
            <a:picLocks noChangeAspect="1" noChangeArrowheads="1"/>
          </p:cNvPicPr>
          <p:nvPr/>
        </p:nvPicPr>
        <p:blipFill>
          <a:blip r:embed="rId2"/>
          <a:srcRect/>
          <a:stretch>
            <a:fillRect/>
          </a:stretch>
        </p:blipFill>
        <p:spPr bwMode="auto">
          <a:xfrm>
            <a:off x="2354238" y="1043239"/>
            <a:ext cx="8325347" cy="4584785"/>
          </a:xfrm>
          <a:prstGeom prst="rect">
            <a:avLst/>
          </a:prstGeom>
          <a:noFill/>
          <a:ln w="9525">
            <a:noFill/>
            <a:miter lim="800000"/>
            <a:headEnd/>
            <a:tailEnd/>
          </a:ln>
        </p:spPr>
      </p:pic>
    </p:spTree>
    <p:extLst>
      <p:ext uri="{BB962C8B-B14F-4D97-AF65-F5344CB8AC3E}">
        <p14:creationId xmlns:p14="http://schemas.microsoft.com/office/powerpoint/2010/main" xmlns="" val="743616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0076" y="63053"/>
            <a:ext cx="8569325" cy="908050"/>
          </a:xfrm>
        </p:spPr>
        <p:txBody>
          <a:bodyPr>
            <a:noAutofit/>
          </a:bodyPr>
          <a:lstStyle/>
          <a:p>
            <a:pPr algn="ctr"/>
            <a:r>
              <a:rPr lang="en-US" sz="2800" b="1" dirty="0"/>
              <a:t>Free-Standing Standards for SEL </a:t>
            </a:r>
            <a:br>
              <a:rPr lang="en-US" sz="2800" b="1" dirty="0"/>
            </a:br>
            <a:r>
              <a:rPr lang="en-US" sz="2800" b="1" dirty="0"/>
              <a:t>at the K-12 Level</a:t>
            </a:r>
          </a:p>
        </p:txBody>
      </p:sp>
      <p:sp>
        <p:nvSpPr>
          <p:cNvPr id="64" name="Freeform 3053"/>
          <p:cNvSpPr>
            <a:spLocks/>
          </p:cNvSpPr>
          <p:nvPr/>
        </p:nvSpPr>
        <p:spPr bwMode="auto">
          <a:xfrm>
            <a:off x="8884363" y="1614375"/>
            <a:ext cx="128559" cy="491097"/>
          </a:xfrm>
          <a:custGeom>
            <a:avLst/>
            <a:gdLst/>
            <a:ahLst/>
            <a:cxnLst>
              <a:cxn ang="0">
                <a:pos x="0" y="0"/>
              </a:cxn>
              <a:cxn ang="0">
                <a:pos x="86" y="312"/>
              </a:cxn>
              <a:cxn ang="0">
                <a:pos x="100" y="382"/>
              </a:cxn>
              <a:cxn ang="0">
                <a:pos x="94" y="324"/>
              </a:cxn>
              <a:cxn ang="0">
                <a:pos x="30" y="98"/>
              </a:cxn>
              <a:cxn ang="0">
                <a:pos x="0" y="0"/>
              </a:cxn>
            </a:cxnLst>
            <a:rect l="0" t="0" r="r" b="b"/>
            <a:pathLst>
              <a:path w="100" h="382">
                <a:moveTo>
                  <a:pt x="0" y="0"/>
                </a:moveTo>
                <a:lnTo>
                  <a:pt x="86" y="312"/>
                </a:lnTo>
                <a:lnTo>
                  <a:pt x="100" y="382"/>
                </a:lnTo>
                <a:lnTo>
                  <a:pt x="94" y="324"/>
                </a:lnTo>
                <a:lnTo>
                  <a:pt x="30" y="98"/>
                </a:lnTo>
                <a:lnTo>
                  <a:pt x="0"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66" name="Freeform 3055"/>
          <p:cNvSpPr>
            <a:spLocks/>
          </p:cNvSpPr>
          <p:nvPr/>
        </p:nvSpPr>
        <p:spPr bwMode="auto">
          <a:xfrm>
            <a:off x="9208299" y="1748075"/>
            <a:ext cx="51424" cy="35996"/>
          </a:xfrm>
          <a:custGeom>
            <a:avLst/>
            <a:gdLst/>
            <a:ahLst/>
            <a:cxnLst>
              <a:cxn ang="0">
                <a:pos x="40" y="28"/>
              </a:cxn>
              <a:cxn ang="0">
                <a:pos x="40" y="24"/>
              </a:cxn>
              <a:cxn ang="0">
                <a:pos x="0" y="0"/>
              </a:cxn>
              <a:cxn ang="0">
                <a:pos x="40" y="28"/>
              </a:cxn>
            </a:cxnLst>
            <a:rect l="0" t="0" r="r" b="b"/>
            <a:pathLst>
              <a:path w="40" h="28">
                <a:moveTo>
                  <a:pt x="40" y="28"/>
                </a:moveTo>
                <a:lnTo>
                  <a:pt x="40" y="24"/>
                </a:lnTo>
                <a:lnTo>
                  <a:pt x="0" y="0"/>
                </a:lnTo>
                <a:lnTo>
                  <a:pt x="40" y="28"/>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72" name="Freeform 2853"/>
          <p:cNvSpPr>
            <a:spLocks/>
          </p:cNvSpPr>
          <p:nvPr/>
        </p:nvSpPr>
        <p:spPr bwMode="auto">
          <a:xfrm>
            <a:off x="9219025" y="2153690"/>
            <a:ext cx="2571" cy="2571"/>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93" name="Freeform 2874"/>
          <p:cNvSpPr>
            <a:spLocks/>
          </p:cNvSpPr>
          <p:nvPr/>
        </p:nvSpPr>
        <p:spPr bwMode="auto">
          <a:xfrm>
            <a:off x="5887017" y="2932649"/>
            <a:ext cx="15427" cy="457636"/>
          </a:xfrm>
          <a:custGeom>
            <a:avLst/>
            <a:gdLst/>
            <a:ahLst/>
            <a:cxnLst>
              <a:cxn ang="0">
                <a:pos x="2" y="2"/>
              </a:cxn>
              <a:cxn ang="0">
                <a:pos x="2" y="0"/>
              </a:cxn>
              <a:cxn ang="0">
                <a:pos x="0" y="0"/>
              </a:cxn>
              <a:cxn ang="0">
                <a:pos x="8" y="356"/>
              </a:cxn>
              <a:cxn ang="0">
                <a:pos x="12" y="356"/>
              </a:cxn>
              <a:cxn ang="0">
                <a:pos x="2" y="2"/>
              </a:cxn>
              <a:cxn ang="0">
                <a:pos x="2" y="2"/>
              </a:cxn>
            </a:cxnLst>
            <a:rect l="0" t="0" r="r" b="b"/>
            <a:pathLst>
              <a:path w="12" h="356">
                <a:moveTo>
                  <a:pt x="2" y="2"/>
                </a:moveTo>
                <a:lnTo>
                  <a:pt x="2" y="0"/>
                </a:lnTo>
                <a:lnTo>
                  <a:pt x="0" y="0"/>
                </a:lnTo>
                <a:lnTo>
                  <a:pt x="8" y="356"/>
                </a:lnTo>
                <a:lnTo>
                  <a:pt x="12" y="356"/>
                </a:lnTo>
                <a:lnTo>
                  <a:pt x="2" y="2"/>
                </a:lnTo>
                <a:lnTo>
                  <a:pt x="2" y="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94" name="Freeform 2875"/>
          <p:cNvSpPr>
            <a:spLocks/>
          </p:cNvSpPr>
          <p:nvPr/>
        </p:nvSpPr>
        <p:spPr bwMode="auto">
          <a:xfrm>
            <a:off x="6627464" y="2835003"/>
            <a:ext cx="2571" cy="2571"/>
          </a:xfrm>
          <a:custGeom>
            <a:avLst/>
            <a:gdLst/>
            <a:ahLst/>
            <a:cxnLst>
              <a:cxn ang="0">
                <a:pos x="0" y="0"/>
              </a:cxn>
              <a:cxn ang="0">
                <a:pos x="0" y="2"/>
              </a:cxn>
              <a:cxn ang="0">
                <a:pos x="2" y="2"/>
              </a:cxn>
              <a:cxn ang="0">
                <a:pos x="0" y="0"/>
              </a:cxn>
              <a:cxn ang="0">
                <a:pos x="0" y="0"/>
              </a:cxn>
            </a:cxnLst>
            <a:rect l="0" t="0" r="r" b="b"/>
            <a:pathLst>
              <a:path w="2" h="2">
                <a:moveTo>
                  <a:pt x="0" y="0"/>
                </a:moveTo>
                <a:lnTo>
                  <a:pt x="0" y="2"/>
                </a:lnTo>
                <a:lnTo>
                  <a:pt x="2" y="2"/>
                </a:lnTo>
                <a:lnTo>
                  <a:pt x="0" y="0"/>
                </a:lnTo>
                <a:lnTo>
                  <a:pt x="0"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95" name="Freeform 2876"/>
          <p:cNvSpPr>
            <a:spLocks/>
          </p:cNvSpPr>
          <p:nvPr/>
        </p:nvSpPr>
        <p:spPr bwMode="auto">
          <a:xfrm>
            <a:off x="6637748" y="2822097"/>
            <a:ext cx="444781" cy="15426"/>
          </a:xfrm>
          <a:custGeom>
            <a:avLst/>
            <a:gdLst/>
            <a:ahLst/>
            <a:cxnLst>
              <a:cxn ang="0">
                <a:pos x="346" y="0"/>
              </a:cxn>
              <a:cxn ang="0">
                <a:pos x="0" y="10"/>
              </a:cxn>
              <a:cxn ang="0">
                <a:pos x="0" y="12"/>
              </a:cxn>
              <a:cxn ang="0">
                <a:pos x="346" y="4"/>
              </a:cxn>
              <a:cxn ang="0">
                <a:pos x="346" y="0"/>
              </a:cxn>
            </a:cxnLst>
            <a:rect l="0" t="0" r="r" b="b"/>
            <a:pathLst>
              <a:path w="346" h="12">
                <a:moveTo>
                  <a:pt x="346" y="0"/>
                </a:moveTo>
                <a:lnTo>
                  <a:pt x="0" y="10"/>
                </a:lnTo>
                <a:lnTo>
                  <a:pt x="0" y="12"/>
                </a:lnTo>
                <a:lnTo>
                  <a:pt x="346" y="4"/>
                </a:lnTo>
                <a:lnTo>
                  <a:pt x="346"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96" name="Rectangle 2877"/>
          <p:cNvSpPr>
            <a:spLocks noChangeArrowheads="1"/>
          </p:cNvSpPr>
          <p:nvPr/>
        </p:nvSpPr>
        <p:spPr bwMode="auto">
          <a:xfrm>
            <a:off x="7681570" y="4300416"/>
            <a:ext cx="2571" cy="5142"/>
          </a:xfrm>
          <a:prstGeom prst="rect">
            <a:avLst/>
          </a:prstGeom>
          <a:solidFill>
            <a:schemeClr val="tx1"/>
          </a:solidFill>
          <a:ln w="12700" cmpd="sng">
            <a:solidFill>
              <a:schemeClr val="bg1"/>
            </a:solidFill>
            <a:prstDash val="solid"/>
            <a:miter lim="800000"/>
            <a:headEnd/>
            <a:tailEnd/>
          </a:ln>
        </p:spPr>
        <p:txBody>
          <a:bodyPr/>
          <a:lstStyle/>
          <a:p>
            <a:pPr defTabSz="457200">
              <a:defRPr/>
            </a:pPr>
            <a:endParaRPr lang="da-DK" kern="0">
              <a:solidFill>
                <a:schemeClr val="bg1"/>
              </a:solidFill>
              <a:ea typeface="ＭＳ Ｐゴシック" pitchFamily="-97" charset="-128"/>
            </a:endParaRPr>
          </a:p>
        </p:txBody>
      </p:sp>
      <p:sp>
        <p:nvSpPr>
          <p:cNvPr id="97" name="Freeform 2878"/>
          <p:cNvSpPr>
            <a:spLocks/>
          </p:cNvSpPr>
          <p:nvPr/>
        </p:nvSpPr>
        <p:spPr bwMode="auto">
          <a:xfrm>
            <a:off x="7614739" y="3583110"/>
            <a:ext cx="69417" cy="717306"/>
          </a:xfrm>
          <a:custGeom>
            <a:avLst/>
            <a:gdLst/>
            <a:ahLst/>
            <a:cxnLst>
              <a:cxn ang="0">
                <a:pos x="0" y="0"/>
              </a:cxn>
              <a:cxn ang="0">
                <a:pos x="52" y="558"/>
              </a:cxn>
              <a:cxn ang="0">
                <a:pos x="54" y="558"/>
              </a:cxn>
              <a:cxn ang="0">
                <a:pos x="2" y="0"/>
              </a:cxn>
              <a:cxn ang="0">
                <a:pos x="0" y="0"/>
              </a:cxn>
            </a:cxnLst>
            <a:rect l="0" t="0" r="r" b="b"/>
            <a:pathLst>
              <a:path w="54" h="558">
                <a:moveTo>
                  <a:pt x="0" y="0"/>
                </a:moveTo>
                <a:lnTo>
                  <a:pt x="52" y="558"/>
                </a:lnTo>
                <a:lnTo>
                  <a:pt x="54" y="558"/>
                </a:lnTo>
                <a:lnTo>
                  <a:pt x="2" y="0"/>
                </a:lnTo>
                <a:lnTo>
                  <a:pt x="0"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98" name="Freeform 2879"/>
          <p:cNvSpPr>
            <a:spLocks/>
          </p:cNvSpPr>
          <p:nvPr/>
        </p:nvSpPr>
        <p:spPr bwMode="auto">
          <a:xfrm>
            <a:off x="8064648" y="3182086"/>
            <a:ext cx="272525" cy="318803"/>
          </a:xfrm>
          <a:custGeom>
            <a:avLst/>
            <a:gdLst/>
            <a:ahLst/>
            <a:cxnLst>
              <a:cxn ang="0">
                <a:pos x="26" y="156"/>
              </a:cxn>
              <a:cxn ang="0">
                <a:pos x="0" y="248"/>
              </a:cxn>
              <a:cxn ang="0">
                <a:pos x="4" y="248"/>
              </a:cxn>
              <a:cxn ang="0">
                <a:pos x="30" y="156"/>
              </a:cxn>
              <a:cxn ang="0">
                <a:pos x="200" y="32"/>
              </a:cxn>
              <a:cxn ang="0">
                <a:pos x="212" y="0"/>
              </a:cxn>
              <a:cxn ang="0">
                <a:pos x="208" y="2"/>
              </a:cxn>
              <a:cxn ang="0">
                <a:pos x="198" y="32"/>
              </a:cxn>
              <a:cxn ang="0">
                <a:pos x="26" y="156"/>
              </a:cxn>
            </a:cxnLst>
            <a:rect l="0" t="0" r="r" b="b"/>
            <a:pathLst>
              <a:path w="212" h="248">
                <a:moveTo>
                  <a:pt x="26" y="156"/>
                </a:moveTo>
                <a:lnTo>
                  <a:pt x="0" y="248"/>
                </a:lnTo>
                <a:lnTo>
                  <a:pt x="4" y="248"/>
                </a:lnTo>
                <a:lnTo>
                  <a:pt x="30" y="156"/>
                </a:lnTo>
                <a:lnTo>
                  <a:pt x="200" y="32"/>
                </a:lnTo>
                <a:lnTo>
                  <a:pt x="212" y="0"/>
                </a:lnTo>
                <a:lnTo>
                  <a:pt x="208" y="2"/>
                </a:lnTo>
                <a:lnTo>
                  <a:pt x="198" y="32"/>
                </a:lnTo>
                <a:lnTo>
                  <a:pt x="26" y="156"/>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99" name="Freeform 2880"/>
          <p:cNvSpPr>
            <a:spLocks/>
          </p:cNvSpPr>
          <p:nvPr/>
        </p:nvSpPr>
        <p:spPr bwMode="auto">
          <a:xfrm>
            <a:off x="8265185" y="2996975"/>
            <a:ext cx="2571" cy="2571"/>
          </a:xfrm>
          <a:custGeom>
            <a:avLst/>
            <a:gdLst/>
            <a:ahLst/>
            <a:cxnLst>
              <a:cxn ang="0">
                <a:pos x="0" y="0"/>
              </a:cxn>
              <a:cxn ang="0">
                <a:pos x="0" y="0"/>
              </a:cxn>
              <a:cxn ang="0">
                <a:pos x="2" y="2"/>
              </a:cxn>
              <a:cxn ang="0">
                <a:pos x="0" y="0"/>
              </a:cxn>
            </a:cxnLst>
            <a:rect l="0" t="0" r="r" b="b"/>
            <a:pathLst>
              <a:path w="2" h="2">
                <a:moveTo>
                  <a:pt x="0" y="0"/>
                </a:moveTo>
                <a:lnTo>
                  <a:pt x="0" y="0"/>
                </a:lnTo>
                <a:lnTo>
                  <a:pt x="2" y="2"/>
                </a:lnTo>
                <a:lnTo>
                  <a:pt x="0"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00" name="Freeform 2881"/>
          <p:cNvSpPr>
            <a:spLocks/>
          </p:cNvSpPr>
          <p:nvPr/>
        </p:nvSpPr>
        <p:spPr bwMode="auto">
          <a:xfrm>
            <a:off x="8116067" y="2999546"/>
            <a:ext cx="151688" cy="221105"/>
          </a:xfrm>
          <a:custGeom>
            <a:avLst/>
            <a:gdLst/>
            <a:ahLst/>
            <a:cxnLst>
              <a:cxn ang="0">
                <a:pos x="64" y="98"/>
              </a:cxn>
              <a:cxn ang="0">
                <a:pos x="0" y="172"/>
              </a:cxn>
              <a:cxn ang="0">
                <a:pos x="6" y="170"/>
              </a:cxn>
              <a:cxn ang="0">
                <a:pos x="6" y="170"/>
              </a:cxn>
              <a:cxn ang="0">
                <a:pos x="66" y="98"/>
              </a:cxn>
              <a:cxn ang="0">
                <a:pos x="118" y="2"/>
              </a:cxn>
              <a:cxn ang="0">
                <a:pos x="114" y="0"/>
              </a:cxn>
              <a:cxn ang="0">
                <a:pos x="64" y="98"/>
              </a:cxn>
            </a:cxnLst>
            <a:rect l="0" t="0" r="r" b="b"/>
            <a:pathLst>
              <a:path w="118" h="172">
                <a:moveTo>
                  <a:pt x="64" y="98"/>
                </a:moveTo>
                <a:lnTo>
                  <a:pt x="0" y="172"/>
                </a:lnTo>
                <a:lnTo>
                  <a:pt x="6" y="170"/>
                </a:lnTo>
                <a:lnTo>
                  <a:pt x="6" y="170"/>
                </a:lnTo>
                <a:lnTo>
                  <a:pt x="66" y="98"/>
                </a:lnTo>
                <a:lnTo>
                  <a:pt x="118" y="2"/>
                </a:lnTo>
                <a:lnTo>
                  <a:pt x="114" y="0"/>
                </a:lnTo>
                <a:lnTo>
                  <a:pt x="64" y="98"/>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01" name="Freeform 2882"/>
          <p:cNvSpPr>
            <a:spLocks/>
          </p:cNvSpPr>
          <p:nvPr/>
        </p:nvSpPr>
        <p:spPr bwMode="auto">
          <a:xfrm>
            <a:off x="9031341" y="2552194"/>
            <a:ext cx="2571" cy="7713"/>
          </a:xfrm>
          <a:custGeom>
            <a:avLst/>
            <a:gdLst/>
            <a:ahLst/>
            <a:cxnLst>
              <a:cxn ang="0">
                <a:pos x="2" y="6"/>
              </a:cxn>
              <a:cxn ang="0">
                <a:pos x="2" y="2"/>
              </a:cxn>
              <a:cxn ang="0">
                <a:pos x="0" y="0"/>
              </a:cxn>
              <a:cxn ang="0">
                <a:pos x="0" y="6"/>
              </a:cxn>
              <a:cxn ang="0">
                <a:pos x="2" y="6"/>
              </a:cxn>
            </a:cxnLst>
            <a:rect l="0" t="0" r="r" b="b"/>
            <a:pathLst>
              <a:path w="2" h="6">
                <a:moveTo>
                  <a:pt x="2" y="6"/>
                </a:moveTo>
                <a:lnTo>
                  <a:pt x="2" y="2"/>
                </a:lnTo>
                <a:lnTo>
                  <a:pt x="0" y="0"/>
                </a:lnTo>
                <a:lnTo>
                  <a:pt x="0" y="6"/>
                </a:lnTo>
                <a:lnTo>
                  <a:pt x="2" y="6"/>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02" name="Freeform 2883"/>
          <p:cNvSpPr>
            <a:spLocks/>
          </p:cNvSpPr>
          <p:nvPr/>
        </p:nvSpPr>
        <p:spPr bwMode="auto">
          <a:xfrm>
            <a:off x="8907932" y="2457016"/>
            <a:ext cx="123408" cy="102840"/>
          </a:xfrm>
          <a:custGeom>
            <a:avLst/>
            <a:gdLst/>
            <a:ahLst/>
            <a:cxnLst>
              <a:cxn ang="0">
                <a:pos x="0" y="2"/>
              </a:cxn>
              <a:cxn ang="0">
                <a:pos x="96" y="80"/>
              </a:cxn>
              <a:cxn ang="0">
                <a:pos x="96" y="74"/>
              </a:cxn>
              <a:cxn ang="0">
                <a:pos x="2" y="0"/>
              </a:cxn>
              <a:cxn ang="0">
                <a:pos x="0" y="2"/>
              </a:cxn>
            </a:cxnLst>
            <a:rect l="0" t="0" r="r" b="b"/>
            <a:pathLst>
              <a:path w="96" h="80">
                <a:moveTo>
                  <a:pt x="0" y="2"/>
                </a:moveTo>
                <a:lnTo>
                  <a:pt x="96" y="80"/>
                </a:lnTo>
                <a:lnTo>
                  <a:pt x="96" y="74"/>
                </a:lnTo>
                <a:lnTo>
                  <a:pt x="2" y="0"/>
                </a:lnTo>
                <a:lnTo>
                  <a:pt x="0" y="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03" name="Freeform 2884"/>
          <p:cNvSpPr>
            <a:spLocks/>
          </p:cNvSpPr>
          <p:nvPr/>
        </p:nvSpPr>
        <p:spPr bwMode="auto">
          <a:xfrm>
            <a:off x="9072477" y="2256530"/>
            <a:ext cx="2571" cy="2571"/>
          </a:xfrm>
          <a:custGeom>
            <a:avLst/>
            <a:gdLst/>
            <a:ahLst/>
            <a:cxnLst>
              <a:cxn ang="0">
                <a:pos x="0" y="2"/>
              </a:cxn>
              <a:cxn ang="0">
                <a:pos x="2" y="2"/>
              </a:cxn>
              <a:cxn ang="0">
                <a:pos x="2" y="0"/>
              </a:cxn>
              <a:cxn ang="0">
                <a:pos x="0" y="2"/>
              </a:cxn>
              <a:cxn ang="0">
                <a:pos x="0" y="2"/>
              </a:cxn>
            </a:cxnLst>
            <a:rect l="0" t="0" r="r" b="b"/>
            <a:pathLst>
              <a:path w="2" h="2">
                <a:moveTo>
                  <a:pt x="0" y="2"/>
                </a:moveTo>
                <a:lnTo>
                  <a:pt x="2" y="2"/>
                </a:lnTo>
                <a:lnTo>
                  <a:pt x="2" y="0"/>
                </a:lnTo>
                <a:lnTo>
                  <a:pt x="0" y="2"/>
                </a:lnTo>
                <a:lnTo>
                  <a:pt x="0" y="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04" name="Freeform 2885"/>
          <p:cNvSpPr>
            <a:spLocks/>
          </p:cNvSpPr>
          <p:nvPr/>
        </p:nvSpPr>
        <p:spPr bwMode="auto">
          <a:xfrm>
            <a:off x="9216485" y="2156261"/>
            <a:ext cx="7713" cy="2571"/>
          </a:xfrm>
          <a:custGeom>
            <a:avLst/>
            <a:gdLst/>
            <a:ahLst/>
            <a:cxnLst>
              <a:cxn ang="0">
                <a:pos x="4" y="0"/>
              </a:cxn>
              <a:cxn ang="0">
                <a:pos x="2" y="0"/>
              </a:cxn>
              <a:cxn ang="0">
                <a:pos x="0" y="2"/>
              </a:cxn>
              <a:cxn ang="0">
                <a:pos x="6" y="2"/>
              </a:cxn>
              <a:cxn ang="0">
                <a:pos x="6" y="0"/>
              </a:cxn>
              <a:cxn ang="0">
                <a:pos x="4" y="0"/>
              </a:cxn>
              <a:cxn ang="0">
                <a:pos x="4" y="0"/>
              </a:cxn>
              <a:cxn ang="0">
                <a:pos x="4" y="0"/>
              </a:cxn>
            </a:cxnLst>
            <a:rect l="0" t="0" r="r" b="b"/>
            <a:pathLst>
              <a:path w="6" h="2">
                <a:moveTo>
                  <a:pt x="4" y="0"/>
                </a:moveTo>
                <a:lnTo>
                  <a:pt x="2" y="0"/>
                </a:lnTo>
                <a:lnTo>
                  <a:pt x="0" y="2"/>
                </a:lnTo>
                <a:lnTo>
                  <a:pt x="6" y="2"/>
                </a:lnTo>
                <a:lnTo>
                  <a:pt x="6" y="0"/>
                </a:lnTo>
                <a:lnTo>
                  <a:pt x="4" y="0"/>
                </a:lnTo>
                <a:lnTo>
                  <a:pt x="4" y="0"/>
                </a:lnTo>
                <a:lnTo>
                  <a:pt x="4"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06" name="Rectangle 2887"/>
          <p:cNvSpPr>
            <a:spLocks noChangeArrowheads="1"/>
          </p:cNvSpPr>
          <p:nvPr/>
        </p:nvSpPr>
        <p:spPr bwMode="auto">
          <a:xfrm>
            <a:off x="3645147" y="1603498"/>
            <a:ext cx="7713" cy="7713"/>
          </a:xfrm>
          <a:prstGeom prst="rect">
            <a:avLst/>
          </a:prstGeom>
          <a:solidFill>
            <a:schemeClr val="tx1"/>
          </a:solidFill>
          <a:ln w="12700" cmpd="sng">
            <a:solidFill>
              <a:schemeClr val="bg1"/>
            </a:solidFill>
            <a:prstDash val="solid"/>
            <a:miter lim="800000"/>
            <a:headEnd/>
            <a:tailEnd/>
          </a:ln>
        </p:spPr>
        <p:txBody>
          <a:bodyPr/>
          <a:lstStyle/>
          <a:p>
            <a:pPr defTabSz="457200">
              <a:defRPr/>
            </a:pPr>
            <a:endParaRPr lang="da-DK" kern="0">
              <a:solidFill>
                <a:schemeClr val="bg1"/>
              </a:solidFill>
              <a:ea typeface="ＭＳ Ｐゴシック" pitchFamily="-97" charset="-128"/>
            </a:endParaRPr>
          </a:p>
        </p:txBody>
      </p:sp>
      <p:sp>
        <p:nvSpPr>
          <p:cNvPr id="107" name="Freeform 2888"/>
          <p:cNvSpPr>
            <a:spLocks/>
          </p:cNvSpPr>
          <p:nvPr/>
        </p:nvSpPr>
        <p:spPr bwMode="auto">
          <a:xfrm>
            <a:off x="3652825" y="1338637"/>
            <a:ext cx="2043939" cy="1252073"/>
          </a:xfrm>
          <a:custGeom>
            <a:avLst/>
            <a:gdLst/>
            <a:ahLst/>
            <a:cxnLst>
              <a:cxn ang="0">
                <a:pos x="1590" y="166"/>
              </a:cxn>
              <a:cxn ang="0">
                <a:pos x="1580" y="616"/>
              </a:cxn>
              <a:cxn ang="0">
                <a:pos x="978" y="650"/>
              </a:cxn>
              <a:cxn ang="0">
                <a:pos x="908" y="626"/>
              </a:cxn>
              <a:cxn ang="0">
                <a:pos x="754" y="534"/>
              </a:cxn>
              <a:cxn ang="0">
                <a:pos x="714" y="476"/>
              </a:cxn>
              <a:cxn ang="0">
                <a:pos x="710" y="326"/>
              </a:cxn>
              <a:cxn ang="0">
                <a:pos x="668" y="24"/>
              </a:cxn>
              <a:cxn ang="0">
                <a:pos x="636" y="166"/>
              </a:cxn>
              <a:cxn ang="0">
                <a:pos x="736" y="346"/>
              </a:cxn>
              <a:cxn ang="0">
                <a:pos x="756" y="472"/>
              </a:cxn>
              <a:cxn ang="0">
                <a:pos x="818" y="642"/>
              </a:cxn>
              <a:cxn ang="0">
                <a:pos x="948" y="618"/>
              </a:cxn>
              <a:cxn ang="0">
                <a:pos x="948" y="964"/>
              </a:cxn>
              <a:cxn ang="0">
                <a:pos x="502" y="598"/>
              </a:cxn>
              <a:cxn ang="0">
                <a:pos x="560" y="436"/>
              </a:cxn>
              <a:cxn ang="0">
                <a:pos x="592" y="2"/>
              </a:cxn>
              <a:cxn ang="0">
                <a:pos x="524" y="342"/>
              </a:cxn>
              <a:cxn ang="0">
                <a:pos x="400" y="334"/>
              </a:cxn>
              <a:cxn ang="0">
                <a:pos x="110" y="318"/>
              </a:cxn>
              <a:cxn ang="0">
                <a:pos x="0" y="206"/>
              </a:cxn>
              <a:cxn ang="0">
                <a:pos x="96" y="238"/>
              </a:cxn>
              <a:cxn ang="0">
                <a:pos x="284" y="356"/>
              </a:cxn>
              <a:cxn ang="0">
                <a:pos x="534" y="378"/>
              </a:cxn>
              <a:cxn ang="0">
                <a:pos x="486" y="572"/>
              </a:cxn>
              <a:cxn ang="0">
                <a:pos x="444" y="862"/>
              </a:cxn>
              <a:cxn ang="0">
                <a:pos x="446" y="866"/>
              </a:cxn>
              <a:cxn ang="0">
                <a:pos x="442" y="870"/>
              </a:cxn>
              <a:cxn ang="0">
                <a:pos x="682" y="914"/>
              </a:cxn>
              <a:cxn ang="0">
                <a:pos x="688" y="920"/>
              </a:cxn>
              <a:cxn ang="0">
                <a:pos x="948" y="970"/>
              </a:cxn>
              <a:cxn ang="0">
                <a:pos x="992" y="584"/>
              </a:cxn>
              <a:cxn ang="0">
                <a:pos x="1584" y="624"/>
              </a:cxn>
              <a:cxn ang="0">
                <a:pos x="1586" y="524"/>
              </a:cxn>
              <a:cxn ang="0">
                <a:pos x="1584" y="520"/>
              </a:cxn>
            </a:cxnLst>
            <a:rect l="0" t="0" r="r" b="b"/>
            <a:pathLst>
              <a:path w="1590" h="974">
                <a:moveTo>
                  <a:pt x="1586" y="520"/>
                </a:moveTo>
                <a:lnTo>
                  <a:pt x="1590" y="166"/>
                </a:lnTo>
                <a:lnTo>
                  <a:pt x="1584" y="164"/>
                </a:lnTo>
                <a:lnTo>
                  <a:pt x="1580" y="616"/>
                </a:lnTo>
                <a:lnTo>
                  <a:pt x="986" y="578"/>
                </a:lnTo>
                <a:lnTo>
                  <a:pt x="978" y="650"/>
                </a:lnTo>
                <a:lnTo>
                  <a:pt x="952" y="614"/>
                </a:lnTo>
                <a:lnTo>
                  <a:pt x="908" y="626"/>
                </a:lnTo>
                <a:lnTo>
                  <a:pt x="824" y="638"/>
                </a:lnTo>
                <a:lnTo>
                  <a:pt x="754" y="534"/>
                </a:lnTo>
                <a:lnTo>
                  <a:pt x="762" y="464"/>
                </a:lnTo>
                <a:lnTo>
                  <a:pt x="714" y="476"/>
                </a:lnTo>
                <a:lnTo>
                  <a:pt x="744" y="346"/>
                </a:lnTo>
                <a:lnTo>
                  <a:pt x="710" y="326"/>
                </a:lnTo>
                <a:lnTo>
                  <a:pt x="644" y="168"/>
                </a:lnTo>
                <a:lnTo>
                  <a:pt x="668" y="24"/>
                </a:lnTo>
                <a:lnTo>
                  <a:pt x="662" y="22"/>
                </a:lnTo>
                <a:lnTo>
                  <a:pt x="636" y="166"/>
                </a:lnTo>
                <a:lnTo>
                  <a:pt x="708" y="332"/>
                </a:lnTo>
                <a:lnTo>
                  <a:pt x="736" y="346"/>
                </a:lnTo>
                <a:lnTo>
                  <a:pt x="706" y="484"/>
                </a:lnTo>
                <a:lnTo>
                  <a:pt x="756" y="472"/>
                </a:lnTo>
                <a:lnTo>
                  <a:pt x="746" y="534"/>
                </a:lnTo>
                <a:lnTo>
                  <a:pt x="818" y="642"/>
                </a:lnTo>
                <a:lnTo>
                  <a:pt x="910" y="632"/>
                </a:lnTo>
                <a:lnTo>
                  <a:pt x="948" y="618"/>
                </a:lnTo>
                <a:lnTo>
                  <a:pt x="976" y="656"/>
                </a:lnTo>
                <a:lnTo>
                  <a:pt x="948" y="964"/>
                </a:lnTo>
                <a:lnTo>
                  <a:pt x="452" y="864"/>
                </a:lnTo>
                <a:lnTo>
                  <a:pt x="502" y="598"/>
                </a:lnTo>
                <a:lnTo>
                  <a:pt x="492" y="572"/>
                </a:lnTo>
                <a:lnTo>
                  <a:pt x="560" y="436"/>
                </a:lnTo>
                <a:lnTo>
                  <a:pt x="530" y="342"/>
                </a:lnTo>
                <a:lnTo>
                  <a:pt x="592" y="2"/>
                </a:lnTo>
                <a:lnTo>
                  <a:pt x="584" y="0"/>
                </a:lnTo>
                <a:lnTo>
                  <a:pt x="524" y="342"/>
                </a:lnTo>
                <a:lnTo>
                  <a:pt x="532" y="368"/>
                </a:lnTo>
                <a:lnTo>
                  <a:pt x="400" y="334"/>
                </a:lnTo>
                <a:lnTo>
                  <a:pt x="284" y="350"/>
                </a:lnTo>
                <a:lnTo>
                  <a:pt x="110" y="318"/>
                </a:lnTo>
                <a:lnTo>
                  <a:pt x="100" y="234"/>
                </a:lnTo>
                <a:lnTo>
                  <a:pt x="0" y="206"/>
                </a:lnTo>
                <a:lnTo>
                  <a:pt x="0" y="212"/>
                </a:lnTo>
                <a:lnTo>
                  <a:pt x="96" y="238"/>
                </a:lnTo>
                <a:lnTo>
                  <a:pt x="104" y="324"/>
                </a:lnTo>
                <a:lnTo>
                  <a:pt x="284" y="356"/>
                </a:lnTo>
                <a:lnTo>
                  <a:pt x="400" y="340"/>
                </a:lnTo>
                <a:lnTo>
                  <a:pt x="534" y="378"/>
                </a:lnTo>
                <a:lnTo>
                  <a:pt x="554" y="436"/>
                </a:lnTo>
                <a:lnTo>
                  <a:pt x="486" y="572"/>
                </a:lnTo>
                <a:lnTo>
                  <a:pt x="494" y="598"/>
                </a:lnTo>
                <a:lnTo>
                  <a:pt x="444" y="862"/>
                </a:lnTo>
                <a:lnTo>
                  <a:pt x="446" y="862"/>
                </a:lnTo>
                <a:lnTo>
                  <a:pt x="446" y="866"/>
                </a:lnTo>
                <a:lnTo>
                  <a:pt x="442" y="866"/>
                </a:lnTo>
                <a:lnTo>
                  <a:pt x="442" y="870"/>
                </a:lnTo>
                <a:lnTo>
                  <a:pt x="680" y="918"/>
                </a:lnTo>
                <a:lnTo>
                  <a:pt x="682" y="914"/>
                </a:lnTo>
                <a:lnTo>
                  <a:pt x="688" y="914"/>
                </a:lnTo>
                <a:lnTo>
                  <a:pt x="688" y="920"/>
                </a:lnTo>
                <a:lnTo>
                  <a:pt x="948" y="974"/>
                </a:lnTo>
                <a:lnTo>
                  <a:pt x="948" y="970"/>
                </a:lnTo>
                <a:lnTo>
                  <a:pt x="954" y="972"/>
                </a:lnTo>
                <a:lnTo>
                  <a:pt x="992" y="584"/>
                </a:lnTo>
                <a:lnTo>
                  <a:pt x="1584" y="624"/>
                </a:lnTo>
                <a:lnTo>
                  <a:pt x="1584" y="624"/>
                </a:lnTo>
                <a:lnTo>
                  <a:pt x="1586" y="624"/>
                </a:lnTo>
                <a:lnTo>
                  <a:pt x="1586" y="524"/>
                </a:lnTo>
                <a:lnTo>
                  <a:pt x="1584" y="524"/>
                </a:lnTo>
                <a:lnTo>
                  <a:pt x="1584" y="520"/>
                </a:lnTo>
                <a:lnTo>
                  <a:pt x="1586" y="52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08" name="Rectangle 2889"/>
          <p:cNvSpPr>
            <a:spLocks noChangeArrowheads="1"/>
          </p:cNvSpPr>
          <p:nvPr/>
        </p:nvSpPr>
        <p:spPr bwMode="auto">
          <a:xfrm>
            <a:off x="3496029" y="2266763"/>
            <a:ext cx="1287" cy="1286"/>
          </a:xfrm>
          <a:prstGeom prst="rect">
            <a:avLst/>
          </a:prstGeom>
          <a:solidFill>
            <a:schemeClr val="tx1"/>
          </a:solidFill>
          <a:ln w="12700" cmpd="sng">
            <a:solidFill>
              <a:schemeClr val="bg1"/>
            </a:solidFill>
            <a:prstDash val="solid"/>
            <a:miter lim="800000"/>
            <a:headEnd/>
            <a:tailEnd/>
          </a:ln>
        </p:spPr>
        <p:txBody>
          <a:bodyPr/>
          <a:lstStyle/>
          <a:p>
            <a:pPr defTabSz="457200">
              <a:defRPr/>
            </a:pPr>
            <a:endParaRPr lang="da-DK" kern="0">
              <a:solidFill>
                <a:schemeClr val="bg1"/>
              </a:solidFill>
              <a:ea typeface="ＭＳ Ｐゴシック" pitchFamily="-97" charset="-128"/>
            </a:endParaRPr>
          </a:p>
        </p:txBody>
      </p:sp>
      <p:sp>
        <p:nvSpPr>
          <p:cNvPr id="109" name="Freeform 2890"/>
          <p:cNvSpPr>
            <a:spLocks/>
          </p:cNvSpPr>
          <p:nvPr/>
        </p:nvSpPr>
        <p:spPr bwMode="auto">
          <a:xfrm>
            <a:off x="4272437" y="4012465"/>
            <a:ext cx="2571" cy="1286"/>
          </a:xfrm>
          <a:custGeom>
            <a:avLst/>
            <a:gdLst/>
            <a:ahLst/>
            <a:cxnLst>
              <a:cxn ang="0">
                <a:pos x="2" y="0"/>
              </a:cxn>
              <a:cxn ang="0">
                <a:pos x="2" y="0"/>
              </a:cxn>
              <a:cxn ang="0">
                <a:pos x="0" y="0"/>
              </a:cxn>
              <a:cxn ang="0">
                <a:pos x="2" y="0"/>
              </a:cxn>
            </a:cxnLst>
            <a:rect l="0" t="0" r="r" b="b"/>
            <a:pathLst>
              <a:path w="2">
                <a:moveTo>
                  <a:pt x="2" y="0"/>
                </a:moveTo>
                <a:lnTo>
                  <a:pt x="2" y="0"/>
                </a:lnTo>
                <a:lnTo>
                  <a:pt x="0" y="0"/>
                </a:lnTo>
                <a:lnTo>
                  <a:pt x="2"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10" name="Freeform 2891"/>
          <p:cNvSpPr>
            <a:spLocks/>
          </p:cNvSpPr>
          <p:nvPr/>
        </p:nvSpPr>
        <p:spPr bwMode="auto">
          <a:xfrm>
            <a:off x="4434408" y="2518720"/>
            <a:ext cx="102840" cy="758442"/>
          </a:xfrm>
          <a:custGeom>
            <a:avLst/>
            <a:gdLst/>
            <a:ahLst/>
            <a:cxnLst>
              <a:cxn ang="0">
                <a:pos x="72" y="0"/>
              </a:cxn>
              <a:cxn ang="0">
                <a:pos x="0" y="590"/>
              </a:cxn>
              <a:cxn ang="0">
                <a:pos x="4" y="590"/>
              </a:cxn>
              <a:cxn ang="0">
                <a:pos x="80" y="2"/>
              </a:cxn>
              <a:cxn ang="0">
                <a:pos x="72" y="0"/>
              </a:cxn>
            </a:cxnLst>
            <a:rect l="0" t="0" r="r" b="b"/>
            <a:pathLst>
              <a:path w="80" h="590">
                <a:moveTo>
                  <a:pt x="72" y="0"/>
                </a:moveTo>
                <a:lnTo>
                  <a:pt x="0" y="590"/>
                </a:lnTo>
                <a:lnTo>
                  <a:pt x="4" y="590"/>
                </a:lnTo>
                <a:lnTo>
                  <a:pt x="80" y="2"/>
                </a:lnTo>
                <a:lnTo>
                  <a:pt x="72"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12" name="Freeform 2893"/>
          <p:cNvSpPr>
            <a:spLocks/>
          </p:cNvSpPr>
          <p:nvPr/>
        </p:nvSpPr>
        <p:spPr bwMode="auto">
          <a:xfrm>
            <a:off x="4221047" y="2446732"/>
            <a:ext cx="5143" cy="5142"/>
          </a:xfrm>
          <a:custGeom>
            <a:avLst/>
            <a:gdLst/>
            <a:ahLst/>
            <a:cxnLst>
              <a:cxn ang="0">
                <a:pos x="4" y="0"/>
              </a:cxn>
              <a:cxn ang="0">
                <a:pos x="2" y="0"/>
              </a:cxn>
              <a:cxn ang="0">
                <a:pos x="0" y="4"/>
              </a:cxn>
              <a:cxn ang="0">
                <a:pos x="4" y="4"/>
              </a:cxn>
              <a:cxn ang="0">
                <a:pos x="4" y="0"/>
              </a:cxn>
            </a:cxnLst>
            <a:rect l="0" t="0" r="r" b="b"/>
            <a:pathLst>
              <a:path w="4" h="4">
                <a:moveTo>
                  <a:pt x="4" y="0"/>
                </a:moveTo>
                <a:lnTo>
                  <a:pt x="2" y="0"/>
                </a:lnTo>
                <a:lnTo>
                  <a:pt x="0" y="4"/>
                </a:lnTo>
                <a:lnTo>
                  <a:pt x="4" y="4"/>
                </a:lnTo>
                <a:lnTo>
                  <a:pt x="4"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13" name="Freeform 2894"/>
          <p:cNvSpPr>
            <a:spLocks/>
          </p:cNvSpPr>
          <p:nvPr/>
        </p:nvSpPr>
        <p:spPr bwMode="auto">
          <a:xfrm>
            <a:off x="4526963" y="2513629"/>
            <a:ext cx="10284" cy="7713"/>
          </a:xfrm>
          <a:custGeom>
            <a:avLst/>
            <a:gdLst/>
            <a:ahLst/>
            <a:cxnLst>
              <a:cxn ang="0">
                <a:pos x="8" y="0"/>
              </a:cxn>
              <a:cxn ang="0">
                <a:pos x="2" y="0"/>
              </a:cxn>
              <a:cxn ang="0">
                <a:pos x="0" y="4"/>
              </a:cxn>
              <a:cxn ang="0">
                <a:pos x="8" y="6"/>
              </a:cxn>
              <a:cxn ang="0">
                <a:pos x="8" y="0"/>
              </a:cxn>
            </a:cxnLst>
            <a:rect l="0" t="0" r="r" b="b"/>
            <a:pathLst>
              <a:path w="8" h="6">
                <a:moveTo>
                  <a:pt x="8" y="0"/>
                </a:moveTo>
                <a:lnTo>
                  <a:pt x="2" y="0"/>
                </a:lnTo>
                <a:lnTo>
                  <a:pt x="0" y="4"/>
                </a:lnTo>
                <a:lnTo>
                  <a:pt x="8" y="6"/>
                </a:lnTo>
                <a:lnTo>
                  <a:pt x="8"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14" name="Freeform 2895"/>
          <p:cNvSpPr>
            <a:spLocks/>
          </p:cNvSpPr>
          <p:nvPr/>
        </p:nvSpPr>
        <p:spPr bwMode="auto">
          <a:xfrm>
            <a:off x="6979722" y="4480386"/>
            <a:ext cx="5143" cy="1286"/>
          </a:xfrm>
          <a:custGeom>
            <a:avLst/>
            <a:gdLst/>
            <a:ahLst/>
            <a:cxnLst>
              <a:cxn ang="0">
                <a:pos x="4" y="0"/>
              </a:cxn>
              <a:cxn ang="0">
                <a:pos x="4" y="0"/>
              </a:cxn>
              <a:cxn ang="0">
                <a:pos x="0" y="0"/>
              </a:cxn>
              <a:cxn ang="0">
                <a:pos x="4" y="0"/>
              </a:cxn>
            </a:cxnLst>
            <a:rect l="0" t="0" r="r" b="b"/>
            <a:pathLst>
              <a:path w="4">
                <a:moveTo>
                  <a:pt x="4" y="0"/>
                </a:moveTo>
                <a:lnTo>
                  <a:pt x="4" y="0"/>
                </a:lnTo>
                <a:lnTo>
                  <a:pt x="0" y="0"/>
                </a:lnTo>
                <a:lnTo>
                  <a:pt x="4"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15" name="Freeform 2896"/>
          <p:cNvSpPr>
            <a:spLocks/>
          </p:cNvSpPr>
          <p:nvPr/>
        </p:nvSpPr>
        <p:spPr bwMode="auto">
          <a:xfrm>
            <a:off x="5305977" y="4256710"/>
            <a:ext cx="2571" cy="5142"/>
          </a:xfrm>
          <a:custGeom>
            <a:avLst/>
            <a:gdLst/>
            <a:ahLst/>
            <a:cxnLst>
              <a:cxn ang="0">
                <a:pos x="2" y="4"/>
              </a:cxn>
              <a:cxn ang="0">
                <a:pos x="2" y="2"/>
              </a:cxn>
              <a:cxn ang="0">
                <a:pos x="0" y="0"/>
              </a:cxn>
              <a:cxn ang="0">
                <a:pos x="2" y="4"/>
              </a:cxn>
            </a:cxnLst>
            <a:rect l="0" t="0" r="r" b="b"/>
            <a:pathLst>
              <a:path w="2" h="4">
                <a:moveTo>
                  <a:pt x="2" y="4"/>
                </a:moveTo>
                <a:lnTo>
                  <a:pt x="2" y="2"/>
                </a:lnTo>
                <a:lnTo>
                  <a:pt x="0" y="0"/>
                </a:lnTo>
                <a:lnTo>
                  <a:pt x="2" y="4"/>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16" name="Freeform 2897"/>
          <p:cNvSpPr>
            <a:spLocks/>
          </p:cNvSpPr>
          <p:nvPr/>
        </p:nvSpPr>
        <p:spPr bwMode="auto">
          <a:xfrm>
            <a:off x="4966603" y="4290184"/>
            <a:ext cx="10284" cy="2571"/>
          </a:xfrm>
          <a:custGeom>
            <a:avLst/>
            <a:gdLst/>
            <a:ahLst/>
            <a:cxnLst>
              <a:cxn ang="0">
                <a:pos x="0" y="0"/>
              </a:cxn>
              <a:cxn ang="0">
                <a:pos x="8" y="2"/>
              </a:cxn>
              <a:cxn ang="0">
                <a:pos x="8" y="0"/>
              </a:cxn>
              <a:cxn ang="0">
                <a:pos x="0" y="0"/>
              </a:cxn>
              <a:cxn ang="0">
                <a:pos x="0" y="0"/>
              </a:cxn>
            </a:cxnLst>
            <a:rect l="0" t="0" r="r" b="b"/>
            <a:pathLst>
              <a:path w="8" h="2">
                <a:moveTo>
                  <a:pt x="0" y="0"/>
                </a:moveTo>
                <a:lnTo>
                  <a:pt x="8" y="2"/>
                </a:lnTo>
                <a:lnTo>
                  <a:pt x="8" y="0"/>
                </a:lnTo>
                <a:lnTo>
                  <a:pt x="0" y="0"/>
                </a:lnTo>
                <a:lnTo>
                  <a:pt x="0"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18" name="Rectangle 2899"/>
          <p:cNvSpPr>
            <a:spLocks noChangeArrowheads="1"/>
          </p:cNvSpPr>
          <p:nvPr/>
        </p:nvSpPr>
        <p:spPr bwMode="auto">
          <a:xfrm>
            <a:off x="4434441" y="3277162"/>
            <a:ext cx="1287" cy="1286"/>
          </a:xfrm>
          <a:prstGeom prst="rect">
            <a:avLst/>
          </a:prstGeom>
          <a:solidFill>
            <a:schemeClr val="tx1"/>
          </a:solidFill>
          <a:ln w="12700" cmpd="sng">
            <a:solidFill>
              <a:schemeClr val="bg1"/>
            </a:solidFill>
            <a:prstDash val="solid"/>
            <a:miter lim="800000"/>
            <a:headEnd/>
            <a:tailEnd/>
          </a:ln>
        </p:spPr>
        <p:txBody>
          <a:bodyPr/>
          <a:lstStyle/>
          <a:p>
            <a:pPr defTabSz="457200">
              <a:defRPr/>
            </a:pPr>
            <a:endParaRPr lang="da-DK" kern="0">
              <a:solidFill>
                <a:schemeClr val="bg1"/>
              </a:solidFill>
              <a:ea typeface="ＭＳ Ｐゴシック" pitchFamily="-97" charset="-128"/>
            </a:endParaRPr>
          </a:p>
        </p:txBody>
      </p:sp>
      <p:sp>
        <p:nvSpPr>
          <p:cNvPr id="120" name="Freeform 2901"/>
          <p:cNvSpPr>
            <a:spLocks/>
          </p:cNvSpPr>
          <p:nvPr/>
        </p:nvSpPr>
        <p:spPr bwMode="auto">
          <a:xfrm>
            <a:off x="6501516" y="2328517"/>
            <a:ext cx="136263" cy="506485"/>
          </a:xfrm>
          <a:custGeom>
            <a:avLst/>
            <a:gdLst/>
            <a:ahLst/>
            <a:cxnLst>
              <a:cxn ang="0">
                <a:pos x="12" y="136"/>
              </a:cxn>
              <a:cxn ang="0">
                <a:pos x="8" y="0"/>
              </a:cxn>
              <a:cxn ang="0">
                <a:pos x="0" y="2"/>
              </a:cxn>
              <a:cxn ang="0">
                <a:pos x="4" y="140"/>
              </a:cxn>
              <a:cxn ang="0">
                <a:pos x="98" y="394"/>
              </a:cxn>
              <a:cxn ang="0">
                <a:pos x="106" y="394"/>
              </a:cxn>
              <a:cxn ang="0">
                <a:pos x="12" y="136"/>
              </a:cxn>
            </a:cxnLst>
            <a:rect l="0" t="0" r="r" b="b"/>
            <a:pathLst>
              <a:path w="106" h="394">
                <a:moveTo>
                  <a:pt x="12" y="136"/>
                </a:moveTo>
                <a:lnTo>
                  <a:pt x="8" y="0"/>
                </a:lnTo>
                <a:lnTo>
                  <a:pt x="0" y="2"/>
                </a:lnTo>
                <a:lnTo>
                  <a:pt x="4" y="140"/>
                </a:lnTo>
                <a:lnTo>
                  <a:pt x="98" y="394"/>
                </a:lnTo>
                <a:lnTo>
                  <a:pt x="106" y="394"/>
                </a:lnTo>
                <a:lnTo>
                  <a:pt x="12" y="136"/>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22" name="Rectangle 2903"/>
          <p:cNvSpPr>
            <a:spLocks noChangeArrowheads="1"/>
          </p:cNvSpPr>
          <p:nvPr/>
        </p:nvSpPr>
        <p:spPr bwMode="auto">
          <a:xfrm>
            <a:off x="5889622" y="2932700"/>
            <a:ext cx="1287" cy="2571"/>
          </a:xfrm>
          <a:prstGeom prst="rect">
            <a:avLst/>
          </a:prstGeom>
          <a:solidFill>
            <a:schemeClr val="tx1"/>
          </a:solidFill>
          <a:ln w="12700" cmpd="sng">
            <a:solidFill>
              <a:schemeClr val="bg1"/>
            </a:solidFill>
            <a:prstDash val="solid"/>
            <a:miter lim="800000"/>
            <a:headEnd/>
            <a:tailEnd/>
          </a:ln>
        </p:spPr>
        <p:txBody>
          <a:bodyPr/>
          <a:lstStyle/>
          <a:p>
            <a:pPr defTabSz="457200">
              <a:defRPr/>
            </a:pPr>
            <a:endParaRPr lang="da-DK" kern="0">
              <a:solidFill>
                <a:schemeClr val="bg1"/>
              </a:solidFill>
              <a:ea typeface="ＭＳ Ｐゴシック" pitchFamily="-97" charset="-128"/>
            </a:endParaRPr>
          </a:p>
        </p:txBody>
      </p:sp>
      <p:sp>
        <p:nvSpPr>
          <p:cNvPr id="123" name="Rectangle 2904"/>
          <p:cNvSpPr>
            <a:spLocks noChangeArrowheads="1"/>
          </p:cNvSpPr>
          <p:nvPr/>
        </p:nvSpPr>
        <p:spPr bwMode="auto">
          <a:xfrm>
            <a:off x="5897334" y="3390337"/>
            <a:ext cx="5143" cy="2571"/>
          </a:xfrm>
          <a:prstGeom prst="rect">
            <a:avLst/>
          </a:prstGeom>
          <a:solidFill>
            <a:schemeClr val="tx1"/>
          </a:solidFill>
          <a:ln w="12700" cmpd="sng">
            <a:solidFill>
              <a:schemeClr val="bg1"/>
            </a:solidFill>
            <a:prstDash val="solid"/>
            <a:miter lim="800000"/>
            <a:headEnd/>
            <a:tailEnd/>
          </a:ln>
        </p:spPr>
        <p:txBody>
          <a:bodyPr/>
          <a:lstStyle/>
          <a:p>
            <a:pPr defTabSz="457200">
              <a:defRPr/>
            </a:pPr>
            <a:endParaRPr lang="da-DK" kern="0">
              <a:solidFill>
                <a:schemeClr val="bg1"/>
              </a:solidFill>
              <a:ea typeface="ＭＳ Ｐゴシック" pitchFamily="-97" charset="-128"/>
            </a:endParaRPr>
          </a:p>
        </p:txBody>
      </p:sp>
      <p:sp>
        <p:nvSpPr>
          <p:cNvPr id="124" name="Freeform 2905"/>
          <p:cNvSpPr>
            <a:spLocks/>
          </p:cNvSpPr>
          <p:nvPr/>
        </p:nvSpPr>
        <p:spPr bwMode="auto">
          <a:xfrm>
            <a:off x="6627463" y="2835003"/>
            <a:ext cx="10284" cy="2571"/>
          </a:xfrm>
          <a:custGeom>
            <a:avLst/>
            <a:gdLst/>
            <a:ahLst/>
            <a:cxnLst>
              <a:cxn ang="0">
                <a:pos x="0" y="0"/>
              </a:cxn>
              <a:cxn ang="0">
                <a:pos x="2" y="2"/>
              </a:cxn>
              <a:cxn ang="0">
                <a:pos x="8" y="2"/>
              </a:cxn>
              <a:cxn ang="0">
                <a:pos x="8" y="0"/>
              </a:cxn>
              <a:cxn ang="0">
                <a:pos x="0" y="0"/>
              </a:cxn>
            </a:cxnLst>
            <a:rect l="0" t="0" r="r" b="b"/>
            <a:pathLst>
              <a:path w="8" h="2">
                <a:moveTo>
                  <a:pt x="0" y="0"/>
                </a:moveTo>
                <a:lnTo>
                  <a:pt x="2" y="2"/>
                </a:lnTo>
                <a:lnTo>
                  <a:pt x="8" y="2"/>
                </a:lnTo>
                <a:lnTo>
                  <a:pt x="8" y="0"/>
                </a:lnTo>
                <a:lnTo>
                  <a:pt x="0"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25" name="Freeform 2906"/>
          <p:cNvSpPr>
            <a:spLocks/>
          </p:cNvSpPr>
          <p:nvPr/>
        </p:nvSpPr>
        <p:spPr bwMode="auto">
          <a:xfrm>
            <a:off x="4871510" y="2585616"/>
            <a:ext cx="7713" cy="7713"/>
          </a:xfrm>
          <a:custGeom>
            <a:avLst/>
            <a:gdLst/>
            <a:ahLst/>
            <a:cxnLst>
              <a:cxn ang="0">
                <a:pos x="0" y="4"/>
              </a:cxn>
              <a:cxn ang="0">
                <a:pos x="6" y="6"/>
              </a:cxn>
              <a:cxn ang="0">
                <a:pos x="6" y="2"/>
              </a:cxn>
              <a:cxn ang="0">
                <a:pos x="0" y="0"/>
              </a:cxn>
              <a:cxn ang="0">
                <a:pos x="0" y="4"/>
              </a:cxn>
            </a:cxnLst>
            <a:rect l="0" t="0" r="r" b="b"/>
            <a:pathLst>
              <a:path w="6" h="6">
                <a:moveTo>
                  <a:pt x="0" y="4"/>
                </a:moveTo>
                <a:lnTo>
                  <a:pt x="6" y="6"/>
                </a:lnTo>
                <a:lnTo>
                  <a:pt x="6" y="2"/>
                </a:lnTo>
                <a:lnTo>
                  <a:pt x="0" y="0"/>
                </a:lnTo>
                <a:lnTo>
                  <a:pt x="0" y="4"/>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26" name="Rectangle 2907"/>
          <p:cNvSpPr>
            <a:spLocks noChangeArrowheads="1"/>
          </p:cNvSpPr>
          <p:nvPr/>
        </p:nvSpPr>
        <p:spPr bwMode="auto">
          <a:xfrm>
            <a:off x="5689053" y="2140784"/>
            <a:ext cx="2571" cy="1286"/>
          </a:xfrm>
          <a:prstGeom prst="rect">
            <a:avLst/>
          </a:prstGeom>
          <a:solidFill>
            <a:schemeClr val="tx1"/>
          </a:solidFill>
          <a:ln w="12700" cmpd="sng">
            <a:solidFill>
              <a:schemeClr val="bg1"/>
            </a:solidFill>
            <a:prstDash val="solid"/>
            <a:miter lim="800000"/>
            <a:headEnd/>
            <a:tailEnd/>
          </a:ln>
        </p:spPr>
        <p:txBody>
          <a:bodyPr/>
          <a:lstStyle/>
          <a:p>
            <a:pPr defTabSz="457200">
              <a:defRPr/>
            </a:pPr>
            <a:endParaRPr lang="da-DK" kern="0">
              <a:solidFill>
                <a:schemeClr val="bg1"/>
              </a:solidFill>
              <a:ea typeface="ＭＳ Ｐゴシック" pitchFamily="-97" charset="-128"/>
            </a:endParaRPr>
          </a:p>
        </p:txBody>
      </p:sp>
      <p:sp>
        <p:nvSpPr>
          <p:cNvPr id="127" name="Freeform 2908"/>
          <p:cNvSpPr>
            <a:spLocks/>
          </p:cNvSpPr>
          <p:nvPr/>
        </p:nvSpPr>
        <p:spPr bwMode="auto">
          <a:xfrm>
            <a:off x="4434441" y="3277162"/>
            <a:ext cx="5143" cy="5142"/>
          </a:xfrm>
          <a:custGeom>
            <a:avLst/>
            <a:gdLst/>
            <a:ahLst/>
            <a:cxnLst>
              <a:cxn ang="0">
                <a:pos x="0" y="0"/>
              </a:cxn>
              <a:cxn ang="0">
                <a:pos x="0" y="2"/>
              </a:cxn>
              <a:cxn ang="0">
                <a:pos x="4" y="4"/>
              </a:cxn>
              <a:cxn ang="0">
                <a:pos x="4" y="0"/>
              </a:cxn>
              <a:cxn ang="0">
                <a:pos x="0" y="0"/>
              </a:cxn>
              <a:cxn ang="0">
                <a:pos x="0" y="0"/>
              </a:cxn>
            </a:cxnLst>
            <a:rect l="0" t="0" r="r" b="b"/>
            <a:pathLst>
              <a:path w="4" h="4">
                <a:moveTo>
                  <a:pt x="0" y="0"/>
                </a:moveTo>
                <a:lnTo>
                  <a:pt x="0" y="2"/>
                </a:lnTo>
                <a:lnTo>
                  <a:pt x="4" y="4"/>
                </a:lnTo>
                <a:lnTo>
                  <a:pt x="4" y="0"/>
                </a:lnTo>
                <a:lnTo>
                  <a:pt x="0" y="0"/>
                </a:lnTo>
                <a:lnTo>
                  <a:pt x="0"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29" name="Rectangle 2910"/>
          <p:cNvSpPr>
            <a:spLocks noChangeArrowheads="1"/>
          </p:cNvSpPr>
          <p:nvPr/>
        </p:nvSpPr>
        <p:spPr bwMode="auto">
          <a:xfrm>
            <a:off x="5689083" y="2459587"/>
            <a:ext cx="1287" cy="5142"/>
          </a:xfrm>
          <a:prstGeom prst="rect">
            <a:avLst/>
          </a:prstGeom>
          <a:solidFill>
            <a:schemeClr val="tx1"/>
          </a:solidFill>
          <a:ln w="12700" cmpd="sng">
            <a:solidFill>
              <a:schemeClr val="bg1"/>
            </a:solidFill>
            <a:prstDash val="solid"/>
            <a:miter lim="800000"/>
            <a:headEnd/>
            <a:tailEnd/>
          </a:ln>
        </p:spPr>
        <p:txBody>
          <a:bodyPr/>
          <a:lstStyle/>
          <a:p>
            <a:pPr defTabSz="457200">
              <a:defRPr/>
            </a:pPr>
            <a:endParaRPr lang="da-DK" kern="0">
              <a:solidFill>
                <a:schemeClr val="bg1"/>
              </a:solidFill>
              <a:ea typeface="ＭＳ Ｐゴシック" pitchFamily="-97" charset="-128"/>
            </a:endParaRPr>
          </a:p>
        </p:txBody>
      </p:sp>
      <p:sp>
        <p:nvSpPr>
          <p:cNvPr id="130" name="Freeform 2911"/>
          <p:cNvSpPr>
            <a:spLocks/>
          </p:cNvSpPr>
          <p:nvPr/>
        </p:nvSpPr>
        <p:spPr bwMode="auto">
          <a:xfrm>
            <a:off x="7519630" y="2511058"/>
            <a:ext cx="5143" cy="7713"/>
          </a:xfrm>
          <a:custGeom>
            <a:avLst/>
            <a:gdLst/>
            <a:ahLst/>
            <a:cxnLst>
              <a:cxn ang="0">
                <a:pos x="4" y="4"/>
              </a:cxn>
              <a:cxn ang="0">
                <a:pos x="4" y="4"/>
              </a:cxn>
              <a:cxn ang="0">
                <a:pos x="0" y="0"/>
              </a:cxn>
              <a:cxn ang="0">
                <a:pos x="0" y="4"/>
              </a:cxn>
              <a:cxn ang="0">
                <a:pos x="2" y="6"/>
              </a:cxn>
              <a:cxn ang="0">
                <a:pos x="4" y="4"/>
              </a:cxn>
            </a:cxnLst>
            <a:rect l="0" t="0" r="r" b="b"/>
            <a:pathLst>
              <a:path w="4" h="6">
                <a:moveTo>
                  <a:pt x="4" y="4"/>
                </a:moveTo>
                <a:lnTo>
                  <a:pt x="4" y="4"/>
                </a:lnTo>
                <a:lnTo>
                  <a:pt x="0" y="0"/>
                </a:lnTo>
                <a:lnTo>
                  <a:pt x="0" y="4"/>
                </a:lnTo>
                <a:lnTo>
                  <a:pt x="2" y="6"/>
                </a:lnTo>
                <a:lnTo>
                  <a:pt x="4" y="4"/>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31" name="Freeform 2912"/>
          <p:cNvSpPr>
            <a:spLocks/>
          </p:cNvSpPr>
          <p:nvPr/>
        </p:nvSpPr>
        <p:spPr bwMode="auto">
          <a:xfrm>
            <a:off x="6933435" y="1765421"/>
            <a:ext cx="7713" cy="7713"/>
          </a:xfrm>
          <a:custGeom>
            <a:avLst/>
            <a:gdLst/>
            <a:ahLst/>
            <a:cxnLst>
              <a:cxn ang="0">
                <a:pos x="6" y="0"/>
              </a:cxn>
              <a:cxn ang="0">
                <a:pos x="0" y="4"/>
              </a:cxn>
              <a:cxn ang="0">
                <a:pos x="0" y="6"/>
              </a:cxn>
              <a:cxn ang="0">
                <a:pos x="4" y="6"/>
              </a:cxn>
              <a:cxn ang="0">
                <a:pos x="6" y="0"/>
              </a:cxn>
            </a:cxnLst>
            <a:rect l="0" t="0" r="r" b="b"/>
            <a:pathLst>
              <a:path w="6" h="6">
                <a:moveTo>
                  <a:pt x="6" y="0"/>
                </a:moveTo>
                <a:lnTo>
                  <a:pt x="0" y="4"/>
                </a:lnTo>
                <a:lnTo>
                  <a:pt x="0" y="6"/>
                </a:lnTo>
                <a:lnTo>
                  <a:pt x="4" y="6"/>
                </a:lnTo>
                <a:lnTo>
                  <a:pt x="6"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33" name="Rectangle 2914"/>
          <p:cNvSpPr>
            <a:spLocks noChangeArrowheads="1"/>
          </p:cNvSpPr>
          <p:nvPr/>
        </p:nvSpPr>
        <p:spPr bwMode="auto">
          <a:xfrm>
            <a:off x="7082530" y="2822097"/>
            <a:ext cx="2571" cy="5142"/>
          </a:xfrm>
          <a:prstGeom prst="rect">
            <a:avLst/>
          </a:prstGeom>
          <a:solidFill>
            <a:schemeClr val="tx1"/>
          </a:solidFill>
          <a:ln w="12700" cmpd="sng">
            <a:solidFill>
              <a:schemeClr val="bg1"/>
            </a:solidFill>
            <a:prstDash val="solid"/>
            <a:miter lim="800000"/>
            <a:headEnd/>
            <a:tailEnd/>
          </a:ln>
        </p:spPr>
        <p:txBody>
          <a:bodyPr/>
          <a:lstStyle/>
          <a:p>
            <a:pPr defTabSz="457200">
              <a:defRPr/>
            </a:pPr>
            <a:endParaRPr lang="da-DK" kern="0">
              <a:solidFill>
                <a:schemeClr val="bg1"/>
              </a:solidFill>
              <a:ea typeface="ＭＳ Ｐゴシック" pitchFamily="-97" charset="-128"/>
            </a:endParaRPr>
          </a:p>
        </p:txBody>
      </p:sp>
      <p:sp>
        <p:nvSpPr>
          <p:cNvPr id="135" name="Freeform 2916"/>
          <p:cNvSpPr>
            <a:spLocks/>
          </p:cNvSpPr>
          <p:nvPr/>
        </p:nvSpPr>
        <p:spPr bwMode="auto">
          <a:xfrm>
            <a:off x="6501518" y="2328517"/>
            <a:ext cx="1287" cy="2571"/>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36" name="Freeform 2917"/>
          <p:cNvSpPr>
            <a:spLocks/>
          </p:cNvSpPr>
          <p:nvPr/>
        </p:nvSpPr>
        <p:spPr bwMode="auto">
          <a:xfrm>
            <a:off x="6501487" y="2318233"/>
            <a:ext cx="10284" cy="12855"/>
          </a:xfrm>
          <a:custGeom>
            <a:avLst/>
            <a:gdLst/>
            <a:ahLst/>
            <a:cxnLst>
              <a:cxn ang="0">
                <a:pos x="8" y="0"/>
              </a:cxn>
              <a:cxn ang="0">
                <a:pos x="0" y="0"/>
              </a:cxn>
              <a:cxn ang="0">
                <a:pos x="0" y="8"/>
              </a:cxn>
              <a:cxn ang="0">
                <a:pos x="0" y="10"/>
              </a:cxn>
              <a:cxn ang="0">
                <a:pos x="8" y="8"/>
              </a:cxn>
              <a:cxn ang="0">
                <a:pos x="8" y="0"/>
              </a:cxn>
            </a:cxnLst>
            <a:rect l="0" t="0" r="r" b="b"/>
            <a:pathLst>
              <a:path w="8" h="10">
                <a:moveTo>
                  <a:pt x="8" y="0"/>
                </a:moveTo>
                <a:lnTo>
                  <a:pt x="0" y="0"/>
                </a:lnTo>
                <a:lnTo>
                  <a:pt x="0" y="8"/>
                </a:lnTo>
                <a:lnTo>
                  <a:pt x="0" y="10"/>
                </a:lnTo>
                <a:lnTo>
                  <a:pt x="8" y="8"/>
                </a:lnTo>
                <a:lnTo>
                  <a:pt x="8"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38" name="Rectangle 2919"/>
          <p:cNvSpPr>
            <a:spLocks noChangeArrowheads="1"/>
          </p:cNvSpPr>
          <p:nvPr/>
        </p:nvSpPr>
        <p:spPr bwMode="auto">
          <a:xfrm>
            <a:off x="5689053" y="2007092"/>
            <a:ext cx="2571" cy="5142"/>
          </a:xfrm>
          <a:prstGeom prst="rect">
            <a:avLst/>
          </a:prstGeom>
          <a:solidFill>
            <a:schemeClr val="tx1"/>
          </a:solidFill>
          <a:ln w="12700" cmpd="sng">
            <a:solidFill>
              <a:schemeClr val="bg1"/>
            </a:solidFill>
            <a:prstDash val="solid"/>
            <a:miter lim="800000"/>
            <a:headEnd/>
            <a:tailEnd/>
          </a:ln>
        </p:spPr>
        <p:txBody>
          <a:bodyPr/>
          <a:lstStyle/>
          <a:p>
            <a:pPr defTabSz="457200">
              <a:defRPr/>
            </a:pPr>
            <a:endParaRPr lang="da-DK" kern="0">
              <a:solidFill>
                <a:schemeClr val="bg1"/>
              </a:solidFill>
              <a:ea typeface="ＭＳ Ｐゴシック" pitchFamily="-97" charset="-128"/>
            </a:endParaRPr>
          </a:p>
        </p:txBody>
      </p:sp>
      <p:sp>
        <p:nvSpPr>
          <p:cNvPr id="139" name="Freeform 2920"/>
          <p:cNvSpPr>
            <a:spLocks/>
          </p:cNvSpPr>
          <p:nvPr/>
        </p:nvSpPr>
        <p:spPr bwMode="auto">
          <a:xfrm>
            <a:off x="7406476" y="1942818"/>
            <a:ext cx="17997" cy="5142"/>
          </a:xfrm>
          <a:custGeom>
            <a:avLst/>
            <a:gdLst/>
            <a:ahLst/>
            <a:cxnLst>
              <a:cxn ang="0">
                <a:pos x="4" y="4"/>
              </a:cxn>
              <a:cxn ang="0">
                <a:pos x="14" y="4"/>
              </a:cxn>
              <a:cxn ang="0">
                <a:pos x="4" y="0"/>
              </a:cxn>
              <a:cxn ang="0">
                <a:pos x="0" y="0"/>
              </a:cxn>
              <a:cxn ang="0">
                <a:pos x="0" y="4"/>
              </a:cxn>
              <a:cxn ang="0">
                <a:pos x="4" y="4"/>
              </a:cxn>
            </a:cxnLst>
            <a:rect l="0" t="0" r="r" b="b"/>
            <a:pathLst>
              <a:path w="14" h="4">
                <a:moveTo>
                  <a:pt x="4" y="4"/>
                </a:moveTo>
                <a:lnTo>
                  <a:pt x="14" y="4"/>
                </a:lnTo>
                <a:lnTo>
                  <a:pt x="4" y="0"/>
                </a:lnTo>
                <a:lnTo>
                  <a:pt x="0" y="0"/>
                </a:lnTo>
                <a:lnTo>
                  <a:pt x="0" y="4"/>
                </a:lnTo>
                <a:lnTo>
                  <a:pt x="4" y="4"/>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40" name="Freeform 2921"/>
          <p:cNvSpPr>
            <a:spLocks/>
          </p:cNvSpPr>
          <p:nvPr/>
        </p:nvSpPr>
        <p:spPr bwMode="auto">
          <a:xfrm>
            <a:off x="7061995" y="1791129"/>
            <a:ext cx="349655" cy="156830"/>
          </a:xfrm>
          <a:custGeom>
            <a:avLst/>
            <a:gdLst/>
            <a:ahLst/>
            <a:cxnLst>
              <a:cxn ang="0">
                <a:pos x="230" y="84"/>
              </a:cxn>
              <a:cxn ang="0">
                <a:pos x="240" y="122"/>
              </a:cxn>
              <a:cxn ang="0">
                <a:pos x="272" y="122"/>
              </a:cxn>
              <a:cxn ang="0">
                <a:pos x="268" y="122"/>
              </a:cxn>
              <a:cxn ang="0">
                <a:pos x="268" y="118"/>
              </a:cxn>
              <a:cxn ang="0">
                <a:pos x="242" y="118"/>
              </a:cxn>
              <a:cxn ang="0">
                <a:pos x="236" y="80"/>
              </a:cxn>
              <a:cxn ang="0">
                <a:pos x="24" y="52"/>
              </a:cxn>
              <a:cxn ang="0">
                <a:pos x="6" y="0"/>
              </a:cxn>
              <a:cxn ang="0">
                <a:pos x="0" y="0"/>
              </a:cxn>
              <a:cxn ang="0">
                <a:pos x="22" y="58"/>
              </a:cxn>
              <a:cxn ang="0">
                <a:pos x="230" y="84"/>
              </a:cxn>
            </a:cxnLst>
            <a:rect l="0" t="0" r="r" b="b"/>
            <a:pathLst>
              <a:path w="272" h="122">
                <a:moveTo>
                  <a:pt x="230" y="84"/>
                </a:moveTo>
                <a:lnTo>
                  <a:pt x="240" y="122"/>
                </a:lnTo>
                <a:lnTo>
                  <a:pt x="272" y="122"/>
                </a:lnTo>
                <a:lnTo>
                  <a:pt x="268" y="122"/>
                </a:lnTo>
                <a:lnTo>
                  <a:pt x="268" y="118"/>
                </a:lnTo>
                <a:lnTo>
                  <a:pt x="242" y="118"/>
                </a:lnTo>
                <a:lnTo>
                  <a:pt x="236" y="80"/>
                </a:lnTo>
                <a:lnTo>
                  <a:pt x="24" y="52"/>
                </a:lnTo>
                <a:lnTo>
                  <a:pt x="6" y="0"/>
                </a:lnTo>
                <a:lnTo>
                  <a:pt x="0" y="0"/>
                </a:lnTo>
                <a:lnTo>
                  <a:pt x="22" y="58"/>
                </a:lnTo>
                <a:lnTo>
                  <a:pt x="230" y="84"/>
                </a:lnTo>
                <a:close/>
              </a:path>
            </a:pathLst>
          </a:custGeom>
          <a:solidFill>
            <a:schemeClr val="bg1">
              <a:lumMod val="75000"/>
            </a:schemeClr>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41" name="Freeform 2922"/>
          <p:cNvSpPr>
            <a:spLocks/>
          </p:cNvSpPr>
          <p:nvPr/>
        </p:nvSpPr>
        <p:spPr bwMode="auto">
          <a:xfrm>
            <a:off x="6666031" y="2917223"/>
            <a:ext cx="182540" cy="979548"/>
          </a:xfrm>
          <a:custGeom>
            <a:avLst/>
            <a:gdLst/>
            <a:ahLst/>
            <a:cxnLst>
              <a:cxn ang="0">
                <a:pos x="28" y="66"/>
              </a:cxn>
              <a:cxn ang="0">
                <a:pos x="46" y="0"/>
              </a:cxn>
              <a:cxn ang="0">
                <a:pos x="0" y="0"/>
              </a:cxn>
              <a:cxn ang="0">
                <a:pos x="2" y="6"/>
              </a:cxn>
              <a:cxn ang="0">
                <a:pos x="38" y="6"/>
              </a:cxn>
              <a:cxn ang="0">
                <a:pos x="22" y="68"/>
              </a:cxn>
              <a:cxn ang="0">
                <a:pos x="76" y="96"/>
              </a:cxn>
              <a:cxn ang="0">
                <a:pos x="96" y="344"/>
              </a:cxn>
              <a:cxn ang="0">
                <a:pos x="102" y="344"/>
              </a:cxn>
              <a:cxn ang="0">
                <a:pos x="100" y="350"/>
              </a:cxn>
              <a:cxn ang="0">
                <a:pos x="98" y="350"/>
              </a:cxn>
              <a:cxn ang="0">
                <a:pos x="132" y="758"/>
              </a:cxn>
              <a:cxn ang="0">
                <a:pos x="142" y="762"/>
              </a:cxn>
              <a:cxn ang="0">
                <a:pos x="110" y="404"/>
              </a:cxn>
              <a:cxn ang="0">
                <a:pos x="106" y="404"/>
              </a:cxn>
              <a:cxn ang="0">
                <a:pos x="106" y="400"/>
              </a:cxn>
              <a:cxn ang="0">
                <a:pos x="110" y="400"/>
              </a:cxn>
              <a:cxn ang="0">
                <a:pos x="82" y="90"/>
              </a:cxn>
              <a:cxn ang="0">
                <a:pos x="28" y="66"/>
              </a:cxn>
            </a:cxnLst>
            <a:rect l="0" t="0" r="r" b="b"/>
            <a:pathLst>
              <a:path w="142" h="762">
                <a:moveTo>
                  <a:pt x="28" y="66"/>
                </a:moveTo>
                <a:lnTo>
                  <a:pt x="46" y="0"/>
                </a:lnTo>
                <a:lnTo>
                  <a:pt x="0" y="0"/>
                </a:lnTo>
                <a:lnTo>
                  <a:pt x="2" y="6"/>
                </a:lnTo>
                <a:lnTo>
                  <a:pt x="38" y="6"/>
                </a:lnTo>
                <a:lnTo>
                  <a:pt x="22" y="68"/>
                </a:lnTo>
                <a:lnTo>
                  <a:pt x="76" y="96"/>
                </a:lnTo>
                <a:lnTo>
                  <a:pt x="96" y="344"/>
                </a:lnTo>
                <a:lnTo>
                  <a:pt x="102" y="344"/>
                </a:lnTo>
                <a:lnTo>
                  <a:pt x="100" y="350"/>
                </a:lnTo>
                <a:lnTo>
                  <a:pt x="98" y="350"/>
                </a:lnTo>
                <a:lnTo>
                  <a:pt x="132" y="758"/>
                </a:lnTo>
                <a:lnTo>
                  <a:pt x="142" y="762"/>
                </a:lnTo>
                <a:lnTo>
                  <a:pt x="110" y="404"/>
                </a:lnTo>
                <a:lnTo>
                  <a:pt x="106" y="404"/>
                </a:lnTo>
                <a:lnTo>
                  <a:pt x="106" y="400"/>
                </a:lnTo>
                <a:lnTo>
                  <a:pt x="110" y="400"/>
                </a:lnTo>
                <a:lnTo>
                  <a:pt x="82" y="90"/>
                </a:lnTo>
                <a:lnTo>
                  <a:pt x="28" y="66"/>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42" name="Freeform 2923"/>
          <p:cNvSpPr>
            <a:spLocks/>
          </p:cNvSpPr>
          <p:nvPr/>
        </p:nvSpPr>
        <p:spPr bwMode="auto">
          <a:xfrm>
            <a:off x="6835732" y="3891629"/>
            <a:ext cx="12855" cy="10284"/>
          </a:xfrm>
          <a:custGeom>
            <a:avLst/>
            <a:gdLst/>
            <a:ahLst/>
            <a:cxnLst>
              <a:cxn ang="0">
                <a:pos x="0" y="4"/>
              </a:cxn>
              <a:cxn ang="0">
                <a:pos x="10" y="8"/>
              </a:cxn>
              <a:cxn ang="0">
                <a:pos x="10" y="4"/>
              </a:cxn>
              <a:cxn ang="0">
                <a:pos x="0" y="0"/>
              </a:cxn>
              <a:cxn ang="0">
                <a:pos x="0" y="4"/>
              </a:cxn>
            </a:cxnLst>
            <a:rect l="0" t="0" r="r" b="b"/>
            <a:pathLst>
              <a:path w="10" h="8">
                <a:moveTo>
                  <a:pt x="0" y="4"/>
                </a:moveTo>
                <a:lnTo>
                  <a:pt x="10" y="8"/>
                </a:lnTo>
                <a:lnTo>
                  <a:pt x="10" y="4"/>
                </a:lnTo>
                <a:lnTo>
                  <a:pt x="0" y="0"/>
                </a:lnTo>
                <a:lnTo>
                  <a:pt x="0" y="4"/>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43" name="Freeform 2924"/>
          <p:cNvSpPr>
            <a:spLocks/>
          </p:cNvSpPr>
          <p:nvPr/>
        </p:nvSpPr>
        <p:spPr bwMode="auto">
          <a:xfrm>
            <a:off x="6789447" y="3359485"/>
            <a:ext cx="7713" cy="7713"/>
          </a:xfrm>
          <a:custGeom>
            <a:avLst/>
            <a:gdLst/>
            <a:ahLst/>
            <a:cxnLst>
              <a:cxn ang="0">
                <a:pos x="6" y="0"/>
              </a:cxn>
              <a:cxn ang="0">
                <a:pos x="0" y="0"/>
              </a:cxn>
              <a:cxn ang="0">
                <a:pos x="2" y="6"/>
              </a:cxn>
              <a:cxn ang="0">
                <a:pos x="4" y="6"/>
              </a:cxn>
              <a:cxn ang="0">
                <a:pos x="6" y="0"/>
              </a:cxn>
            </a:cxnLst>
            <a:rect l="0" t="0" r="r" b="b"/>
            <a:pathLst>
              <a:path w="6" h="6">
                <a:moveTo>
                  <a:pt x="6" y="0"/>
                </a:moveTo>
                <a:lnTo>
                  <a:pt x="0" y="0"/>
                </a:lnTo>
                <a:lnTo>
                  <a:pt x="2" y="6"/>
                </a:lnTo>
                <a:lnTo>
                  <a:pt x="4" y="6"/>
                </a:lnTo>
                <a:lnTo>
                  <a:pt x="6"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44" name="Freeform 2925"/>
          <p:cNvSpPr>
            <a:spLocks/>
          </p:cNvSpPr>
          <p:nvPr/>
        </p:nvSpPr>
        <p:spPr bwMode="auto">
          <a:xfrm>
            <a:off x="6658315" y="2917274"/>
            <a:ext cx="10284" cy="7713"/>
          </a:xfrm>
          <a:custGeom>
            <a:avLst/>
            <a:gdLst/>
            <a:ahLst/>
            <a:cxnLst>
              <a:cxn ang="0">
                <a:pos x="0" y="0"/>
              </a:cxn>
              <a:cxn ang="0">
                <a:pos x="0" y="6"/>
              </a:cxn>
              <a:cxn ang="0">
                <a:pos x="8" y="6"/>
              </a:cxn>
              <a:cxn ang="0">
                <a:pos x="6" y="0"/>
              </a:cxn>
              <a:cxn ang="0">
                <a:pos x="0" y="0"/>
              </a:cxn>
            </a:cxnLst>
            <a:rect l="0" t="0" r="r" b="b"/>
            <a:pathLst>
              <a:path w="8" h="6">
                <a:moveTo>
                  <a:pt x="0" y="0"/>
                </a:moveTo>
                <a:lnTo>
                  <a:pt x="0" y="6"/>
                </a:lnTo>
                <a:lnTo>
                  <a:pt x="8" y="6"/>
                </a:lnTo>
                <a:lnTo>
                  <a:pt x="6" y="0"/>
                </a:lnTo>
                <a:lnTo>
                  <a:pt x="0"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45" name="Freeform 2926"/>
          <p:cNvSpPr>
            <a:spLocks/>
          </p:cNvSpPr>
          <p:nvPr/>
        </p:nvSpPr>
        <p:spPr bwMode="auto">
          <a:xfrm>
            <a:off x="9036514" y="2958359"/>
            <a:ext cx="5143" cy="5142"/>
          </a:xfrm>
          <a:custGeom>
            <a:avLst/>
            <a:gdLst/>
            <a:ahLst/>
            <a:cxnLst>
              <a:cxn ang="0">
                <a:pos x="4" y="4"/>
              </a:cxn>
              <a:cxn ang="0">
                <a:pos x="2" y="0"/>
              </a:cxn>
              <a:cxn ang="0">
                <a:pos x="0" y="0"/>
              </a:cxn>
              <a:cxn ang="0">
                <a:pos x="2" y="4"/>
              </a:cxn>
              <a:cxn ang="0">
                <a:pos x="4" y="4"/>
              </a:cxn>
            </a:cxnLst>
            <a:rect l="0" t="0" r="r" b="b"/>
            <a:pathLst>
              <a:path w="4" h="4">
                <a:moveTo>
                  <a:pt x="4" y="4"/>
                </a:moveTo>
                <a:lnTo>
                  <a:pt x="2" y="0"/>
                </a:lnTo>
                <a:lnTo>
                  <a:pt x="0" y="0"/>
                </a:lnTo>
                <a:lnTo>
                  <a:pt x="2" y="4"/>
                </a:lnTo>
                <a:lnTo>
                  <a:pt x="4" y="4"/>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47" name="Freeform 2928"/>
          <p:cNvSpPr>
            <a:spLocks/>
          </p:cNvSpPr>
          <p:nvPr/>
        </p:nvSpPr>
        <p:spPr bwMode="auto">
          <a:xfrm>
            <a:off x="8332065" y="3179464"/>
            <a:ext cx="7713" cy="5142"/>
          </a:xfrm>
          <a:custGeom>
            <a:avLst/>
            <a:gdLst/>
            <a:ahLst/>
            <a:cxnLst>
              <a:cxn ang="0">
                <a:pos x="6" y="0"/>
              </a:cxn>
              <a:cxn ang="0">
                <a:pos x="2" y="2"/>
              </a:cxn>
              <a:cxn ang="0">
                <a:pos x="0" y="4"/>
              </a:cxn>
              <a:cxn ang="0">
                <a:pos x="4" y="2"/>
              </a:cxn>
              <a:cxn ang="0">
                <a:pos x="6" y="0"/>
              </a:cxn>
            </a:cxnLst>
            <a:rect l="0" t="0" r="r" b="b"/>
            <a:pathLst>
              <a:path w="6" h="4">
                <a:moveTo>
                  <a:pt x="6" y="0"/>
                </a:moveTo>
                <a:lnTo>
                  <a:pt x="2" y="2"/>
                </a:lnTo>
                <a:lnTo>
                  <a:pt x="0" y="4"/>
                </a:lnTo>
                <a:lnTo>
                  <a:pt x="4" y="2"/>
                </a:lnTo>
                <a:lnTo>
                  <a:pt x="6"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48" name="Freeform 2929"/>
          <p:cNvSpPr>
            <a:spLocks/>
          </p:cNvSpPr>
          <p:nvPr/>
        </p:nvSpPr>
        <p:spPr bwMode="auto">
          <a:xfrm>
            <a:off x="8110959" y="3218029"/>
            <a:ext cx="12855" cy="10284"/>
          </a:xfrm>
          <a:custGeom>
            <a:avLst/>
            <a:gdLst/>
            <a:ahLst/>
            <a:cxnLst>
              <a:cxn ang="0">
                <a:pos x="4" y="2"/>
              </a:cxn>
              <a:cxn ang="0">
                <a:pos x="0" y="8"/>
              </a:cxn>
              <a:cxn ang="0">
                <a:pos x="8" y="4"/>
              </a:cxn>
              <a:cxn ang="0">
                <a:pos x="10" y="0"/>
              </a:cxn>
              <a:cxn ang="0">
                <a:pos x="10" y="0"/>
              </a:cxn>
              <a:cxn ang="0">
                <a:pos x="4" y="2"/>
              </a:cxn>
            </a:cxnLst>
            <a:rect l="0" t="0" r="r" b="b"/>
            <a:pathLst>
              <a:path w="10" h="8">
                <a:moveTo>
                  <a:pt x="4" y="2"/>
                </a:moveTo>
                <a:lnTo>
                  <a:pt x="0" y="8"/>
                </a:lnTo>
                <a:lnTo>
                  <a:pt x="8" y="4"/>
                </a:lnTo>
                <a:lnTo>
                  <a:pt x="10" y="0"/>
                </a:lnTo>
                <a:lnTo>
                  <a:pt x="10" y="0"/>
                </a:lnTo>
                <a:lnTo>
                  <a:pt x="4" y="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49" name="Rectangle 2930"/>
          <p:cNvSpPr>
            <a:spLocks noChangeArrowheads="1"/>
          </p:cNvSpPr>
          <p:nvPr/>
        </p:nvSpPr>
        <p:spPr bwMode="auto">
          <a:xfrm>
            <a:off x="6802323" y="3431422"/>
            <a:ext cx="5143" cy="5142"/>
          </a:xfrm>
          <a:prstGeom prst="rect">
            <a:avLst/>
          </a:prstGeom>
          <a:solidFill>
            <a:schemeClr val="tx1"/>
          </a:solidFill>
          <a:ln w="12700" cmpd="sng">
            <a:solidFill>
              <a:schemeClr val="bg1"/>
            </a:solidFill>
            <a:prstDash val="solid"/>
            <a:miter lim="800000"/>
            <a:headEnd/>
            <a:tailEnd/>
          </a:ln>
        </p:spPr>
        <p:txBody>
          <a:bodyPr/>
          <a:lstStyle/>
          <a:p>
            <a:pPr defTabSz="457200">
              <a:defRPr/>
            </a:pPr>
            <a:endParaRPr lang="da-DK" kern="0">
              <a:solidFill>
                <a:schemeClr val="bg1"/>
              </a:solidFill>
              <a:ea typeface="ＭＳ Ｐゴシック" pitchFamily="-97" charset="-128"/>
            </a:endParaRPr>
          </a:p>
        </p:txBody>
      </p:sp>
      <p:sp>
        <p:nvSpPr>
          <p:cNvPr id="150" name="Freeform 2931"/>
          <p:cNvSpPr>
            <a:spLocks/>
          </p:cNvSpPr>
          <p:nvPr/>
        </p:nvSpPr>
        <p:spPr bwMode="auto">
          <a:xfrm>
            <a:off x="8784558" y="3495705"/>
            <a:ext cx="5143" cy="7713"/>
          </a:xfrm>
          <a:custGeom>
            <a:avLst/>
            <a:gdLst/>
            <a:ahLst/>
            <a:cxnLst>
              <a:cxn ang="0">
                <a:pos x="2" y="6"/>
              </a:cxn>
              <a:cxn ang="0">
                <a:pos x="4" y="0"/>
              </a:cxn>
              <a:cxn ang="0">
                <a:pos x="2" y="0"/>
              </a:cxn>
              <a:cxn ang="0">
                <a:pos x="0" y="6"/>
              </a:cxn>
              <a:cxn ang="0">
                <a:pos x="2" y="6"/>
              </a:cxn>
            </a:cxnLst>
            <a:rect l="0" t="0" r="r" b="b"/>
            <a:pathLst>
              <a:path w="4" h="6">
                <a:moveTo>
                  <a:pt x="2" y="6"/>
                </a:moveTo>
                <a:lnTo>
                  <a:pt x="4" y="0"/>
                </a:lnTo>
                <a:lnTo>
                  <a:pt x="2" y="0"/>
                </a:lnTo>
                <a:lnTo>
                  <a:pt x="0" y="6"/>
                </a:lnTo>
                <a:lnTo>
                  <a:pt x="2" y="6"/>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51" name="Freeform 2932"/>
          <p:cNvSpPr>
            <a:spLocks/>
          </p:cNvSpPr>
          <p:nvPr/>
        </p:nvSpPr>
        <p:spPr bwMode="auto">
          <a:xfrm>
            <a:off x="7529916" y="4333839"/>
            <a:ext cx="7713" cy="5142"/>
          </a:xfrm>
          <a:custGeom>
            <a:avLst/>
            <a:gdLst/>
            <a:ahLst/>
            <a:cxnLst>
              <a:cxn ang="0">
                <a:pos x="0" y="4"/>
              </a:cxn>
              <a:cxn ang="0">
                <a:pos x="6" y="2"/>
              </a:cxn>
              <a:cxn ang="0">
                <a:pos x="4" y="0"/>
              </a:cxn>
              <a:cxn ang="0">
                <a:pos x="0" y="0"/>
              </a:cxn>
              <a:cxn ang="0">
                <a:pos x="0" y="4"/>
              </a:cxn>
            </a:cxnLst>
            <a:rect l="0" t="0" r="r" b="b"/>
            <a:pathLst>
              <a:path w="6" h="4">
                <a:moveTo>
                  <a:pt x="0" y="4"/>
                </a:moveTo>
                <a:lnTo>
                  <a:pt x="6" y="2"/>
                </a:lnTo>
                <a:lnTo>
                  <a:pt x="4" y="0"/>
                </a:lnTo>
                <a:lnTo>
                  <a:pt x="0" y="0"/>
                </a:lnTo>
                <a:lnTo>
                  <a:pt x="0" y="4"/>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53" name="Rectangle 2934"/>
          <p:cNvSpPr>
            <a:spLocks noChangeArrowheads="1"/>
          </p:cNvSpPr>
          <p:nvPr/>
        </p:nvSpPr>
        <p:spPr bwMode="auto">
          <a:xfrm>
            <a:off x="6894868" y="3971330"/>
            <a:ext cx="1287" cy="1286"/>
          </a:xfrm>
          <a:prstGeom prst="rect">
            <a:avLst/>
          </a:prstGeom>
          <a:solidFill>
            <a:schemeClr val="tx1"/>
          </a:solidFill>
          <a:ln w="12700" cmpd="sng">
            <a:solidFill>
              <a:schemeClr val="bg1"/>
            </a:solidFill>
            <a:prstDash val="solid"/>
            <a:miter lim="800000"/>
            <a:headEnd/>
            <a:tailEnd/>
          </a:ln>
        </p:spPr>
        <p:txBody>
          <a:bodyPr/>
          <a:lstStyle/>
          <a:p>
            <a:pPr defTabSz="457200">
              <a:defRPr/>
            </a:pPr>
            <a:endParaRPr lang="da-DK" kern="0">
              <a:solidFill>
                <a:schemeClr val="bg1"/>
              </a:solidFill>
              <a:ea typeface="ＭＳ Ｐゴシック" pitchFamily="-97" charset="-128"/>
            </a:endParaRPr>
          </a:p>
        </p:txBody>
      </p:sp>
      <p:sp>
        <p:nvSpPr>
          <p:cNvPr id="154" name="Freeform 2935"/>
          <p:cNvSpPr>
            <a:spLocks/>
          </p:cNvSpPr>
          <p:nvPr/>
        </p:nvSpPr>
        <p:spPr bwMode="auto">
          <a:xfrm>
            <a:off x="8062110" y="3500838"/>
            <a:ext cx="7713" cy="5142"/>
          </a:xfrm>
          <a:custGeom>
            <a:avLst/>
            <a:gdLst/>
            <a:ahLst/>
            <a:cxnLst>
              <a:cxn ang="0">
                <a:pos x="0" y="4"/>
              </a:cxn>
              <a:cxn ang="0">
                <a:pos x="6" y="0"/>
              </a:cxn>
              <a:cxn ang="0">
                <a:pos x="6" y="0"/>
              </a:cxn>
              <a:cxn ang="0">
                <a:pos x="2" y="0"/>
              </a:cxn>
              <a:cxn ang="0">
                <a:pos x="0" y="4"/>
              </a:cxn>
            </a:cxnLst>
            <a:rect l="0" t="0" r="r" b="b"/>
            <a:pathLst>
              <a:path w="6" h="4">
                <a:moveTo>
                  <a:pt x="0" y="4"/>
                </a:moveTo>
                <a:lnTo>
                  <a:pt x="6" y="0"/>
                </a:lnTo>
                <a:lnTo>
                  <a:pt x="6" y="0"/>
                </a:lnTo>
                <a:lnTo>
                  <a:pt x="2" y="0"/>
                </a:lnTo>
                <a:lnTo>
                  <a:pt x="0" y="4"/>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55" name="Freeform 2936"/>
          <p:cNvSpPr>
            <a:spLocks/>
          </p:cNvSpPr>
          <p:nvPr/>
        </p:nvSpPr>
        <p:spPr bwMode="auto">
          <a:xfrm>
            <a:off x="6894847" y="3966188"/>
            <a:ext cx="10284" cy="5142"/>
          </a:xfrm>
          <a:custGeom>
            <a:avLst/>
            <a:gdLst/>
            <a:ahLst/>
            <a:cxnLst>
              <a:cxn ang="0">
                <a:pos x="0" y="4"/>
              </a:cxn>
              <a:cxn ang="0">
                <a:pos x="0" y="4"/>
              </a:cxn>
              <a:cxn ang="0">
                <a:pos x="8" y="4"/>
              </a:cxn>
              <a:cxn ang="0">
                <a:pos x="8" y="0"/>
              </a:cxn>
              <a:cxn ang="0">
                <a:pos x="0" y="0"/>
              </a:cxn>
              <a:cxn ang="0">
                <a:pos x="0" y="4"/>
              </a:cxn>
            </a:cxnLst>
            <a:rect l="0" t="0" r="r" b="b"/>
            <a:pathLst>
              <a:path w="8" h="4">
                <a:moveTo>
                  <a:pt x="0" y="4"/>
                </a:moveTo>
                <a:lnTo>
                  <a:pt x="0" y="4"/>
                </a:lnTo>
                <a:lnTo>
                  <a:pt x="8" y="4"/>
                </a:lnTo>
                <a:lnTo>
                  <a:pt x="8" y="0"/>
                </a:lnTo>
                <a:lnTo>
                  <a:pt x="0" y="0"/>
                </a:lnTo>
                <a:lnTo>
                  <a:pt x="0" y="4"/>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56" name="Rectangle 2937"/>
          <p:cNvSpPr>
            <a:spLocks noChangeArrowheads="1"/>
          </p:cNvSpPr>
          <p:nvPr/>
        </p:nvSpPr>
        <p:spPr bwMode="auto">
          <a:xfrm>
            <a:off x="7385908" y="3477702"/>
            <a:ext cx="5143" cy="2571"/>
          </a:xfrm>
          <a:prstGeom prst="rect">
            <a:avLst/>
          </a:prstGeom>
          <a:solidFill>
            <a:schemeClr val="tx1"/>
          </a:solidFill>
          <a:ln w="12700" cmpd="sng">
            <a:solidFill>
              <a:schemeClr val="bg1"/>
            </a:solidFill>
            <a:prstDash val="solid"/>
            <a:miter lim="800000"/>
            <a:headEnd/>
            <a:tailEnd/>
          </a:ln>
        </p:spPr>
        <p:txBody>
          <a:bodyPr/>
          <a:lstStyle/>
          <a:p>
            <a:pPr defTabSz="457200">
              <a:defRPr/>
            </a:pPr>
            <a:endParaRPr lang="da-DK" kern="0">
              <a:solidFill>
                <a:schemeClr val="bg1"/>
              </a:solidFill>
              <a:ea typeface="ＭＳ Ｐゴシック" pitchFamily="-97" charset="-128"/>
            </a:endParaRPr>
          </a:p>
        </p:txBody>
      </p:sp>
      <p:sp>
        <p:nvSpPr>
          <p:cNvPr id="157" name="Freeform 2938"/>
          <p:cNvSpPr>
            <a:spLocks/>
          </p:cNvSpPr>
          <p:nvPr/>
        </p:nvSpPr>
        <p:spPr bwMode="auto">
          <a:xfrm>
            <a:off x="7789579" y="4277278"/>
            <a:ext cx="7713" cy="5142"/>
          </a:xfrm>
          <a:custGeom>
            <a:avLst/>
            <a:gdLst/>
            <a:ahLst/>
            <a:cxnLst>
              <a:cxn ang="0">
                <a:pos x="0" y="4"/>
              </a:cxn>
              <a:cxn ang="0">
                <a:pos x="6" y="4"/>
              </a:cxn>
              <a:cxn ang="0">
                <a:pos x="4" y="0"/>
              </a:cxn>
              <a:cxn ang="0">
                <a:pos x="0" y="2"/>
              </a:cxn>
              <a:cxn ang="0">
                <a:pos x="0" y="4"/>
              </a:cxn>
            </a:cxnLst>
            <a:rect l="0" t="0" r="r" b="b"/>
            <a:pathLst>
              <a:path w="6" h="4">
                <a:moveTo>
                  <a:pt x="0" y="4"/>
                </a:moveTo>
                <a:lnTo>
                  <a:pt x="6" y="4"/>
                </a:lnTo>
                <a:lnTo>
                  <a:pt x="4" y="0"/>
                </a:lnTo>
                <a:lnTo>
                  <a:pt x="0" y="2"/>
                </a:lnTo>
                <a:lnTo>
                  <a:pt x="0" y="4"/>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58" name="Freeform 2939"/>
          <p:cNvSpPr>
            <a:spLocks/>
          </p:cNvSpPr>
          <p:nvPr/>
        </p:nvSpPr>
        <p:spPr bwMode="auto">
          <a:xfrm>
            <a:off x="7733023" y="3531690"/>
            <a:ext cx="858711" cy="748158"/>
          </a:xfrm>
          <a:custGeom>
            <a:avLst/>
            <a:gdLst/>
            <a:ahLst/>
            <a:cxnLst>
              <a:cxn ang="0">
                <a:pos x="278" y="474"/>
              </a:cxn>
              <a:cxn ang="0">
                <a:pos x="280" y="486"/>
              </a:cxn>
              <a:cxn ang="0">
                <a:pos x="302" y="516"/>
              </a:cxn>
              <a:cxn ang="0">
                <a:pos x="562" y="474"/>
              </a:cxn>
              <a:cxn ang="0">
                <a:pos x="604" y="488"/>
              </a:cxn>
              <a:cxn ang="0">
                <a:pos x="604" y="438"/>
              </a:cxn>
              <a:cxn ang="0">
                <a:pos x="668" y="438"/>
              </a:cxn>
              <a:cxn ang="0">
                <a:pos x="668" y="430"/>
              </a:cxn>
              <a:cxn ang="0">
                <a:pos x="598" y="432"/>
              </a:cxn>
              <a:cxn ang="0">
                <a:pos x="598" y="480"/>
              </a:cxn>
              <a:cxn ang="0">
                <a:pos x="564" y="468"/>
              </a:cxn>
              <a:cxn ang="0">
                <a:pos x="302" y="510"/>
              </a:cxn>
              <a:cxn ang="0">
                <a:pos x="284" y="486"/>
              </a:cxn>
              <a:cxn ang="0">
                <a:pos x="262" y="330"/>
              </a:cxn>
              <a:cxn ang="0">
                <a:pos x="142" y="0"/>
              </a:cxn>
              <a:cxn ang="0">
                <a:pos x="136" y="2"/>
              </a:cxn>
              <a:cxn ang="0">
                <a:pos x="260" y="332"/>
              </a:cxn>
              <a:cxn ang="0">
                <a:pos x="278" y="468"/>
              </a:cxn>
              <a:cxn ang="0">
                <a:pos x="0" y="492"/>
              </a:cxn>
              <a:cxn ang="0">
                <a:pos x="44" y="582"/>
              </a:cxn>
              <a:cxn ang="0">
                <a:pos x="48" y="580"/>
              </a:cxn>
              <a:cxn ang="0">
                <a:pos x="4" y="494"/>
              </a:cxn>
              <a:cxn ang="0">
                <a:pos x="278" y="474"/>
              </a:cxn>
            </a:cxnLst>
            <a:rect l="0" t="0" r="r" b="b"/>
            <a:pathLst>
              <a:path w="668" h="582">
                <a:moveTo>
                  <a:pt x="278" y="474"/>
                </a:moveTo>
                <a:lnTo>
                  <a:pt x="280" y="486"/>
                </a:lnTo>
                <a:lnTo>
                  <a:pt x="302" y="516"/>
                </a:lnTo>
                <a:lnTo>
                  <a:pt x="562" y="474"/>
                </a:lnTo>
                <a:lnTo>
                  <a:pt x="604" y="488"/>
                </a:lnTo>
                <a:lnTo>
                  <a:pt x="604" y="438"/>
                </a:lnTo>
                <a:lnTo>
                  <a:pt x="668" y="438"/>
                </a:lnTo>
                <a:lnTo>
                  <a:pt x="668" y="430"/>
                </a:lnTo>
                <a:lnTo>
                  <a:pt x="598" y="432"/>
                </a:lnTo>
                <a:lnTo>
                  <a:pt x="598" y="480"/>
                </a:lnTo>
                <a:lnTo>
                  <a:pt x="564" y="468"/>
                </a:lnTo>
                <a:lnTo>
                  <a:pt x="302" y="510"/>
                </a:lnTo>
                <a:lnTo>
                  <a:pt x="284" y="486"/>
                </a:lnTo>
                <a:lnTo>
                  <a:pt x="262" y="330"/>
                </a:lnTo>
                <a:lnTo>
                  <a:pt x="142" y="0"/>
                </a:lnTo>
                <a:lnTo>
                  <a:pt x="136" y="2"/>
                </a:lnTo>
                <a:lnTo>
                  <a:pt x="260" y="332"/>
                </a:lnTo>
                <a:lnTo>
                  <a:pt x="278" y="468"/>
                </a:lnTo>
                <a:lnTo>
                  <a:pt x="0" y="492"/>
                </a:lnTo>
                <a:lnTo>
                  <a:pt x="44" y="582"/>
                </a:lnTo>
                <a:lnTo>
                  <a:pt x="48" y="580"/>
                </a:lnTo>
                <a:lnTo>
                  <a:pt x="4" y="494"/>
                </a:lnTo>
                <a:lnTo>
                  <a:pt x="278" y="474"/>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59" name="Freeform 2940"/>
          <p:cNvSpPr>
            <a:spLocks/>
          </p:cNvSpPr>
          <p:nvPr/>
        </p:nvSpPr>
        <p:spPr bwMode="auto">
          <a:xfrm>
            <a:off x="7907827" y="3529119"/>
            <a:ext cx="7713" cy="5142"/>
          </a:xfrm>
          <a:custGeom>
            <a:avLst/>
            <a:gdLst/>
            <a:ahLst/>
            <a:cxnLst>
              <a:cxn ang="0">
                <a:pos x="6" y="0"/>
              </a:cxn>
              <a:cxn ang="0">
                <a:pos x="0" y="2"/>
              </a:cxn>
              <a:cxn ang="0">
                <a:pos x="0" y="4"/>
              </a:cxn>
              <a:cxn ang="0">
                <a:pos x="6" y="2"/>
              </a:cxn>
              <a:cxn ang="0">
                <a:pos x="6" y="0"/>
              </a:cxn>
            </a:cxnLst>
            <a:rect l="0" t="0" r="r" b="b"/>
            <a:pathLst>
              <a:path w="6" h="4">
                <a:moveTo>
                  <a:pt x="6" y="0"/>
                </a:moveTo>
                <a:lnTo>
                  <a:pt x="0" y="2"/>
                </a:lnTo>
                <a:lnTo>
                  <a:pt x="0" y="4"/>
                </a:lnTo>
                <a:lnTo>
                  <a:pt x="6" y="2"/>
                </a:lnTo>
                <a:lnTo>
                  <a:pt x="6"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60" name="Freeform 2941"/>
          <p:cNvSpPr>
            <a:spLocks/>
          </p:cNvSpPr>
          <p:nvPr/>
        </p:nvSpPr>
        <p:spPr bwMode="auto">
          <a:xfrm>
            <a:off x="8617442" y="3855641"/>
            <a:ext cx="5143" cy="7713"/>
          </a:xfrm>
          <a:custGeom>
            <a:avLst/>
            <a:gdLst/>
            <a:ahLst/>
            <a:cxnLst>
              <a:cxn ang="0">
                <a:pos x="2" y="6"/>
              </a:cxn>
              <a:cxn ang="0">
                <a:pos x="4" y="2"/>
              </a:cxn>
              <a:cxn ang="0">
                <a:pos x="2" y="0"/>
              </a:cxn>
              <a:cxn ang="0">
                <a:pos x="0" y="2"/>
              </a:cxn>
              <a:cxn ang="0">
                <a:pos x="2" y="6"/>
              </a:cxn>
            </a:cxnLst>
            <a:rect l="0" t="0" r="r" b="b"/>
            <a:pathLst>
              <a:path w="4" h="6">
                <a:moveTo>
                  <a:pt x="2" y="6"/>
                </a:moveTo>
                <a:lnTo>
                  <a:pt x="4" y="2"/>
                </a:lnTo>
                <a:lnTo>
                  <a:pt x="2" y="0"/>
                </a:lnTo>
                <a:lnTo>
                  <a:pt x="0" y="2"/>
                </a:lnTo>
                <a:lnTo>
                  <a:pt x="2" y="6"/>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61" name="Freeform 2942"/>
          <p:cNvSpPr>
            <a:spLocks/>
          </p:cNvSpPr>
          <p:nvPr/>
        </p:nvSpPr>
        <p:spPr bwMode="auto">
          <a:xfrm>
            <a:off x="8213779" y="3457134"/>
            <a:ext cx="406217" cy="401075"/>
          </a:xfrm>
          <a:custGeom>
            <a:avLst/>
            <a:gdLst/>
            <a:ahLst/>
            <a:cxnLst>
              <a:cxn ang="0">
                <a:pos x="54" y="50"/>
              </a:cxn>
              <a:cxn ang="0">
                <a:pos x="6" y="54"/>
              </a:cxn>
              <a:cxn ang="0">
                <a:pos x="28" y="0"/>
              </a:cxn>
              <a:cxn ang="0">
                <a:pos x="22" y="2"/>
              </a:cxn>
              <a:cxn ang="0">
                <a:pos x="0" y="56"/>
              </a:cxn>
              <a:cxn ang="0">
                <a:pos x="52" y="54"/>
              </a:cxn>
              <a:cxn ang="0">
                <a:pos x="52" y="88"/>
              </a:cxn>
              <a:cxn ang="0">
                <a:pos x="314" y="312"/>
              </a:cxn>
              <a:cxn ang="0">
                <a:pos x="316" y="310"/>
              </a:cxn>
              <a:cxn ang="0">
                <a:pos x="54" y="86"/>
              </a:cxn>
              <a:cxn ang="0">
                <a:pos x="54" y="50"/>
              </a:cxn>
            </a:cxnLst>
            <a:rect l="0" t="0" r="r" b="b"/>
            <a:pathLst>
              <a:path w="316" h="312">
                <a:moveTo>
                  <a:pt x="54" y="50"/>
                </a:moveTo>
                <a:lnTo>
                  <a:pt x="6" y="54"/>
                </a:lnTo>
                <a:lnTo>
                  <a:pt x="28" y="0"/>
                </a:lnTo>
                <a:lnTo>
                  <a:pt x="22" y="2"/>
                </a:lnTo>
                <a:lnTo>
                  <a:pt x="0" y="56"/>
                </a:lnTo>
                <a:lnTo>
                  <a:pt x="52" y="54"/>
                </a:lnTo>
                <a:lnTo>
                  <a:pt x="52" y="88"/>
                </a:lnTo>
                <a:lnTo>
                  <a:pt x="314" y="312"/>
                </a:lnTo>
                <a:lnTo>
                  <a:pt x="316" y="310"/>
                </a:lnTo>
                <a:lnTo>
                  <a:pt x="54" y="86"/>
                </a:lnTo>
                <a:lnTo>
                  <a:pt x="54" y="5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62" name="Freeform 2943"/>
          <p:cNvSpPr>
            <a:spLocks/>
          </p:cNvSpPr>
          <p:nvPr/>
        </p:nvSpPr>
        <p:spPr bwMode="auto">
          <a:xfrm>
            <a:off x="7984945" y="2418451"/>
            <a:ext cx="15427" cy="5142"/>
          </a:xfrm>
          <a:custGeom>
            <a:avLst/>
            <a:gdLst/>
            <a:ahLst/>
            <a:cxnLst>
              <a:cxn ang="0">
                <a:pos x="12" y="2"/>
              </a:cxn>
              <a:cxn ang="0">
                <a:pos x="6" y="0"/>
              </a:cxn>
              <a:cxn ang="0">
                <a:pos x="0" y="2"/>
              </a:cxn>
              <a:cxn ang="0">
                <a:pos x="6" y="4"/>
              </a:cxn>
              <a:cxn ang="0">
                <a:pos x="12" y="2"/>
              </a:cxn>
            </a:cxnLst>
            <a:rect l="0" t="0" r="r" b="b"/>
            <a:pathLst>
              <a:path w="12" h="4">
                <a:moveTo>
                  <a:pt x="12" y="2"/>
                </a:moveTo>
                <a:lnTo>
                  <a:pt x="6" y="0"/>
                </a:lnTo>
                <a:lnTo>
                  <a:pt x="0" y="2"/>
                </a:lnTo>
                <a:lnTo>
                  <a:pt x="6" y="4"/>
                </a:lnTo>
                <a:lnTo>
                  <a:pt x="12" y="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63" name="Freeform 2944"/>
          <p:cNvSpPr>
            <a:spLocks/>
          </p:cNvSpPr>
          <p:nvPr/>
        </p:nvSpPr>
        <p:spPr bwMode="auto">
          <a:xfrm>
            <a:off x="7555591" y="2480206"/>
            <a:ext cx="10284" cy="7713"/>
          </a:xfrm>
          <a:custGeom>
            <a:avLst/>
            <a:gdLst/>
            <a:ahLst/>
            <a:cxnLst>
              <a:cxn ang="0">
                <a:pos x="6" y="0"/>
              </a:cxn>
              <a:cxn ang="0">
                <a:pos x="0" y="6"/>
              </a:cxn>
              <a:cxn ang="0">
                <a:pos x="2" y="6"/>
              </a:cxn>
              <a:cxn ang="0">
                <a:pos x="8" y="0"/>
              </a:cxn>
              <a:cxn ang="0">
                <a:pos x="6" y="0"/>
              </a:cxn>
            </a:cxnLst>
            <a:rect l="0" t="0" r="r" b="b"/>
            <a:pathLst>
              <a:path w="8" h="6">
                <a:moveTo>
                  <a:pt x="6" y="0"/>
                </a:moveTo>
                <a:lnTo>
                  <a:pt x="0" y="6"/>
                </a:lnTo>
                <a:lnTo>
                  <a:pt x="2" y="6"/>
                </a:lnTo>
                <a:lnTo>
                  <a:pt x="8" y="0"/>
                </a:lnTo>
                <a:lnTo>
                  <a:pt x="6"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64" name="Freeform 2945"/>
          <p:cNvSpPr>
            <a:spLocks/>
          </p:cNvSpPr>
          <p:nvPr/>
        </p:nvSpPr>
        <p:spPr bwMode="auto">
          <a:xfrm>
            <a:off x="7558161" y="2421073"/>
            <a:ext cx="434499" cy="439639"/>
          </a:xfrm>
          <a:custGeom>
            <a:avLst/>
            <a:gdLst/>
            <a:ahLst/>
            <a:cxnLst>
              <a:cxn ang="0">
                <a:pos x="258" y="342"/>
              </a:cxn>
              <a:cxn ang="0">
                <a:pos x="258" y="340"/>
              </a:cxn>
              <a:cxn ang="0">
                <a:pos x="262" y="340"/>
              </a:cxn>
              <a:cxn ang="0">
                <a:pos x="196" y="46"/>
              </a:cxn>
              <a:cxn ang="0">
                <a:pos x="338" y="2"/>
              </a:cxn>
              <a:cxn ang="0">
                <a:pos x="332" y="0"/>
              </a:cxn>
              <a:cxn ang="0">
                <a:pos x="194" y="42"/>
              </a:cxn>
              <a:cxn ang="0">
                <a:pos x="6" y="46"/>
              </a:cxn>
              <a:cxn ang="0">
                <a:pos x="0" y="52"/>
              </a:cxn>
              <a:cxn ang="0">
                <a:pos x="190" y="46"/>
              </a:cxn>
              <a:cxn ang="0">
                <a:pos x="258" y="342"/>
              </a:cxn>
            </a:cxnLst>
            <a:rect l="0" t="0" r="r" b="b"/>
            <a:pathLst>
              <a:path w="338" h="342">
                <a:moveTo>
                  <a:pt x="258" y="342"/>
                </a:moveTo>
                <a:lnTo>
                  <a:pt x="258" y="340"/>
                </a:lnTo>
                <a:lnTo>
                  <a:pt x="262" y="340"/>
                </a:lnTo>
                <a:lnTo>
                  <a:pt x="196" y="46"/>
                </a:lnTo>
                <a:lnTo>
                  <a:pt x="338" y="2"/>
                </a:lnTo>
                <a:lnTo>
                  <a:pt x="332" y="0"/>
                </a:lnTo>
                <a:lnTo>
                  <a:pt x="194" y="42"/>
                </a:lnTo>
                <a:lnTo>
                  <a:pt x="6" y="46"/>
                </a:lnTo>
                <a:lnTo>
                  <a:pt x="0" y="52"/>
                </a:lnTo>
                <a:lnTo>
                  <a:pt x="190" y="46"/>
                </a:lnTo>
                <a:lnTo>
                  <a:pt x="258" y="34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65" name="Freeform 2946"/>
          <p:cNvSpPr>
            <a:spLocks/>
          </p:cNvSpPr>
          <p:nvPr/>
        </p:nvSpPr>
        <p:spPr bwMode="auto">
          <a:xfrm>
            <a:off x="7542736" y="2863233"/>
            <a:ext cx="357368" cy="300806"/>
          </a:xfrm>
          <a:custGeom>
            <a:avLst/>
            <a:gdLst/>
            <a:ahLst/>
            <a:cxnLst>
              <a:cxn ang="0">
                <a:pos x="274" y="12"/>
              </a:cxn>
              <a:cxn ang="0">
                <a:pos x="236" y="52"/>
              </a:cxn>
              <a:cxn ang="0">
                <a:pos x="186" y="160"/>
              </a:cxn>
              <a:cxn ang="0">
                <a:pos x="158" y="146"/>
              </a:cxn>
              <a:cxn ang="0">
                <a:pos x="78" y="200"/>
              </a:cxn>
              <a:cxn ang="0">
                <a:pos x="54" y="186"/>
              </a:cxn>
              <a:cxn ang="0">
                <a:pos x="0" y="230"/>
              </a:cxn>
              <a:cxn ang="0">
                <a:pos x="0" y="234"/>
              </a:cxn>
              <a:cxn ang="0">
                <a:pos x="54" y="190"/>
              </a:cxn>
              <a:cxn ang="0">
                <a:pos x="78" y="206"/>
              </a:cxn>
              <a:cxn ang="0">
                <a:pos x="158" y="150"/>
              </a:cxn>
              <a:cxn ang="0">
                <a:pos x="188" y="164"/>
              </a:cxn>
              <a:cxn ang="0">
                <a:pos x="238" y="54"/>
              </a:cxn>
              <a:cxn ang="0">
                <a:pos x="278" y="14"/>
              </a:cxn>
              <a:cxn ang="0">
                <a:pos x="274" y="2"/>
              </a:cxn>
              <a:cxn ang="0">
                <a:pos x="270" y="0"/>
              </a:cxn>
              <a:cxn ang="0">
                <a:pos x="274" y="12"/>
              </a:cxn>
            </a:cxnLst>
            <a:rect l="0" t="0" r="r" b="b"/>
            <a:pathLst>
              <a:path w="278" h="234">
                <a:moveTo>
                  <a:pt x="274" y="12"/>
                </a:moveTo>
                <a:lnTo>
                  <a:pt x="236" y="52"/>
                </a:lnTo>
                <a:lnTo>
                  <a:pt x="186" y="160"/>
                </a:lnTo>
                <a:lnTo>
                  <a:pt x="158" y="146"/>
                </a:lnTo>
                <a:lnTo>
                  <a:pt x="78" y="200"/>
                </a:lnTo>
                <a:lnTo>
                  <a:pt x="54" y="186"/>
                </a:lnTo>
                <a:lnTo>
                  <a:pt x="0" y="230"/>
                </a:lnTo>
                <a:lnTo>
                  <a:pt x="0" y="234"/>
                </a:lnTo>
                <a:lnTo>
                  <a:pt x="54" y="190"/>
                </a:lnTo>
                <a:lnTo>
                  <a:pt x="78" y="206"/>
                </a:lnTo>
                <a:lnTo>
                  <a:pt x="158" y="150"/>
                </a:lnTo>
                <a:lnTo>
                  <a:pt x="188" y="164"/>
                </a:lnTo>
                <a:lnTo>
                  <a:pt x="238" y="54"/>
                </a:lnTo>
                <a:lnTo>
                  <a:pt x="278" y="14"/>
                </a:lnTo>
                <a:lnTo>
                  <a:pt x="274" y="2"/>
                </a:lnTo>
                <a:lnTo>
                  <a:pt x="270" y="0"/>
                </a:lnTo>
                <a:lnTo>
                  <a:pt x="274" y="1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66" name="Freeform 2947"/>
          <p:cNvSpPr>
            <a:spLocks/>
          </p:cNvSpPr>
          <p:nvPr/>
        </p:nvSpPr>
        <p:spPr bwMode="auto">
          <a:xfrm>
            <a:off x="8691973" y="2603613"/>
            <a:ext cx="2571" cy="2571"/>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67" name="Freeform 2948"/>
          <p:cNvSpPr>
            <a:spLocks/>
          </p:cNvSpPr>
          <p:nvPr/>
        </p:nvSpPr>
        <p:spPr bwMode="auto">
          <a:xfrm>
            <a:off x="7889853" y="2860713"/>
            <a:ext cx="1287" cy="2571"/>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68" name="Freeform 2949"/>
          <p:cNvSpPr>
            <a:spLocks/>
          </p:cNvSpPr>
          <p:nvPr/>
        </p:nvSpPr>
        <p:spPr bwMode="auto">
          <a:xfrm>
            <a:off x="7894992" y="2313091"/>
            <a:ext cx="431927" cy="686455"/>
          </a:xfrm>
          <a:custGeom>
            <a:avLst/>
            <a:gdLst/>
            <a:ahLst/>
            <a:cxnLst>
              <a:cxn ang="0">
                <a:pos x="106" y="466"/>
              </a:cxn>
              <a:cxn ang="0">
                <a:pos x="196" y="454"/>
              </a:cxn>
              <a:cxn ang="0">
                <a:pos x="220" y="470"/>
              </a:cxn>
              <a:cxn ang="0">
                <a:pos x="234" y="512"/>
              </a:cxn>
              <a:cxn ang="0">
                <a:pos x="286" y="534"/>
              </a:cxn>
              <a:cxn ang="0">
                <a:pos x="288" y="532"/>
              </a:cxn>
              <a:cxn ang="0">
                <a:pos x="236" y="510"/>
              </a:cxn>
              <a:cxn ang="0">
                <a:pos x="226" y="474"/>
              </a:cxn>
              <a:cxn ang="0">
                <a:pos x="232" y="480"/>
              </a:cxn>
              <a:cxn ang="0">
                <a:pos x="290" y="348"/>
              </a:cxn>
              <a:cxn ang="0">
                <a:pos x="324" y="288"/>
              </a:cxn>
              <a:cxn ang="0">
                <a:pos x="334" y="210"/>
              </a:cxn>
              <a:cxn ang="0">
                <a:pos x="334" y="208"/>
              </a:cxn>
              <a:cxn ang="0">
                <a:pos x="334" y="208"/>
              </a:cxn>
              <a:cxn ang="0">
                <a:pos x="336" y="200"/>
              </a:cxn>
              <a:cxn ang="0">
                <a:pos x="262" y="0"/>
              </a:cxn>
              <a:cxn ang="0">
                <a:pos x="260" y="6"/>
              </a:cxn>
              <a:cxn ang="0">
                <a:pos x="330" y="202"/>
              </a:cxn>
              <a:cxn ang="0">
                <a:pos x="320" y="286"/>
              </a:cxn>
              <a:cxn ang="0">
                <a:pos x="288" y="346"/>
              </a:cxn>
              <a:cxn ang="0">
                <a:pos x="232" y="470"/>
              </a:cxn>
              <a:cxn ang="0">
                <a:pos x="198" y="450"/>
              </a:cxn>
              <a:cxn ang="0">
                <a:pos x="106" y="462"/>
              </a:cxn>
              <a:cxn ang="0">
                <a:pos x="0" y="424"/>
              </a:cxn>
              <a:cxn ang="0">
                <a:pos x="0" y="430"/>
              </a:cxn>
              <a:cxn ang="0">
                <a:pos x="106" y="466"/>
              </a:cxn>
            </a:cxnLst>
            <a:rect l="0" t="0" r="r" b="b"/>
            <a:pathLst>
              <a:path w="336" h="534">
                <a:moveTo>
                  <a:pt x="106" y="466"/>
                </a:moveTo>
                <a:lnTo>
                  <a:pt x="196" y="454"/>
                </a:lnTo>
                <a:lnTo>
                  <a:pt x="220" y="470"/>
                </a:lnTo>
                <a:lnTo>
                  <a:pt x="234" y="512"/>
                </a:lnTo>
                <a:lnTo>
                  <a:pt x="286" y="534"/>
                </a:lnTo>
                <a:lnTo>
                  <a:pt x="288" y="532"/>
                </a:lnTo>
                <a:lnTo>
                  <a:pt x="236" y="510"/>
                </a:lnTo>
                <a:lnTo>
                  <a:pt x="226" y="474"/>
                </a:lnTo>
                <a:lnTo>
                  <a:pt x="232" y="480"/>
                </a:lnTo>
                <a:lnTo>
                  <a:pt x="290" y="348"/>
                </a:lnTo>
                <a:lnTo>
                  <a:pt x="324" y="288"/>
                </a:lnTo>
                <a:lnTo>
                  <a:pt x="334" y="210"/>
                </a:lnTo>
                <a:lnTo>
                  <a:pt x="334" y="208"/>
                </a:lnTo>
                <a:lnTo>
                  <a:pt x="334" y="208"/>
                </a:lnTo>
                <a:lnTo>
                  <a:pt x="336" y="200"/>
                </a:lnTo>
                <a:lnTo>
                  <a:pt x="262" y="0"/>
                </a:lnTo>
                <a:lnTo>
                  <a:pt x="260" y="6"/>
                </a:lnTo>
                <a:lnTo>
                  <a:pt x="330" y="202"/>
                </a:lnTo>
                <a:lnTo>
                  <a:pt x="320" y="286"/>
                </a:lnTo>
                <a:lnTo>
                  <a:pt x="288" y="346"/>
                </a:lnTo>
                <a:lnTo>
                  <a:pt x="232" y="470"/>
                </a:lnTo>
                <a:lnTo>
                  <a:pt x="198" y="450"/>
                </a:lnTo>
                <a:lnTo>
                  <a:pt x="106" y="462"/>
                </a:lnTo>
                <a:lnTo>
                  <a:pt x="0" y="424"/>
                </a:lnTo>
                <a:lnTo>
                  <a:pt x="0" y="430"/>
                </a:lnTo>
                <a:lnTo>
                  <a:pt x="106" y="466"/>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69" name="Freeform 2950"/>
          <p:cNvSpPr>
            <a:spLocks/>
          </p:cNvSpPr>
          <p:nvPr/>
        </p:nvSpPr>
        <p:spPr bwMode="auto">
          <a:xfrm>
            <a:off x="8267787" y="2608704"/>
            <a:ext cx="424215" cy="437068"/>
          </a:xfrm>
          <a:custGeom>
            <a:avLst/>
            <a:gdLst/>
            <a:ahLst/>
            <a:cxnLst>
              <a:cxn ang="0">
                <a:pos x="328" y="0"/>
              </a:cxn>
              <a:cxn ang="0">
                <a:pos x="312" y="22"/>
              </a:cxn>
              <a:cxn ang="0">
                <a:pos x="272" y="22"/>
              </a:cxn>
              <a:cxn ang="0">
                <a:pos x="230" y="84"/>
              </a:cxn>
              <a:cxn ang="0">
                <a:pos x="202" y="154"/>
              </a:cxn>
              <a:cxn ang="0">
                <a:pos x="172" y="130"/>
              </a:cxn>
              <a:cxn ang="0">
                <a:pos x="142" y="294"/>
              </a:cxn>
              <a:cxn ang="0">
                <a:pos x="72" y="336"/>
              </a:cxn>
              <a:cxn ang="0">
                <a:pos x="0" y="304"/>
              </a:cxn>
              <a:cxn ang="0">
                <a:pos x="0" y="304"/>
              </a:cxn>
              <a:cxn ang="0">
                <a:pos x="0" y="306"/>
              </a:cxn>
              <a:cxn ang="0">
                <a:pos x="72" y="340"/>
              </a:cxn>
              <a:cxn ang="0">
                <a:pos x="144" y="296"/>
              </a:cxn>
              <a:cxn ang="0">
                <a:pos x="174" y="132"/>
              </a:cxn>
              <a:cxn ang="0">
                <a:pos x="202" y="158"/>
              </a:cxn>
              <a:cxn ang="0">
                <a:pos x="232" y="84"/>
              </a:cxn>
              <a:cxn ang="0">
                <a:pos x="274" y="26"/>
              </a:cxn>
              <a:cxn ang="0">
                <a:pos x="312" y="26"/>
              </a:cxn>
              <a:cxn ang="0">
                <a:pos x="330" y="0"/>
              </a:cxn>
              <a:cxn ang="0">
                <a:pos x="330" y="0"/>
              </a:cxn>
              <a:cxn ang="0">
                <a:pos x="328" y="0"/>
              </a:cxn>
            </a:cxnLst>
            <a:rect l="0" t="0" r="r" b="b"/>
            <a:pathLst>
              <a:path w="330" h="340">
                <a:moveTo>
                  <a:pt x="328" y="0"/>
                </a:moveTo>
                <a:lnTo>
                  <a:pt x="312" y="22"/>
                </a:lnTo>
                <a:lnTo>
                  <a:pt x="272" y="22"/>
                </a:lnTo>
                <a:lnTo>
                  <a:pt x="230" y="84"/>
                </a:lnTo>
                <a:lnTo>
                  <a:pt x="202" y="154"/>
                </a:lnTo>
                <a:lnTo>
                  <a:pt x="172" y="130"/>
                </a:lnTo>
                <a:lnTo>
                  <a:pt x="142" y="294"/>
                </a:lnTo>
                <a:lnTo>
                  <a:pt x="72" y="336"/>
                </a:lnTo>
                <a:lnTo>
                  <a:pt x="0" y="304"/>
                </a:lnTo>
                <a:lnTo>
                  <a:pt x="0" y="304"/>
                </a:lnTo>
                <a:lnTo>
                  <a:pt x="0" y="306"/>
                </a:lnTo>
                <a:lnTo>
                  <a:pt x="72" y="340"/>
                </a:lnTo>
                <a:lnTo>
                  <a:pt x="144" y="296"/>
                </a:lnTo>
                <a:lnTo>
                  <a:pt x="174" y="132"/>
                </a:lnTo>
                <a:lnTo>
                  <a:pt x="202" y="158"/>
                </a:lnTo>
                <a:lnTo>
                  <a:pt x="232" y="84"/>
                </a:lnTo>
                <a:lnTo>
                  <a:pt x="274" y="26"/>
                </a:lnTo>
                <a:lnTo>
                  <a:pt x="312" y="26"/>
                </a:lnTo>
                <a:lnTo>
                  <a:pt x="330" y="0"/>
                </a:lnTo>
                <a:lnTo>
                  <a:pt x="330" y="0"/>
                </a:lnTo>
                <a:lnTo>
                  <a:pt x="328"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70" name="Freeform 2951"/>
          <p:cNvSpPr>
            <a:spLocks/>
          </p:cNvSpPr>
          <p:nvPr/>
        </p:nvSpPr>
        <p:spPr bwMode="auto">
          <a:xfrm>
            <a:off x="8262646" y="2996924"/>
            <a:ext cx="5143" cy="5142"/>
          </a:xfrm>
          <a:custGeom>
            <a:avLst/>
            <a:gdLst/>
            <a:ahLst/>
            <a:cxnLst>
              <a:cxn ang="0">
                <a:pos x="4" y="2"/>
              </a:cxn>
              <a:cxn ang="0">
                <a:pos x="2" y="0"/>
              </a:cxn>
              <a:cxn ang="0">
                <a:pos x="0" y="2"/>
              </a:cxn>
              <a:cxn ang="0">
                <a:pos x="4" y="4"/>
              </a:cxn>
              <a:cxn ang="0">
                <a:pos x="4" y="2"/>
              </a:cxn>
              <a:cxn ang="0">
                <a:pos x="4" y="2"/>
              </a:cxn>
            </a:cxnLst>
            <a:rect l="0" t="0" r="r" b="b"/>
            <a:pathLst>
              <a:path w="4" h="4">
                <a:moveTo>
                  <a:pt x="4" y="2"/>
                </a:moveTo>
                <a:lnTo>
                  <a:pt x="2" y="0"/>
                </a:lnTo>
                <a:lnTo>
                  <a:pt x="0" y="2"/>
                </a:lnTo>
                <a:lnTo>
                  <a:pt x="4" y="4"/>
                </a:lnTo>
                <a:lnTo>
                  <a:pt x="4" y="2"/>
                </a:lnTo>
                <a:lnTo>
                  <a:pt x="4" y="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71" name="Freeform 2952"/>
          <p:cNvSpPr>
            <a:spLocks/>
          </p:cNvSpPr>
          <p:nvPr/>
        </p:nvSpPr>
        <p:spPr bwMode="auto">
          <a:xfrm>
            <a:off x="7889844" y="2858142"/>
            <a:ext cx="5143" cy="7713"/>
          </a:xfrm>
          <a:custGeom>
            <a:avLst/>
            <a:gdLst/>
            <a:ahLst/>
            <a:cxnLst>
              <a:cxn ang="0">
                <a:pos x="0" y="2"/>
              </a:cxn>
              <a:cxn ang="0">
                <a:pos x="0" y="4"/>
              </a:cxn>
              <a:cxn ang="0">
                <a:pos x="4" y="6"/>
              </a:cxn>
              <a:cxn ang="0">
                <a:pos x="4" y="0"/>
              </a:cxn>
              <a:cxn ang="0">
                <a:pos x="0" y="0"/>
              </a:cxn>
              <a:cxn ang="0">
                <a:pos x="0" y="2"/>
              </a:cxn>
            </a:cxnLst>
            <a:rect l="0" t="0" r="r" b="b"/>
            <a:pathLst>
              <a:path w="4" h="6">
                <a:moveTo>
                  <a:pt x="0" y="2"/>
                </a:moveTo>
                <a:lnTo>
                  <a:pt x="0" y="4"/>
                </a:lnTo>
                <a:lnTo>
                  <a:pt x="4" y="6"/>
                </a:lnTo>
                <a:lnTo>
                  <a:pt x="4" y="0"/>
                </a:lnTo>
                <a:lnTo>
                  <a:pt x="0" y="0"/>
                </a:lnTo>
                <a:lnTo>
                  <a:pt x="0" y="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72" name="Freeform 2953"/>
          <p:cNvSpPr>
            <a:spLocks/>
          </p:cNvSpPr>
          <p:nvPr/>
        </p:nvSpPr>
        <p:spPr bwMode="auto">
          <a:xfrm>
            <a:off x="9021089" y="2724450"/>
            <a:ext cx="5143" cy="7713"/>
          </a:xfrm>
          <a:custGeom>
            <a:avLst/>
            <a:gdLst/>
            <a:ahLst/>
            <a:cxnLst>
              <a:cxn ang="0">
                <a:pos x="4" y="6"/>
              </a:cxn>
              <a:cxn ang="0">
                <a:pos x="4" y="0"/>
              </a:cxn>
              <a:cxn ang="0">
                <a:pos x="2" y="2"/>
              </a:cxn>
              <a:cxn ang="0">
                <a:pos x="0" y="6"/>
              </a:cxn>
              <a:cxn ang="0">
                <a:pos x="4" y="6"/>
              </a:cxn>
            </a:cxnLst>
            <a:rect l="0" t="0" r="r" b="b"/>
            <a:pathLst>
              <a:path w="4" h="6">
                <a:moveTo>
                  <a:pt x="4" y="6"/>
                </a:moveTo>
                <a:lnTo>
                  <a:pt x="4" y="0"/>
                </a:lnTo>
                <a:lnTo>
                  <a:pt x="2" y="2"/>
                </a:lnTo>
                <a:lnTo>
                  <a:pt x="0" y="6"/>
                </a:lnTo>
                <a:lnTo>
                  <a:pt x="4" y="6"/>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73" name="Freeform 2954"/>
          <p:cNvSpPr>
            <a:spLocks/>
          </p:cNvSpPr>
          <p:nvPr/>
        </p:nvSpPr>
        <p:spPr bwMode="auto">
          <a:xfrm>
            <a:off x="8691969" y="2606133"/>
            <a:ext cx="331659" cy="151688"/>
          </a:xfrm>
          <a:custGeom>
            <a:avLst/>
            <a:gdLst/>
            <a:ahLst/>
            <a:cxnLst>
              <a:cxn ang="0">
                <a:pos x="54" y="106"/>
              </a:cxn>
              <a:cxn ang="0">
                <a:pos x="64" y="26"/>
              </a:cxn>
              <a:cxn ang="0">
                <a:pos x="2" y="0"/>
              </a:cxn>
              <a:cxn ang="0">
                <a:pos x="2" y="0"/>
              </a:cxn>
              <a:cxn ang="0">
                <a:pos x="2" y="2"/>
              </a:cxn>
              <a:cxn ang="0">
                <a:pos x="0" y="2"/>
              </a:cxn>
              <a:cxn ang="0">
                <a:pos x="60" y="28"/>
              </a:cxn>
              <a:cxn ang="0">
                <a:pos x="50" y="108"/>
              </a:cxn>
              <a:cxn ang="0">
                <a:pos x="172" y="118"/>
              </a:cxn>
              <a:cxn ang="0">
                <a:pos x="256" y="98"/>
              </a:cxn>
              <a:cxn ang="0">
                <a:pos x="258" y="94"/>
              </a:cxn>
              <a:cxn ang="0">
                <a:pos x="176" y="116"/>
              </a:cxn>
              <a:cxn ang="0">
                <a:pos x="54" y="106"/>
              </a:cxn>
            </a:cxnLst>
            <a:rect l="0" t="0" r="r" b="b"/>
            <a:pathLst>
              <a:path w="258" h="118">
                <a:moveTo>
                  <a:pt x="54" y="106"/>
                </a:moveTo>
                <a:lnTo>
                  <a:pt x="64" y="26"/>
                </a:lnTo>
                <a:lnTo>
                  <a:pt x="2" y="0"/>
                </a:lnTo>
                <a:lnTo>
                  <a:pt x="2" y="0"/>
                </a:lnTo>
                <a:lnTo>
                  <a:pt x="2" y="2"/>
                </a:lnTo>
                <a:lnTo>
                  <a:pt x="0" y="2"/>
                </a:lnTo>
                <a:lnTo>
                  <a:pt x="60" y="28"/>
                </a:lnTo>
                <a:lnTo>
                  <a:pt x="50" y="108"/>
                </a:lnTo>
                <a:lnTo>
                  <a:pt x="172" y="118"/>
                </a:lnTo>
                <a:lnTo>
                  <a:pt x="256" y="98"/>
                </a:lnTo>
                <a:lnTo>
                  <a:pt x="258" y="94"/>
                </a:lnTo>
                <a:lnTo>
                  <a:pt x="176" y="116"/>
                </a:lnTo>
                <a:lnTo>
                  <a:pt x="54" y="106"/>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74" name="Freeform 2955"/>
          <p:cNvSpPr>
            <a:spLocks/>
          </p:cNvSpPr>
          <p:nvPr/>
        </p:nvSpPr>
        <p:spPr bwMode="auto">
          <a:xfrm>
            <a:off x="8324319" y="2575282"/>
            <a:ext cx="367652" cy="92556"/>
          </a:xfrm>
          <a:custGeom>
            <a:avLst/>
            <a:gdLst/>
            <a:ahLst/>
            <a:cxnLst>
              <a:cxn ang="0">
                <a:pos x="18" y="56"/>
              </a:cxn>
              <a:cxn ang="0">
                <a:pos x="106" y="26"/>
              </a:cxn>
              <a:cxn ang="0">
                <a:pos x="132" y="72"/>
              </a:cxn>
              <a:cxn ang="0">
                <a:pos x="238" y="16"/>
              </a:cxn>
              <a:cxn ang="0">
                <a:pos x="284" y="26"/>
              </a:cxn>
              <a:cxn ang="0">
                <a:pos x="286" y="24"/>
              </a:cxn>
              <a:cxn ang="0">
                <a:pos x="234" y="12"/>
              </a:cxn>
              <a:cxn ang="0">
                <a:pos x="132" y="68"/>
              </a:cxn>
              <a:cxn ang="0">
                <a:pos x="108" y="26"/>
              </a:cxn>
              <a:cxn ang="0">
                <a:pos x="108" y="26"/>
              </a:cxn>
              <a:cxn ang="0">
                <a:pos x="106" y="24"/>
              </a:cxn>
              <a:cxn ang="0">
                <a:pos x="20" y="50"/>
              </a:cxn>
              <a:cxn ang="0">
                <a:pos x="2" y="0"/>
              </a:cxn>
              <a:cxn ang="0">
                <a:pos x="0" y="4"/>
              </a:cxn>
              <a:cxn ang="0">
                <a:pos x="0" y="6"/>
              </a:cxn>
              <a:cxn ang="0">
                <a:pos x="18" y="56"/>
              </a:cxn>
            </a:cxnLst>
            <a:rect l="0" t="0" r="r" b="b"/>
            <a:pathLst>
              <a:path w="286" h="72">
                <a:moveTo>
                  <a:pt x="18" y="56"/>
                </a:moveTo>
                <a:lnTo>
                  <a:pt x="106" y="26"/>
                </a:lnTo>
                <a:lnTo>
                  <a:pt x="132" y="72"/>
                </a:lnTo>
                <a:lnTo>
                  <a:pt x="238" y="16"/>
                </a:lnTo>
                <a:lnTo>
                  <a:pt x="284" y="26"/>
                </a:lnTo>
                <a:lnTo>
                  <a:pt x="286" y="24"/>
                </a:lnTo>
                <a:lnTo>
                  <a:pt x="234" y="12"/>
                </a:lnTo>
                <a:lnTo>
                  <a:pt x="132" y="68"/>
                </a:lnTo>
                <a:lnTo>
                  <a:pt x="108" y="26"/>
                </a:lnTo>
                <a:lnTo>
                  <a:pt x="108" y="26"/>
                </a:lnTo>
                <a:lnTo>
                  <a:pt x="106" y="24"/>
                </a:lnTo>
                <a:lnTo>
                  <a:pt x="20" y="50"/>
                </a:lnTo>
                <a:lnTo>
                  <a:pt x="2" y="0"/>
                </a:lnTo>
                <a:lnTo>
                  <a:pt x="0" y="4"/>
                </a:lnTo>
                <a:lnTo>
                  <a:pt x="0" y="6"/>
                </a:lnTo>
                <a:lnTo>
                  <a:pt x="18" y="56"/>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75" name="Freeform 2956"/>
          <p:cNvSpPr>
            <a:spLocks/>
          </p:cNvSpPr>
          <p:nvPr/>
        </p:nvSpPr>
        <p:spPr bwMode="auto">
          <a:xfrm>
            <a:off x="8689430" y="2606184"/>
            <a:ext cx="5143" cy="2571"/>
          </a:xfrm>
          <a:custGeom>
            <a:avLst/>
            <a:gdLst/>
            <a:ahLst/>
            <a:cxnLst>
              <a:cxn ang="0">
                <a:pos x="2" y="2"/>
              </a:cxn>
              <a:cxn ang="0">
                <a:pos x="2" y="2"/>
              </a:cxn>
              <a:cxn ang="0">
                <a:pos x="4" y="2"/>
              </a:cxn>
              <a:cxn ang="0">
                <a:pos x="4" y="0"/>
              </a:cxn>
              <a:cxn ang="0">
                <a:pos x="2" y="0"/>
              </a:cxn>
              <a:cxn ang="0">
                <a:pos x="0" y="2"/>
              </a:cxn>
              <a:cxn ang="0">
                <a:pos x="2" y="2"/>
              </a:cxn>
            </a:cxnLst>
            <a:rect l="0" t="0" r="r" b="b"/>
            <a:pathLst>
              <a:path w="4" h="2">
                <a:moveTo>
                  <a:pt x="2" y="2"/>
                </a:moveTo>
                <a:lnTo>
                  <a:pt x="2" y="2"/>
                </a:lnTo>
                <a:lnTo>
                  <a:pt x="4" y="2"/>
                </a:lnTo>
                <a:lnTo>
                  <a:pt x="4" y="0"/>
                </a:lnTo>
                <a:lnTo>
                  <a:pt x="2" y="0"/>
                </a:lnTo>
                <a:lnTo>
                  <a:pt x="0" y="2"/>
                </a:lnTo>
                <a:lnTo>
                  <a:pt x="2" y="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76" name="Rectangle 2957"/>
          <p:cNvSpPr>
            <a:spLocks noChangeArrowheads="1"/>
          </p:cNvSpPr>
          <p:nvPr/>
        </p:nvSpPr>
        <p:spPr bwMode="auto">
          <a:xfrm>
            <a:off x="8324350" y="2580474"/>
            <a:ext cx="1287" cy="2571"/>
          </a:xfrm>
          <a:prstGeom prst="rect">
            <a:avLst/>
          </a:prstGeom>
          <a:solidFill>
            <a:schemeClr val="tx1"/>
          </a:solidFill>
          <a:ln w="12700" cmpd="sng">
            <a:solidFill>
              <a:schemeClr val="bg1"/>
            </a:solidFill>
            <a:prstDash val="solid"/>
            <a:miter lim="800000"/>
            <a:headEnd/>
            <a:tailEnd/>
          </a:ln>
        </p:spPr>
        <p:txBody>
          <a:bodyPr/>
          <a:lstStyle/>
          <a:p>
            <a:pPr defTabSz="457200">
              <a:defRPr/>
            </a:pPr>
            <a:endParaRPr lang="da-DK" kern="0">
              <a:solidFill>
                <a:schemeClr val="bg1"/>
              </a:solidFill>
              <a:ea typeface="ＭＳ Ｐゴシック" pitchFamily="-97" charset="-128"/>
            </a:endParaRPr>
          </a:p>
        </p:txBody>
      </p:sp>
      <p:sp>
        <p:nvSpPr>
          <p:cNvPr id="177" name="Freeform 2958"/>
          <p:cNvSpPr>
            <a:spLocks/>
          </p:cNvSpPr>
          <p:nvPr/>
        </p:nvSpPr>
        <p:spPr bwMode="auto">
          <a:xfrm>
            <a:off x="8316608" y="2122787"/>
            <a:ext cx="629893" cy="347084"/>
          </a:xfrm>
          <a:custGeom>
            <a:avLst/>
            <a:gdLst/>
            <a:ahLst/>
            <a:cxnLst>
              <a:cxn ang="0">
                <a:pos x="462" y="258"/>
              </a:cxn>
              <a:cxn ang="0">
                <a:pos x="490" y="190"/>
              </a:cxn>
              <a:cxn ang="0">
                <a:pos x="452" y="138"/>
              </a:cxn>
              <a:cxn ang="0">
                <a:pos x="462" y="68"/>
              </a:cxn>
              <a:cxn ang="0">
                <a:pos x="382" y="0"/>
              </a:cxn>
              <a:cxn ang="0">
                <a:pos x="18" y="120"/>
              </a:cxn>
              <a:cxn ang="0">
                <a:pos x="2" y="74"/>
              </a:cxn>
              <a:cxn ang="0">
                <a:pos x="0" y="76"/>
              </a:cxn>
              <a:cxn ang="0">
                <a:pos x="16" y="124"/>
              </a:cxn>
              <a:cxn ang="0">
                <a:pos x="382" y="4"/>
              </a:cxn>
              <a:cxn ang="0">
                <a:pos x="458" y="70"/>
              </a:cxn>
              <a:cxn ang="0">
                <a:pos x="448" y="138"/>
              </a:cxn>
              <a:cxn ang="0">
                <a:pos x="488" y="190"/>
              </a:cxn>
              <a:cxn ang="0">
                <a:pos x="458" y="256"/>
              </a:cxn>
              <a:cxn ang="0">
                <a:pos x="428" y="266"/>
              </a:cxn>
              <a:cxn ang="0">
                <a:pos x="430" y="270"/>
              </a:cxn>
              <a:cxn ang="0">
                <a:pos x="462" y="258"/>
              </a:cxn>
            </a:cxnLst>
            <a:rect l="0" t="0" r="r" b="b"/>
            <a:pathLst>
              <a:path w="490" h="270">
                <a:moveTo>
                  <a:pt x="462" y="258"/>
                </a:moveTo>
                <a:lnTo>
                  <a:pt x="490" y="190"/>
                </a:lnTo>
                <a:lnTo>
                  <a:pt x="452" y="138"/>
                </a:lnTo>
                <a:lnTo>
                  <a:pt x="462" y="68"/>
                </a:lnTo>
                <a:lnTo>
                  <a:pt x="382" y="0"/>
                </a:lnTo>
                <a:lnTo>
                  <a:pt x="18" y="120"/>
                </a:lnTo>
                <a:lnTo>
                  <a:pt x="2" y="74"/>
                </a:lnTo>
                <a:lnTo>
                  <a:pt x="0" y="76"/>
                </a:lnTo>
                <a:lnTo>
                  <a:pt x="16" y="124"/>
                </a:lnTo>
                <a:lnTo>
                  <a:pt x="382" y="4"/>
                </a:lnTo>
                <a:lnTo>
                  <a:pt x="458" y="70"/>
                </a:lnTo>
                <a:lnTo>
                  <a:pt x="448" y="138"/>
                </a:lnTo>
                <a:lnTo>
                  <a:pt x="488" y="190"/>
                </a:lnTo>
                <a:lnTo>
                  <a:pt x="458" y="256"/>
                </a:lnTo>
                <a:lnTo>
                  <a:pt x="428" y="266"/>
                </a:lnTo>
                <a:lnTo>
                  <a:pt x="430" y="270"/>
                </a:lnTo>
                <a:lnTo>
                  <a:pt x="462" y="258"/>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78" name="Freeform 2959"/>
          <p:cNvSpPr>
            <a:spLocks/>
          </p:cNvSpPr>
          <p:nvPr/>
        </p:nvSpPr>
        <p:spPr bwMode="auto">
          <a:xfrm>
            <a:off x="8458043" y="2464780"/>
            <a:ext cx="411359" cy="143975"/>
          </a:xfrm>
          <a:custGeom>
            <a:avLst/>
            <a:gdLst/>
            <a:ahLst/>
            <a:cxnLst>
              <a:cxn ang="0">
                <a:pos x="4" y="112"/>
              </a:cxn>
              <a:cxn ang="0">
                <a:pos x="320" y="4"/>
              </a:cxn>
              <a:cxn ang="0">
                <a:pos x="318" y="0"/>
              </a:cxn>
              <a:cxn ang="0">
                <a:pos x="0" y="110"/>
              </a:cxn>
              <a:cxn ang="0">
                <a:pos x="2" y="110"/>
              </a:cxn>
              <a:cxn ang="0">
                <a:pos x="2" y="110"/>
              </a:cxn>
              <a:cxn ang="0">
                <a:pos x="4" y="112"/>
              </a:cxn>
            </a:cxnLst>
            <a:rect l="0" t="0" r="r" b="b"/>
            <a:pathLst>
              <a:path w="320" h="112">
                <a:moveTo>
                  <a:pt x="4" y="112"/>
                </a:moveTo>
                <a:lnTo>
                  <a:pt x="320" y="4"/>
                </a:lnTo>
                <a:lnTo>
                  <a:pt x="318" y="0"/>
                </a:lnTo>
                <a:lnTo>
                  <a:pt x="0" y="110"/>
                </a:lnTo>
                <a:lnTo>
                  <a:pt x="2" y="110"/>
                </a:lnTo>
                <a:lnTo>
                  <a:pt x="2" y="110"/>
                </a:lnTo>
                <a:lnTo>
                  <a:pt x="4" y="11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79" name="Freeform 2960"/>
          <p:cNvSpPr>
            <a:spLocks/>
          </p:cNvSpPr>
          <p:nvPr/>
        </p:nvSpPr>
        <p:spPr bwMode="auto">
          <a:xfrm>
            <a:off x="8460581" y="2606184"/>
            <a:ext cx="2571" cy="2571"/>
          </a:xfrm>
          <a:custGeom>
            <a:avLst/>
            <a:gdLst/>
            <a:ahLst/>
            <a:cxnLst>
              <a:cxn ang="0">
                <a:pos x="2" y="2"/>
              </a:cxn>
              <a:cxn ang="0">
                <a:pos x="0" y="0"/>
              </a:cxn>
              <a:cxn ang="0">
                <a:pos x="0" y="0"/>
              </a:cxn>
              <a:cxn ang="0">
                <a:pos x="2" y="2"/>
              </a:cxn>
              <a:cxn ang="0">
                <a:pos x="2" y="2"/>
              </a:cxn>
            </a:cxnLst>
            <a:rect l="0" t="0" r="r" b="b"/>
            <a:pathLst>
              <a:path w="2" h="2">
                <a:moveTo>
                  <a:pt x="2" y="2"/>
                </a:moveTo>
                <a:lnTo>
                  <a:pt x="0" y="0"/>
                </a:lnTo>
                <a:lnTo>
                  <a:pt x="0" y="0"/>
                </a:lnTo>
                <a:lnTo>
                  <a:pt x="2" y="2"/>
                </a:lnTo>
                <a:lnTo>
                  <a:pt x="2" y="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80" name="Rectangle 2961"/>
          <p:cNvSpPr>
            <a:spLocks noChangeArrowheads="1"/>
          </p:cNvSpPr>
          <p:nvPr/>
        </p:nvSpPr>
        <p:spPr bwMode="auto">
          <a:xfrm>
            <a:off x="9031341" y="2639607"/>
            <a:ext cx="2571" cy="2571"/>
          </a:xfrm>
          <a:prstGeom prst="rect">
            <a:avLst/>
          </a:prstGeom>
          <a:solidFill>
            <a:schemeClr val="tx1"/>
          </a:solidFill>
          <a:ln w="12700" cmpd="sng">
            <a:solidFill>
              <a:schemeClr val="bg1"/>
            </a:solidFill>
            <a:prstDash val="solid"/>
            <a:miter lim="800000"/>
            <a:headEnd/>
            <a:tailEnd/>
          </a:ln>
        </p:spPr>
        <p:txBody>
          <a:bodyPr/>
          <a:lstStyle/>
          <a:p>
            <a:pPr defTabSz="457200">
              <a:defRPr/>
            </a:pPr>
            <a:endParaRPr lang="da-DK" kern="0">
              <a:solidFill>
                <a:schemeClr val="bg1"/>
              </a:solidFill>
              <a:ea typeface="ＭＳ Ｐゴシック" pitchFamily="-97" charset="-128"/>
            </a:endParaRPr>
          </a:p>
        </p:txBody>
      </p:sp>
      <p:sp>
        <p:nvSpPr>
          <p:cNvPr id="181" name="Rectangle 2962"/>
          <p:cNvSpPr>
            <a:spLocks noChangeArrowheads="1"/>
          </p:cNvSpPr>
          <p:nvPr/>
        </p:nvSpPr>
        <p:spPr bwMode="auto">
          <a:xfrm>
            <a:off x="8866829" y="2464729"/>
            <a:ext cx="1287" cy="1286"/>
          </a:xfrm>
          <a:prstGeom prst="rect">
            <a:avLst/>
          </a:prstGeom>
          <a:solidFill>
            <a:schemeClr val="tx1"/>
          </a:solidFill>
          <a:ln w="12700" cmpd="sng">
            <a:solidFill>
              <a:schemeClr val="bg1"/>
            </a:solidFill>
            <a:prstDash val="solid"/>
            <a:miter lim="800000"/>
            <a:headEnd/>
            <a:tailEnd/>
          </a:ln>
        </p:spPr>
        <p:txBody>
          <a:bodyPr/>
          <a:lstStyle/>
          <a:p>
            <a:pPr defTabSz="457200">
              <a:defRPr/>
            </a:pPr>
            <a:endParaRPr lang="da-DK" kern="0">
              <a:solidFill>
                <a:schemeClr val="bg1"/>
              </a:solidFill>
              <a:ea typeface="ＭＳ Ｐゴシック" pitchFamily="-97" charset="-128"/>
            </a:endParaRPr>
          </a:p>
        </p:txBody>
      </p:sp>
      <p:sp>
        <p:nvSpPr>
          <p:cNvPr id="182" name="Freeform 2963"/>
          <p:cNvSpPr>
            <a:spLocks/>
          </p:cNvSpPr>
          <p:nvPr/>
        </p:nvSpPr>
        <p:spPr bwMode="auto">
          <a:xfrm>
            <a:off x="8869367" y="2469871"/>
            <a:ext cx="161972" cy="208250"/>
          </a:xfrm>
          <a:custGeom>
            <a:avLst/>
            <a:gdLst/>
            <a:ahLst/>
            <a:cxnLst>
              <a:cxn ang="0">
                <a:pos x="0" y="0"/>
              </a:cxn>
              <a:cxn ang="0">
                <a:pos x="0" y="0"/>
              </a:cxn>
              <a:cxn ang="0">
                <a:pos x="58" y="162"/>
              </a:cxn>
              <a:cxn ang="0">
                <a:pos x="126" y="134"/>
              </a:cxn>
              <a:cxn ang="0">
                <a:pos x="126" y="132"/>
              </a:cxn>
              <a:cxn ang="0">
                <a:pos x="62" y="158"/>
              </a:cxn>
              <a:cxn ang="0">
                <a:pos x="0" y="0"/>
              </a:cxn>
            </a:cxnLst>
            <a:rect l="0" t="0" r="r" b="b"/>
            <a:pathLst>
              <a:path w="126" h="162">
                <a:moveTo>
                  <a:pt x="0" y="0"/>
                </a:moveTo>
                <a:lnTo>
                  <a:pt x="0" y="0"/>
                </a:lnTo>
                <a:lnTo>
                  <a:pt x="58" y="162"/>
                </a:lnTo>
                <a:lnTo>
                  <a:pt x="126" y="134"/>
                </a:lnTo>
                <a:lnTo>
                  <a:pt x="126" y="132"/>
                </a:lnTo>
                <a:lnTo>
                  <a:pt x="62" y="158"/>
                </a:lnTo>
                <a:lnTo>
                  <a:pt x="0"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83" name="Freeform 2964"/>
          <p:cNvSpPr>
            <a:spLocks/>
          </p:cNvSpPr>
          <p:nvPr/>
        </p:nvSpPr>
        <p:spPr bwMode="auto">
          <a:xfrm>
            <a:off x="8866797" y="2464729"/>
            <a:ext cx="2571" cy="5142"/>
          </a:xfrm>
          <a:custGeom>
            <a:avLst/>
            <a:gdLst/>
            <a:ahLst/>
            <a:cxnLst>
              <a:cxn ang="0">
                <a:pos x="2" y="4"/>
              </a:cxn>
              <a:cxn ang="0">
                <a:pos x="0" y="0"/>
              </a:cxn>
              <a:cxn ang="0">
                <a:pos x="0" y="0"/>
              </a:cxn>
              <a:cxn ang="0">
                <a:pos x="2" y="4"/>
              </a:cxn>
              <a:cxn ang="0">
                <a:pos x="2" y="4"/>
              </a:cxn>
            </a:cxnLst>
            <a:rect l="0" t="0" r="r" b="b"/>
            <a:pathLst>
              <a:path w="2" h="4">
                <a:moveTo>
                  <a:pt x="2" y="4"/>
                </a:moveTo>
                <a:lnTo>
                  <a:pt x="0" y="0"/>
                </a:lnTo>
                <a:lnTo>
                  <a:pt x="0" y="0"/>
                </a:lnTo>
                <a:lnTo>
                  <a:pt x="2" y="4"/>
                </a:lnTo>
                <a:lnTo>
                  <a:pt x="2" y="4"/>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84" name="Freeform 2965"/>
          <p:cNvSpPr>
            <a:spLocks/>
          </p:cNvSpPr>
          <p:nvPr/>
        </p:nvSpPr>
        <p:spPr bwMode="auto">
          <a:xfrm>
            <a:off x="9298725" y="1999380"/>
            <a:ext cx="2571" cy="5142"/>
          </a:xfrm>
          <a:custGeom>
            <a:avLst/>
            <a:gdLst/>
            <a:ahLst/>
            <a:cxnLst>
              <a:cxn ang="0">
                <a:pos x="2" y="4"/>
              </a:cxn>
              <a:cxn ang="0">
                <a:pos x="2" y="2"/>
              </a:cxn>
              <a:cxn ang="0">
                <a:pos x="0" y="0"/>
              </a:cxn>
              <a:cxn ang="0">
                <a:pos x="0" y="0"/>
              </a:cxn>
              <a:cxn ang="0">
                <a:pos x="2" y="4"/>
              </a:cxn>
            </a:cxnLst>
            <a:rect l="0" t="0" r="r" b="b"/>
            <a:pathLst>
              <a:path w="2" h="4">
                <a:moveTo>
                  <a:pt x="2" y="4"/>
                </a:moveTo>
                <a:lnTo>
                  <a:pt x="2" y="2"/>
                </a:lnTo>
                <a:lnTo>
                  <a:pt x="0" y="0"/>
                </a:lnTo>
                <a:lnTo>
                  <a:pt x="0" y="0"/>
                </a:lnTo>
                <a:lnTo>
                  <a:pt x="2" y="4"/>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85" name="Freeform 2966"/>
          <p:cNvSpPr>
            <a:spLocks/>
          </p:cNvSpPr>
          <p:nvPr/>
        </p:nvSpPr>
        <p:spPr bwMode="auto">
          <a:xfrm>
            <a:off x="9219054" y="2148548"/>
            <a:ext cx="5143" cy="7713"/>
          </a:xfrm>
          <a:custGeom>
            <a:avLst/>
            <a:gdLst/>
            <a:ahLst/>
            <a:cxnLst>
              <a:cxn ang="0">
                <a:pos x="2" y="6"/>
              </a:cxn>
              <a:cxn ang="0">
                <a:pos x="2" y="6"/>
              </a:cxn>
              <a:cxn ang="0">
                <a:pos x="4" y="4"/>
              </a:cxn>
              <a:cxn ang="0">
                <a:pos x="2" y="0"/>
              </a:cxn>
              <a:cxn ang="0">
                <a:pos x="0" y="4"/>
              </a:cxn>
              <a:cxn ang="0">
                <a:pos x="2" y="6"/>
              </a:cxn>
            </a:cxnLst>
            <a:rect l="0" t="0" r="r" b="b"/>
            <a:pathLst>
              <a:path w="4" h="6">
                <a:moveTo>
                  <a:pt x="2" y="6"/>
                </a:moveTo>
                <a:lnTo>
                  <a:pt x="2" y="6"/>
                </a:lnTo>
                <a:lnTo>
                  <a:pt x="4" y="4"/>
                </a:lnTo>
                <a:lnTo>
                  <a:pt x="2" y="0"/>
                </a:lnTo>
                <a:lnTo>
                  <a:pt x="0" y="4"/>
                </a:lnTo>
                <a:lnTo>
                  <a:pt x="2" y="6"/>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86" name="Freeform 2967"/>
          <p:cNvSpPr>
            <a:spLocks/>
          </p:cNvSpPr>
          <p:nvPr/>
        </p:nvSpPr>
        <p:spPr bwMode="auto">
          <a:xfrm>
            <a:off x="9008204" y="2035380"/>
            <a:ext cx="79701" cy="174827"/>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87" name="Freeform 2968"/>
          <p:cNvSpPr>
            <a:spLocks/>
          </p:cNvSpPr>
          <p:nvPr/>
        </p:nvSpPr>
        <p:spPr bwMode="auto">
          <a:xfrm>
            <a:off x="8877114" y="1575167"/>
            <a:ext cx="131121" cy="460207"/>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89" name="Rectangle 2970"/>
          <p:cNvSpPr>
            <a:spLocks noChangeArrowheads="1"/>
          </p:cNvSpPr>
          <p:nvPr/>
        </p:nvSpPr>
        <p:spPr bwMode="auto">
          <a:xfrm>
            <a:off x="9221626" y="2156210"/>
            <a:ext cx="1287" cy="1286"/>
          </a:xfrm>
          <a:prstGeom prst="rect">
            <a:avLst/>
          </a:prstGeom>
          <a:solidFill>
            <a:schemeClr val="tx1"/>
          </a:solidFill>
          <a:ln w="12700" cmpd="sng">
            <a:solidFill>
              <a:schemeClr val="bg1"/>
            </a:solidFill>
            <a:prstDash val="solid"/>
            <a:miter lim="800000"/>
            <a:headEnd/>
            <a:tailEnd/>
          </a:ln>
        </p:spPr>
        <p:txBody>
          <a:bodyPr/>
          <a:lstStyle/>
          <a:p>
            <a:pPr defTabSz="457200">
              <a:defRPr/>
            </a:pPr>
            <a:endParaRPr lang="da-DK" kern="0">
              <a:solidFill>
                <a:schemeClr val="bg1"/>
              </a:solidFill>
              <a:ea typeface="ＭＳ Ｐゴシック" pitchFamily="-97" charset="-128"/>
            </a:endParaRPr>
          </a:p>
        </p:txBody>
      </p:sp>
      <p:sp>
        <p:nvSpPr>
          <p:cNvPr id="190" name="Freeform 2971"/>
          <p:cNvSpPr>
            <a:spLocks/>
          </p:cNvSpPr>
          <p:nvPr/>
        </p:nvSpPr>
        <p:spPr bwMode="auto">
          <a:xfrm>
            <a:off x="9049337" y="1472377"/>
            <a:ext cx="213392" cy="318803"/>
          </a:xfrm>
          <a:custGeom>
            <a:avLst/>
            <a:gdLst/>
            <a:ahLst/>
            <a:cxnLst>
              <a:cxn ang="0">
                <a:pos x="0" y="0"/>
              </a:cxn>
              <a:cxn ang="0">
                <a:pos x="0" y="2"/>
              </a:cxn>
              <a:cxn ang="0">
                <a:pos x="126" y="220"/>
              </a:cxn>
              <a:cxn ang="0">
                <a:pos x="166" y="248"/>
              </a:cxn>
              <a:cxn ang="0">
                <a:pos x="166" y="246"/>
              </a:cxn>
              <a:cxn ang="0">
                <a:pos x="126" y="218"/>
              </a:cxn>
              <a:cxn ang="0">
                <a:pos x="0" y="0"/>
              </a:cxn>
            </a:cxnLst>
            <a:rect l="0" t="0" r="r" b="b"/>
            <a:pathLst>
              <a:path w="166" h="248">
                <a:moveTo>
                  <a:pt x="0" y="0"/>
                </a:moveTo>
                <a:lnTo>
                  <a:pt x="0" y="2"/>
                </a:lnTo>
                <a:lnTo>
                  <a:pt x="126" y="220"/>
                </a:lnTo>
                <a:lnTo>
                  <a:pt x="166" y="248"/>
                </a:lnTo>
                <a:lnTo>
                  <a:pt x="166" y="246"/>
                </a:lnTo>
                <a:lnTo>
                  <a:pt x="126" y="218"/>
                </a:lnTo>
                <a:lnTo>
                  <a:pt x="0"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91" name="Freeform 2972"/>
          <p:cNvSpPr>
            <a:spLocks/>
          </p:cNvSpPr>
          <p:nvPr/>
        </p:nvSpPr>
        <p:spPr bwMode="auto">
          <a:xfrm>
            <a:off x="4326427" y="1338686"/>
            <a:ext cx="82272" cy="439639"/>
          </a:xfrm>
          <a:custGeom>
            <a:avLst/>
            <a:gdLst/>
            <a:ahLst/>
            <a:cxnLst>
              <a:cxn ang="0">
                <a:pos x="0" y="342"/>
              </a:cxn>
              <a:cxn ang="0">
                <a:pos x="64" y="0"/>
              </a:cxn>
              <a:cxn ang="0">
                <a:pos x="60" y="0"/>
              </a:cxn>
              <a:cxn ang="0">
                <a:pos x="0" y="342"/>
              </a:cxn>
            </a:cxnLst>
            <a:rect l="0" t="0" r="r" b="b"/>
            <a:pathLst>
              <a:path w="64" h="342">
                <a:moveTo>
                  <a:pt x="0" y="342"/>
                </a:moveTo>
                <a:lnTo>
                  <a:pt x="64" y="0"/>
                </a:lnTo>
                <a:lnTo>
                  <a:pt x="60" y="0"/>
                </a:lnTo>
                <a:lnTo>
                  <a:pt x="0" y="34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94" name="Freeform 2975"/>
          <p:cNvSpPr>
            <a:spLocks/>
          </p:cNvSpPr>
          <p:nvPr/>
        </p:nvSpPr>
        <p:spPr bwMode="auto">
          <a:xfrm>
            <a:off x="4326427" y="1778276"/>
            <a:ext cx="10284" cy="33423"/>
          </a:xfrm>
          <a:custGeom>
            <a:avLst/>
            <a:gdLst/>
            <a:ahLst/>
            <a:cxnLst>
              <a:cxn ang="0">
                <a:pos x="8" y="26"/>
              </a:cxn>
              <a:cxn ang="0">
                <a:pos x="0" y="0"/>
              </a:cxn>
              <a:cxn ang="0">
                <a:pos x="8" y="26"/>
              </a:cxn>
              <a:cxn ang="0">
                <a:pos x="8" y="26"/>
              </a:cxn>
            </a:cxnLst>
            <a:rect l="0" t="0" r="r" b="b"/>
            <a:pathLst>
              <a:path w="8" h="26">
                <a:moveTo>
                  <a:pt x="8" y="26"/>
                </a:moveTo>
                <a:lnTo>
                  <a:pt x="0" y="0"/>
                </a:lnTo>
                <a:lnTo>
                  <a:pt x="8" y="26"/>
                </a:lnTo>
                <a:lnTo>
                  <a:pt x="8" y="26"/>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95" name="Freeform 2979"/>
          <p:cNvSpPr>
            <a:spLocks/>
          </p:cNvSpPr>
          <p:nvPr/>
        </p:nvSpPr>
        <p:spPr bwMode="auto">
          <a:xfrm>
            <a:off x="4560387" y="1783418"/>
            <a:ext cx="233960" cy="380507"/>
          </a:xfrm>
          <a:custGeom>
            <a:avLst/>
            <a:gdLst/>
            <a:ahLst/>
            <a:cxnLst>
              <a:cxn ang="0">
                <a:pos x="50" y="126"/>
              </a:cxn>
              <a:cxn ang="0">
                <a:pos x="40" y="188"/>
              </a:cxn>
              <a:cxn ang="0">
                <a:pos x="112" y="296"/>
              </a:cxn>
              <a:cxn ang="0">
                <a:pos x="182" y="284"/>
              </a:cxn>
              <a:cxn ang="0">
                <a:pos x="118" y="292"/>
              </a:cxn>
              <a:cxn ang="0">
                <a:pos x="48" y="188"/>
              </a:cxn>
              <a:cxn ang="0">
                <a:pos x="56" y="118"/>
              </a:cxn>
              <a:cxn ang="0">
                <a:pos x="8" y="130"/>
              </a:cxn>
              <a:cxn ang="0">
                <a:pos x="38" y="0"/>
              </a:cxn>
              <a:cxn ang="0">
                <a:pos x="0" y="138"/>
              </a:cxn>
              <a:cxn ang="0">
                <a:pos x="50" y="126"/>
              </a:cxn>
            </a:cxnLst>
            <a:rect l="0" t="0" r="r" b="b"/>
            <a:pathLst>
              <a:path w="182" h="296">
                <a:moveTo>
                  <a:pt x="50" y="126"/>
                </a:moveTo>
                <a:lnTo>
                  <a:pt x="40" y="188"/>
                </a:lnTo>
                <a:lnTo>
                  <a:pt x="112" y="296"/>
                </a:lnTo>
                <a:lnTo>
                  <a:pt x="182" y="284"/>
                </a:lnTo>
                <a:lnTo>
                  <a:pt x="118" y="292"/>
                </a:lnTo>
                <a:lnTo>
                  <a:pt x="48" y="188"/>
                </a:lnTo>
                <a:lnTo>
                  <a:pt x="56" y="118"/>
                </a:lnTo>
                <a:lnTo>
                  <a:pt x="8" y="130"/>
                </a:lnTo>
                <a:lnTo>
                  <a:pt x="38" y="0"/>
                </a:lnTo>
                <a:lnTo>
                  <a:pt x="0" y="138"/>
                </a:lnTo>
                <a:lnTo>
                  <a:pt x="50" y="126"/>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96" name="Freeform 2980"/>
          <p:cNvSpPr>
            <a:spLocks/>
          </p:cNvSpPr>
          <p:nvPr/>
        </p:nvSpPr>
        <p:spPr bwMode="auto">
          <a:xfrm>
            <a:off x="4704361" y="2133071"/>
            <a:ext cx="167115" cy="30852"/>
          </a:xfrm>
          <a:custGeom>
            <a:avLst/>
            <a:gdLst/>
            <a:ahLst/>
            <a:cxnLst>
              <a:cxn ang="0">
                <a:pos x="92" y="14"/>
              </a:cxn>
              <a:cxn ang="0">
                <a:pos x="130" y="0"/>
              </a:cxn>
              <a:cxn ang="0">
                <a:pos x="98" y="6"/>
              </a:cxn>
              <a:cxn ang="0">
                <a:pos x="90" y="8"/>
              </a:cxn>
              <a:cxn ang="0">
                <a:pos x="70" y="12"/>
              </a:cxn>
              <a:cxn ang="0">
                <a:pos x="0" y="24"/>
              </a:cxn>
              <a:cxn ang="0">
                <a:pos x="92" y="14"/>
              </a:cxn>
            </a:cxnLst>
            <a:rect l="0" t="0" r="r" b="b"/>
            <a:pathLst>
              <a:path w="130" h="24">
                <a:moveTo>
                  <a:pt x="92" y="14"/>
                </a:moveTo>
                <a:lnTo>
                  <a:pt x="130" y="0"/>
                </a:lnTo>
                <a:lnTo>
                  <a:pt x="98" y="6"/>
                </a:lnTo>
                <a:lnTo>
                  <a:pt x="90" y="8"/>
                </a:lnTo>
                <a:lnTo>
                  <a:pt x="70" y="12"/>
                </a:lnTo>
                <a:lnTo>
                  <a:pt x="0" y="24"/>
                </a:lnTo>
                <a:lnTo>
                  <a:pt x="92" y="14"/>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97" name="Freeform 2981"/>
          <p:cNvSpPr>
            <a:spLocks/>
          </p:cNvSpPr>
          <p:nvPr/>
        </p:nvSpPr>
        <p:spPr bwMode="auto">
          <a:xfrm>
            <a:off x="4912613" y="1549456"/>
            <a:ext cx="779011" cy="611896"/>
          </a:xfrm>
          <a:custGeom>
            <a:avLst/>
            <a:gdLst/>
            <a:ahLst/>
            <a:cxnLst>
              <a:cxn ang="0">
                <a:pos x="600" y="452"/>
              </a:cxn>
              <a:cxn ang="0">
                <a:pos x="6" y="414"/>
              </a:cxn>
              <a:cxn ang="0">
                <a:pos x="0" y="476"/>
              </a:cxn>
              <a:cxn ang="0">
                <a:pos x="12" y="420"/>
              </a:cxn>
              <a:cxn ang="0">
                <a:pos x="606" y="460"/>
              </a:cxn>
              <a:cxn ang="0">
                <a:pos x="604" y="0"/>
              </a:cxn>
              <a:cxn ang="0">
                <a:pos x="600" y="452"/>
              </a:cxn>
            </a:cxnLst>
            <a:rect l="0" t="0" r="r" b="b"/>
            <a:pathLst>
              <a:path w="606" h="476">
                <a:moveTo>
                  <a:pt x="600" y="452"/>
                </a:moveTo>
                <a:lnTo>
                  <a:pt x="6" y="414"/>
                </a:lnTo>
                <a:lnTo>
                  <a:pt x="0" y="476"/>
                </a:lnTo>
                <a:lnTo>
                  <a:pt x="12" y="420"/>
                </a:lnTo>
                <a:lnTo>
                  <a:pt x="606" y="460"/>
                </a:lnTo>
                <a:lnTo>
                  <a:pt x="604" y="0"/>
                </a:lnTo>
                <a:lnTo>
                  <a:pt x="600" y="45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199" name="Freeform 2983"/>
          <p:cNvSpPr>
            <a:spLocks/>
          </p:cNvSpPr>
          <p:nvPr/>
        </p:nvSpPr>
        <p:spPr bwMode="auto">
          <a:xfrm>
            <a:off x="4830344" y="2127980"/>
            <a:ext cx="79701" cy="53991"/>
          </a:xfrm>
          <a:custGeom>
            <a:avLst/>
            <a:gdLst/>
            <a:ahLst/>
            <a:cxnLst>
              <a:cxn ang="0">
                <a:pos x="0" y="10"/>
              </a:cxn>
              <a:cxn ang="0">
                <a:pos x="32" y="4"/>
              </a:cxn>
              <a:cxn ang="0">
                <a:pos x="60" y="42"/>
              </a:cxn>
              <a:cxn ang="0">
                <a:pos x="62" y="34"/>
              </a:cxn>
              <a:cxn ang="0">
                <a:pos x="36" y="0"/>
              </a:cxn>
              <a:cxn ang="0">
                <a:pos x="0" y="10"/>
              </a:cxn>
            </a:cxnLst>
            <a:rect l="0" t="0" r="r" b="b"/>
            <a:pathLst>
              <a:path w="62" h="42">
                <a:moveTo>
                  <a:pt x="0" y="10"/>
                </a:moveTo>
                <a:lnTo>
                  <a:pt x="32" y="4"/>
                </a:lnTo>
                <a:lnTo>
                  <a:pt x="60" y="42"/>
                </a:lnTo>
                <a:lnTo>
                  <a:pt x="62" y="34"/>
                </a:lnTo>
                <a:lnTo>
                  <a:pt x="36" y="0"/>
                </a:lnTo>
                <a:lnTo>
                  <a:pt x="0" y="1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00" name="Freeform 2984"/>
          <p:cNvSpPr>
            <a:spLocks/>
          </p:cNvSpPr>
          <p:nvPr/>
        </p:nvSpPr>
        <p:spPr bwMode="auto">
          <a:xfrm>
            <a:off x="4910045" y="2161403"/>
            <a:ext cx="2571" cy="12855"/>
          </a:xfrm>
          <a:custGeom>
            <a:avLst/>
            <a:gdLst/>
            <a:ahLst/>
            <a:cxnLst>
              <a:cxn ang="0">
                <a:pos x="0" y="10"/>
              </a:cxn>
              <a:cxn ang="0">
                <a:pos x="2" y="0"/>
              </a:cxn>
              <a:cxn ang="0">
                <a:pos x="0" y="8"/>
              </a:cxn>
              <a:cxn ang="0">
                <a:pos x="0" y="10"/>
              </a:cxn>
            </a:cxnLst>
            <a:rect l="0" t="0" r="r" b="b"/>
            <a:pathLst>
              <a:path w="2" h="10">
                <a:moveTo>
                  <a:pt x="0" y="10"/>
                </a:moveTo>
                <a:lnTo>
                  <a:pt x="2" y="0"/>
                </a:lnTo>
                <a:lnTo>
                  <a:pt x="0" y="8"/>
                </a:lnTo>
                <a:lnTo>
                  <a:pt x="0" y="1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01" name="Freeform 2985"/>
          <p:cNvSpPr>
            <a:spLocks/>
          </p:cNvSpPr>
          <p:nvPr/>
        </p:nvSpPr>
        <p:spPr bwMode="auto">
          <a:xfrm>
            <a:off x="4794345" y="2140835"/>
            <a:ext cx="35995" cy="7713"/>
          </a:xfrm>
          <a:custGeom>
            <a:avLst/>
            <a:gdLst/>
            <a:ahLst/>
            <a:cxnLst>
              <a:cxn ang="0">
                <a:pos x="28" y="0"/>
              </a:cxn>
              <a:cxn ang="0">
                <a:pos x="0" y="6"/>
              </a:cxn>
              <a:cxn ang="0">
                <a:pos x="20" y="2"/>
              </a:cxn>
              <a:cxn ang="0">
                <a:pos x="28" y="0"/>
              </a:cxn>
            </a:cxnLst>
            <a:rect l="0" t="0" r="r" b="b"/>
            <a:pathLst>
              <a:path w="28" h="6">
                <a:moveTo>
                  <a:pt x="28" y="0"/>
                </a:moveTo>
                <a:lnTo>
                  <a:pt x="0" y="6"/>
                </a:lnTo>
                <a:lnTo>
                  <a:pt x="20" y="2"/>
                </a:lnTo>
                <a:lnTo>
                  <a:pt x="28"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03" name="Freeform 2987"/>
          <p:cNvSpPr>
            <a:spLocks/>
          </p:cNvSpPr>
          <p:nvPr/>
        </p:nvSpPr>
        <p:spPr bwMode="auto">
          <a:xfrm>
            <a:off x="6506627" y="2508436"/>
            <a:ext cx="151688" cy="408788"/>
          </a:xfrm>
          <a:custGeom>
            <a:avLst/>
            <a:gdLst/>
            <a:ahLst/>
            <a:cxnLst>
              <a:cxn ang="0">
                <a:pos x="94" y="254"/>
              </a:cxn>
              <a:cxn ang="0">
                <a:pos x="94" y="256"/>
              </a:cxn>
              <a:cxn ang="0">
                <a:pos x="96" y="256"/>
              </a:cxn>
              <a:cxn ang="0">
                <a:pos x="118" y="318"/>
              </a:cxn>
              <a:cxn ang="0">
                <a:pos x="0" y="0"/>
              </a:cxn>
              <a:cxn ang="0">
                <a:pos x="94" y="254"/>
              </a:cxn>
              <a:cxn ang="0">
                <a:pos x="94" y="254"/>
              </a:cxn>
            </a:cxnLst>
            <a:rect l="0" t="0" r="r" b="b"/>
            <a:pathLst>
              <a:path w="118" h="318">
                <a:moveTo>
                  <a:pt x="94" y="254"/>
                </a:moveTo>
                <a:lnTo>
                  <a:pt x="94" y="256"/>
                </a:lnTo>
                <a:lnTo>
                  <a:pt x="96" y="256"/>
                </a:lnTo>
                <a:lnTo>
                  <a:pt x="118" y="318"/>
                </a:lnTo>
                <a:lnTo>
                  <a:pt x="0" y="0"/>
                </a:lnTo>
                <a:lnTo>
                  <a:pt x="94" y="254"/>
                </a:lnTo>
                <a:lnTo>
                  <a:pt x="94" y="254"/>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15" name="Freeform 2999"/>
          <p:cNvSpPr>
            <a:spLocks/>
          </p:cNvSpPr>
          <p:nvPr/>
        </p:nvSpPr>
        <p:spPr bwMode="auto">
          <a:xfrm>
            <a:off x="7249645" y="3002066"/>
            <a:ext cx="105411" cy="177398"/>
          </a:xfrm>
          <a:custGeom>
            <a:avLst/>
            <a:gdLst/>
            <a:ahLst/>
            <a:cxnLst>
              <a:cxn ang="0">
                <a:pos x="4" y="84"/>
              </a:cxn>
              <a:cxn ang="0">
                <a:pos x="4" y="0"/>
              </a:cxn>
              <a:cxn ang="0">
                <a:pos x="0" y="84"/>
              </a:cxn>
              <a:cxn ang="0">
                <a:pos x="82" y="138"/>
              </a:cxn>
              <a:cxn ang="0">
                <a:pos x="4" y="84"/>
              </a:cxn>
            </a:cxnLst>
            <a:rect l="0" t="0" r="r" b="b"/>
            <a:pathLst>
              <a:path w="82" h="138">
                <a:moveTo>
                  <a:pt x="4" y="84"/>
                </a:moveTo>
                <a:lnTo>
                  <a:pt x="4" y="0"/>
                </a:lnTo>
                <a:lnTo>
                  <a:pt x="0" y="84"/>
                </a:lnTo>
                <a:lnTo>
                  <a:pt x="82" y="138"/>
                </a:lnTo>
                <a:lnTo>
                  <a:pt x="4" y="84"/>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16" name="Freeform 3000"/>
          <p:cNvSpPr>
            <a:spLocks/>
          </p:cNvSpPr>
          <p:nvPr/>
        </p:nvSpPr>
        <p:spPr bwMode="auto">
          <a:xfrm>
            <a:off x="7249675" y="3102335"/>
            <a:ext cx="300807" cy="187682"/>
          </a:xfrm>
          <a:custGeom>
            <a:avLst/>
            <a:gdLst/>
            <a:ahLst/>
            <a:cxnLst>
              <a:cxn ang="0">
                <a:pos x="110" y="146"/>
              </a:cxn>
              <a:cxn ang="0">
                <a:pos x="132" y="102"/>
              </a:cxn>
              <a:cxn ang="0">
                <a:pos x="182" y="128"/>
              </a:cxn>
              <a:cxn ang="0">
                <a:pos x="224" y="72"/>
              </a:cxn>
              <a:cxn ang="0">
                <a:pos x="234" y="0"/>
              </a:cxn>
              <a:cxn ang="0">
                <a:pos x="222" y="72"/>
              </a:cxn>
              <a:cxn ang="0">
                <a:pos x="182" y="124"/>
              </a:cxn>
              <a:cxn ang="0">
                <a:pos x="132" y="96"/>
              </a:cxn>
              <a:cxn ang="0">
                <a:pos x="110" y="138"/>
              </a:cxn>
              <a:cxn ang="0">
                <a:pos x="82" y="60"/>
              </a:cxn>
              <a:cxn ang="0">
                <a:pos x="0" y="6"/>
              </a:cxn>
              <a:cxn ang="0">
                <a:pos x="80" y="64"/>
              </a:cxn>
              <a:cxn ang="0">
                <a:pos x="110" y="146"/>
              </a:cxn>
            </a:cxnLst>
            <a:rect l="0" t="0" r="r" b="b"/>
            <a:pathLst>
              <a:path w="234" h="146">
                <a:moveTo>
                  <a:pt x="110" y="146"/>
                </a:moveTo>
                <a:lnTo>
                  <a:pt x="132" y="102"/>
                </a:lnTo>
                <a:lnTo>
                  <a:pt x="182" y="128"/>
                </a:lnTo>
                <a:lnTo>
                  <a:pt x="224" y="72"/>
                </a:lnTo>
                <a:lnTo>
                  <a:pt x="234" y="0"/>
                </a:lnTo>
                <a:lnTo>
                  <a:pt x="222" y="72"/>
                </a:lnTo>
                <a:lnTo>
                  <a:pt x="182" y="124"/>
                </a:lnTo>
                <a:lnTo>
                  <a:pt x="132" y="96"/>
                </a:lnTo>
                <a:lnTo>
                  <a:pt x="110" y="138"/>
                </a:lnTo>
                <a:lnTo>
                  <a:pt x="82" y="60"/>
                </a:lnTo>
                <a:lnTo>
                  <a:pt x="0" y="6"/>
                </a:lnTo>
                <a:lnTo>
                  <a:pt x="80" y="64"/>
                </a:lnTo>
                <a:lnTo>
                  <a:pt x="110" y="146"/>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17" name="Freeform 3001"/>
          <p:cNvSpPr>
            <a:spLocks/>
          </p:cNvSpPr>
          <p:nvPr/>
        </p:nvSpPr>
        <p:spPr bwMode="auto">
          <a:xfrm>
            <a:off x="7535022" y="2984120"/>
            <a:ext cx="35995" cy="210821"/>
          </a:xfrm>
          <a:custGeom>
            <a:avLst/>
            <a:gdLst/>
            <a:ahLst/>
            <a:cxnLst>
              <a:cxn ang="0">
                <a:pos x="0" y="164"/>
              </a:cxn>
              <a:cxn ang="0">
                <a:pos x="12" y="92"/>
              </a:cxn>
              <a:cxn ang="0">
                <a:pos x="14" y="82"/>
              </a:cxn>
              <a:cxn ang="0">
                <a:pos x="16" y="72"/>
              </a:cxn>
              <a:cxn ang="0">
                <a:pos x="28" y="0"/>
              </a:cxn>
              <a:cxn ang="0">
                <a:pos x="8" y="82"/>
              </a:cxn>
              <a:cxn ang="0">
                <a:pos x="0" y="164"/>
              </a:cxn>
            </a:cxnLst>
            <a:rect l="0" t="0" r="r" b="b"/>
            <a:pathLst>
              <a:path w="28" h="164">
                <a:moveTo>
                  <a:pt x="0" y="164"/>
                </a:moveTo>
                <a:lnTo>
                  <a:pt x="12" y="92"/>
                </a:lnTo>
                <a:lnTo>
                  <a:pt x="14" y="82"/>
                </a:lnTo>
                <a:lnTo>
                  <a:pt x="16" y="72"/>
                </a:lnTo>
                <a:lnTo>
                  <a:pt x="28" y="0"/>
                </a:lnTo>
                <a:lnTo>
                  <a:pt x="8" y="82"/>
                </a:lnTo>
                <a:lnTo>
                  <a:pt x="0" y="164"/>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18" name="Freeform 3003"/>
          <p:cNvSpPr>
            <a:spLocks/>
          </p:cNvSpPr>
          <p:nvPr/>
        </p:nvSpPr>
        <p:spPr bwMode="auto">
          <a:xfrm>
            <a:off x="7550476" y="3076625"/>
            <a:ext cx="5143" cy="25710"/>
          </a:xfrm>
          <a:custGeom>
            <a:avLst/>
            <a:gdLst/>
            <a:ahLst/>
            <a:cxnLst>
              <a:cxn ang="0">
                <a:pos x="0" y="20"/>
              </a:cxn>
              <a:cxn ang="0">
                <a:pos x="4" y="0"/>
              </a:cxn>
              <a:cxn ang="0">
                <a:pos x="2" y="10"/>
              </a:cxn>
              <a:cxn ang="0">
                <a:pos x="0" y="20"/>
              </a:cxn>
            </a:cxnLst>
            <a:rect l="0" t="0" r="r" b="b"/>
            <a:pathLst>
              <a:path w="4" h="20">
                <a:moveTo>
                  <a:pt x="0" y="20"/>
                </a:moveTo>
                <a:lnTo>
                  <a:pt x="4" y="0"/>
                </a:lnTo>
                <a:lnTo>
                  <a:pt x="2" y="10"/>
                </a:lnTo>
                <a:lnTo>
                  <a:pt x="0" y="2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75" name="Freeform 3004"/>
          <p:cNvSpPr>
            <a:spLocks/>
          </p:cNvSpPr>
          <p:nvPr/>
        </p:nvSpPr>
        <p:spPr bwMode="auto">
          <a:xfrm>
            <a:off x="7612155" y="3050915"/>
            <a:ext cx="133692" cy="77130"/>
          </a:xfrm>
          <a:custGeom>
            <a:avLst/>
            <a:gdLst/>
            <a:ahLst/>
            <a:cxnLst>
              <a:cxn ang="0">
                <a:pos x="24" y="54"/>
              </a:cxn>
              <a:cxn ang="0">
                <a:pos x="0" y="40"/>
              </a:cxn>
              <a:cxn ang="0">
                <a:pos x="24" y="60"/>
              </a:cxn>
              <a:cxn ang="0">
                <a:pos x="104" y="0"/>
              </a:cxn>
              <a:cxn ang="0">
                <a:pos x="24" y="54"/>
              </a:cxn>
            </a:cxnLst>
            <a:rect l="0" t="0" r="r" b="b"/>
            <a:pathLst>
              <a:path w="104" h="60">
                <a:moveTo>
                  <a:pt x="24" y="54"/>
                </a:moveTo>
                <a:lnTo>
                  <a:pt x="0" y="40"/>
                </a:lnTo>
                <a:lnTo>
                  <a:pt x="24" y="60"/>
                </a:lnTo>
                <a:lnTo>
                  <a:pt x="104" y="0"/>
                </a:lnTo>
                <a:lnTo>
                  <a:pt x="24" y="54"/>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76" name="Freeform 3005"/>
          <p:cNvSpPr>
            <a:spLocks/>
          </p:cNvSpPr>
          <p:nvPr/>
        </p:nvSpPr>
        <p:spPr bwMode="auto">
          <a:xfrm>
            <a:off x="7781838" y="2878709"/>
            <a:ext cx="113124" cy="190253"/>
          </a:xfrm>
          <a:custGeom>
            <a:avLst/>
            <a:gdLst/>
            <a:ahLst/>
            <a:cxnLst>
              <a:cxn ang="0">
                <a:pos x="0" y="148"/>
              </a:cxn>
              <a:cxn ang="0">
                <a:pos x="52" y="42"/>
              </a:cxn>
              <a:cxn ang="0">
                <a:pos x="88" y="0"/>
              </a:cxn>
              <a:cxn ang="0">
                <a:pos x="50" y="40"/>
              </a:cxn>
              <a:cxn ang="0">
                <a:pos x="0" y="148"/>
              </a:cxn>
            </a:cxnLst>
            <a:rect l="0" t="0" r="r" b="b"/>
            <a:pathLst>
              <a:path w="88" h="148">
                <a:moveTo>
                  <a:pt x="0" y="148"/>
                </a:moveTo>
                <a:lnTo>
                  <a:pt x="52" y="42"/>
                </a:lnTo>
                <a:lnTo>
                  <a:pt x="88" y="0"/>
                </a:lnTo>
                <a:lnTo>
                  <a:pt x="50" y="40"/>
                </a:lnTo>
                <a:lnTo>
                  <a:pt x="0" y="148"/>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77" name="Freeform 3006"/>
          <p:cNvSpPr>
            <a:spLocks/>
          </p:cNvSpPr>
          <p:nvPr/>
        </p:nvSpPr>
        <p:spPr bwMode="auto">
          <a:xfrm>
            <a:off x="7542740" y="3102335"/>
            <a:ext cx="100269" cy="61704"/>
          </a:xfrm>
          <a:custGeom>
            <a:avLst/>
            <a:gdLst/>
            <a:ahLst/>
            <a:cxnLst>
              <a:cxn ang="0">
                <a:pos x="0" y="44"/>
              </a:cxn>
              <a:cxn ang="0">
                <a:pos x="0" y="48"/>
              </a:cxn>
              <a:cxn ang="0">
                <a:pos x="54" y="4"/>
              </a:cxn>
              <a:cxn ang="0">
                <a:pos x="78" y="20"/>
              </a:cxn>
              <a:cxn ang="0">
                <a:pos x="54" y="0"/>
              </a:cxn>
              <a:cxn ang="0">
                <a:pos x="0" y="44"/>
              </a:cxn>
            </a:cxnLst>
            <a:rect l="0" t="0" r="r" b="b"/>
            <a:pathLst>
              <a:path w="78" h="48">
                <a:moveTo>
                  <a:pt x="0" y="44"/>
                </a:moveTo>
                <a:lnTo>
                  <a:pt x="0" y="48"/>
                </a:lnTo>
                <a:lnTo>
                  <a:pt x="54" y="4"/>
                </a:lnTo>
                <a:lnTo>
                  <a:pt x="78" y="20"/>
                </a:lnTo>
                <a:lnTo>
                  <a:pt x="54" y="0"/>
                </a:lnTo>
                <a:lnTo>
                  <a:pt x="0" y="44"/>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78" name="Freeform 3007"/>
          <p:cNvSpPr>
            <a:spLocks/>
          </p:cNvSpPr>
          <p:nvPr/>
        </p:nvSpPr>
        <p:spPr bwMode="auto">
          <a:xfrm>
            <a:off x="7643008" y="2932700"/>
            <a:ext cx="205679" cy="195395"/>
          </a:xfrm>
          <a:custGeom>
            <a:avLst/>
            <a:gdLst/>
            <a:ahLst/>
            <a:cxnLst>
              <a:cxn ang="0">
                <a:pos x="80" y="92"/>
              </a:cxn>
              <a:cxn ang="0">
                <a:pos x="0" y="152"/>
              </a:cxn>
              <a:cxn ang="0">
                <a:pos x="80" y="96"/>
              </a:cxn>
              <a:cxn ang="0">
                <a:pos x="110" y="110"/>
              </a:cxn>
              <a:cxn ang="0">
                <a:pos x="160" y="0"/>
              </a:cxn>
              <a:cxn ang="0">
                <a:pos x="108" y="106"/>
              </a:cxn>
              <a:cxn ang="0">
                <a:pos x="80" y="92"/>
              </a:cxn>
            </a:cxnLst>
            <a:rect l="0" t="0" r="r" b="b"/>
            <a:pathLst>
              <a:path w="160" h="152">
                <a:moveTo>
                  <a:pt x="80" y="92"/>
                </a:moveTo>
                <a:lnTo>
                  <a:pt x="0" y="152"/>
                </a:lnTo>
                <a:lnTo>
                  <a:pt x="80" y="96"/>
                </a:lnTo>
                <a:lnTo>
                  <a:pt x="110" y="110"/>
                </a:lnTo>
                <a:lnTo>
                  <a:pt x="160" y="0"/>
                </a:lnTo>
                <a:lnTo>
                  <a:pt x="108" y="106"/>
                </a:lnTo>
                <a:lnTo>
                  <a:pt x="80" y="9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79" name="Freeform 3008"/>
          <p:cNvSpPr>
            <a:spLocks/>
          </p:cNvSpPr>
          <p:nvPr/>
        </p:nvSpPr>
        <p:spPr bwMode="auto">
          <a:xfrm>
            <a:off x="7889844" y="2860713"/>
            <a:ext cx="5143" cy="17997"/>
          </a:xfrm>
          <a:custGeom>
            <a:avLst/>
            <a:gdLst/>
            <a:ahLst/>
            <a:cxnLst>
              <a:cxn ang="0">
                <a:pos x="0" y="2"/>
              </a:cxn>
              <a:cxn ang="0">
                <a:pos x="4" y="14"/>
              </a:cxn>
              <a:cxn ang="0">
                <a:pos x="0" y="0"/>
              </a:cxn>
              <a:cxn ang="0">
                <a:pos x="0" y="2"/>
              </a:cxn>
              <a:cxn ang="0">
                <a:pos x="0" y="2"/>
              </a:cxn>
            </a:cxnLst>
            <a:rect l="0" t="0" r="r" b="b"/>
            <a:pathLst>
              <a:path w="4" h="14">
                <a:moveTo>
                  <a:pt x="0" y="2"/>
                </a:moveTo>
                <a:lnTo>
                  <a:pt x="4" y="14"/>
                </a:lnTo>
                <a:lnTo>
                  <a:pt x="0" y="0"/>
                </a:lnTo>
                <a:lnTo>
                  <a:pt x="0" y="2"/>
                </a:lnTo>
                <a:lnTo>
                  <a:pt x="0" y="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81" name="Freeform 3011"/>
          <p:cNvSpPr>
            <a:spLocks/>
          </p:cNvSpPr>
          <p:nvPr/>
        </p:nvSpPr>
        <p:spPr bwMode="auto">
          <a:xfrm>
            <a:off x="7614724" y="3583115"/>
            <a:ext cx="41136" cy="449923"/>
          </a:xfrm>
          <a:custGeom>
            <a:avLst/>
            <a:gdLst/>
            <a:ahLst/>
            <a:cxnLst>
              <a:cxn ang="0">
                <a:pos x="0" y="0"/>
              </a:cxn>
              <a:cxn ang="0">
                <a:pos x="32" y="350"/>
              </a:cxn>
              <a:cxn ang="0">
                <a:pos x="8" y="68"/>
              </a:cxn>
              <a:cxn ang="0">
                <a:pos x="2" y="0"/>
              </a:cxn>
              <a:cxn ang="0">
                <a:pos x="0" y="0"/>
              </a:cxn>
            </a:cxnLst>
            <a:rect l="0" t="0" r="r" b="b"/>
            <a:pathLst>
              <a:path w="32" h="350">
                <a:moveTo>
                  <a:pt x="0" y="0"/>
                </a:moveTo>
                <a:lnTo>
                  <a:pt x="32" y="350"/>
                </a:lnTo>
                <a:lnTo>
                  <a:pt x="8" y="68"/>
                </a:lnTo>
                <a:lnTo>
                  <a:pt x="2" y="0"/>
                </a:lnTo>
                <a:lnTo>
                  <a:pt x="0"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83" name="Freeform 3013"/>
          <p:cNvSpPr>
            <a:spLocks/>
          </p:cNvSpPr>
          <p:nvPr/>
        </p:nvSpPr>
        <p:spPr bwMode="auto">
          <a:xfrm>
            <a:off x="7655860" y="4033042"/>
            <a:ext cx="25711" cy="267383"/>
          </a:xfrm>
          <a:custGeom>
            <a:avLst/>
            <a:gdLst/>
            <a:ahLst/>
            <a:cxnLst>
              <a:cxn ang="0">
                <a:pos x="20" y="208"/>
              </a:cxn>
              <a:cxn ang="0">
                <a:pos x="0" y="0"/>
              </a:cxn>
              <a:cxn ang="0">
                <a:pos x="18" y="208"/>
              </a:cxn>
              <a:cxn ang="0">
                <a:pos x="20" y="208"/>
              </a:cxn>
            </a:cxnLst>
            <a:rect l="0" t="0" r="r" b="b"/>
            <a:pathLst>
              <a:path w="20" h="208">
                <a:moveTo>
                  <a:pt x="20" y="208"/>
                </a:moveTo>
                <a:lnTo>
                  <a:pt x="0" y="0"/>
                </a:lnTo>
                <a:lnTo>
                  <a:pt x="18" y="208"/>
                </a:lnTo>
                <a:lnTo>
                  <a:pt x="20" y="208"/>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85" name="Freeform 3015"/>
          <p:cNvSpPr>
            <a:spLocks/>
          </p:cNvSpPr>
          <p:nvPr/>
        </p:nvSpPr>
        <p:spPr bwMode="auto">
          <a:xfrm>
            <a:off x="8213800" y="3521412"/>
            <a:ext cx="69417" cy="48849"/>
          </a:xfrm>
          <a:custGeom>
            <a:avLst/>
            <a:gdLst/>
            <a:ahLst/>
            <a:cxnLst>
              <a:cxn ang="0">
                <a:pos x="0" y="6"/>
              </a:cxn>
              <a:cxn ang="0">
                <a:pos x="52" y="4"/>
              </a:cxn>
              <a:cxn ang="0">
                <a:pos x="52" y="38"/>
              </a:cxn>
              <a:cxn ang="0">
                <a:pos x="54" y="0"/>
              </a:cxn>
              <a:cxn ang="0">
                <a:pos x="0" y="6"/>
              </a:cxn>
            </a:cxnLst>
            <a:rect l="0" t="0" r="r" b="b"/>
            <a:pathLst>
              <a:path w="54" h="38">
                <a:moveTo>
                  <a:pt x="0" y="6"/>
                </a:moveTo>
                <a:lnTo>
                  <a:pt x="52" y="4"/>
                </a:lnTo>
                <a:lnTo>
                  <a:pt x="52" y="38"/>
                </a:lnTo>
                <a:lnTo>
                  <a:pt x="54" y="0"/>
                </a:lnTo>
                <a:lnTo>
                  <a:pt x="0" y="6"/>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86" name="Freeform 3016"/>
          <p:cNvSpPr>
            <a:spLocks/>
          </p:cNvSpPr>
          <p:nvPr/>
        </p:nvSpPr>
        <p:spPr bwMode="auto">
          <a:xfrm>
            <a:off x="8213800" y="3475134"/>
            <a:ext cx="69417" cy="53991"/>
          </a:xfrm>
          <a:custGeom>
            <a:avLst/>
            <a:gdLst/>
            <a:ahLst/>
            <a:cxnLst>
              <a:cxn ang="0">
                <a:pos x="6" y="40"/>
              </a:cxn>
              <a:cxn ang="0">
                <a:pos x="22" y="0"/>
              </a:cxn>
              <a:cxn ang="0">
                <a:pos x="0" y="42"/>
              </a:cxn>
              <a:cxn ang="0">
                <a:pos x="54" y="36"/>
              </a:cxn>
              <a:cxn ang="0">
                <a:pos x="6" y="40"/>
              </a:cxn>
            </a:cxnLst>
            <a:rect l="0" t="0" r="r" b="b"/>
            <a:pathLst>
              <a:path w="54" h="42">
                <a:moveTo>
                  <a:pt x="6" y="40"/>
                </a:moveTo>
                <a:lnTo>
                  <a:pt x="22" y="0"/>
                </a:lnTo>
                <a:lnTo>
                  <a:pt x="0" y="42"/>
                </a:lnTo>
                <a:lnTo>
                  <a:pt x="54" y="36"/>
                </a:lnTo>
                <a:lnTo>
                  <a:pt x="6" y="4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87" name="Freeform 3017"/>
          <p:cNvSpPr>
            <a:spLocks/>
          </p:cNvSpPr>
          <p:nvPr/>
        </p:nvSpPr>
        <p:spPr bwMode="auto">
          <a:xfrm>
            <a:off x="8280613" y="3521413"/>
            <a:ext cx="339371" cy="334229"/>
          </a:xfrm>
          <a:custGeom>
            <a:avLst/>
            <a:gdLst/>
            <a:ahLst/>
            <a:cxnLst>
              <a:cxn ang="0">
                <a:pos x="2" y="0"/>
              </a:cxn>
              <a:cxn ang="0">
                <a:pos x="0" y="38"/>
              </a:cxn>
              <a:cxn ang="0">
                <a:pos x="264" y="260"/>
              </a:cxn>
              <a:cxn ang="0">
                <a:pos x="2" y="36"/>
              </a:cxn>
              <a:cxn ang="0">
                <a:pos x="2" y="0"/>
              </a:cxn>
            </a:cxnLst>
            <a:rect l="0" t="0" r="r" b="b"/>
            <a:pathLst>
              <a:path w="264" h="260">
                <a:moveTo>
                  <a:pt x="2" y="0"/>
                </a:moveTo>
                <a:lnTo>
                  <a:pt x="0" y="38"/>
                </a:lnTo>
                <a:lnTo>
                  <a:pt x="264" y="260"/>
                </a:lnTo>
                <a:lnTo>
                  <a:pt x="2" y="36"/>
                </a:lnTo>
                <a:lnTo>
                  <a:pt x="2"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88" name="Freeform 3018"/>
          <p:cNvSpPr>
            <a:spLocks/>
          </p:cNvSpPr>
          <p:nvPr/>
        </p:nvSpPr>
        <p:spPr bwMode="auto">
          <a:xfrm>
            <a:off x="8213765" y="3457131"/>
            <a:ext cx="35995" cy="71988"/>
          </a:xfrm>
          <a:custGeom>
            <a:avLst/>
            <a:gdLst/>
            <a:ahLst/>
            <a:cxnLst>
              <a:cxn ang="0">
                <a:pos x="28" y="0"/>
              </a:cxn>
              <a:cxn ang="0">
                <a:pos x="22" y="2"/>
              </a:cxn>
              <a:cxn ang="0">
                <a:pos x="0" y="56"/>
              </a:cxn>
              <a:cxn ang="0">
                <a:pos x="22" y="14"/>
              </a:cxn>
              <a:cxn ang="0">
                <a:pos x="28" y="0"/>
              </a:cxn>
            </a:cxnLst>
            <a:rect l="0" t="0" r="r" b="b"/>
            <a:pathLst>
              <a:path w="28" h="56">
                <a:moveTo>
                  <a:pt x="28" y="0"/>
                </a:moveTo>
                <a:lnTo>
                  <a:pt x="22" y="2"/>
                </a:lnTo>
                <a:lnTo>
                  <a:pt x="0" y="56"/>
                </a:lnTo>
                <a:lnTo>
                  <a:pt x="22" y="14"/>
                </a:lnTo>
                <a:lnTo>
                  <a:pt x="28"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90" name="Freeform 3020"/>
          <p:cNvSpPr>
            <a:spLocks/>
          </p:cNvSpPr>
          <p:nvPr/>
        </p:nvSpPr>
        <p:spPr bwMode="auto">
          <a:xfrm>
            <a:off x="8098105" y="4087024"/>
            <a:ext cx="411359" cy="107982"/>
          </a:xfrm>
          <a:custGeom>
            <a:avLst/>
            <a:gdLst/>
            <a:ahLst/>
            <a:cxnLst>
              <a:cxn ang="0">
                <a:pos x="278" y="42"/>
              </a:cxn>
              <a:cxn ang="0">
                <a:pos x="320" y="56"/>
              </a:cxn>
              <a:cxn ang="0">
                <a:pos x="314" y="0"/>
              </a:cxn>
              <a:cxn ang="0">
                <a:pos x="314" y="48"/>
              </a:cxn>
              <a:cxn ang="0">
                <a:pos x="280" y="36"/>
              </a:cxn>
              <a:cxn ang="0">
                <a:pos x="18" y="78"/>
              </a:cxn>
              <a:cxn ang="0">
                <a:pos x="0" y="54"/>
              </a:cxn>
              <a:cxn ang="0">
                <a:pos x="18" y="84"/>
              </a:cxn>
              <a:cxn ang="0">
                <a:pos x="278" y="42"/>
              </a:cxn>
            </a:cxnLst>
            <a:rect l="0" t="0" r="r" b="b"/>
            <a:pathLst>
              <a:path w="320" h="84">
                <a:moveTo>
                  <a:pt x="278" y="42"/>
                </a:moveTo>
                <a:lnTo>
                  <a:pt x="320" y="56"/>
                </a:lnTo>
                <a:lnTo>
                  <a:pt x="314" y="0"/>
                </a:lnTo>
                <a:lnTo>
                  <a:pt x="314" y="48"/>
                </a:lnTo>
                <a:lnTo>
                  <a:pt x="280" y="36"/>
                </a:lnTo>
                <a:lnTo>
                  <a:pt x="18" y="78"/>
                </a:lnTo>
                <a:lnTo>
                  <a:pt x="0" y="54"/>
                </a:lnTo>
                <a:lnTo>
                  <a:pt x="18" y="84"/>
                </a:lnTo>
                <a:lnTo>
                  <a:pt x="278" y="4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91" name="Freeform 3021"/>
          <p:cNvSpPr>
            <a:spLocks/>
          </p:cNvSpPr>
          <p:nvPr/>
        </p:nvSpPr>
        <p:spPr bwMode="auto">
          <a:xfrm>
            <a:off x="8501750" y="4084453"/>
            <a:ext cx="89985" cy="5142"/>
          </a:xfrm>
          <a:custGeom>
            <a:avLst/>
            <a:gdLst/>
            <a:ahLst/>
            <a:cxnLst>
              <a:cxn ang="0">
                <a:pos x="0" y="2"/>
              </a:cxn>
              <a:cxn ang="0">
                <a:pos x="70" y="4"/>
              </a:cxn>
              <a:cxn ang="0">
                <a:pos x="70" y="0"/>
              </a:cxn>
              <a:cxn ang="0">
                <a:pos x="0" y="2"/>
              </a:cxn>
            </a:cxnLst>
            <a:rect l="0" t="0" r="r" b="b"/>
            <a:pathLst>
              <a:path w="70" h="4">
                <a:moveTo>
                  <a:pt x="0" y="2"/>
                </a:moveTo>
                <a:lnTo>
                  <a:pt x="70" y="4"/>
                </a:lnTo>
                <a:lnTo>
                  <a:pt x="70" y="0"/>
                </a:lnTo>
                <a:lnTo>
                  <a:pt x="0" y="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92" name="Freeform 3022"/>
          <p:cNvSpPr>
            <a:spLocks/>
          </p:cNvSpPr>
          <p:nvPr/>
        </p:nvSpPr>
        <p:spPr bwMode="auto">
          <a:xfrm>
            <a:off x="8501750" y="4087024"/>
            <a:ext cx="89985" cy="71988"/>
          </a:xfrm>
          <a:custGeom>
            <a:avLst/>
            <a:gdLst/>
            <a:ahLst/>
            <a:cxnLst>
              <a:cxn ang="0">
                <a:pos x="6" y="56"/>
              </a:cxn>
              <a:cxn ang="0">
                <a:pos x="6" y="6"/>
              </a:cxn>
              <a:cxn ang="0">
                <a:pos x="70" y="6"/>
              </a:cxn>
              <a:cxn ang="0">
                <a:pos x="70" y="2"/>
              </a:cxn>
              <a:cxn ang="0">
                <a:pos x="0" y="0"/>
              </a:cxn>
              <a:cxn ang="0">
                <a:pos x="6" y="56"/>
              </a:cxn>
            </a:cxnLst>
            <a:rect l="0" t="0" r="r" b="b"/>
            <a:pathLst>
              <a:path w="70" h="56">
                <a:moveTo>
                  <a:pt x="6" y="56"/>
                </a:moveTo>
                <a:lnTo>
                  <a:pt x="6" y="6"/>
                </a:lnTo>
                <a:lnTo>
                  <a:pt x="70" y="6"/>
                </a:lnTo>
                <a:lnTo>
                  <a:pt x="70" y="2"/>
                </a:lnTo>
                <a:lnTo>
                  <a:pt x="0" y="0"/>
                </a:lnTo>
                <a:lnTo>
                  <a:pt x="6" y="56"/>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93" name="Freeform 3023"/>
          <p:cNvSpPr>
            <a:spLocks/>
          </p:cNvSpPr>
          <p:nvPr/>
        </p:nvSpPr>
        <p:spPr bwMode="auto">
          <a:xfrm>
            <a:off x="8090359" y="4141017"/>
            <a:ext cx="30852" cy="53991"/>
          </a:xfrm>
          <a:custGeom>
            <a:avLst/>
            <a:gdLst/>
            <a:ahLst/>
            <a:cxnLst>
              <a:cxn ang="0">
                <a:pos x="24" y="42"/>
              </a:cxn>
              <a:cxn ang="0">
                <a:pos x="6" y="12"/>
              </a:cxn>
              <a:cxn ang="0">
                <a:pos x="0" y="0"/>
              </a:cxn>
              <a:cxn ang="0">
                <a:pos x="2" y="12"/>
              </a:cxn>
              <a:cxn ang="0">
                <a:pos x="24" y="42"/>
              </a:cxn>
            </a:cxnLst>
            <a:rect l="0" t="0" r="r" b="b"/>
            <a:pathLst>
              <a:path w="24" h="42">
                <a:moveTo>
                  <a:pt x="24" y="42"/>
                </a:moveTo>
                <a:lnTo>
                  <a:pt x="6" y="12"/>
                </a:lnTo>
                <a:lnTo>
                  <a:pt x="0" y="0"/>
                </a:lnTo>
                <a:lnTo>
                  <a:pt x="2" y="12"/>
                </a:lnTo>
                <a:lnTo>
                  <a:pt x="24" y="4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94" name="Freeform 3024"/>
          <p:cNvSpPr>
            <a:spLocks/>
          </p:cNvSpPr>
          <p:nvPr/>
        </p:nvSpPr>
        <p:spPr bwMode="auto">
          <a:xfrm>
            <a:off x="7738133" y="4166735"/>
            <a:ext cx="56563" cy="110553"/>
          </a:xfrm>
          <a:custGeom>
            <a:avLst/>
            <a:gdLst/>
            <a:ahLst/>
            <a:cxnLst>
              <a:cxn ang="0">
                <a:pos x="44" y="86"/>
              </a:cxn>
              <a:cxn ang="0">
                <a:pos x="44" y="86"/>
              </a:cxn>
              <a:cxn ang="0">
                <a:pos x="0" y="0"/>
              </a:cxn>
              <a:cxn ang="0">
                <a:pos x="44" y="86"/>
              </a:cxn>
            </a:cxnLst>
            <a:rect l="0" t="0" r="r" b="b"/>
            <a:pathLst>
              <a:path w="44" h="86">
                <a:moveTo>
                  <a:pt x="44" y="86"/>
                </a:moveTo>
                <a:lnTo>
                  <a:pt x="44" y="86"/>
                </a:lnTo>
                <a:lnTo>
                  <a:pt x="0" y="0"/>
                </a:lnTo>
                <a:lnTo>
                  <a:pt x="44" y="86"/>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97" name="Freeform 3027"/>
          <p:cNvSpPr>
            <a:spLocks/>
          </p:cNvSpPr>
          <p:nvPr/>
        </p:nvSpPr>
        <p:spPr bwMode="auto">
          <a:xfrm>
            <a:off x="8877114" y="1575167"/>
            <a:ext cx="131121" cy="460207"/>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98" name="Freeform 3028"/>
          <p:cNvSpPr>
            <a:spLocks/>
          </p:cNvSpPr>
          <p:nvPr/>
        </p:nvSpPr>
        <p:spPr bwMode="auto">
          <a:xfrm>
            <a:off x="9008204" y="2035380"/>
            <a:ext cx="79701" cy="174827"/>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299" name="Freeform 3029"/>
          <p:cNvSpPr>
            <a:spLocks/>
          </p:cNvSpPr>
          <p:nvPr/>
        </p:nvSpPr>
        <p:spPr bwMode="auto">
          <a:xfrm>
            <a:off x="8229193" y="2313040"/>
            <a:ext cx="97699" cy="259670"/>
          </a:xfrm>
          <a:custGeom>
            <a:avLst/>
            <a:gdLst/>
            <a:ahLst/>
            <a:cxnLst>
              <a:cxn ang="0">
                <a:pos x="2" y="0"/>
              </a:cxn>
              <a:cxn ang="0">
                <a:pos x="0" y="6"/>
              </a:cxn>
              <a:cxn ang="0">
                <a:pos x="6" y="24"/>
              </a:cxn>
              <a:cxn ang="0">
                <a:pos x="74" y="202"/>
              </a:cxn>
              <a:cxn ang="0">
                <a:pos x="76" y="200"/>
              </a:cxn>
              <a:cxn ang="0">
                <a:pos x="2" y="0"/>
              </a:cxn>
            </a:cxnLst>
            <a:rect l="0" t="0" r="r" b="b"/>
            <a:pathLst>
              <a:path w="76" h="202">
                <a:moveTo>
                  <a:pt x="2" y="0"/>
                </a:moveTo>
                <a:lnTo>
                  <a:pt x="0" y="6"/>
                </a:lnTo>
                <a:lnTo>
                  <a:pt x="6" y="24"/>
                </a:lnTo>
                <a:lnTo>
                  <a:pt x="74" y="202"/>
                </a:lnTo>
                <a:lnTo>
                  <a:pt x="76" y="200"/>
                </a:lnTo>
                <a:lnTo>
                  <a:pt x="2"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301" name="Freeform 3031"/>
          <p:cNvSpPr>
            <a:spLocks/>
          </p:cNvSpPr>
          <p:nvPr/>
        </p:nvSpPr>
        <p:spPr bwMode="auto">
          <a:xfrm>
            <a:off x="8185518" y="2922416"/>
            <a:ext cx="7713" cy="7713"/>
          </a:xfrm>
          <a:custGeom>
            <a:avLst/>
            <a:gdLst/>
            <a:ahLst/>
            <a:cxnLst>
              <a:cxn ang="0">
                <a:pos x="0" y="0"/>
              </a:cxn>
              <a:cxn ang="0">
                <a:pos x="0" y="2"/>
              </a:cxn>
              <a:cxn ang="0">
                <a:pos x="6" y="6"/>
              </a:cxn>
              <a:cxn ang="0">
                <a:pos x="0" y="0"/>
              </a:cxn>
            </a:cxnLst>
            <a:rect l="0" t="0" r="r" b="b"/>
            <a:pathLst>
              <a:path w="6" h="6">
                <a:moveTo>
                  <a:pt x="0" y="0"/>
                </a:moveTo>
                <a:lnTo>
                  <a:pt x="0" y="2"/>
                </a:lnTo>
                <a:lnTo>
                  <a:pt x="6" y="6"/>
                </a:lnTo>
                <a:lnTo>
                  <a:pt x="0" y="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302" name="Freeform 3032"/>
          <p:cNvSpPr>
            <a:spLocks/>
          </p:cNvSpPr>
          <p:nvPr/>
        </p:nvSpPr>
        <p:spPr bwMode="auto">
          <a:xfrm>
            <a:off x="8311461" y="2583045"/>
            <a:ext cx="15427" cy="100269"/>
          </a:xfrm>
          <a:custGeom>
            <a:avLst/>
            <a:gdLst/>
            <a:ahLst/>
            <a:cxnLst>
              <a:cxn ang="0">
                <a:pos x="0" y="78"/>
              </a:cxn>
              <a:cxn ang="0">
                <a:pos x="12" y="2"/>
              </a:cxn>
              <a:cxn ang="0">
                <a:pos x="10" y="0"/>
              </a:cxn>
              <a:cxn ang="0">
                <a:pos x="0" y="78"/>
              </a:cxn>
            </a:cxnLst>
            <a:rect l="0" t="0" r="r" b="b"/>
            <a:pathLst>
              <a:path w="12" h="78">
                <a:moveTo>
                  <a:pt x="0" y="78"/>
                </a:moveTo>
                <a:lnTo>
                  <a:pt x="12" y="2"/>
                </a:lnTo>
                <a:lnTo>
                  <a:pt x="10" y="0"/>
                </a:lnTo>
                <a:lnTo>
                  <a:pt x="0" y="78"/>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303" name="Freeform 3033"/>
          <p:cNvSpPr>
            <a:spLocks/>
          </p:cNvSpPr>
          <p:nvPr/>
        </p:nvSpPr>
        <p:spPr bwMode="auto">
          <a:xfrm>
            <a:off x="8193197" y="2683314"/>
            <a:ext cx="118267" cy="246815"/>
          </a:xfrm>
          <a:custGeom>
            <a:avLst/>
            <a:gdLst/>
            <a:ahLst/>
            <a:cxnLst>
              <a:cxn ang="0">
                <a:pos x="58" y="60"/>
              </a:cxn>
              <a:cxn ang="0">
                <a:pos x="0" y="192"/>
              </a:cxn>
              <a:cxn ang="0">
                <a:pos x="92" y="0"/>
              </a:cxn>
              <a:cxn ang="0">
                <a:pos x="58" y="60"/>
              </a:cxn>
            </a:cxnLst>
            <a:rect l="0" t="0" r="r" b="b"/>
            <a:pathLst>
              <a:path w="92" h="192">
                <a:moveTo>
                  <a:pt x="58" y="60"/>
                </a:moveTo>
                <a:lnTo>
                  <a:pt x="0" y="192"/>
                </a:lnTo>
                <a:lnTo>
                  <a:pt x="92" y="0"/>
                </a:lnTo>
                <a:lnTo>
                  <a:pt x="58" y="6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304" name="Freeform 3034"/>
          <p:cNvSpPr>
            <a:spLocks/>
          </p:cNvSpPr>
          <p:nvPr/>
        </p:nvSpPr>
        <p:spPr bwMode="auto">
          <a:xfrm>
            <a:off x="8324318" y="2572762"/>
            <a:ext cx="2571" cy="7713"/>
          </a:xfrm>
          <a:custGeom>
            <a:avLst/>
            <a:gdLst/>
            <a:ahLst/>
            <a:cxnLst>
              <a:cxn ang="0">
                <a:pos x="0" y="6"/>
              </a:cxn>
              <a:cxn ang="0">
                <a:pos x="2" y="2"/>
              </a:cxn>
              <a:cxn ang="0">
                <a:pos x="0" y="0"/>
              </a:cxn>
              <a:cxn ang="0">
                <a:pos x="0" y="6"/>
              </a:cxn>
            </a:cxnLst>
            <a:rect l="0" t="0" r="r" b="b"/>
            <a:pathLst>
              <a:path w="2" h="6">
                <a:moveTo>
                  <a:pt x="0" y="6"/>
                </a:moveTo>
                <a:lnTo>
                  <a:pt x="2" y="2"/>
                </a:lnTo>
                <a:lnTo>
                  <a:pt x="0" y="0"/>
                </a:lnTo>
                <a:lnTo>
                  <a:pt x="0" y="6"/>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306" name="Freeform 3036"/>
          <p:cNvSpPr>
            <a:spLocks/>
          </p:cNvSpPr>
          <p:nvPr/>
        </p:nvSpPr>
        <p:spPr bwMode="auto">
          <a:xfrm>
            <a:off x="8877114" y="1575167"/>
            <a:ext cx="131121" cy="460207"/>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308" name="Freeform 3038"/>
          <p:cNvSpPr>
            <a:spLocks/>
          </p:cNvSpPr>
          <p:nvPr/>
        </p:nvSpPr>
        <p:spPr bwMode="auto">
          <a:xfrm>
            <a:off x="8339745" y="2122838"/>
            <a:ext cx="606755" cy="334229"/>
          </a:xfrm>
          <a:custGeom>
            <a:avLst/>
            <a:gdLst/>
            <a:ahLst/>
            <a:cxnLst>
              <a:cxn ang="0">
                <a:pos x="472" y="190"/>
              </a:cxn>
              <a:cxn ang="0">
                <a:pos x="434" y="138"/>
              </a:cxn>
              <a:cxn ang="0">
                <a:pos x="444" y="68"/>
              </a:cxn>
              <a:cxn ang="0">
                <a:pos x="364" y="0"/>
              </a:cxn>
              <a:cxn ang="0">
                <a:pos x="0" y="120"/>
              </a:cxn>
              <a:cxn ang="0">
                <a:pos x="364" y="4"/>
              </a:cxn>
              <a:cxn ang="0">
                <a:pos x="440" y="70"/>
              </a:cxn>
              <a:cxn ang="0">
                <a:pos x="430" y="138"/>
              </a:cxn>
              <a:cxn ang="0">
                <a:pos x="470" y="190"/>
              </a:cxn>
              <a:cxn ang="0">
                <a:pos x="442" y="260"/>
              </a:cxn>
              <a:cxn ang="0">
                <a:pos x="444" y="258"/>
              </a:cxn>
              <a:cxn ang="0">
                <a:pos x="472" y="190"/>
              </a:cxn>
            </a:cxnLst>
            <a:rect l="0" t="0" r="r" b="b"/>
            <a:pathLst>
              <a:path w="472" h="260">
                <a:moveTo>
                  <a:pt x="472" y="190"/>
                </a:moveTo>
                <a:lnTo>
                  <a:pt x="434" y="138"/>
                </a:lnTo>
                <a:lnTo>
                  <a:pt x="444" y="68"/>
                </a:lnTo>
                <a:lnTo>
                  <a:pt x="364" y="0"/>
                </a:lnTo>
                <a:lnTo>
                  <a:pt x="0" y="120"/>
                </a:lnTo>
                <a:lnTo>
                  <a:pt x="364" y="4"/>
                </a:lnTo>
                <a:lnTo>
                  <a:pt x="440" y="70"/>
                </a:lnTo>
                <a:lnTo>
                  <a:pt x="430" y="138"/>
                </a:lnTo>
                <a:lnTo>
                  <a:pt x="470" y="190"/>
                </a:lnTo>
                <a:lnTo>
                  <a:pt x="442" y="260"/>
                </a:lnTo>
                <a:lnTo>
                  <a:pt x="444" y="258"/>
                </a:lnTo>
                <a:lnTo>
                  <a:pt x="472" y="190"/>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309" name="Freeform 3039"/>
          <p:cNvSpPr>
            <a:spLocks/>
          </p:cNvSpPr>
          <p:nvPr/>
        </p:nvSpPr>
        <p:spPr bwMode="auto">
          <a:xfrm>
            <a:off x="8316605" y="2127980"/>
            <a:ext cx="491059" cy="154259"/>
          </a:xfrm>
          <a:custGeom>
            <a:avLst/>
            <a:gdLst/>
            <a:ahLst/>
            <a:cxnLst>
              <a:cxn ang="0">
                <a:pos x="0" y="72"/>
              </a:cxn>
              <a:cxn ang="0">
                <a:pos x="16" y="120"/>
              </a:cxn>
              <a:cxn ang="0">
                <a:pos x="382" y="0"/>
              </a:cxn>
              <a:cxn ang="0">
                <a:pos x="18" y="116"/>
              </a:cxn>
              <a:cxn ang="0">
                <a:pos x="2" y="70"/>
              </a:cxn>
              <a:cxn ang="0">
                <a:pos x="0" y="72"/>
              </a:cxn>
            </a:cxnLst>
            <a:rect l="0" t="0" r="r" b="b"/>
            <a:pathLst>
              <a:path w="382" h="120">
                <a:moveTo>
                  <a:pt x="0" y="72"/>
                </a:moveTo>
                <a:lnTo>
                  <a:pt x="16" y="120"/>
                </a:lnTo>
                <a:lnTo>
                  <a:pt x="382" y="0"/>
                </a:lnTo>
                <a:lnTo>
                  <a:pt x="18" y="116"/>
                </a:lnTo>
                <a:lnTo>
                  <a:pt x="2" y="70"/>
                </a:lnTo>
                <a:lnTo>
                  <a:pt x="0" y="7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312" name="Freeform 3042"/>
          <p:cNvSpPr>
            <a:spLocks/>
          </p:cNvSpPr>
          <p:nvPr/>
        </p:nvSpPr>
        <p:spPr bwMode="auto">
          <a:xfrm>
            <a:off x="8877114" y="1575167"/>
            <a:ext cx="131121" cy="460207"/>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313" name="Freeform 3043"/>
          <p:cNvSpPr>
            <a:spLocks/>
          </p:cNvSpPr>
          <p:nvPr/>
        </p:nvSpPr>
        <p:spPr bwMode="auto">
          <a:xfrm>
            <a:off x="8915679" y="2210252"/>
            <a:ext cx="95127" cy="23139"/>
          </a:xfrm>
          <a:custGeom>
            <a:avLst/>
            <a:gdLst/>
            <a:ahLst/>
            <a:cxnLst>
              <a:cxn ang="0">
                <a:pos x="0" y="2"/>
              </a:cxn>
              <a:cxn ang="0">
                <a:pos x="74" y="18"/>
              </a:cxn>
              <a:cxn ang="0">
                <a:pos x="14" y="4"/>
              </a:cxn>
              <a:cxn ang="0">
                <a:pos x="0" y="0"/>
              </a:cxn>
              <a:cxn ang="0">
                <a:pos x="0" y="2"/>
              </a:cxn>
            </a:cxnLst>
            <a:rect l="0" t="0" r="r" b="b"/>
            <a:pathLst>
              <a:path w="74" h="18">
                <a:moveTo>
                  <a:pt x="0" y="2"/>
                </a:moveTo>
                <a:lnTo>
                  <a:pt x="74" y="18"/>
                </a:lnTo>
                <a:lnTo>
                  <a:pt x="14" y="4"/>
                </a:lnTo>
                <a:lnTo>
                  <a:pt x="0" y="0"/>
                </a:lnTo>
                <a:lnTo>
                  <a:pt x="0" y="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315" name="Freeform 3045"/>
          <p:cNvSpPr>
            <a:spLocks/>
          </p:cNvSpPr>
          <p:nvPr/>
        </p:nvSpPr>
        <p:spPr bwMode="auto">
          <a:xfrm>
            <a:off x="9010773" y="2233391"/>
            <a:ext cx="64275" cy="17997"/>
          </a:xfrm>
          <a:custGeom>
            <a:avLst/>
            <a:gdLst/>
            <a:ahLst/>
            <a:cxnLst>
              <a:cxn ang="0">
                <a:pos x="50" y="12"/>
              </a:cxn>
              <a:cxn ang="0">
                <a:pos x="0" y="0"/>
              </a:cxn>
              <a:cxn ang="0">
                <a:pos x="50" y="14"/>
              </a:cxn>
              <a:cxn ang="0">
                <a:pos x="50" y="12"/>
              </a:cxn>
            </a:cxnLst>
            <a:rect l="0" t="0" r="r" b="b"/>
            <a:pathLst>
              <a:path w="50" h="14">
                <a:moveTo>
                  <a:pt x="50" y="12"/>
                </a:moveTo>
                <a:lnTo>
                  <a:pt x="0" y="0"/>
                </a:lnTo>
                <a:lnTo>
                  <a:pt x="50" y="14"/>
                </a:lnTo>
                <a:lnTo>
                  <a:pt x="50" y="12"/>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319" name="Freeform 3049"/>
          <p:cNvSpPr>
            <a:spLocks/>
          </p:cNvSpPr>
          <p:nvPr/>
        </p:nvSpPr>
        <p:spPr bwMode="auto">
          <a:xfrm>
            <a:off x="8877083" y="1575217"/>
            <a:ext cx="10284" cy="43707"/>
          </a:xfrm>
          <a:custGeom>
            <a:avLst/>
            <a:gdLst/>
            <a:ahLst/>
            <a:cxnLst>
              <a:cxn ang="0">
                <a:pos x="8" y="34"/>
              </a:cxn>
              <a:cxn ang="0">
                <a:pos x="0" y="0"/>
              </a:cxn>
              <a:cxn ang="0">
                <a:pos x="0" y="0"/>
              </a:cxn>
              <a:cxn ang="0">
                <a:pos x="8" y="34"/>
              </a:cxn>
            </a:cxnLst>
            <a:rect l="0" t="0" r="r" b="b"/>
            <a:pathLst>
              <a:path w="8" h="34">
                <a:moveTo>
                  <a:pt x="8" y="34"/>
                </a:moveTo>
                <a:lnTo>
                  <a:pt x="0" y="0"/>
                </a:lnTo>
                <a:lnTo>
                  <a:pt x="0" y="0"/>
                </a:lnTo>
                <a:lnTo>
                  <a:pt x="8" y="34"/>
                </a:lnTo>
                <a:close/>
              </a:path>
            </a:pathLst>
          </a:cu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322" name="Line 3080"/>
          <p:cNvSpPr>
            <a:spLocks noChangeShapeType="1"/>
          </p:cNvSpPr>
          <p:nvPr/>
        </p:nvSpPr>
        <p:spPr bwMode="auto">
          <a:xfrm>
            <a:off x="5916107" y="5253314"/>
            <a:ext cx="1287" cy="1286"/>
          </a:xfrm>
          <a:prstGeom prst="line">
            <a:avLst/>
          </a:pr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323" name="Line 3117"/>
          <p:cNvSpPr>
            <a:spLocks noChangeShapeType="1"/>
          </p:cNvSpPr>
          <p:nvPr/>
        </p:nvSpPr>
        <p:spPr bwMode="auto">
          <a:xfrm>
            <a:off x="9005206" y="1552665"/>
            <a:ext cx="1287" cy="1286"/>
          </a:xfrm>
          <a:prstGeom prst="line">
            <a:avLst/>
          </a:pr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324" name="Line 3118"/>
          <p:cNvSpPr>
            <a:spLocks noChangeShapeType="1"/>
          </p:cNvSpPr>
          <p:nvPr/>
        </p:nvSpPr>
        <p:spPr bwMode="auto">
          <a:xfrm>
            <a:off x="9005206" y="1552665"/>
            <a:ext cx="1287" cy="1286"/>
          </a:xfrm>
          <a:prstGeom prst="line">
            <a:avLst/>
          </a:pr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325" name="Line 3119"/>
          <p:cNvSpPr>
            <a:spLocks noChangeShapeType="1"/>
          </p:cNvSpPr>
          <p:nvPr/>
        </p:nvSpPr>
        <p:spPr bwMode="auto">
          <a:xfrm>
            <a:off x="8943498" y="2298310"/>
            <a:ext cx="1287" cy="1286"/>
          </a:xfrm>
          <a:prstGeom prst="line">
            <a:avLst/>
          </a:pr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sp>
        <p:nvSpPr>
          <p:cNvPr id="326" name="Line 3120"/>
          <p:cNvSpPr>
            <a:spLocks noChangeShapeType="1"/>
          </p:cNvSpPr>
          <p:nvPr/>
        </p:nvSpPr>
        <p:spPr bwMode="auto">
          <a:xfrm>
            <a:off x="9257183" y="2115755"/>
            <a:ext cx="1287" cy="1286"/>
          </a:xfrm>
          <a:prstGeom prst="line">
            <a:avLst/>
          </a:prstGeom>
          <a:solidFill>
            <a:schemeClr val="tx1"/>
          </a:solidFill>
          <a:ln w="12700" cmpd="sng">
            <a:solidFill>
              <a:schemeClr val="bg1"/>
            </a:solidFill>
            <a:prstDash val="solid"/>
            <a:round/>
            <a:headEnd/>
            <a:tailEnd/>
          </a:ln>
        </p:spPr>
        <p:txBody>
          <a:bodyPr/>
          <a:lstStyle/>
          <a:p>
            <a:pPr defTabSz="457200">
              <a:defRPr/>
            </a:pPr>
            <a:endParaRPr lang="da-DK" kern="0">
              <a:solidFill>
                <a:schemeClr val="bg1"/>
              </a:solidFill>
              <a:ea typeface="ＭＳ Ｐゴシック" pitchFamily="-97" charset="-128"/>
            </a:endParaRPr>
          </a:p>
        </p:txBody>
      </p:sp>
      <p:pic>
        <p:nvPicPr>
          <p:cNvPr id="18434" name="Picture 2" descr="Map of the United States &#10;Washington, Idaho, Kansas, Ilinois, Pennsylvania, New Jersey, Massachusetts in blue. &#10;&#10;Missouri, Tennesseee, Alabama, New York, Maine in light blue&#10;"/>
          <p:cNvPicPr>
            <a:picLocks noChangeAspect="1" noChangeArrowheads="1"/>
          </p:cNvPicPr>
          <p:nvPr/>
        </p:nvPicPr>
        <p:blipFill>
          <a:blip r:embed="rId3"/>
          <a:srcRect/>
          <a:stretch>
            <a:fillRect/>
          </a:stretch>
        </p:blipFill>
        <p:spPr bwMode="auto">
          <a:xfrm>
            <a:off x="2362200" y="1003638"/>
            <a:ext cx="7467600" cy="5248275"/>
          </a:xfrm>
          <a:prstGeom prst="rect">
            <a:avLst/>
          </a:prstGeom>
          <a:noFill/>
          <a:ln w="9525">
            <a:noFill/>
            <a:miter lim="800000"/>
            <a:headEnd/>
            <a:tailEnd/>
          </a:ln>
        </p:spPr>
      </p:pic>
    </p:spTree>
    <p:extLst>
      <p:ext uri="{BB962C8B-B14F-4D97-AF65-F5344CB8AC3E}">
        <p14:creationId xmlns:p14="http://schemas.microsoft.com/office/powerpoint/2010/main" xmlns="" val="1749459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p:cNvSpPr>
            <a:spLocks noGrp="1"/>
          </p:cNvSpPr>
          <p:nvPr>
            <p:ph type="ctrTitle"/>
          </p:nvPr>
        </p:nvSpPr>
        <p:spPr>
          <a:xfrm>
            <a:off x="457200" y="304800"/>
            <a:ext cx="6477000" cy="6248400"/>
          </a:xfrm>
        </p:spPr>
        <p:txBody>
          <a:bodyPr>
            <a:normAutofit/>
          </a:bodyPr>
          <a:lstStyle/>
          <a:p>
            <a:r>
              <a:rPr lang="en-US" sz="3100" dirty="0">
                <a:solidFill>
                  <a:schemeClr val="accent5">
                    <a:lumMod val="50000"/>
                  </a:schemeClr>
                </a:solidFill>
                <a:latin typeface="Lucida Sans" panose="020B0602030504020204" pitchFamily="34" charset="0"/>
              </a:rPr>
              <a:t/>
            </a:r>
            <a:br>
              <a:rPr lang="en-US" sz="3100" dirty="0">
                <a:solidFill>
                  <a:schemeClr val="accent5">
                    <a:lumMod val="50000"/>
                  </a:schemeClr>
                </a:solidFill>
                <a:latin typeface="Lucida Sans" panose="020B0602030504020204" pitchFamily="34" charset="0"/>
              </a:rPr>
            </a:br>
            <a:r>
              <a:rPr lang="en-US" sz="3100" b="1" dirty="0">
                <a:solidFill>
                  <a:schemeClr val="accent5">
                    <a:lumMod val="75000"/>
                  </a:schemeClr>
                </a:solidFill>
                <a:latin typeface="Lucida Sans" panose="020B0602030504020204" pitchFamily="34" charset="0"/>
              </a:rPr>
              <a:t>Teaching and the Development of Agency: </a:t>
            </a:r>
            <a:r>
              <a:rPr lang="en-US" sz="3100" b="1" dirty="0" smtClean="0">
                <a:solidFill>
                  <a:schemeClr val="accent5">
                    <a:lumMod val="75000"/>
                  </a:schemeClr>
                </a:solidFill>
                <a:latin typeface="Lucida Sans" panose="020B0602030504020204" pitchFamily="34" charset="0"/>
              </a:rPr>
              <a:t/>
            </a:r>
            <a:br>
              <a:rPr lang="en-US" sz="3100" b="1" dirty="0" smtClean="0">
                <a:solidFill>
                  <a:schemeClr val="accent5">
                    <a:lumMod val="75000"/>
                  </a:schemeClr>
                </a:solidFill>
                <a:latin typeface="Lucida Sans" panose="020B0602030504020204" pitchFamily="34" charset="0"/>
              </a:rPr>
            </a:br>
            <a:r>
              <a:rPr lang="en-US" sz="1600" b="1" dirty="0" smtClean="0">
                <a:solidFill>
                  <a:schemeClr val="accent5">
                    <a:lumMod val="75000"/>
                  </a:schemeClr>
                </a:solidFill>
                <a:latin typeface="Lucida Sans" panose="020B0602030504020204" pitchFamily="34" charset="0"/>
              </a:rPr>
              <a:t>What </a:t>
            </a:r>
            <a:r>
              <a:rPr lang="en-US" sz="1600" b="1" dirty="0">
                <a:solidFill>
                  <a:schemeClr val="accent5">
                    <a:lumMod val="75000"/>
                  </a:schemeClr>
                </a:solidFill>
                <a:latin typeface="Lucida Sans" panose="020B0602030504020204" pitchFamily="34" charset="0"/>
              </a:rPr>
              <a:t>we can measure and for what purposes</a:t>
            </a:r>
            <a:r>
              <a:rPr lang="en-US" sz="2400" b="1" dirty="0">
                <a:solidFill>
                  <a:schemeClr val="accent5">
                    <a:lumMod val="75000"/>
                  </a:schemeClr>
                </a:solidFill>
                <a:latin typeface="Lucida Sans" panose="020B0602030504020204" pitchFamily="34" charset="0"/>
              </a:rPr>
              <a:t/>
            </a:r>
            <a:br>
              <a:rPr lang="en-US" sz="2400" b="1" dirty="0">
                <a:solidFill>
                  <a:schemeClr val="accent5">
                    <a:lumMod val="75000"/>
                  </a:schemeClr>
                </a:solidFill>
                <a:latin typeface="Lucida Sans" panose="020B0602030504020204" pitchFamily="34" charset="0"/>
              </a:rPr>
            </a:br>
            <a:r>
              <a:rPr lang="en-US" sz="2800" dirty="0">
                <a:solidFill>
                  <a:schemeClr val="accent5">
                    <a:lumMod val="50000"/>
                  </a:schemeClr>
                </a:solidFill>
                <a:latin typeface="Lucida Sans" panose="020B0602030504020204" pitchFamily="34" charset="0"/>
                <a:ea typeface="+mn-ea"/>
                <a:cs typeface="+mn-cs"/>
              </a:rPr>
              <a:t/>
            </a:r>
            <a:br>
              <a:rPr lang="en-US" sz="2800" dirty="0">
                <a:solidFill>
                  <a:schemeClr val="accent5">
                    <a:lumMod val="50000"/>
                  </a:schemeClr>
                </a:solidFill>
                <a:latin typeface="Lucida Sans" panose="020B0602030504020204" pitchFamily="34" charset="0"/>
                <a:ea typeface="+mn-ea"/>
                <a:cs typeface="+mn-cs"/>
              </a:rPr>
            </a:br>
            <a:r>
              <a:rPr lang="en-US" sz="2000" b="1" dirty="0">
                <a:solidFill>
                  <a:schemeClr val="accent5">
                    <a:lumMod val="50000"/>
                  </a:schemeClr>
                </a:solidFill>
                <a:latin typeface="Lucida Sans" panose="020B0602030504020204" pitchFamily="34" charset="0"/>
                <a:ea typeface="+mn-ea"/>
                <a:cs typeface="Arial" charset="0"/>
              </a:rPr>
              <a:t>Ronald F. Ferguson, PhD</a:t>
            </a:r>
            <a:r>
              <a:rPr lang="en-US" sz="2400" b="1" dirty="0">
                <a:solidFill>
                  <a:schemeClr val="accent5">
                    <a:lumMod val="50000"/>
                  </a:schemeClr>
                </a:solidFill>
                <a:latin typeface="Lucida Sans" panose="020B0602030504020204" pitchFamily="34" charset="0"/>
                <a:ea typeface="+mn-ea"/>
                <a:cs typeface="Arial" charset="0"/>
              </a:rPr>
              <a:t/>
            </a:r>
            <a:br>
              <a:rPr lang="en-US" sz="2400" b="1" dirty="0">
                <a:solidFill>
                  <a:schemeClr val="accent5">
                    <a:lumMod val="50000"/>
                  </a:schemeClr>
                </a:solidFill>
                <a:latin typeface="Lucida Sans" panose="020B0602030504020204" pitchFamily="34" charset="0"/>
                <a:ea typeface="+mn-ea"/>
                <a:cs typeface="Arial" charset="0"/>
              </a:rPr>
            </a:br>
            <a:r>
              <a:rPr lang="en-US" sz="1200" b="1" dirty="0">
                <a:solidFill>
                  <a:schemeClr val="accent5">
                    <a:lumMod val="75000"/>
                  </a:schemeClr>
                </a:solidFill>
                <a:latin typeface="Lucida Sans" panose="020B0602030504020204" pitchFamily="34" charset="0"/>
                <a:ea typeface="+mn-ea"/>
                <a:cs typeface="Arial" charset="0"/>
              </a:rPr>
              <a:t>The Malcolm Wiener Center at the Harvard Kennedy School,</a:t>
            </a:r>
            <a:br>
              <a:rPr lang="en-US" sz="1200" b="1" dirty="0">
                <a:solidFill>
                  <a:schemeClr val="accent5">
                    <a:lumMod val="75000"/>
                  </a:schemeClr>
                </a:solidFill>
                <a:latin typeface="Lucida Sans" panose="020B0602030504020204" pitchFamily="34" charset="0"/>
                <a:ea typeface="+mn-ea"/>
                <a:cs typeface="Arial" charset="0"/>
              </a:rPr>
            </a:br>
            <a:r>
              <a:rPr lang="en-US" sz="1200" b="1" dirty="0">
                <a:solidFill>
                  <a:schemeClr val="accent5">
                    <a:lumMod val="75000"/>
                  </a:schemeClr>
                </a:solidFill>
                <a:latin typeface="Lucida Sans" panose="020B0602030504020204" pitchFamily="34" charset="0"/>
                <a:ea typeface="+mn-ea"/>
                <a:cs typeface="Arial" charset="0"/>
              </a:rPr>
              <a:t>the Achievement Gap Initiative at Harvard University,</a:t>
            </a:r>
            <a:br>
              <a:rPr lang="en-US" sz="1200" b="1" dirty="0">
                <a:solidFill>
                  <a:schemeClr val="accent5">
                    <a:lumMod val="75000"/>
                  </a:schemeClr>
                </a:solidFill>
                <a:latin typeface="Lucida Sans" panose="020B0602030504020204" pitchFamily="34" charset="0"/>
                <a:ea typeface="+mn-ea"/>
                <a:cs typeface="Arial" charset="0"/>
              </a:rPr>
            </a:br>
            <a:r>
              <a:rPr lang="en-US" sz="1200" b="1" dirty="0">
                <a:solidFill>
                  <a:schemeClr val="accent5">
                    <a:lumMod val="75000"/>
                  </a:schemeClr>
                </a:solidFill>
                <a:latin typeface="Lucida Sans" panose="020B0602030504020204" pitchFamily="34" charset="0"/>
                <a:ea typeface="+mn-ea"/>
                <a:cs typeface="Arial" charset="0"/>
              </a:rPr>
              <a:t>and Tripod Education Partners, Inc.</a:t>
            </a:r>
            <a:endParaRPr lang="en-US" sz="1200" b="1" i="1" dirty="0">
              <a:solidFill>
                <a:schemeClr val="accent5">
                  <a:lumMod val="75000"/>
                </a:schemeClr>
              </a:solidFill>
              <a:latin typeface="Lucida Sans" panose="020B0602030504020204" pitchFamily="34" charset="0"/>
              <a:cs typeface="Arial" charset="0"/>
            </a:endParaRPr>
          </a:p>
        </p:txBody>
      </p:sp>
      <p:pic>
        <p:nvPicPr>
          <p:cNvPr id="10" name="Picture 9" descr="Stock photo of a student"/>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91400" y="1238250"/>
            <a:ext cx="2921000" cy="4381500"/>
          </a:xfrm>
          <a:prstGeom prst="rect">
            <a:avLst/>
          </a:prstGeom>
        </p:spPr>
      </p:pic>
    </p:spTree>
    <p:extLst>
      <p:ext uri="{BB962C8B-B14F-4D97-AF65-F5344CB8AC3E}">
        <p14:creationId xmlns:p14="http://schemas.microsoft.com/office/powerpoint/2010/main" xmlns="" val="3214679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Blue Box on left:&#10;TESTED OUTCOMES&#10;Reading Skills&#10;Math Skills&#10;Reasoning Skills&#10;Academic Knowledge&#10;&#10;Blue Box on right:&#10;AGENCY-RELATED FACTORS:&#10;Growth Mindsent&#10;Conscientiousness&#10;Future Orientation&#10;Other Skills and Mindsets&#10;&#10;Both boxes pointing to Orange oval:&#10;SUCCESS IN SCHOOL AND LIFE "/>
          <p:cNvGrpSpPr/>
          <p:nvPr/>
        </p:nvGrpSpPr>
        <p:grpSpPr>
          <a:xfrm>
            <a:off x="1858727" y="905301"/>
            <a:ext cx="8580673" cy="5075262"/>
            <a:chOff x="1858727" y="905301"/>
            <a:chExt cx="8580673" cy="5075262"/>
          </a:xfrm>
        </p:grpSpPr>
        <p:sp>
          <p:nvSpPr>
            <p:cNvPr id="4" name="Rounded Rectangle 3" descr="Blue box&#10;&#10;TESTED OUTCOMES&#10;Reading Skills&#10;Math Skills&#10;Reasoning Skills&#10;Academic Knowledge &#10;"/>
            <p:cNvSpPr/>
            <p:nvPr/>
          </p:nvSpPr>
          <p:spPr>
            <a:xfrm>
              <a:off x="1858727" y="905301"/>
              <a:ext cx="3733800" cy="2514600"/>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TESTED OUTCOMES</a:t>
              </a:r>
            </a:p>
            <a:p>
              <a:pPr algn="ctr"/>
              <a:r>
                <a:rPr lang="en-US" dirty="0">
                  <a:solidFill>
                    <a:prstClr val="white"/>
                  </a:solidFill>
                </a:rPr>
                <a:t>Reading Skills</a:t>
              </a:r>
            </a:p>
            <a:p>
              <a:pPr algn="ctr"/>
              <a:r>
                <a:rPr lang="en-US" dirty="0">
                  <a:solidFill>
                    <a:prstClr val="white"/>
                  </a:solidFill>
                </a:rPr>
                <a:t>Math Skills</a:t>
              </a:r>
            </a:p>
            <a:p>
              <a:pPr algn="ctr"/>
              <a:r>
                <a:rPr lang="en-US" dirty="0">
                  <a:solidFill>
                    <a:prstClr val="white"/>
                  </a:solidFill>
                </a:rPr>
                <a:t>Reasoning Skills</a:t>
              </a:r>
            </a:p>
            <a:p>
              <a:pPr algn="ctr"/>
              <a:r>
                <a:rPr lang="en-US" dirty="0">
                  <a:solidFill>
                    <a:prstClr val="white"/>
                  </a:solidFill>
                </a:rPr>
                <a:t>Academic Knowledge </a:t>
              </a:r>
            </a:p>
            <a:p>
              <a:pPr algn="ctr"/>
              <a:endParaRPr lang="en-US" dirty="0">
                <a:solidFill>
                  <a:prstClr val="white"/>
                </a:solidFill>
              </a:endParaRPr>
            </a:p>
            <a:p>
              <a:pPr algn="ctr"/>
              <a:r>
                <a:rPr lang="en-US" dirty="0">
                  <a:solidFill>
                    <a:prstClr val="white"/>
                  </a:solidFill>
                </a:rPr>
                <a:t> </a:t>
              </a:r>
            </a:p>
          </p:txBody>
        </p:sp>
        <p:sp>
          <p:nvSpPr>
            <p:cNvPr id="5" name="Rounded Rectangle 4" descr="Blue Box&#10;&#10;AGENCY-RELATED FACTORS&#10;Growth Mindset&#10;Conscientiousness&#10;Future Orientation&#10;Social Emotional Skills&#10;Interpersonal&#10;Intrapersonal&#10;&#10;"/>
            <p:cNvSpPr/>
            <p:nvPr/>
          </p:nvSpPr>
          <p:spPr>
            <a:xfrm>
              <a:off x="5943600" y="914400"/>
              <a:ext cx="4495800" cy="2514600"/>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AGENCY-RELATED FACTORS</a:t>
              </a:r>
            </a:p>
            <a:p>
              <a:pPr algn="ctr"/>
              <a:r>
                <a:rPr lang="en-US" dirty="0">
                  <a:solidFill>
                    <a:prstClr val="white"/>
                  </a:solidFill>
                </a:rPr>
                <a:t>Growth Mindset</a:t>
              </a:r>
            </a:p>
            <a:p>
              <a:pPr algn="ctr"/>
              <a:r>
                <a:rPr lang="en-US" dirty="0">
                  <a:solidFill>
                    <a:prstClr val="white"/>
                  </a:solidFill>
                </a:rPr>
                <a:t>Conscientiousness</a:t>
              </a:r>
            </a:p>
            <a:p>
              <a:pPr algn="ctr"/>
              <a:r>
                <a:rPr lang="en-US" dirty="0">
                  <a:solidFill>
                    <a:prstClr val="white"/>
                  </a:solidFill>
                </a:rPr>
                <a:t>Future Orientation</a:t>
              </a:r>
            </a:p>
            <a:p>
              <a:pPr algn="ctr"/>
              <a:r>
                <a:rPr lang="en-US" dirty="0">
                  <a:solidFill>
                    <a:prstClr val="white"/>
                  </a:solidFill>
                </a:rPr>
                <a:t>Social Emotional Skills</a:t>
              </a:r>
            </a:p>
            <a:p>
              <a:pPr marL="285750" indent="-285750" algn="ctr">
                <a:buFont typeface="Arial" panose="020B0604020202020204" pitchFamily="34" charset="0"/>
                <a:buChar char="•"/>
              </a:pPr>
              <a:r>
                <a:rPr lang="en-US" dirty="0">
                  <a:solidFill>
                    <a:prstClr val="white"/>
                  </a:solidFill>
                </a:rPr>
                <a:t>Interpersonal</a:t>
              </a:r>
            </a:p>
            <a:p>
              <a:pPr marL="285750" indent="-285750" algn="ctr">
                <a:buFont typeface="Arial" panose="020B0604020202020204" pitchFamily="34" charset="0"/>
                <a:buChar char="•"/>
              </a:pPr>
              <a:r>
                <a:rPr lang="en-US" dirty="0">
                  <a:solidFill>
                    <a:prstClr val="white"/>
                  </a:solidFill>
                </a:rPr>
                <a:t>Intrapersonal</a:t>
              </a:r>
            </a:p>
          </p:txBody>
        </p:sp>
        <p:sp>
          <p:nvSpPr>
            <p:cNvPr id="6" name="Down Arrow 5" descr="Blue arrow"/>
            <p:cNvSpPr/>
            <p:nvPr/>
          </p:nvSpPr>
          <p:spPr>
            <a:xfrm rot="2017719">
              <a:off x="8779027" y="2487447"/>
              <a:ext cx="484632" cy="2071076"/>
            </a:xfrm>
            <a:prstGeom prst="down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Oval 6" descr="Orange oval &#10;&#10;Success in school and life "/>
            <p:cNvSpPr/>
            <p:nvPr/>
          </p:nvSpPr>
          <p:spPr>
            <a:xfrm>
              <a:off x="3924302" y="4075563"/>
              <a:ext cx="4991099" cy="19050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prstClr val="white"/>
                  </a:solidFill>
                </a:rPr>
                <a:t>SUCCESS</a:t>
              </a:r>
              <a:r>
                <a:rPr lang="en-US" sz="2800" dirty="0">
                  <a:solidFill>
                    <a:prstClr val="white"/>
                  </a:solidFill>
                </a:rPr>
                <a:t> </a:t>
              </a:r>
            </a:p>
            <a:p>
              <a:pPr algn="ctr"/>
              <a:r>
                <a:rPr lang="en-US" sz="2800" dirty="0">
                  <a:solidFill>
                    <a:prstClr val="white"/>
                  </a:solidFill>
                </a:rPr>
                <a:t>IN SCHOOL AND LIFE</a:t>
              </a:r>
            </a:p>
          </p:txBody>
        </p:sp>
        <p:sp>
          <p:nvSpPr>
            <p:cNvPr id="8" name="Down Arrow 7" descr="Blue arrow"/>
            <p:cNvSpPr/>
            <p:nvPr/>
          </p:nvSpPr>
          <p:spPr>
            <a:xfrm rot="19260586">
              <a:off x="3728904" y="2984407"/>
              <a:ext cx="484632" cy="1555824"/>
            </a:xfrm>
            <a:prstGeom prst="down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xmlns="" val="1937387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descr="arrow pointing from Student Survey Response: Items to &#10;Tripod 7Cs of Effective Teaching&#10;1. Care&#10;2. Confer&#10;3. Captivatee&#10;4. Calrify&#10;5. Consolidate&#10;6. Challenge&#10;7. Classroom Management&#10;&#10;Tripod's 7Cs points to the Teaching Quality Index"/>
          <p:cNvGrpSpPr/>
          <p:nvPr/>
        </p:nvGrpSpPr>
        <p:grpSpPr>
          <a:xfrm>
            <a:off x="1567560" y="1002320"/>
            <a:ext cx="9100447" cy="5169881"/>
            <a:chOff x="125433" y="977995"/>
            <a:chExt cx="6320709" cy="3263491"/>
          </a:xfrm>
        </p:grpSpPr>
        <p:sp>
          <p:nvSpPr>
            <p:cNvPr id="6" name="Freeform 5"/>
            <p:cNvSpPr/>
            <p:nvPr/>
          </p:nvSpPr>
          <p:spPr>
            <a:xfrm>
              <a:off x="2579671" y="1927745"/>
              <a:ext cx="3178451" cy="2036938"/>
            </a:xfrm>
            <a:custGeom>
              <a:avLst/>
              <a:gdLst>
                <a:gd name="connsiteX0" fmla="*/ 0 w 782446"/>
                <a:gd name="connsiteY0" fmla="*/ 0 h 1640806"/>
                <a:gd name="connsiteX1" fmla="*/ 782446 w 782446"/>
                <a:gd name="connsiteY1" fmla="*/ 0 h 1640806"/>
                <a:gd name="connsiteX2" fmla="*/ 782446 w 782446"/>
                <a:gd name="connsiteY2" fmla="*/ 1640806 h 1640806"/>
                <a:gd name="connsiteX3" fmla="*/ 0 w 782446"/>
                <a:gd name="connsiteY3" fmla="*/ 1640806 h 1640806"/>
                <a:gd name="connsiteX4" fmla="*/ 0 w 782446"/>
                <a:gd name="connsiteY4" fmla="*/ 0 h 1640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446" h="1640806">
                  <a:moveTo>
                    <a:pt x="0" y="0"/>
                  </a:moveTo>
                  <a:lnTo>
                    <a:pt x="782446" y="0"/>
                  </a:lnTo>
                  <a:lnTo>
                    <a:pt x="782446" y="1640806"/>
                  </a:lnTo>
                  <a:lnTo>
                    <a:pt x="0" y="16408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414" tIns="19414" rIns="19414" bIns="19414" numCol="1" spcCol="1270" anchor="t" anchorCtr="0">
              <a:noAutofit/>
            </a:bodyPr>
            <a:lstStyle/>
            <a:p>
              <a:pPr defTabSz="226511">
                <a:lnSpc>
                  <a:spcPct val="90000"/>
                </a:lnSpc>
                <a:spcBef>
                  <a:spcPct val="0"/>
                </a:spcBef>
                <a:spcAft>
                  <a:spcPct val="35000"/>
                </a:spcAft>
              </a:pPr>
              <a:r>
                <a:rPr lang="en-US" sz="2400" spc="219" dirty="0">
                  <a:solidFill>
                    <a:srgbClr val="F79646">
                      <a:lumMod val="75000"/>
                    </a:srgbClr>
                  </a:solidFill>
                  <a:latin typeface="Arial" panose="020B0604020202020204" pitchFamily="34" charset="0"/>
                  <a:cs typeface="Arial" panose="020B0604020202020204" pitchFamily="34" charset="0"/>
                </a:rPr>
                <a:t>1  Care</a:t>
              </a:r>
            </a:p>
            <a:p>
              <a:pPr defTabSz="226511">
                <a:lnSpc>
                  <a:spcPct val="90000"/>
                </a:lnSpc>
                <a:spcBef>
                  <a:spcPct val="0"/>
                </a:spcBef>
                <a:spcAft>
                  <a:spcPct val="35000"/>
                </a:spcAft>
              </a:pPr>
              <a:r>
                <a:rPr lang="en-US" sz="2400" spc="219" dirty="0">
                  <a:solidFill>
                    <a:srgbClr val="F79646">
                      <a:lumMod val="75000"/>
                    </a:srgbClr>
                  </a:solidFill>
                  <a:latin typeface="Arial" panose="020B0604020202020204" pitchFamily="34" charset="0"/>
                  <a:cs typeface="Arial" panose="020B0604020202020204" pitchFamily="34" charset="0"/>
                </a:rPr>
                <a:t>2. Confer </a:t>
              </a:r>
            </a:p>
            <a:p>
              <a:pPr defTabSz="226511">
                <a:lnSpc>
                  <a:spcPct val="90000"/>
                </a:lnSpc>
                <a:spcBef>
                  <a:spcPct val="0"/>
                </a:spcBef>
                <a:spcAft>
                  <a:spcPct val="35000"/>
                </a:spcAft>
              </a:pPr>
              <a:r>
                <a:rPr lang="en-US" sz="2400" spc="219" dirty="0">
                  <a:solidFill>
                    <a:srgbClr val="F79646">
                      <a:lumMod val="75000"/>
                    </a:srgbClr>
                  </a:solidFill>
                  <a:latin typeface="Arial" panose="020B0604020202020204" pitchFamily="34" charset="0"/>
                  <a:cs typeface="Arial" panose="020B0604020202020204" pitchFamily="34" charset="0"/>
                </a:rPr>
                <a:t>3. Captivate </a:t>
              </a:r>
            </a:p>
            <a:p>
              <a:pPr defTabSz="226511">
                <a:lnSpc>
                  <a:spcPct val="90000"/>
                </a:lnSpc>
                <a:spcBef>
                  <a:spcPct val="0"/>
                </a:spcBef>
                <a:spcAft>
                  <a:spcPct val="35000"/>
                </a:spcAft>
              </a:pPr>
              <a:r>
                <a:rPr lang="en-US" sz="2400" spc="219" dirty="0">
                  <a:solidFill>
                    <a:srgbClr val="F79646">
                      <a:lumMod val="75000"/>
                    </a:srgbClr>
                  </a:solidFill>
                  <a:latin typeface="Arial" panose="020B0604020202020204" pitchFamily="34" charset="0"/>
                  <a:cs typeface="Arial" panose="020B0604020202020204" pitchFamily="34" charset="0"/>
                </a:rPr>
                <a:t>4. Clarify </a:t>
              </a:r>
            </a:p>
            <a:p>
              <a:pPr defTabSz="226511">
                <a:lnSpc>
                  <a:spcPct val="90000"/>
                </a:lnSpc>
                <a:spcBef>
                  <a:spcPct val="0"/>
                </a:spcBef>
                <a:spcAft>
                  <a:spcPct val="35000"/>
                </a:spcAft>
              </a:pPr>
              <a:r>
                <a:rPr lang="en-US" sz="2400" spc="219" dirty="0">
                  <a:solidFill>
                    <a:srgbClr val="F79646">
                      <a:lumMod val="75000"/>
                    </a:srgbClr>
                  </a:solidFill>
                  <a:latin typeface="Arial" panose="020B0604020202020204" pitchFamily="34" charset="0"/>
                  <a:cs typeface="Arial" panose="020B0604020202020204" pitchFamily="34" charset="0"/>
                </a:rPr>
                <a:t>5. Consolidate</a:t>
              </a:r>
            </a:p>
            <a:p>
              <a:pPr defTabSz="226511">
                <a:lnSpc>
                  <a:spcPct val="90000"/>
                </a:lnSpc>
                <a:spcBef>
                  <a:spcPct val="0"/>
                </a:spcBef>
                <a:spcAft>
                  <a:spcPct val="35000"/>
                </a:spcAft>
              </a:pPr>
              <a:r>
                <a:rPr lang="en-US" sz="2400" spc="219" dirty="0">
                  <a:solidFill>
                    <a:srgbClr val="F79646">
                      <a:lumMod val="75000"/>
                    </a:srgbClr>
                  </a:solidFill>
                  <a:latin typeface="Arial" panose="020B0604020202020204" pitchFamily="34" charset="0"/>
                  <a:cs typeface="Arial" panose="020B0604020202020204" pitchFamily="34" charset="0"/>
                </a:rPr>
                <a:t>6. Challenge </a:t>
              </a:r>
            </a:p>
            <a:p>
              <a:pPr defTabSz="226511">
                <a:lnSpc>
                  <a:spcPct val="90000"/>
                </a:lnSpc>
                <a:spcBef>
                  <a:spcPct val="0"/>
                </a:spcBef>
                <a:spcAft>
                  <a:spcPct val="35000"/>
                </a:spcAft>
              </a:pPr>
              <a:r>
                <a:rPr lang="en-US" sz="2400" spc="219" dirty="0">
                  <a:solidFill>
                    <a:srgbClr val="F79646">
                      <a:lumMod val="75000"/>
                    </a:srgbClr>
                  </a:solidFill>
                  <a:latin typeface="Arial" panose="020B0604020202020204" pitchFamily="34" charset="0"/>
                  <a:cs typeface="Arial" panose="020B0604020202020204" pitchFamily="34" charset="0"/>
                </a:rPr>
                <a:t>7. Classroom Management</a:t>
              </a:r>
            </a:p>
          </p:txBody>
        </p:sp>
        <p:sp>
          <p:nvSpPr>
            <p:cNvPr id="7" name="Freeform 6"/>
            <p:cNvSpPr/>
            <p:nvPr/>
          </p:nvSpPr>
          <p:spPr>
            <a:xfrm>
              <a:off x="4771615" y="3687882"/>
              <a:ext cx="1514886" cy="553604"/>
            </a:xfrm>
            <a:custGeom>
              <a:avLst/>
              <a:gdLst>
                <a:gd name="connsiteX0" fmla="*/ 0 w 1834746"/>
                <a:gd name="connsiteY0" fmla="*/ 0 h 483447"/>
                <a:gd name="connsiteX1" fmla="*/ 1834746 w 1834746"/>
                <a:gd name="connsiteY1" fmla="*/ 0 h 483447"/>
                <a:gd name="connsiteX2" fmla="*/ 1834746 w 1834746"/>
                <a:gd name="connsiteY2" fmla="*/ 483447 h 483447"/>
                <a:gd name="connsiteX3" fmla="*/ 0 w 1834746"/>
                <a:gd name="connsiteY3" fmla="*/ 483447 h 483447"/>
                <a:gd name="connsiteX4" fmla="*/ 0 w 1834746"/>
                <a:gd name="connsiteY4" fmla="*/ 0 h 48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746" h="483447">
                  <a:moveTo>
                    <a:pt x="0" y="0"/>
                  </a:moveTo>
                  <a:lnTo>
                    <a:pt x="1834746" y="0"/>
                  </a:lnTo>
                  <a:lnTo>
                    <a:pt x="1834746" y="483447"/>
                  </a:lnTo>
                  <a:lnTo>
                    <a:pt x="0" y="4834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414" tIns="19414" rIns="19414" bIns="19414" numCol="1" spcCol="1270" anchor="ctr" anchorCtr="0">
              <a:noAutofit/>
            </a:bodyPr>
            <a:lstStyle/>
            <a:p>
              <a:pPr algn="ctr" defTabSz="226511">
                <a:lnSpc>
                  <a:spcPct val="90000"/>
                </a:lnSpc>
                <a:spcBef>
                  <a:spcPct val="0"/>
                </a:spcBef>
                <a:spcAft>
                  <a:spcPct val="35000"/>
                </a:spcAft>
              </a:pPr>
              <a:endParaRPr lang="en-US" sz="510" dirty="0">
                <a:solidFill>
                  <a:prstClr val="black">
                    <a:hueOff val="0"/>
                    <a:satOff val="0"/>
                    <a:lumOff val="0"/>
                    <a:alphaOff val="0"/>
                  </a:prstClr>
                </a:solidFill>
              </a:endParaRPr>
            </a:p>
          </p:txBody>
        </p:sp>
        <p:sp>
          <p:nvSpPr>
            <p:cNvPr id="8" name="Freeform 7" descr="blue circle &#10;items "/>
            <p:cNvSpPr/>
            <p:nvPr/>
          </p:nvSpPr>
          <p:spPr>
            <a:xfrm>
              <a:off x="518581" y="1876736"/>
              <a:ext cx="791750" cy="704339"/>
            </a:xfrm>
            <a:custGeom>
              <a:avLst/>
              <a:gdLst>
                <a:gd name="connsiteX0" fmla="*/ 0 w 765677"/>
                <a:gd name="connsiteY0" fmla="*/ 382848 h 765695"/>
                <a:gd name="connsiteX1" fmla="*/ 382839 w 765677"/>
                <a:gd name="connsiteY1" fmla="*/ 0 h 765695"/>
                <a:gd name="connsiteX2" fmla="*/ 765678 w 765677"/>
                <a:gd name="connsiteY2" fmla="*/ 382848 h 765695"/>
                <a:gd name="connsiteX3" fmla="*/ 382839 w 765677"/>
                <a:gd name="connsiteY3" fmla="*/ 765696 h 765695"/>
                <a:gd name="connsiteX4" fmla="*/ 0 w 765677"/>
                <a:gd name="connsiteY4" fmla="*/ 382848 h 765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677" h="765695">
                  <a:moveTo>
                    <a:pt x="0" y="382848"/>
                  </a:moveTo>
                  <a:cubicBezTo>
                    <a:pt x="0" y="171407"/>
                    <a:pt x="171403" y="0"/>
                    <a:pt x="382839" y="0"/>
                  </a:cubicBezTo>
                  <a:cubicBezTo>
                    <a:pt x="594275" y="0"/>
                    <a:pt x="765678" y="171407"/>
                    <a:pt x="765678" y="382848"/>
                  </a:cubicBezTo>
                  <a:cubicBezTo>
                    <a:pt x="765678" y="594289"/>
                    <a:pt x="594275" y="765696"/>
                    <a:pt x="382839" y="765696"/>
                  </a:cubicBezTo>
                  <a:cubicBezTo>
                    <a:pt x="171403" y="765696"/>
                    <a:pt x="0" y="594289"/>
                    <a:pt x="0" y="382848"/>
                  </a:cubicBezTo>
                  <a:close/>
                </a:path>
              </a:pathLst>
            </a:custGeom>
            <a:solidFill>
              <a:schemeClr val="accent5">
                <a:lumMod val="75000"/>
                <a:alpha val="50000"/>
              </a:scheme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01039" tIns="101040" rIns="101039" bIns="101040" numCol="1" spcCol="1270" anchor="ctr" anchorCtr="0">
              <a:noAutofit/>
            </a:bodyPr>
            <a:lstStyle/>
            <a:p>
              <a:pPr algn="ctr" defTabSz="226511">
                <a:lnSpc>
                  <a:spcPct val="90000"/>
                </a:lnSpc>
                <a:spcBef>
                  <a:spcPct val="0"/>
                </a:spcBef>
                <a:spcAft>
                  <a:spcPct val="35000"/>
                </a:spcAft>
              </a:pPr>
              <a:r>
                <a:rPr lang="en-US" sz="1600" dirty="0">
                  <a:solidFill>
                    <a:prstClr val="black"/>
                  </a:solidFill>
                  <a:latin typeface="Arial "/>
                </a:rPr>
                <a:t>items</a:t>
              </a:r>
            </a:p>
          </p:txBody>
        </p:sp>
        <p:sp>
          <p:nvSpPr>
            <p:cNvPr id="9" name="Oval 8" descr="Blue circle "/>
            <p:cNvSpPr/>
            <p:nvPr/>
          </p:nvSpPr>
          <p:spPr>
            <a:xfrm>
              <a:off x="457200" y="2581075"/>
              <a:ext cx="310538" cy="328420"/>
            </a:xfrm>
            <a:prstGeom prst="ellipse">
              <a:avLst/>
            </a:prstGeom>
            <a:solidFill>
              <a:schemeClr val="accent5">
                <a:lumMod val="75000"/>
                <a:alpha val="50000"/>
              </a:scheme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0" name="Oval 9" descr="blue circle "/>
            <p:cNvSpPr/>
            <p:nvPr/>
          </p:nvSpPr>
          <p:spPr>
            <a:xfrm>
              <a:off x="1362210" y="1876736"/>
              <a:ext cx="266437" cy="250436"/>
            </a:xfrm>
            <a:prstGeom prst="ellipse">
              <a:avLst/>
            </a:prstGeom>
            <a:solidFill>
              <a:schemeClr val="accent5">
                <a:lumMod val="75000"/>
                <a:alpha val="50000"/>
              </a:scheme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Freeform 10" descr="blue circle &#10;items "/>
            <p:cNvSpPr/>
            <p:nvPr/>
          </p:nvSpPr>
          <p:spPr>
            <a:xfrm>
              <a:off x="1295063" y="2413930"/>
              <a:ext cx="779655" cy="744463"/>
            </a:xfrm>
            <a:custGeom>
              <a:avLst/>
              <a:gdLst>
                <a:gd name="connsiteX0" fmla="*/ 0 w 765677"/>
                <a:gd name="connsiteY0" fmla="*/ 382848 h 765695"/>
                <a:gd name="connsiteX1" fmla="*/ 382839 w 765677"/>
                <a:gd name="connsiteY1" fmla="*/ 0 h 765695"/>
                <a:gd name="connsiteX2" fmla="*/ 765678 w 765677"/>
                <a:gd name="connsiteY2" fmla="*/ 382848 h 765695"/>
                <a:gd name="connsiteX3" fmla="*/ 382839 w 765677"/>
                <a:gd name="connsiteY3" fmla="*/ 765696 h 765695"/>
                <a:gd name="connsiteX4" fmla="*/ 0 w 765677"/>
                <a:gd name="connsiteY4" fmla="*/ 382848 h 765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677" h="765695">
                  <a:moveTo>
                    <a:pt x="0" y="382848"/>
                  </a:moveTo>
                  <a:cubicBezTo>
                    <a:pt x="0" y="171407"/>
                    <a:pt x="171403" y="0"/>
                    <a:pt x="382839" y="0"/>
                  </a:cubicBezTo>
                  <a:cubicBezTo>
                    <a:pt x="594275" y="0"/>
                    <a:pt x="765678" y="171407"/>
                    <a:pt x="765678" y="382848"/>
                  </a:cubicBezTo>
                  <a:cubicBezTo>
                    <a:pt x="765678" y="594289"/>
                    <a:pt x="594275" y="765696"/>
                    <a:pt x="382839" y="765696"/>
                  </a:cubicBezTo>
                  <a:cubicBezTo>
                    <a:pt x="171403" y="765696"/>
                    <a:pt x="0" y="594289"/>
                    <a:pt x="0" y="382848"/>
                  </a:cubicBezTo>
                  <a:close/>
                </a:path>
              </a:pathLst>
            </a:custGeom>
            <a:solidFill>
              <a:schemeClr val="accent5">
                <a:lumMod val="75000"/>
                <a:alpha val="50000"/>
              </a:scheme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01039" tIns="101040" rIns="101039" bIns="101040" numCol="1" spcCol="1270" anchor="ctr" anchorCtr="0">
              <a:noAutofit/>
            </a:bodyPr>
            <a:lstStyle/>
            <a:p>
              <a:pPr algn="ctr" defTabSz="226511">
                <a:lnSpc>
                  <a:spcPct val="90000"/>
                </a:lnSpc>
                <a:spcBef>
                  <a:spcPct val="0"/>
                </a:spcBef>
                <a:spcAft>
                  <a:spcPct val="35000"/>
                </a:spcAft>
              </a:pPr>
              <a:r>
                <a:rPr lang="en-US" sz="1600" dirty="0">
                  <a:solidFill>
                    <a:prstClr val="black"/>
                  </a:solidFill>
                  <a:latin typeface="Arial "/>
                </a:rPr>
                <a:t>items</a:t>
              </a:r>
            </a:p>
          </p:txBody>
        </p:sp>
        <p:sp>
          <p:nvSpPr>
            <p:cNvPr id="12" name="Oval 11" descr="blue circle "/>
            <p:cNvSpPr/>
            <p:nvPr/>
          </p:nvSpPr>
          <p:spPr>
            <a:xfrm>
              <a:off x="1361172" y="3158393"/>
              <a:ext cx="267474" cy="250436"/>
            </a:xfrm>
            <a:prstGeom prst="ellipse">
              <a:avLst/>
            </a:prstGeom>
            <a:solidFill>
              <a:schemeClr val="accent5">
                <a:lumMod val="75000"/>
                <a:alpha val="50000"/>
              </a:scheme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3" name="Freeform 12" descr="blue circle &#10;items "/>
            <p:cNvSpPr/>
            <p:nvPr/>
          </p:nvSpPr>
          <p:spPr>
            <a:xfrm>
              <a:off x="612469" y="2867834"/>
              <a:ext cx="702420" cy="672474"/>
            </a:xfrm>
            <a:custGeom>
              <a:avLst/>
              <a:gdLst>
                <a:gd name="connsiteX0" fmla="*/ 0 w 765677"/>
                <a:gd name="connsiteY0" fmla="*/ 382848 h 765695"/>
                <a:gd name="connsiteX1" fmla="*/ 382839 w 765677"/>
                <a:gd name="connsiteY1" fmla="*/ 0 h 765695"/>
                <a:gd name="connsiteX2" fmla="*/ 765678 w 765677"/>
                <a:gd name="connsiteY2" fmla="*/ 382848 h 765695"/>
                <a:gd name="connsiteX3" fmla="*/ 382839 w 765677"/>
                <a:gd name="connsiteY3" fmla="*/ 765696 h 765695"/>
                <a:gd name="connsiteX4" fmla="*/ 0 w 765677"/>
                <a:gd name="connsiteY4" fmla="*/ 382848 h 765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677" h="765695">
                  <a:moveTo>
                    <a:pt x="0" y="382848"/>
                  </a:moveTo>
                  <a:cubicBezTo>
                    <a:pt x="0" y="171407"/>
                    <a:pt x="171403" y="0"/>
                    <a:pt x="382839" y="0"/>
                  </a:cubicBezTo>
                  <a:cubicBezTo>
                    <a:pt x="594275" y="0"/>
                    <a:pt x="765678" y="171407"/>
                    <a:pt x="765678" y="382848"/>
                  </a:cubicBezTo>
                  <a:cubicBezTo>
                    <a:pt x="765678" y="594289"/>
                    <a:pt x="594275" y="765696"/>
                    <a:pt x="382839" y="765696"/>
                  </a:cubicBezTo>
                  <a:cubicBezTo>
                    <a:pt x="171403" y="765696"/>
                    <a:pt x="0" y="594289"/>
                    <a:pt x="0" y="382848"/>
                  </a:cubicBezTo>
                  <a:close/>
                </a:path>
              </a:pathLst>
            </a:custGeom>
            <a:solidFill>
              <a:schemeClr val="accent5">
                <a:lumMod val="75000"/>
                <a:alpha val="50000"/>
              </a:scheme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01039" tIns="101040" rIns="101039" bIns="101040" numCol="1" spcCol="1270" anchor="ctr" anchorCtr="0">
              <a:noAutofit/>
            </a:bodyPr>
            <a:lstStyle/>
            <a:p>
              <a:pPr algn="ctr" defTabSz="226511">
                <a:lnSpc>
                  <a:spcPct val="90000"/>
                </a:lnSpc>
                <a:spcBef>
                  <a:spcPct val="0"/>
                </a:spcBef>
                <a:spcAft>
                  <a:spcPct val="35000"/>
                </a:spcAft>
              </a:pPr>
              <a:r>
                <a:rPr lang="en-US" sz="1600" dirty="0">
                  <a:solidFill>
                    <a:prstClr val="black"/>
                  </a:solidFill>
                  <a:latin typeface="Arial "/>
                </a:rPr>
                <a:t>items</a:t>
              </a:r>
            </a:p>
          </p:txBody>
        </p:sp>
        <p:sp>
          <p:nvSpPr>
            <p:cNvPr id="14" name="Oval 13" descr="Blue circle&#10;Teaching Quality Index"/>
            <p:cNvSpPr/>
            <p:nvPr/>
          </p:nvSpPr>
          <p:spPr>
            <a:xfrm>
              <a:off x="4605516" y="1832898"/>
              <a:ext cx="1840626" cy="1575931"/>
            </a:xfrm>
            <a:prstGeom prst="ellipse">
              <a:avLst/>
            </a:prstGeom>
            <a:solidFill>
              <a:schemeClr val="accent5">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831" tIns="194803" rIns="194831" bIns="194803" numCol="1" spcCol="1270" anchor="ctr" anchorCtr="0">
              <a:noAutofit/>
            </a:bodyPr>
            <a:lstStyle/>
            <a:p>
              <a:pPr algn="ctr" defTabSz="517739">
                <a:lnSpc>
                  <a:spcPct val="90000"/>
                </a:lnSpc>
                <a:spcBef>
                  <a:spcPct val="0"/>
                </a:spcBef>
                <a:spcAft>
                  <a:spcPct val="35000"/>
                </a:spcAft>
              </a:pPr>
              <a:r>
                <a:rPr lang="en-US" sz="2400" dirty="0">
                  <a:solidFill>
                    <a:prstClr val="white"/>
                  </a:solidFill>
                  <a:latin typeface="Arial "/>
                </a:rPr>
                <a:t>Teaching Quality Index</a:t>
              </a:r>
            </a:p>
          </p:txBody>
        </p:sp>
        <p:sp>
          <p:nvSpPr>
            <p:cNvPr id="15" name="Freeform 14"/>
            <p:cNvSpPr/>
            <p:nvPr/>
          </p:nvSpPr>
          <p:spPr>
            <a:xfrm rot="5400000" flipH="1">
              <a:off x="613533" y="489895"/>
              <a:ext cx="1009292" cy="1985492"/>
            </a:xfrm>
            <a:custGeom>
              <a:avLst/>
              <a:gdLst>
                <a:gd name="connsiteX0" fmla="*/ 0 w 365004"/>
                <a:gd name="connsiteY0" fmla="*/ 0 h 1358221"/>
                <a:gd name="connsiteX1" fmla="*/ 365004 w 365004"/>
                <a:gd name="connsiteY1" fmla="*/ 0 h 1358221"/>
                <a:gd name="connsiteX2" fmla="*/ 365004 w 365004"/>
                <a:gd name="connsiteY2" fmla="*/ 1358221 h 1358221"/>
                <a:gd name="connsiteX3" fmla="*/ 0 w 365004"/>
                <a:gd name="connsiteY3" fmla="*/ 1358221 h 1358221"/>
                <a:gd name="connsiteX4" fmla="*/ 0 w 365004"/>
                <a:gd name="connsiteY4" fmla="*/ 0 h 1358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004" h="1358221">
                  <a:moveTo>
                    <a:pt x="0" y="0"/>
                  </a:moveTo>
                  <a:lnTo>
                    <a:pt x="365004" y="0"/>
                  </a:lnTo>
                  <a:lnTo>
                    <a:pt x="365004" y="1358221"/>
                  </a:lnTo>
                  <a:lnTo>
                    <a:pt x="0" y="13582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vert270" wrap="square" lIns="19414" tIns="19414" rIns="19414" bIns="19414" numCol="1" spcCol="1270" anchor="ctr" anchorCtr="0">
              <a:noAutofit/>
            </a:bodyPr>
            <a:lstStyle/>
            <a:p>
              <a:pPr algn="ctr" defTabSz="226511">
                <a:lnSpc>
                  <a:spcPct val="90000"/>
                </a:lnSpc>
                <a:spcBef>
                  <a:spcPct val="0"/>
                </a:spcBef>
                <a:spcAft>
                  <a:spcPct val="35000"/>
                </a:spcAft>
              </a:pPr>
              <a:r>
                <a:rPr lang="en-US" sz="3200" spc="300" dirty="0">
                  <a:solidFill>
                    <a:srgbClr val="F79646">
                      <a:lumMod val="75000"/>
                    </a:srgbClr>
                  </a:solidFill>
                  <a:latin typeface="Arial" panose="020B0604020202020204" pitchFamily="34" charset="0"/>
                  <a:cs typeface="Arial" panose="020B0604020202020204" pitchFamily="34" charset="0"/>
                </a:rPr>
                <a:t>Student Survey Responses</a:t>
              </a:r>
            </a:p>
          </p:txBody>
        </p:sp>
        <p:sp>
          <p:nvSpPr>
            <p:cNvPr id="16" name="TextBox 15"/>
            <p:cNvSpPr txBox="1"/>
            <p:nvPr/>
          </p:nvSpPr>
          <p:spPr>
            <a:xfrm>
              <a:off x="2504996" y="1011105"/>
              <a:ext cx="3835297" cy="679995"/>
            </a:xfrm>
            <a:prstGeom prst="rect">
              <a:avLst/>
            </a:prstGeom>
            <a:noFill/>
          </p:spPr>
          <p:txBody>
            <a:bodyPr wrap="square" rtlCol="0">
              <a:spAutoFit/>
            </a:bodyPr>
            <a:lstStyle/>
            <a:p>
              <a:r>
                <a:rPr lang="en-US" sz="3200" spc="219" dirty="0">
                  <a:solidFill>
                    <a:srgbClr val="F79646">
                      <a:lumMod val="75000"/>
                    </a:srgbClr>
                  </a:solidFill>
                  <a:latin typeface="Arial" panose="020B0604020202020204" pitchFamily="34" charset="0"/>
                  <a:cs typeface="Arial" panose="020B0604020202020204" pitchFamily="34" charset="0"/>
                </a:rPr>
                <a:t>Tripod 7Cs™ of </a:t>
              </a:r>
              <a:br>
                <a:rPr lang="en-US" sz="3200" spc="219" dirty="0">
                  <a:solidFill>
                    <a:srgbClr val="F79646">
                      <a:lumMod val="75000"/>
                    </a:srgbClr>
                  </a:solidFill>
                  <a:latin typeface="Arial" panose="020B0604020202020204" pitchFamily="34" charset="0"/>
                  <a:cs typeface="Arial" panose="020B0604020202020204" pitchFamily="34" charset="0"/>
                </a:rPr>
              </a:br>
              <a:r>
                <a:rPr lang="en-US" sz="3200" spc="219" dirty="0">
                  <a:solidFill>
                    <a:srgbClr val="F79646">
                      <a:lumMod val="75000"/>
                    </a:srgbClr>
                  </a:solidFill>
                  <a:latin typeface="Arial" panose="020B0604020202020204" pitchFamily="34" charset="0"/>
                  <a:cs typeface="Arial" panose="020B0604020202020204" pitchFamily="34" charset="0"/>
                </a:rPr>
                <a:t>Effective Teaching</a:t>
              </a:r>
            </a:p>
          </p:txBody>
        </p:sp>
        <p:sp>
          <p:nvSpPr>
            <p:cNvPr id="17" name="Right Arrow 16" descr="orange arrow"/>
            <p:cNvSpPr/>
            <p:nvPr/>
          </p:nvSpPr>
          <p:spPr>
            <a:xfrm>
              <a:off x="2074718" y="2096443"/>
              <a:ext cx="430278" cy="484632"/>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Right Arrow 17" descr="blue arrow"/>
            <p:cNvSpPr/>
            <p:nvPr/>
          </p:nvSpPr>
          <p:spPr>
            <a:xfrm>
              <a:off x="4157925" y="2342035"/>
              <a:ext cx="430278" cy="484632"/>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xmlns="" val="2578567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752607"/>
            <a:ext cx="8229600" cy="4525963"/>
          </a:xfrm>
        </p:spPr>
        <p:txBody>
          <a:bodyPr/>
          <a:lstStyle/>
          <a:p>
            <a:pPr marL="0" indent="0">
              <a:buNone/>
            </a:pPr>
            <a:r>
              <a:rPr lang="en-US" dirty="0" smtClean="0"/>
              <a:t>Example of a status item:</a:t>
            </a:r>
          </a:p>
          <a:p>
            <a:pPr marL="0" indent="0">
              <a:buNone/>
            </a:pPr>
            <a:r>
              <a:rPr lang="en-US" dirty="0" smtClean="0">
                <a:solidFill>
                  <a:srgbClr val="FF0000"/>
                </a:solidFill>
              </a:rPr>
              <a:t>I am the type of person </a:t>
            </a:r>
            <a:r>
              <a:rPr lang="en-US" dirty="0" smtClean="0"/>
              <a:t>who pays attention to the quality of my work.</a:t>
            </a:r>
          </a:p>
          <a:p>
            <a:pPr marL="0" indent="0">
              <a:buNone/>
            </a:pPr>
            <a:endParaRPr lang="en-US" dirty="0"/>
          </a:p>
          <a:p>
            <a:pPr marL="0" indent="0">
              <a:buNone/>
            </a:pPr>
            <a:r>
              <a:rPr lang="en-US" dirty="0" smtClean="0"/>
              <a:t>Example of a development item:</a:t>
            </a:r>
          </a:p>
          <a:p>
            <a:pPr marL="0" indent="0">
              <a:buNone/>
            </a:pPr>
            <a:r>
              <a:rPr lang="en-US" dirty="0" smtClean="0">
                <a:solidFill>
                  <a:srgbClr val="FF0000"/>
                </a:solidFill>
              </a:rPr>
              <a:t>In this class we learn </a:t>
            </a:r>
            <a:r>
              <a:rPr lang="en-US" dirty="0" smtClean="0"/>
              <a:t>to pay attention to the quality of our work.</a:t>
            </a:r>
            <a:endParaRPr lang="en-US" dirty="0"/>
          </a:p>
        </p:txBody>
      </p:sp>
      <p:sp>
        <p:nvSpPr>
          <p:cNvPr id="4" name="TextBox 3"/>
          <p:cNvSpPr txBox="1"/>
          <p:nvPr/>
        </p:nvSpPr>
        <p:spPr>
          <a:xfrm>
            <a:off x="3124200" y="685800"/>
            <a:ext cx="5830250" cy="707886"/>
          </a:xfrm>
          <a:prstGeom prst="rect">
            <a:avLst/>
          </a:prstGeom>
          <a:noFill/>
        </p:spPr>
        <p:txBody>
          <a:bodyPr wrap="none" rtlCol="0">
            <a:spAutoFit/>
          </a:bodyPr>
          <a:lstStyle/>
          <a:p>
            <a:r>
              <a:rPr lang="en-US" sz="4000" dirty="0">
                <a:solidFill>
                  <a:srgbClr val="4BACC6">
                    <a:lumMod val="50000"/>
                  </a:srgbClr>
                </a:solidFill>
              </a:rPr>
              <a:t>Status versus Development</a:t>
            </a:r>
          </a:p>
        </p:txBody>
      </p:sp>
    </p:spTree>
    <p:extLst>
      <p:ext uri="{BB962C8B-B14F-4D97-AF65-F5344CB8AC3E}">
        <p14:creationId xmlns:p14="http://schemas.microsoft.com/office/powerpoint/2010/main" xmlns="" val="3155862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567083" y="762005"/>
            <a:ext cx="0" cy="5880847"/>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679660" y="26895"/>
            <a:ext cx="9028562" cy="646331"/>
          </a:xfrm>
          <a:prstGeom prst="rect">
            <a:avLst/>
          </a:prstGeom>
          <a:noFill/>
        </p:spPr>
        <p:txBody>
          <a:bodyPr wrap="none" rtlCol="0">
            <a:spAutoFit/>
          </a:bodyPr>
          <a:lstStyle/>
          <a:p>
            <a:pPr algn="ctr"/>
            <a:r>
              <a:rPr lang="en-US" b="1" dirty="0">
                <a:solidFill>
                  <a:prstClr val="black"/>
                </a:solidFill>
              </a:rPr>
              <a:t>Tripod 7Cs™ Composite of Student-Survey Based Teaching Quality Measures Predicts</a:t>
            </a:r>
          </a:p>
          <a:p>
            <a:pPr algn="ctr"/>
            <a:r>
              <a:rPr lang="en-US" b="1" dirty="0">
                <a:solidFill>
                  <a:prstClr val="black"/>
                </a:solidFill>
              </a:rPr>
              <a:t>Development of Agency Related Factors, Irrespective of Student Socioeconomic Backgrounds</a:t>
            </a:r>
          </a:p>
        </p:txBody>
      </p:sp>
      <p:sp>
        <p:nvSpPr>
          <p:cNvPr id="7" name="TextBox 6"/>
          <p:cNvSpPr txBox="1"/>
          <p:nvPr/>
        </p:nvSpPr>
        <p:spPr>
          <a:xfrm>
            <a:off x="1777120" y="6616037"/>
            <a:ext cx="9092297" cy="276999"/>
          </a:xfrm>
          <a:prstGeom prst="rect">
            <a:avLst/>
          </a:prstGeom>
          <a:noFill/>
        </p:spPr>
        <p:txBody>
          <a:bodyPr wrap="none" rtlCol="0">
            <a:spAutoFit/>
          </a:bodyPr>
          <a:lstStyle/>
          <a:p>
            <a:r>
              <a:rPr lang="en-US" sz="1200" dirty="0">
                <a:solidFill>
                  <a:prstClr val="black"/>
                </a:solidFill>
              </a:rPr>
              <a:t>Numbers are in student-level standard deviation units defined on a sample of over 300,000 students in over </a:t>
            </a:r>
            <a:r>
              <a:rPr lang="en-US" sz="1200" dirty="0" smtClean="0">
                <a:solidFill>
                  <a:prstClr val="black"/>
                </a:solidFill>
              </a:rPr>
              <a:t>16,000 6</a:t>
            </a:r>
            <a:r>
              <a:rPr lang="en-US" sz="1200" baseline="30000" dirty="0" smtClean="0">
                <a:solidFill>
                  <a:prstClr val="black"/>
                </a:solidFill>
              </a:rPr>
              <a:t>th</a:t>
            </a:r>
            <a:r>
              <a:rPr lang="en-US" sz="1200" dirty="0" smtClean="0">
                <a:solidFill>
                  <a:prstClr val="black"/>
                </a:solidFill>
              </a:rPr>
              <a:t> to 9</a:t>
            </a:r>
            <a:r>
              <a:rPr lang="en-US" sz="1200" baseline="30000" dirty="0" smtClean="0">
                <a:solidFill>
                  <a:prstClr val="black"/>
                </a:solidFill>
              </a:rPr>
              <a:t>th</a:t>
            </a:r>
            <a:r>
              <a:rPr lang="en-US" sz="1200" dirty="0" smtClean="0">
                <a:solidFill>
                  <a:prstClr val="black"/>
                </a:solidFill>
              </a:rPr>
              <a:t> grade </a:t>
            </a:r>
            <a:r>
              <a:rPr lang="en-US" sz="1200" dirty="0">
                <a:solidFill>
                  <a:prstClr val="black"/>
                </a:solidFill>
              </a:rPr>
              <a:t>classrooms.</a:t>
            </a:r>
          </a:p>
        </p:txBody>
      </p:sp>
      <p:graphicFrame>
        <p:nvGraphicFramePr>
          <p:cNvPr id="8" name="Chart 7" descr="bar graph showing &#10;shools where over 75 percent have a father in the home. &#10;-.054 classrooms ranked in the top 20% on the national Tripod 7Cs Composite &#10;&#10;- .65 classrooms ranked in the bottom 20% on the national Tripod 7Cs Composite &#10;&#10;Schools where fewer than 33 percent have a father in the home &#10;.63 classrooms ranked in the top 20% on the national Tripod 7Cs Composite &#10;-.61 classrooms ranked in the bottom 20% on the national Tripod 7Cs Composite "/>
          <p:cNvGraphicFramePr>
            <a:graphicFrameLocks/>
          </p:cNvGraphicFramePr>
          <p:nvPr>
            <p:extLst>
              <p:ext uri="{D42A27DB-BD31-4B8C-83A1-F6EECF244321}">
                <p14:modId xmlns:p14="http://schemas.microsoft.com/office/powerpoint/2010/main" xmlns="" val="968794274"/>
              </p:ext>
            </p:extLst>
          </p:nvPr>
        </p:nvGraphicFramePr>
        <p:xfrm>
          <a:off x="1777115" y="762005"/>
          <a:ext cx="3682392" cy="57652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descr="bar graph showing &#10;shools where fewer than 33 percent have a father in the home. &#10;.63 classrooms ranked in the top 20% on the national Tripod 7Cs Composite &#10;&#10;- .61 classrooms ranked in the bottom 20% on the national Tripod 7Cs Composite &#10;"/>
          <p:cNvGraphicFramePr>
            <a:graphicFrameLocks/>
          </p:cNvGraphicFramePr>
          <p:nvPr>
            <p:extLst>
              <p:ext uri="{D42A27DB-BD31-4B8C-83A1-F6EECF244321}">
                <p14:modId xmlns:p14="http://schemas.microsoft.com/office/powerpoint/2010/main" xmlns="" val="33646854"/>
              </p:ext>
            </p:extLst>
          </p:nvPr>
        </p:nvGraphicFramePr>
        <p:xfrm>
          <a:off x="5459508" y="762005"/>
          <a:ext cx="5818093" cy="5765215"/>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5746375" y="1295400"/>
            <a:ext cx="396926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Tree>
    <p:extLst>
      <p:ext uri="{BB962C8B-B14F-4D97-AF65-F5344CB8AC3E}">
        <p14:creationId xmlns:p14="http://schemas.microsoft.com/office/powerpoint/2010/main" xmlns="" val="2109865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295407"/>
            <a:ext cx="8686800" cy="4524315"/>
          </a:xfrm>
          <a:prstGeom prst="rect">
            <a:avLst/>
          </a:prstGeom>
          <a:noFill/>
        </p:spPr>
        <p:txBody>
          <a:bodyPr wrap="square" rtlCol="0">
            <a:spAutoFit/>
          </a:bodyPr>
          <a:lstStyle/>
          <a:p>
            <a:r>
              <a:rPr lang="en-US" sz="2400" dirty="0">
                <a:solidFill>
                  <a:prstClr val="black"/>
                </a:solidFill>
              </a:rPr>
              <a:t>Student perceptions of teaching (at least using the Tripod 7Cs composite) help predict between-school differences in learning </a:t>
            </a:r>
            <a:r>
              <a:rPr lang="en-US" sz="2400" dirty="0" smtClean="0">
                <a:solidFill>
                  <a:prstClr val="black"/>
                </a:solidFill>
              </a:rPr>
              <a:t>gains.</a:t>
            </a:r>
            <a:endParaRPr lang="en-US" sz="2400" dirty="0">
              <a:solidFill>
                <a:prstClr val="black"/>
              </a:solidFill>
            </a:endParaRPr>
          </a:p>
          <a:p>
            <a:endParaRPr lang="en-US" sz="2400" dirty="0">
              <a:solidFill>
                <a:prstClr val="black"/>
              </a:solidFill>
            </a:endParaRPr>
          </a:p>
          <a:p>
            <a:r>
              <a:rPr lang="en-US" sz="2400" dirty="0">
                <a:solidFill>
                  <a:prstClr val="black"/>
                </a:solidFill>
              </a:rPr>
              <a:t>This suggests that between school differences in student perceptions of teaching can be valid measures for distinguishing between schools. </a:t>
            </a:r>
            <a:r>
              <a:rPr lang="en-US" sz="2400" dirty="0" smtClean="0">
                <a:solidFill>
                  <a:prstClr val="black"/>
                </a:solidFill>
              </a:rPr>
              <a:t>However, for any measure of instructional quality, there is much more variation within than between schools.</a:t>
            </a:r>
            <a:endParaRPr lang="en-US" sz="2400" dirty="0">
              <a:solidFill>
                <a:prstClr val="black"/>
              </a:solidFill>
            </a:endParaRPr>
          </a:p>
          <a:p>
            <a:endParaRPr lang="en-US" sz="2400" dirty="0">
              <a:solidFill>
                <a:prstClr val="black"/>
              </a:solidFill>
            </a:endParaRPr>
          </a:p>
          <a:p>
            <a:r>
              <a:rPr lang="en-US" sz="2400" dirty="0">
                <a:solidFill>
                  <a:prstClr val="black"/>
                </a:solidFill>
              </a:rPr>
              <a:t>Whether student perceptions of their own status dispositions and mindsets should be used for between-school comparisons and interpreted as reflecting school quality </a:t>
            </a:r>
            <a:r>
              <a:rPr lang="en-US" sz="2400" dirty="0" smtClean="0">
                <a:solidFill>
                  <a:prstClr val="black"/>
                </a:solidFill>
              </a:rPr>
              <a:t>is </a:t>
            </a:r>
            <a:r>
              <a:rPr lang="en-US" sz="2400" dirty="0">
                <a:solidFill>
                  <a:prstClr val="black"/>
                </a:solidFill>
              </a:rPr>
              <a:t>questionable.</a:t>
            </a:r>
          </a:p>
        </p:txBody>
      </p:sp>
    </p:spTree>
    <p:extLst>
      <p:ext uri="{BB962C8B-B14F-4D97-AF65-F5344CB8AC3E}">
        <p14:creationId xmlns:p14="http://schemas.microsoft.com/office/powerpoint/2010/main" xmlns="" val="1204983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D26C40E-487C-40A4-A841-8174FD7B7142}" type="slidenum">
              <a:rPr lang="en-US" smtClean="0">
                <a:solidFill>
                  <a:srgbClr val="0D1969">
                    <a:tint val="75000"/>
                  </a:srgbClr>
                </a:solidFill>
              </a:rPr>
              <a:pPr/>
              <a:t>18</a:t>
            </a:fld>
            <a:endParaRPr lang="en-US" dirty="0">
              <a:solidFill>
                <a:srgbClr val="0D1969">
                  <a:tint val="75000"/>
                </a:srgbClr>
              </a:solidFill>
            </a:endParaRPr>
          </a:p>
        </p:txBody>
      </p:sp>
      <p:sp>
        <p:nvSpPr>
          <p:cNvPr id="7" name="Content Placeholder 6"/>
          <p:cNvSpPr>
            <a:spLocks noGrp="1"/>
          </p:cNvSpPr>
          <p:nvPr>
            <p:ph idx="4294967295"/>
          </p:nvPr>
        </p:nvSpPr>
        <p:spPr>
          <a:xfrm>
            <a:off x="606097" y="1828800"/>
            <a:ext cx="10566400" cy="3468413"/>
          </a:xfrm>
        </p:spPr>
        <p:txBody>
          <a:bodyPr>
            <a:normAutofit/>
          </a:bodyPr>
          <a:lstStyle/>
          <a:p>
            <a:pPr algn="ctr">
              <a:buNone/>
            </a:pPr>
            <a:r>
              <a:rPr lang="en-US" sz="6000" b="1" dirty="0" smtClean="0"/>
              <a:t>Sara Bartolino Krachman</a:t>
            </a:r>
          </a:p>
          <a:p>
            <a:pPr lvl="0" algn="ctr">
              <a:buNone/>
            </a:pPr>
            <a:r>
              <a:rPr lang="en-US" sz="4000" b="1" dirty="0" smtClean="0"/>
              <a:t>Co-Founder and Executive Director, </a:t>
            </a:r>
          </a:p>
          <a:p>
            <a:pPr lvl="0" algn="ctr">
              <a:buNone/>
            </a:pPr>
            <a:r>
              <a:rPr lang="en-US" sz="4000" b="1" dirty="0" smtClean="0"/>
              <a:t>Transforming Education</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schemeClr val="accent6">
                    <a:lumMod val="10000"/>
                  </a:schemeClr>
                </a:solidFill>
              </a:rPr>
              <a:t>Longitudinal analyses </a:t>
            </a:r>
            <a:r>
              <a:rPr lang="en-US" sz="2000" dirty="0" smtClean="0">
                <a:solidFill>
                  <a:schemeClr val="accent6">
                    <a:lumMod val="10000"/>
                  </a:schemeClr>
                </a:solidFill>
              </a:rPr>
              <a:t>from Massachusetts show </a:t>
            </a:r>
            <a:r>
              <a:rPr lang="en-US" sz="2000" dirty="0">
                <a:solidFill>
                  <a:schemeClr val="accent6">
                    <a:lumMod val="10000"/>
                  </a:schemeClr>
                </a:solidFill>
              </a:rPr>
              <a:t>that 8</a:t>
            </a:r>
            <a:r>
              <a:rPr lang="en-US" sz="2000" baseline="30000" dirty="0">
                <a:solidFill>
                  <a:schemeClr val="accent6">
                    <a:lumMod val="10000"/>
                  </a:schemeClr>
                </a:solidFill>
              </a:rPr>
              <a:t>th</a:t>
            </a:r>
            <a:r>
              <a:rPr lang="en-US" sz="2000" dirty="0">
                <a:solidFill>
                  <a:schemeClr val="accent6">
                    <a:lumMod val="10000"/>
                  </a:schemeClr>
                </a:solidFill>
              </a:rPr>
              <a:t> grade social-emotional skills predict </a:t>
            </a:r>
            <a:r>
              <a:rPr lang="en-US" sz="2000" dirty="0" smtClean="0">
                <a:solidFill>
                  <a:schemeClr val="accent6">
                    <a:lumMod val="10000"/>
                  </a:schemeClr>
                </a:solidFill>
              </a:rPr>
              <a:t>on-time graduation rates</a:t>
            </a:r>
            <a:endParaRPr lang="en-US" sz="2000" dirty="0">
              <a:solidFill>
                <a:schemeClr val="accent6">
                  <a:lumMod val="10000"/>
                </a:schemeClr>
              </a:solidFill>
            </a:endParaRPr>
          </a:p>
        </p:txBody>
      </p:sp>
      <p:sp>
        <p:nvSpPr>
          <p:cNvPr id="6" name="TextBox 5" descr="transforming education "/>
          <p:cNvSpPr txBox="1"/>
          <p:nvPr/>
        </p:nvSpPr>
        <p:spPr>
          <a:xfrm>
            <a:off x="2032034" y="5937985"/>
            <a:ext cx="184731" cy="646331"/>
          </a:xfrm>
          <a:prstGeom prst="rect">
            <a:avLst/>
          </a:prstGeom>
          <a:noFill/>
        </p:spPr>
        <p:txBody>
          <a:bodyPr wrap="none" rtlCol="0">
            <a:spAutoFit/>
          </a:bodyPr>
          <a:lstStyle/>
          <a:p>
            <a:pPr fontAlgn="base">
              <a:spcBef>
                <a:spcPct val="0"/>
              </a:spcBef>
              <a:spcAft>
                <a:spcPct val="0"/>
              </a:spcAft>
            </a:pPr>
            <a:endParaRPr lang="en-US" sz="1200" dirty="0">
              <a:solidFill>
                <a:srgbClr val="E3E3E3">
                  <a:lumMod val="10000"/>
                </a:srgbClr>
              </a:solidFill>
              <a:ea typeface="ＭＳ Ｐゴシック" pitchFamily="34" charset="-128"/>
              <a:cs typeface="Arial" pitchFamily="34" charset="0"/>
            </a:endParaRPr>
          </a:p>
          <a:p>
            <a:pPr fontAlgn="base">
              <a:spcBef>
                <a:spcPct val="0"/>
              </a:spcBef>
              <a:spcAft>
                <a:spcPct val="0"/>
              </a:spcAft>
            </a:pPr>
            <a:endParaRPr lang="en-US" sz="2400" dirty="0">
              <a:solidFill>
                <a:srgbClr val="0061AF"/>
              </a:solidFill>
              <a:ea typeface="ＭＳ Ｐゴシック" pitchFamily="34" charset="-128"/>
              <a:cs typeface="Arial" pitchFamily="34" charset="0"/>
            </a:endParaRPr>
          </a:p>
        </p:txBody>
      </p:sp>
      <p:sp>
        <p:nvSpPr>
          <p:cNvPr id="9" name="TextBox 8"/>
          <p:cNvSpPr txBox="1"/>
          <p:nvPr/>
        </p:nvSpPr>
        <p:spPr>
          <a:xfrm>
            <a:off x="2324104" y="6399599"/>
            <a:ext cx="5613399" cy="369332"/>
          </a:xfrm>
          <a:prstGeom prst="rect">
            <a:avLst/>
          </a:prstGeom>
          <a:noFill/>
        </p:spPr>
        <p:txBody>
          <a:bodyPr wrap="square" rtlCol="0">
            <a:spAutoFit/>
          </a:bodyPr>
          <a:lstStyle/>
          <a:p>
            <a:pPr fontAlgn="base">
              <a:spcBef>
                <a:spcPct val="0"/>
              </a:spcBef>
              <a:spcAft>
                <a:spcPct val="0"/>
              </a:spcAft>
            </a:pPr>
            <a:r>
              <a:rPr lang="en-US" sz="900" dirty="0" smtClean="0">
                <a:solidFill>
                  <a:srgbClr val="E3E3E3">
                    <a:lumMod val="10000"/>
                  </a:srgbClr>
                </a:solidFill>
                <a:ea typeface="ＭＳ Ｐゴシック" pitchFamily="34" charset="-128"/>
                <a:cs typeface="Arial" pitchFamily="34" charset="0"/>
              </a:rPr>
              <a:t>Note: </a:t>
            </a:r>
            <a:r>
              <a:rPr lang="en-US" sz="900" dirty="0">
                <a:solidFill>
                  <a:srgbClr val="E3E3E3">
                    <a:lumMod val="10000"/>
                  </a:srgbClr>
                </a:solidFill>
                <a:ea typeface="ＭＳ Ｐゴシック" pitchFamily="34" charset="-128"/>
                <a:cs typeface="Arial" pitchFamily="34" charset="0"/>
              </a:rPr>
              <a:t>*Indicates the difference is statistically significant at </a:t>
            </a:r>
            <a:r>
              <a:rPr lang="en-US" sz="900" dirty="0" smtClean="0">
                <a:solidFill>
                  <a:srgbClr val="E3E3E3">
                    <a:lumMod val="10000"/>
                  </a:srgbClr>
                </a:solidFill>
                <a:ea typeface="ＭＳ Ｐゴシック" pitchFamily="34" charset="-128"/>
                <a:cs typeface="Arial" pitchFamily="34" charset="0"/>
              </a:rPr>
              <a:t>95% confidence </a:t>
            </a:r>
            <a:r>
              <a:rPr lang="en-US" sz="900" dirty="0">
                <a:solidFill>
                  <a:srgbClr val="E3E3E3">
                    <a:lumMod val="10000"/>
                  </a:srgbClr>
                </a:solidFill>
                <a:ea typeface="ＭＳ Ｐゴシック" pitchFamily="34" charset="-128"/>
                <a:cs typeface="Arial" pitchFamily="34" charset="0"/>
              </a:rPr>
              <a:t>level</a:t>
            </a:r>
            <a:endParaRPr lang="en-US" sz="900" dirty="0" smtClean="0">
              <a:solidFill>
                <a:srgbClr val="E3E3E3">
                  <a:lumMod val="10000"/>
                </a:srgbClr>
              </a:solidFill>
              <a:ea typeface="ＭＳ Ｐゴシック" pitchFamily="34" charset="-128"/>
              <a:cs typeface="Arial" pitchFamily="34" charset="0"/>
            </a:endParaRPr>
          </a:p>
          <a:p>
            <a:pPr fontAlgn="base">
              <a:spcBef>
                <a:spcPct val="0"/>
              </a:spcBef>
              <a:spcAft>
                <a:spcPct val="0"/>
              </a:spcAft>
            </a:pPr>
            <a:r>
              <a:rPr lang="en-US" sz="900" dirty="0" smtClean="0">
                <a:solidFill>
                  <a:srgbClr val="E3E3E3">
                    <a:lumMod val="10000"/>
                  </a:srgbClr>
                </a:solidFill>
                <a:ea typeface="ＭＳ Ｐゴシック" pitchFamily="34" charset="-128"/>
                <a:cs typeface="Arial" pitchFamily="34" charset="0"/>
              </a:rPr>
              <a:t>Source: Harvard CEPR &amp; TransformEd 8</a:t>
            </a:r>
            <a:r>
              <a:rPr lang="en-US" sz="900" baseline="30000" dirty="0" smtClean="0">
                <a:solidFill>
                  <a:srgbClr val="E3E3E3">
                    <a:lumMod val="10000"/>
                  </a:srgbClr>
                </a:solidFill>
                <a:ea typeface="ＭＳ Ｐゴシック" pitchFamily="34" charset="-128"/>
                <a:cs typeface="Arial" pitchFamily="34" charset="0"/>
              </a:rPr>
              <a:t>th</a:t>
            </a:r>
            <a:r>
              <a:rPr lang="en-US" sz="900" dirty="0" smtClean="0">
                <a:solidFill>
                  <a:srgbClr val="E3E3E3">
                    <a:lumMod val="10000"/>
                  </a:srgbClr>
                </a:solidFill>
                <a:ea typeface="ＭＳ Ｐゴシック" pitchFamily="34" charset="-128"/>
                <a:cs typeface="Arial" pitchFamily="34" charset="0"/>
              </a:rPr>
              <a:t> grade study, 2011-2016</a:t>
            </a:r>
            <a:endParaRPr lang="en-US" sz="900" dirty="0">
              <a:solidFill>
                <a:srgbClr val="E3E3E3">
                  <a:lumMod val="10000"/>
                </a:srgbClr>
              </a:solidFill>
              <a:ea typeface="ＭＳ Ｐゴシック" pitchFamily="34" charset="-128"/>
              <a:cs typeface="Arial" pitchFamily="34" charset="0"/>
            </a:endParaRPr>
          </a:p>
        </p:txBody>
      </p:sp>
      <p:pic>
        <p:nvPicPr>
          <p:cNvPr id="7169" name="Picture 1" descr="Top and Bottom Quartiles of SE Measures by Graduation Rate &#10;&#10;Graduation Rate by Self Regulation and Growth Mindset &#10;&#10;Self Regulation 70.7 Graduation rate lowest quartile &#10;Self Regulation 85.5 Graduation rate highest quartile &#10;&#10;Growth Mindset 71.0 graduation rate lowest quartile &#10;Growth Mindset 80.7  graduation rate highest quartile &#10;"/>
          <p:cNvPicPr>
            <a:picLocks noChangeAspect="1" noChangeArrowheads="1"/>
          </p:cNvPicPr>
          <p:nvPr/>
        </p:nvPicPr>
        <p:blipFill>
          <a:blip r:embed="rId2"/>
          <a:srcRect/>
          <a:stretch>
            <a:fillRect/>
          </a:stretch>
        </p:blipFill>
        <p:spPr bwMode="auto">
          <a:xfrm>
            <a:off x="508000" y="1318075"/>
            <a:ext cx="9916055" cy="4352513"/>
          </a:xfrm>
          <a:prstGeom prst="rect">
            <a:avLst/>
          </a:prstGeom>
          <a:noFill/>
          <a:ln w="9525">
            <a:noFill/>
            <a:miter lim="800000"/>
            <a:headEnd/>
            <a:tailEnd/>
          </a:ln>
        </p:spPr>
      </p:pic>
    </p:spTree>
    <p:extLst>
      <p:ext uri="{BB962C8B-B14F-4D97-AF65-F5344CB8AC3E}">
        <p14:creationId xmlns="" xmlns:p14="http://schemas.microsoft.com/office/powerpoint/2010/main" val="241986167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D26C40E-487C-40A4-A841-8174FD7B7142}" type="slidenum">
              <a:rPr lang="en-US" smtClean="0">
                <a:solidFill>
                  <a:srgbClr val="0D1969">
                    <a:tint val="75000"/>
                  </a:srgbClr>
                </a:solidFill>
              </a:rPr>
              <a:pPr/>
              <a:t>2</a:t>
            </a:fld>
            <a:endParaRPr lang="en-US" dirty="0">
              <a:solidFill>
                <a:srgbClr val="0D1969">
                  <a:tint val="75000"/>
                </a:srgbClr>
              </a:solidFill>
            </a:endParaRPr>
          </a:p>
        </p:txBody>
      </p:sp>
      <p:sp>
        <p:nvSpPr>
          <p:cNvPr id="7" name="Content Placeholder 6"/>
          <p:cNvSpPr>
            <a:spLocks noGrp="1"/>
          </p:cNvSpPr>
          <p:nvPr>
            <p:ph idx="4294967295"/>
          </p:nvPr>
        </p:nvSpPr>
        <p:spPr>
          <a:xfrm>
            <a:off x="606097" y="1828800"/>
            <a:ext cx="10566400" cy="3468413"/>
          </a:xfrm>
        </p:spPr>
        <p:txBody>
          <a:bodyPr>
            <a:normAutofit/>
          </a:bodyPr>
          <a:lstStyle/>
          <a:p>
            <a:pPr algn="ctr">
              <a:buNone/>
            </a:pPr>
            <a:r>
              <a:rPr lang="en-US" sz="6000" b="1" dirty="0" smtClean="0"/>
              <a:t>Chad d’Entremont, Ph.D.</a:t>
            </a:r>
          </a:p>
          <a:p>
            <a:pPr lvl="0" algn="ctr">
              <a:buNone/>
            </a:pPr>
            <a:r>
              <a:rPr lang="en-US" sz="4000" b="1" dirty="0" smtClean="0"/>
              <a:t>Executive Director, </a:t>
            </a:r>
          </a:p>
          <a:p>
            <a:pPr lvl="0" algn="ctr">
              <a:buNone/>
            </a:pPr>
            <a:r>
              <a:rPr lang="en-US" sz="4000" b="1" dirty="0" smtClean="0"/>
              <a:t>Rennie Center for Education Research &amp; Policy</a:t>
            </a:r>
          </a:p>
          <a:p>
            <a:pPr lvl="0" algn="ctr">
              <a:buNone/>
            </a:pPr>
            <a:endParaRPr lang="en-US" sz="4000" b="1" dirty="0" smtClean="0"/>
          </a:p>
          <a:p>
            <a:pPr lvl="0" algn="ctr">
              <a:buNone/>
            </a:pPr>
            <a:endParaRPr lang="en-US" sz="4000" b="1"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CORE’s accountability and continuous </a:t>
            </a:r>
            <a:r>
              <a:rPr lang="en-US" sz="2000" dirty="0"/>
              <a:t>i</a:t>
            </a:r>
            <a:r>
              <a:rPr lang="en-US" sz="2000" dirty="0" smtClean="0"/>
              <a:t>mprovement system balances academic, social-emotional, and culture/climate outcomes</a:t>
            </a:r>
            <a:endParaRPr lang="en-US" sz="2000" dirty="0"/>
          </a:p>
        </p:txBody>
      </p:sp>
      <p:pic>
        <p:nvPicPr>
          <p:cNvPr id="6145" name="Picture 1" descr="CORE's School Quality Improvement Index&#10;&#10;two top branches &#10;Academics    and Social Emotional &amp; Culture-Climate &#10;&#10;Academic 60%&#10;High: performance, growth, grad rate&#10;Middle:  performance, growth, high school readiness&#10;Elem. performance, grwoth &#10;&#10;*using state assessment in ELA, Math, Science &amp; Sociial Science (where feasible) &#10;&#10;Social Emotional &amp; Culture-Climate: 40%&#10;All school levels&#10;- Social emotional skills (survey based): 8%&#10;- School culture-climatte (survey-based) 8%&#10;- Suspension/ expulsion rate&#10;- Chronic absense rate&#10;- ELL re-designation rate&#10;- Special Ed idetification (informaiton only) &#10;&#10;"/>
          <p:cNvPicPr>
            <a:picLocks noChangeAspect="1" noChangeArrowheads="1"/>
          </p:cNvPicPr>
          <p:nvPr/>
        </p:nvPicPr>
        <p:blipFill>
          <a:blip r:embed="rId3"/>
          <a:srcRect l="1672"/>
          <a:stretch>
            <a:fillRect/>
          </a:stretch>
        </p:blipFill>
        <p:spPr bwMode="auto">
          <a:xfrm>
            <a:off x="682388" y="1517745"/>
            <a:ext cx="11001612" cy="4329462"/>
          </a:xfrm>
          <a:prstGeom prst="rect">
            <a:avLst/>
          </a:prstGeom>
          <a:noFill/>
          <a:ln w="9525">
            <a:noFill/>
            <a:miter lim="800000"/>
            <a:headEnd/>
            <a:tailEnd/>
          </a:ln>
        </p:spPr>
      </p:pic>
    </p:spTree>
    <p:extLst>
      <p:ext uri="{BB962C8B-B14F-4D97-AF65-F5344CB8AC3E}">
        <p14:creationId xmlns="" xmlns:p14="http://schemas.microsoft.com/office/powerpoint/2010/main" val="73532890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95832" y="6358662"/>
            <a:ext cx="5613399" cy="369332"/>
          </a:xfrm>
          <a:prstGeom prst="rect">
            <a:avLst/>
          </a:prstGeom>
          <a:noFill/>
        </p:spPr>
        <p:txBody>
          <a:bodyPr wrap="square" rtlCol="0">
            <a:spAutoFit/>
          </a:bodyPr>
          <a:lstStyle/>
          <a:p>
            <a:pPr fontAlgn="base">
              <a:spcBef>
                <a:spcPct val="0"/>
              </a:spcBef>
              <a:spcAft>
                <a:spcPct val="0"/>
              </a:spcAft>
            </a:pPr>
            <a:r>
              <a:rPr lang="en-US" sz="900" dirty="0" smtClean="0">
                <a:solidFill>
                  <a:srgbClr val="E3E3E3">
                    <a:lumMod val="10000"/>
                  </a:srgbClr>
                </a:solidFill>
                <a:ea typeface="ＭＳ Ｐゴシック" pitchFamily="34" charset="-128"/>
                <a:cs typeface="Arial" pitchFamily="34" charset="0"/>
              </a:rPr>
              <a:t>Note</a:t>
            </a:r>
            <a:r>
              <a:rPr lang="en-US" sz="900" dirty="0">
                <a:solidFill>
                  <a:srgbClr val="E3E3E3">
                    <a:lumMod val="10000"/>
                  </a:srgbClr>
                </a:solidFill>
                <a:ea typeface="ＭＳ Ｐゴシック" pitchFamily="34" charset="-128"/>
                <a:cs typeface="Arial" pitchFamily="34" charset="0"/>
              </a:rPr>
              <a:t>: </a:t>
            </a:r>
            <a:r>
              <a:rPr lang="en-US" sz="900" dirty="0" smtClean="0">
                <a:solidFill>
                  <a:srgbClr val="E3E3E3">
                    <a:lumMod val="10000"/>
                  </a:srgbClr>
                </a:solidFill>
                <a:ea typeface="ＭＳ Ｐゴシック" pitchFamily="34" charset="-128"/>
                <a:cs typeface="Arial" pitchFamily="34" charset="0"/>
              </a:rPr>
              <a:t>All </a:t>
            </a:r>
            <a:r>
              <a:rPr lang="en-US" sz="900" dirty="0">
                <a:solidFill>
                  <a:srgbClr val="E3E3E3">
                    <a:lumMod val="10000"/>
                  </a:srgbClr>
                </a:solidFill>
                <a:ea typeface="ＭＳ Ｐゴシック" pitchFamily="34" charset="-128"/>
                <a:cs typeface="Arial" pitchFamily="34" charset="0"/>
              </a:rPr>
              <a:t>correlations </a:t>
            </a:r>
            <a:r>
              <a:rPr lang="en-US" sz="900" dirty="0" smtClean="0">
                <a:solidFill>
                  <a:srgbClr val="E3E3E3">
                    <a:lumMod val="10000"/>
                  </a:srgbClr>
                </a:solidFill>
                <a:ea typeface="ＭＳ Ｐゴシック" pitchFamily="34" charset="-128"/>
                <a:cs typeface="Arial" pitchFamily="34" charset="0"/>
              </a:rPr>
              <a:t>shown are </a:t>
            </a:r>
            <a:r>
              <a:rPr lang="en-US" sz="900" dirty="0">
                <a:solidFill>
                  <a:srgbClr val="E3E3E3">
                    <a:lumMod val="10000"/>
                  </a:srgbClr>
                </a:solidFill>
                <a:ea typeface="ＭＳ Ｐゴシック" pitchFamily="34" charset="-128"/>
                <a:cs typeface="Arial" pitchFamily="34" charset="0"/>
              </a:rPr>
              <a:t>statistically </a:t>
            </a:r>
            <a:r>
              <a:rPr lang="en-US" sz="900" dirty="0" smtClean="0">
                <a:solidFill>
                  <a:srgbClr val="E3E3E3">
                    <a:lumMod val="10000"/>
                  </a:srgbClr>
                </a:solidFill>
                <a:ea typeface="ＭＳ Ｐゴシック" pitchFamily="34" charset="-128"/>
                <a:cs typeface="Arial" pitchFamily="34" charset="0"/>
              </a:rPr>
              <a:t>significant</a:t>
            </a:r>
          </a:p>
          <a:p>
            <a:pPr fontAlgn="base">
              <a:spcBef>
                <a:spcPct val="0"/>
              </a:spcBef>
              <a:spcAft>
                <a:spcPct val="0"/>
              </a:spcAft>
            </a:pPr>
            <a:r>
              <a:rPr lang="en-US" sz="900" dirty="0" smtClean="0">
                <a:solidFill>
                  <a:srgbClr val="E3E3E3">
                    <a:lumMod val="10000"/>
                  </a:srgbClr>
                </a:solidFill>
                <a:ea typeface="ＭＳ Ｐゴシック" pitchFamily="34" charset="-128"/>
                <a:cs typeface="Arial" pitchFamily="34" charset="0"/>
              </a:rPr>
              <a:t>Source</a:t>
            </a:r>
            <a:r>
              <a:rPr lang="en-US" sz="900" dirty="0">
                <a:solidFill>
                  <a:srgbClr val="E3E3E3">
                    <a:lumMod val="10000"/>
                  </a:srgbClr>
                </a:solidFill>
                <a:ea typeface="ＭＳ Ｐゴシック" pitchFamily="34" charset="-128"/>
                <a:cs typeface="Arial" pitchFamily="34" charset="0"/>
              </a:rPr>
              <a:t>: CORE / TransformEd Field Test (spring 2015</a:t>
            </a:r>
            <a:r>
              <a:rPr lang="en-US" sz="900" dirty="0" smtClean="0">
                <a:solidFill>
                  <a:srgbClr val="E3E3E3">
                    <a:lumMod val="10000"/>
                  </a:srgbClr>
                </a:solidFill>
                <a:ea typeface="ＭＳ Ｐゴシック" pitchFamily="34" charset="-128"/>
                <a:cs typeface="Arial" pitchFamily="34" charset="0"/>
              </a:rPr>
              <a:t>)</a:t>
            </a:r>
            <a:endParaRPr lang="en-US" sz="900" dirty="0">
              <a:solidFill>
                <a:srgbClr val="E3E3E3">
                  <a:lumMod val="10000"/>
                </a:srgbClr>
              </a:solidFill>
              <a:ea typeface="ＭＳ Ｐゴシック" pitchFamily="34" charset="-128"/>
              <a:cs typeface="Arial" pitchFamily="34" charset="0"/>
            </a:endParaRPr>
          </a:p>
        </p:txBody>
      </p:sp>
      <p:sp>
        <p:nvSpPr>
          <p:cNvPr id="9" name="Title 1"/>
          <p:cNvSpPr txBox="1">
            <a:spLocks/>
          </p:cNvSpPr>
          <p:nvPr/>
        </p:nvSpPr>
        <p:spPr bwMode="auto">
          <a:xfrm>
            <a:off x="508000" y="76200"/>
            <a:ext cx="11176000" cy="8229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bodyPr>
          <a:lstStyle>
            <a:lvl1pPr algn="l" rtl="0" eaLnBrk="1" fontAlgn="base" hangingPunct="1">
              <a:spcBef>
                <a:spcPct val="0"/>
              </a:spcBef>
              <a:spcAft>
                <a:spcPct val="0"/>
              </a:spcAft>
              <a:defRPr sz="2400" b="1" kern="1200">
                <a:solidFill>
                  <a:srgbClr val="171717"/>
                </a:solidFill>
                <a:latin typeface="Arial"/>
                <a:ea typeface="ＭＳ Ｐゴシック" charset="-128"/>
                <a:cs typeface="Arial"/>
              </a:defRPr>
            </a:lvl1pPr>
            <a:lvl2pPr algn="l" rtl="0" eaLnBrk="1" fontAlgn="base" hangingPunct="1">
              <a:spcBef>
                <a:spcPct val="0"/>
              </a:spcBef>
              <a:spcAft>
                <a:spcPct val="0"/>
              </a:spcAft>
              <a:defRPr sz="2400">
                <a:solidFill>
                  <a:srgbClr val="005FAF"/>
                </a:solidFill>
                <a:latin typeface="Arial" pitchFamily="-104" charset="0"/>
                <a:ea typeface="ＭＳ Ｐゴシック" charset="-128"/>
                <a:cs typeface="Arial" pitchFamily="-104" charset="0"/>
              </a:defRPr>
            </a:lvl2pPr>
            <a:lvl3pPr algn="l" rtl="0" eaLnBrk="1" fontAlgn="base" hangingPunct="1">
              <a:spcBef>
                <a:spcPct val="0"/>
              </a:spcBef>
              <a:spcAft>
                <a:spcPct val="0"/>
              </a:spcAft>
              <a:defRPr sz="2400">
                <a:solidFill>
                  <a:srgbClr val="005FAF"/>
                </a:solidFill>
                <a:latin typeface="Arial" pitchFamily="-104" charset="0"/>
                <a:ea typeface="ＭＳ Ｐゴシック" charset="-128"/>
                <a:cs typeface="Arial" pitchFamily="-104" charset="0"/>
              </a:defRPr>
            </a:lvl3pPr>
            <a:lvl4pPr algn="l" rtl="0" eaLnBrk="1" fontAlgn="base" hangingPunct="1">
              <a:spcBef>
                <a:spcPct val="0"/>
              </a:spcBef>
              <a:spcAft>
                <a:spcPct val="0"/>
              </a:spcAft>
              <a:defRPr sz="2400">
                <a:solidFill>
                  <a:srgbClr val="005FAF"/>
                </a:solidFill>
                <a:latin typeface="Arial" pitchFamily="-104" charset="0"/>
                <a:ea typeface="ＭＳ Ｐゴシック" charset="-128"/>
                <a:cs typeface="Arial" pitchFamily="-104" charset="0"/>
              </a:defRPr>
            </a:lvl4pPr>
            <a:lvl5pPr algn="l" rtl="0" eaLnBrk="1" fontAlgn="base" hangingPunct="1">
              <a:spcBef>
                <a:spcPct val="0"/>
              </a:spcBef>
              <a:spcAft>
                <a:spcPct val="0"/>
              </a:spcAft>
              <a:defRPr sz="2400">
                <a:solidFill>
                  <a:srgbClr val="005FAF"/>
                </a:solidFill>
                <a:latin typeface="Arial" pitchFamily="-104" charset="0"/>
                <a:ea typeface="ＭＳ Ｐゴシック" charset="-128"/>
                <a:cs typeface="Arial" pitchFamily="-104" charset="0"/>
              </a:defRPr>
            </a:lvl5pPr>
            <a:lvl6pPr marL="457200" algn="l" rtl="0" eaLnBrk="1" fontAlgn="base" hangingPunct="1">
              <a:spcBef>
                <a:spcPct val="0"/>
              </a:spcBef>
              <a:spcAft>
                <a:spcPct val="0"/>
              </a:spcAft>
              <a:defRPr sz="4000">
                <a:solidFill>
                  <a:schemeClr val="tx2"/>
                </a:solidFill>
                <a:latin typeface="Times" charset="0"/>
                <a:ea typeface="ＭＳ Ｐゴシック" charset="-128"/>
              </a:defRPr>
            </a:lvl6pPr>
            <a:lvl7pPr marL="914400" algn="l" rtl="0" eaLnBrk="1" fontAlgn="base" hangingPunct="1">
              <a:spcBef>
                <a:spcPct val="0"/>
              </a:spcBef>
              <a:spcAft>
                <a:spcPct val="0"/>
              </a:spcAft>
              <a:defRPr sz="4000">
                <a:solidFill>
                  <a:schemeClr val="tx2"/>
                </a:solidFill>
                <a:latin typeface="Times" charset="0"/>
                <a:ea typeface="ＭＳ Ｐゴシック" charset="-128"/>
              </a:defRPr>
            </a:lvl7pPr>
            <a:lvl8pPr marL="1371600" algn="l" rtl="0" eaLnBrk="1" fontAlgn="base" hangingPunct="1">
              <a:spcBef>
                <a:spcPct val="0"/>
              </a:spcBef>
              <a:spcAft>
                <a:spcPct val="0"/>
              </a:spcAft>
              <a:defRPr sz="4000">
                <a:solidFill>
                  <a:schemeClr val="tx2"/>
                </a:solidFill>
                <a:latin typeface="Times" charset="0"/>
                <a:ea typeface="ＭＳ Ｐゴシック" charset="-128"/>
              </a:defRPr>
            </a:lvl8pPr>
            <a:lvl9pPr marL="1828800" algn="l" rtl="0" eaLnBrk="1" fontAlgn="base" hangingPunct="1">
              <a:spcBef>
                <a:spcPct val="0"/>
              </a:spcBef>
              <a:spcAft>
                <a:spcPct val="0"/>
              </a:spcAft>
              <a:defRPr sz="4000">
                <a:solidFill>
                  <a:schemeClr val="tx2"/>
                </a:solidFill>
                <a:latin typeface="Times" charset="0"/>
                <a:ea typeface="ＭＳ Ｐゴシック" charset="-128"/>
              </a:defRPr>
            </a:lvl9pPr>
          </a:lstStyle>
          <a:p>
            <a:r>
              <a:rPr lang="en-US" sz="2000" dirty="0">
                <a:solidFill>
                  <a:srgbClr val="E3E3E3">
                    <a:lumMod val="10000"/>
                  </a:srgbClr>
                </a:solidFill>
              </a:rPr>
              <a:t>A 450,000-student field </a:t>
            </a:r>
            <a:r>
              <a:rPr lang="en-US" sz="2000" dirty="0" smtClean="0">
                <a:solidFill>
                  <a:srgbClr val="E3E3E3">
                    <a:lumMod val="10000"/>
                  </a:srgbClr>
                </a:solidFill>
              </a:rPr>
              <a:t>test showed that </a:t>
            </a:r>
            <a:r>
              <a:rPr lang="en-US" sz="2000" dirty="0">
                <a:solidFill>
                  <a:srgbClr val="E3E3E3">
                    <a:lumMod val="10000"/>
                  </a:srgbClr>
                </a:solidFill>
              </a:rPr>
              <a:t>self-reported </a:t>
            </a:r>
            <a:r>
              <a:rPr lang="en-US" sz="2000" dirty="0" smtClean="0">
                <a:solidFill>
                  <a:srgbClr val="E3E3E3">
                    <a:lumMod val="10000"/>
                  </a:srgbClr>
                </a:solidFill>
              </a:rPr>
              <a:t>SE competencies correlate </a:t>
            </a:r>
            <a:r>
              <a:rPr lang="en-US" sz="2000" dirty="0">
                <a:solidFill>
                  <a:srgbClr val="E3E3E3">
                    <a:lumMod val="10000"/>
                  </a:srgbClr>
                </a:solidFill>
              </a:rPr>
              <a:t>with academic and behavioral outcomes	</a:t>
            </a:r>
          </a:p>
        </p:txBody>
      </p:sp>
      <p:pic>
        <p:nvPicPr>
          <p:cNvPr id="33793" name="Picture 1" descr="Correlation of Student Self-Reports with Academic and Behavioral Outcomes&#10;&#10;Cumulative GPA:&#10;Growth mindset: .21&#10;Self efficacy: .31&#10;Self management: .32&#10;Social awareness: .20&#10;&#10;Math Test Scores:&#10;Growth mindset: .24&#10;Self efficacy: .30&#10;Self management: .28&#10;Social awareness: .14&#10;&#10;ELA Test Scores:&#10;Growth mindset: .23&#10;Self efficacy: .30&#10;Self management: .32&#10;Social awareness: .20&#10;&#10;Days Suspended:&#10;Growth mindset: -.02&#10;Self efficacy: -.06&#10;Self management: -.09&#10;Social awareness: -.07&#10;&#10;Total Absences:&#10;Growth mindset: -.03&#10;Self efficacy: -.07&#10;Self management: -.07&#10;Social awareness: -.05&#10;&#10;&#10;"/>
          <p:cNvPicPr>
            <a:picLocks noChangeAspect="1" noChangeArrowheads="1"/>
          </p:cNvPicPr>
          <p:nvPr/>
        </p:nvPicPr>
        <p:blipFill>
          <a:blip r:embed="rId3"/>
          <a:srcRect/>
          <a:stretch>
            <a:fillRect/>
          </a:stretch>
        </p:blipFill>
        <p:spPr bwMode="auto">
          <a:xfrm>
            <a:off x="745068" y="1630001"/>
            <a:ext cx="10938932" cy="4457074"/>
          </a:xfrm>
          <a:prstGeom prst="rect">
            <a:avLst/>
          </a:prstGeom>
          <a:noFill/>
          <a:ln w="9525">
            <a:noFill/>
            <a:miter lim="800000"/>
            <a:headEnd/>
            <a:tailEnd/>
          </a:ln>
        </p:spPr>
      </p:pic>
    </p:spTree>
    <p:extLst>
      <p:ext uri="{BB962C8B-B14F-4D97-AF65-F5344CB8AC3E}">
        <p14:creationId xmlns="" xmlns:p14="http://schemas.microsoft.com/office/powerpoint/2010/main" val="8064493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D26C40E-487C-40A4-A841-8174FD7B7142}" type="slidenum">
              <a:rPr lang="en-US" smtClean="0">
                <a:solidFill>
                  <a:srgbClr val="0D1969">
                    <a:tint val="75000"/>
                  </a:srgbClr>
                </a:solidFill>
              </a:rPr>
              <a:pPr/>
              <a:t>22</a:t>
            </a:fld>
            <a:endParaRPr lang="en-US" dirty="0">
              <a:solidFill>
                <a:srgbClr val="0D1969">
                  <a:tint val="75000"/>
                </a:srgbClr>
              </a:solidFill>
            </a:endParaRPr>
          </a:p>
        </p:txBody>
      </p:sp>
      <p:sp>
        <p:nvSpPr>
          <p:cNvPr id="7" name="Content Placeholder 6"/>
          <p:cNvSpPr>
            <a:spLocks noGrp="1"/>
          </p:cNvSpPr>
          <p:nvPr>
            <p:ph idx="4294967295"/>
          </p:nvPr>
        </p:nvSpPr>
        <p:spPr>
          <a:xfrm>
            <a:off x="606097" y="1828800"/>
            <a:ext cx="10566400" cy="3468413"/>
          </a:xfrm>
        </p:spPr>
        <p:txBody>
          <a:bodyPr>
            <a:normAutofit/>
          </a:bodyPr>
          <a:lstStyle/>
          <a:p>
            <a:pPr lvl="0" algn="ctr">
              <a:buNone/>
            </a:pPr>
            <a:r>
              <a:rPr lang="en-US" sz="6000" b="1" dirty="0" smtClean="0"/>
              <a:t>Meg Mayo-Brown</a:t>
            </a:r>
          </a:p>
          <a:p>
            <a:pPr lvl="0" algn="ctr">
              <a:buNone/>
            </a:pPr>
            <a:r>
              <a:rPr lang="en-US" sz="4000" b="1" dirty="0" smtClean="0"/>
              <a:t>Superintendent, </a:t>
            </a:r>
          </a:p>
          <a:p>
            <a:pPr lvl="0" algn="ctr">
              <a:buNone/>
            </a:pPr>
            <a:r>
              <a:rPr lang="en-US" sz="4000" b="1" dirty="0" smtClean="0"/>
              <a:t>Fall River Public Schools</a:t>
            </a:r>
          </a:p>
          <a:p>
            <a:pPr lvl="0" algn="ctr">
              <a:buNone/>
            </a:pPr>
            <a:endParaRPr lang="en-US" sz="4000" b="1"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Operationalizing SEL at a district level</a:t>
            </a:r>
            <a:endParaRPr lang="en-US" dirty="0"/>
          </a:p>
        </p:txBody>
      </p:sp>
      <p:sp>
        <p:nvSpPr>
          <p:cNvPr id="3" name="Content Placeholder 2"/>
          <p:cNvSpPr>
            <a:spLocks noGrp="1"/>
          </p:cNvSpPr>
          <p:nvPr>
            <p:ph idx="1"/>
          </p:nvPr>
        </p:nvSpPr>
        <p:spPr/>
        <p:txBody>
          <a:bodyPr/>
          <a:lstStyle/>
          <a:p>
            <a:pPr marL="0" indent="0">
              <a:buNone/>
            </a:pPr>
            <a:endParaRPr lang="en-US" dirty="0"/>
          </a:p>
          <a:p>
            <a:endParaRPr lang="en-US" dirty="0"/>
          </a:p>
        </p:txBody>
      </p:sp>
      <p:graphicFrame>
        <p:nvGraphicFramePr>
          <p:cNvPr id="4" name="Content Placeholder 3" descr="Fall River Public Schools Wellness Initiative&#10;&#10;Coordinated wrap around services&#10;&#10;positive child and youth development&#10;&#10;positive school and classroom culture &#10;&#10;home school connections"/>
          <p:cNvGraphicFramePr>
            <a:graphicFrameLocks noChangeAspect="1"/>
          </p:cNvGraphicFramePr>
          <p:nvPr/>
        </p:nvGraphicFramePr>
        <p:xfrm>
          <a:off x="3454401" y="1600200"/>
          <a:ext cx="5114251" cy="4963832"/>
        </p:xfrm>
        <a:graphic>
          <a:graphicData uri="http://schemas.openxmlformats.org/presentationml/2006/ole">
            <p:oleObj spid="_x0000_s2050" name="Acrobat Document" r:id="rId4" imgW="5830114" imgH="7542857" progId="AcroExch.Document.7">
              <p:embed/>
            </p:oleObj>
          </a:graphicData>
        </a:graphic>
      </p:graphicFrame>
    </p:spTree>
    <p:extLst>
      <p:ext uri="{BB962C8B-B14F-4D97-AF65-F5344CB8AC3E}">
        <p14:creationId xmlns="" xmlns:p14="http://schemas.microsoft.com/office/powerpoint/2010/main" val="23650016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Building Capacity for SEL</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Accelerated Improvement Plan</a:t>
            </a:r>
          </a:p>
          <a:p>
            <a:pPr lvl="1"/>
            <a:r>
              <a:rPr lang="en-US" dirty="0" smtClean="0"/>
              <a:t>Details 4 strategic objectives for district improvement</a:t>
            </a:r>
          </a:p>
          <a:p>
            <a:pPr marL="274320" lvl="1" indent="0">
              <a:buNone/>
            </a:pPr>
            <a:endParaRPr lang="en-US" dirty="0" smtClean="0"/>
          </a:p>
          <a:p>
            <a:pPr marL="0" indent="0">
              <a:buNone/>
            </a:pPr>
            <a:r>
              <a:rPr lang="en-US" dirty="0" smtClean="0"/>
              <a:t>Strategic Objective 3:</a:t>
            </a:r>
          </a:p>
          <a:p>
            <a:pPr marL="548640" lvl="2" indent="0">
              <a:buNone/>
            </a:pPr>
            <a:r>
              <a:rPr lang="en-US" b="1" i="1" dirty="0"/>
              <a:t>Ensure success for all students through the development of students’ social and emotional wellness.</a:t>
            </a:r>
          </a:p>
          <a:p>
            <a:pPr marL="548640" lvl="2" indent="0">
              <a:buNone/>
            </a:pPr>
            <a:endParaRPr lang="en-US" dirty="0"/>
          </a:p>
          <a:p>
            <a:pPr marL="548640" lvl="2" indent="0">
              <a:lnSpc>
                <a:spcPct val="80000"/>
              </a:lnSpc>
              <a:buNone/>
            </a:pPr>
            <a:r>
              <a:rPr lang="en-US" dirty="0" smtClean="0"/>
              <a:t>S03.1 </a:t>
            </a:r>
            <a:r>
              <a:rPr lang="en-US" dirty="0"/>
              <a:t>Create a positive school and classroom climate.</a:t>
            </a:r>
          </a:p>
          <a:p>
            <a:pPr marL="548640" lvl="2" indent="0">
              <a:lnSpc>
                <a:spcPct val="80000"/>
              </a:lnSpc>
              <a:buNone/>
            </a:pPr>
            <a:endParaRPr lang="en-US" dirty="0"/>
          </a:p>
          <a:p>
            <a:pPr marL="548640" lvl="2" indent="0">
              <a:lnSpc>
                <a:spcPct val="80000"/>
              </a:lnSpc>
              <a:buNone/>
            </a:pPr>
            <a:r>
              <a:rPr lang="en-US" dirty="0" smtClean="0"/>
              <a:t>S03.2 </a:t>
            </a:r>
            <a:r>
              <a:rPr lang="en-US" dirty="0"/>
              <a:t>Empower parents through enhanced home school connections.</a:t>
            </a:r>
          </a:p>
          <a:p>
            <a:pPr marL="548640" lvl="2" indent="0">
              <a:lnSpc>
                <a:spcPct val="80000"/>
              </a:lnSpc>
              <a:buNone/>
            </a:pPr>
            <a:endParaRPr lang="en-US" dirty="0"/>
          </a:p>
          <a:p>
            <a:pPr marL="548640" lvl="2" indent="0">
              <a:lnSpc>
                <a:spcPct val="80000"/>
              </a:lnSpc>
              <a:buNone/>
            </a:pPr>
            <a:r>
              <a:rPr lang="en-US" dirty="0" smtClean="0"/>
              <a:t>S03.3 </a:t>
            </a:r>
            <a:r>
              <a:rPr lang="en-US" dirty="0"/>
              <a:t>Develop and enhance positive youth development opportunities.</a:t>
            </a:r>
          </a:p>
          <a:p>
            <a:pPr marL="548640" lvl="2" indent="0">
              <a:lnSpc>
                <a:spcPct val="80000"/>
              </a:lnSpc>
              <a:buNone/>
            </a:pPr>
            <a:endParaRPr lang="en-US" dirty="0"/>
          </a:p>
          <a:p>
            <a:pPr marL="548640" lvl="2" indent="0">
              <a:lnSpc>
                <a:spcPct val="80000"/>
              </a:lnSpc>
              <a:buNone/>
            </a:pPr>
            <a:r>
              <a:rPr lang="en-US" dirty="0" smtClean="0"/>
              <a:t>SO3.4 </a:t>
            </a:r>
            <a:r>
              <a:rPr lang="en-US" dirty="0"/>
              <a:t>Provide differentiated support to students based on identified </a:t>
            </a:r>
            <a:r>
              <a:rPr lang="en-US" dirty="0" smtClean="0"/>
              <a:t>		social </a:t>
            </a:r>
            <a:r>
              <a:rPr lang="en-US" dirty="0"/>
              <a:t>emotional needs.</a:t>
            </a:r>
          </a:p>
        </p:txBody>
      </p:sp>
    </p:spTree>
    <p:extLst>
      <p:ext uri="{BB962C8B-B14F-4D97-AF65-F5344CB8AC3E}">
        <p14:creationId xmlns="" xmlns:p14="http://schemas.microsoft.com/office/powerpoint/2010/main" val="17957080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Building a district system to support SEL</a:t>
            </a:r>
            <a:endParaRPr lang="en-US" dirty="0"/>
          </a:p>
        </p:txBody>
      </p:sp>
      <p:pic>
        <p:nvPicPr>
          <p:cNvPr id="76802" name="Picture 2" descr="Continuous Circle&#10;&#10;- AIP&#10;- SIP-ELA, Math, SEL&#10;- Professional Development &#10;- Short-term objectives (6-8 weeks)&#10;- Educator Eval (Standard 3)&#10;- Monitoring"/>
          <p:cNvPicPr>
            <a:picLocks noChangeAspect="1" noChangeArrowheads="1"/>
          </p:cNvPicPr>
          <p:nvPr/>
        </p:nvPicPr>
        <p:blipFill>
          <a:blip r:embed="rId3"/>
          <a:srcRect/>
          <a:stretch>
            <a:fillRect/>
          </a:stretch>
        </p:blipFill>
        <p:spPr bwMode="auto">
          <a:xfrm>
            <a:off x="1795321" y="1600200"/>
            <a:ext cx="7699044" cy="4963020"/>
          </a:xfrm>
          <a:prstGeom prst="rect">
            <a:avLst/>
          </a:prstGeom>
          <a:noFill/>
          <a:ln w="9525">
            <a:noFill/>
            <a:miter lim="800000"/>
            <a:headEnd/>
            <a:tailEnd/>
          </a:ln>
        </p:spPr>
      </p:pic>
    </p:spTree>
    <p:extLst>
      <p:ext uri="{BB962C8B-B14F-4D97-AF65-F5344CB8AC3E}">
        <p14:creationId xmlns="" xmlns:p14="http://schemas.microsoft.com/office/powerpoint/2010/main" val="15563427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Results?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American Institutes for Research (AIR) 2015 evaluation:</a:t>
            </a:r>
          </a:p>
          <a:p>
            <a:pPr marL="0" indent="0">
              <a:buNone/>
            </a:pPr>
            <a:endParaRPr lang="en-US" dirty="0" smtClean="0"/>
          </a:p>
          <a:p>
            <a:pPr marL="0" indent="0">
              <a:lnSpc>
                <a:spcPct val="120000"/>
              </a:lnSpc>
              <a:buNone/>
            </a:pPr>
            <a:r>
              <a:rPr lang="en-US" i="1" dirty="0" smtClean="0"/>
              <a:t>“Students </a:t>
            </a:r>
            <a:r>
              <a:rPr lang="en-US" i="1" dirty="0"/>
              <a:t>attending WAZ schools gained 5.8 percentage points on state English language arts tests and 7.9 percentage points on state mathematics tests. During the same period, scores in the state as a whole dropped 0.4 percentage points in English language arts, and gained 1.4 percent in math</a:t>
            </a:r>
            <a:r>
              <a:rPr lang="en-US" i="1" dirty="0" smtClean="0"/>
              <a:t>.” </a:t>
            </a:r>
          </a:p>
          <a:p>
            <a:pPr marL="0" indent="0">
              <a:lnSpc>
                <a:spcPct val="120000"/>
              </a:lnSpc>
              <a:buNone/>
            </a:pPr>
            <a:endParaRPr lang="en-US" dirty="0"/>
          </a:p>
          <a:p>
            <a:pPr marL="0" indent="0">
              <a:lnSpc>
                <a:spcPct val="120000"/>
              </a:lnSpc>
              <a:buNone/>
            </a:pPr>
            <a:r>
              <a:rPr lang="en-US" i="1" dirty="0" smtClean="0"/>
              <a:t>“The </a:t>
            </a:r>
            <a:r>
              <a:rPr lang="en-US" i="1" dirty="0"/>
              <a:t>program also appears to have played a role in school turnaround. Among WAZ schools, those that started 2010 in Level 4 </a:t>
            </a:r>
            <a:r>
              <a:rPr lang="en-US" i="1" dirty="0" smtClean="0"/>
              <a:t>status</a:t>
            </a:r>
            <a:r>
              <a:rPr lang="is-IS" i="1" dirty="0" smtClean="0"/>
              <a:t>… </a:t>
            </a:r>
            <a:r>
              <a:rPr lang="en-US" i="1" dirty="0" smtClean="0"/>
              <a:t>66 </a:t>
            </a:r>
            <a:r>
              <a:rPr lang="en-US" i="1" dirty="0"/>
              <a:t>percent had exited that status by 2014, compared to 40 percent among non­WAZ schools</a:t>
            </a:r>
            <a:r>
              <a:rPr lang="en-US" i="1" dirty="0" smtClean="0"/>
              <a:t>.”</a:t>
            </a:r>
            <a:endParaRPr lang="en-US" i="1" dirty="0"/>
          </a:p>
          <a:p>
            <a:pPr marL="0" indent="0">
              <a:buNone/>
            </a:pPr>
            <a:endParaRPr lang="en-US" dirty="0"/>
          </a:p>
        </p:txBody>
      </p:sp>
    </p:spTree>
    <p:extLst>
      <p:ext uri="{BB962C8B-B14F-4D97-AF65-F5344CB8AC3E}">
        <p14:creationId xmlns="" xmlns:p14="http://schemas.microsoft.com/office/powerpoint/2010/main" val="10099568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MASS Position Paper</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Supporting the social, emotional, behavioral, and mental health needs of students is applicable to every district in the Commonwealth.</a:t>
            </a:r>
          </a:p>
          <a:p>
            <a:pPr marL="0" indent="0">
              <a:buNone/>
            </a:pPr>
            <a:endParaRPr lang="en-US" dirty="0" smtClean="0"/>
          </a:p>
          <a:p>
            <a:pPr marL="0" indent="0">
              <a:buNone/>
            </a:pPr>
            <a:r>
              <a:rPr lang="en-US" dirty="0" smtClean="0"/>
              <a:t>Necessary partnerships to support the SEL needs of students:</a:t>
            </a:r>
          </a:p>
          <a:p>
            <a:pPr lvl="1">
              <a:lnSpc>
                <a:spcPct val="110000"/>
              </a:lnSpc>
            </a:pPr>
            <a:r>
              <a:rPr lang="en-US" sz="2400" dirty="0" smtClean="0"/>
              <a:t>Social service agencies</a:t>
            </a:r>
          </a:p>
          <a:p>
            <a:pPr lvl="1">
              <a:lnSpc>
                <a:spcPct val="110000"/>
              </a:lnSpc>
            </a:pPr>
            <a:r>
              <a:rPr lang="en-US" sz="2400" dirty="0" smtClean="0"/>
              <a:t>DESE</a:t>
            </a:r>
          </a:p>
          <a:p>
            <a:pPr lvl="1">
              <a:lnSpc>
                <a:spcPct val="110000"/>
              </a:lnSpc>
            </a:pPr>
            <a:r>
              <a:rPr lang="en-US" sz="2400" dirty="0" smtClean="0"/>
              <a:t>Higher education</a:t>
            </a:r>
          </a:p>
          <a:p>
            <a:pPr lvl="1">
              <a:lnSpc>
                <a:spcPct val="110000"/>
              </a:lnSpc>
            </a:pPr>
            <a:r>
              <a:rPr lang="en-US" sz="2400" dirty="0" smtClean="0"/>
              <a:t>Legislation</a:t>
            </a:r>
          </a:p>
          <a:p>
            <a:endParaRPr lang="en-US" dirty="0" smtClean="0"/>
          </a:p>
          <a:p>
            <a:endParaRPr lang="en-US" dirty="0" smtClean="0"/>
          </a:p>
          <a:p>
            <a:endParaRPr lang="en-US" dirty="0" smtClean="0"/>
          </a:p>
          <a:p>
            <a:endParaRPr lang="en-US" dirty="0"/>
          </a:p>
          <a:p>
            <a:pPr marL="0" indent="0">
              <a:buNone/>
            </a:pPr>
            <a:endParaRPr lang="en-US" dirty="0" smtClean="0"/>
          </a:p>
          <a:p>
            <a:endParaRPr lang="en-US" dirty="0"/>
          </a:p>
        </p:txBody>
      </p:sp>
    </p:spTree>
    <p:extLst>
      <p:ext uri="{BB962C8B-B14F-4D97-AF65-F5344CB8AC3E}">
        <p14:creationId xmlns="" xmlns:p14="http://schemas.microsoft.com/office/powerpoint/2010/main" val="16587367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D26C40E-487C-40A4-A841-8174FD7B7142}" type="slidenum">
              <a:rPr lang="en-US" smtClean="0">
                <a:solidFill>
                  <a:srgbClr val="0D1969">
                    <a:tint val="75000"/>
                  </a:srgbClr>
                </a:solidFill>
              </a:rPr>
              <a:pPr/>
              <a:t>28</a:t>
            </a:fld>
            <a:endParaRPr lang="en-US" dirty="0">
              <a:solidFill>
                <a:srgbClr val="0D1969">
                  <a:tint val="75000"/>
                </a:srgbClr>
              </a:solidFill>
            </a:endParaRPr>
          </a:p>
        </p:txBody>
      </p:sp>
      <p:sp>
        <p:nvSpPr>
          <p:cNvPr id="7" name="Content Placeholder 6"/>
          <p:cNvSpPr>
            <a:spLocks noGrp="1"/>
          </p:cNvSpPr>
          <p:nvPr>
            <p:ph idx="4294967295"/>
          </p:nvPr>
        </p:nvSpPr>
        <p:spPr>
          <a:xfrm>
            <a:off x="606097" y="1828800"/>
            <a:ext cx="10566400" cy="3468413"/>
          </a:xfrm>
        </p:spPr>
        <p:txBody>
          <a:bodyPr>
            <a:normAutofit/>
          </a:bodyPr>
          <a:lstStyle/>
          <a:p>
            <a:pPr lvl="0" algn="ctr">
              <a:buNone/>
            </a:pPr>
            <a:r>
              <a:rPr lang="en-US" sz="6000" b="1" dirty="0" smtClean="0"/>
              <a:t>Dana Brown</a:t>
            </a:r>
          </a:p>
          <a:p>
            <a:pPr lvl="0" algn="ctr">
              <a:buNone/>
            </a:pPr>
            <a:r>
              <a:rPr lang="en-US" sz="4000" b="1" dirty="0" smtClean="0"/>
              <a:t>Principal,</a:t>
            </a:r>
          </a:p>
          <a:p>
            <a:pPr lvl="0" algn="ctr">
              <a:buNone/>
            </a:pPr>
            <a:r>
              <a:rPr lang="en-US" sz="4000" b="1" dirty="0" smtClean="0"/>
              <a:t>Malden High School</a:t>
            </a:r>
          </a:p>
          <a:p>
            <a:pPr lvl="0" algn="ctr">
              <a:buNone/>
            </a:pPr>
            <a:endParaRPr lang="en-US" sz="4000" b="1"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D26C40E-487C-40A4-A841-8174FD7B7142}" type="slidenum">
              <a:rPr lang="en-US" smtClean="0">
                <a:solidFill>
                  <a:srgbClr val="0D1969">
                    <a:tint val="75000"/>
                  </a:srgbClr>
                </a:solidFill>
              </a:rPr>
              <a:pPr/>
              <a:t>29</a:t>
            </a:fld>
            <a:endParaRPr lang="en-US" dirty="0">
              <a:solidFill>
                <a:srgbClr val="0D1969">
                  <a:tint val="75000"/>
                </a:srgbClr>
              </a:solidFill>
            </a:endParaRPr>
          </a:p>
        </p:txBody>
      </p:sp>
      <p:sp>
        <p:nvSpPr>
          <p:cNvPr id="7" name="Content Placeholder 6"/>
          <p:cNvSpPr>
            <a:spLocks noGrp="1"/>
          </p:cNvSpPr>
          <p:nvPr>
            <p:ph idx="4294967295"/>
          </p:nvPr>
        </p:nvSpPr>
        <p:spPr>
          <a:xfrm>
            <a:off x="606097" y="1828800"/>
            <a:ext cx="10566400" cy="3468413"/>
          </a:xfrm>
        </p:spPr>
        <p:txBody>
          <a:bodyPr>
            <a:normAutofit/>
          </a:bodyPr>
          <a:lstStyle/>
          <a:p>
            <a:pPr lvl="0" algn="ctr">
              <a:buNone/>
            </a:pPr>
            <a:r>
              <a:rPr lang="en-US" sz="6000" b="1" dirty="0" smtClean="0"/>
              <a:t>Audrey Jackson</a:t>
            </a:r>
          </a:p>
          <a:p>
            <a:pPr lvl="0" algn="ctr">
              <a:buNone/>
            </a:pPr>
            <a:r>
              <a:rPr lang="en-US" sz="4000" b="1" dirty="0" smtClean="0"/>
              <a:t>Fifth Grade Teacher,</a:t>
            </a:r>
          </a:p>
          <a:p>
            <a:pPr lvl="0" algn="ctr">
              <a:buNone/>
            </a:pPr>
            <a:r>
              <a:rPr lang="en-US" sz="4000" b="1" dirty="0" smtClean="0"/>
              <a:t>Joseph P. Manning School, Boston</a:t>
            </a:r>
          </a:p>
          <a:p>
            <a:pPr lvl="0" algn="ctr">
              <a:buNone/>
            </a:pPr>
            <a:r>
              <a:rPr lang="en-US" sz="4000" b="1" dirty="0" smtClean="0"/>
              <a:t>&amp; 2016 Massachusetts Teacher of the Year</a:t>
            </a:r>
          </a:p>
          <a:p>
            <a:pPr lvl="0" algn="ctr">
              <a:buNone/>
            </a:pPr>
            <a:endParaRPr lang="en-US" sz="4000" b="1"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CASEL Definition of SEL</a:t>
            </a:r>
            <a:endParaRPr lang="en-US" dirty="0"/>
          </a:p>
        </p:txBody>
      </p:sp>
      <p:sp>
        <p:nvSpPr>
          <p:cNvPr id="3" name="Subtitle 2"/>
          <p:cNvSpPr>
            <a:spLocks noGrp="1"/>
          </p:cNvSpPr>
          <p:nvPr>
            <p:ph type="subTitle" idx="1"/>
          </p:nvPr>
        </p:nvSpPr>
        <p:spPr/>
        <p:txBody>
          <a:bodyPr/>
          <a:lstStyle/>
          <a:p>
            <a:r>
              <a:rPr lang="en-US" dirty="0" smtClean="0"/>
              <a:t>Presented by Linda Dusenbury, Ph.D.</a:t>
            </a:r>
          </a:p>
          <a:p>
            <a:r>
              <a:rPr lang="en-US" dirty="0" smtClean="0"/>
              <a:t>Director of CASEL’s Collaborating States Initiative</a:t>
            </a:r>
          </a:p>
        </p:txBody>
      </p:sp>
    </p:spTree>
    <p:extLst>
      <p:ext uri="{BB962C8B-B14F-4D97-AF65-F5344CB8AC3E}">
        <p14:creationId xmlns:p14="http://schemas.microsoft.com/office/powerpoint/2010/main" xmlns="" val="526361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2438400" y="1143000"/>
            <a:ext cx="8229600" cy="838200"/>
          </a:xfrm>
          <a:prstGeom prst="rect">
            <a:avLst/>
          </a:prstGeom>
          <a:noFill/>
          <a:ln w="9525">
            <a:noFill/>
            <a:miter lim="800000"/>
            <a:headEnd/>
            <a:tailEnd/>
          </a:ln>
        </p:spPr>
        <p:txBody>
          <a:bodyPr/>
          <a:lstStyle/>
          <a:p>
            <a:pPr algn="ctr">
              <a:spcBef>
                <a:spcPts val="600"/>
              </a:spcBef>
            </a:pPr>
            <a:endParaRPr lang="en-US" dirty="0">
              <a:solidFill>
                <a:srgbClr val="D9E0E6"/>
              </a:solidFill>
            </a:endParaRPr>
          </a:p>
        </p:txBody>
      </p:sp>
      <p:sp>
        <p:nvSpPr>
          <p:cNvPr id="19477" name="Rectangle 2"/>
          <p:cNvSpPr>
            <a:spLocks noChangeArrowheads="1"/>
          </p:cNvSpPr>
          <p:nvPr/>
        </p:nvSpPr>
        <p:spPr bwMode="auto">
          <a:xfrm>
            <a:off x="2438400" y="-42041"/>
            <a:ext cx="8229600" cy="838200"/>
          </a:xfrm>
          <a:prstGeom prst="rect">
            <a:avLst/>
          </a:prstGeom>
          <a:noFill/>
          <a:ln w="9525">
            <a:noFill/>
            <a:miter lim="800000"/>
            <a:headEnd/>
            <a:tailEnd/>
          </a:ln>
        </p:spPr>
        <p:txBody>
          <a:bodyPr anchor="ctr"/>
          <a:lstStyle/>
          <a:p>
            <a:pPr algn="ctr"/>
            <a:endParaRPr lang="en-US" sz="3600" b="1" dirty="0">
              <a:solidFill>
                <a:prstClr val="black"/>
              </a:solidFill>
              <a:latin typeface="Arial Narrow" pitchFamily="34" charset="0"/>
            </a:endParaRPr>
          </a:p>
        </p:txBody>
      </p:sp>
      <p:grpSp>
        <p:nvGrpSpPr>
          <p:cNvPr id="2" name="Group 1" descr="SEL is a Process of Acquiring and Applying the Knowledge, Skills, and Attitudes Related to Five Core Competencies&#10;1. Self-awareness: Recognize one's emotions, values, strengths, and limitations&#10;2. Responsible decision making: Make ethical, constructive choices about personal and social behavior&#10;3. Relationship skills: Form positive relationships, work in teams, deal effectively with conflict&#10;4. Social awareness: Show understanding and empathy for others&#10;5. Self-management: Manage emotions and behaviors to achieve one's goals"/>
          <p:cNvGrpSpPr/>
          <p:nvPr/>
        </p:nvGrpSpPr>
        <p:grpSpPr>
          <a:xfrm>
            <a:off x="2267751" y="1447805"/>
            <a:ext cx="7656513" cy="4889011"/>
            <a:chOff x="1447800" y="2199951"/>
            <a:chExt cx="7656513" cy="4145111"/>
          </a:xfrm>
        </p:grpSpPr>
        <p:sp>
          <p:nvSpPr>
            <p:cNvPr id="31748" name="Oval 4"/>
            <p:cNvSpPr>
              <a:spLocks noChangeArrowheads="1"/>
            </p:cNvSpPr>
            <p:nvPr/>
          </p:nvSpPr>
          <p:spPr bwMode="auto">
            <a:xfrm>
              <a:off x="2947987" y="2835275"/>
              <a:ext cx="4089401" cy="3197225"/>
            </a:xfrm>
            <a:prstGeom prst="ellipse">
              <a:avLst/>
            </a:prstGeom>
            <a:solidFill>
              <a:srgbClr val="FF9900"/>
            </a:solidFill>
            <a:ln w="1270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endParaRPr lang="en-US" dirty="0">
                <a:solidFill>
                  <a:prstClr val="black"/>
                </a:solidFill>
                <a:cs typeface="Arial" charset="0"/>
              </a:endParaRPr>
            </a:p>
          </p:txBody>
        </p:sp>
        <p:sp>
          <p:nvSpPr>
            <p:cNvPr id="31749" name="Oval 5"/>
            <p:cNvSpPr>
              <a:spLocks noChangeArrowheads="1"/>
            </p:cNvSpPr>
            <p:nvPr/>
          </p:nvSpPr>
          <p:spPr bwMode="auto">
            <a:xfrm>
              <a:off x="4268788" y="3867150"/>
              <a:ext cx="1460500" cy="1160463"/>
            </a:xfrm>
            <a:prstGeom prst="ellipse">
              <a:avLst/>
            </a:prstGeom>
            <a:solidFill>
              <a:srgbClr val="0070C0"/>
            </a:solidFill>
            <a:ln w="9525">
              <a:solidFill>
                <a:schemeClr val="tx1"/>
              </a:solidFill>
              <a:round/>
              <a:headEnd/>
              <a:tailEnd/>
            </a:ln>
          </p:spPr>
          <p:txBody>
            <a:bodyPr wrap="none" anchor="ctr"/>
            <a:lstStyle/>
            <a:p>
              <a:pPr algn="ctr"/>
              <a:r>
                <a:rPr lang="en-US" sz="3200" b="1" dirty="0">
                  <a:solidFill>
                    <a:prstClr val="white"/>
                  </a:solidFill>
                  <a:latin typeface="Verdana" pitchFamily="34" charset="0"/>
                </a:rPr>
                <a:t>SEL</a:t>
              </a:r>
            </a:p>
          </p:txBody>
        </p:sp>
        <p:sp>
          <p:nvSpPr>
            <p:cNvPr id="31753" name="Text Box 9"/>
            <p:cNvSpPr txBox="1">
              <a:spLocks noChangeArrowheads="1"/>
            </p:cNvSpPr>
            <p:nvPr/>
          </p:nvSpPr>
          <p:spPr bwMode="auto">
            <a:xfrm>
              <a:off x="4186073" y="3140513"/>
              <a:ext cx="1582737" cy="287040"/>
            </a:xfrm>
            <a:prstGeom prst="rect">
              <a:avLst/>
            </a:prstGeom>
            <a:noFill/>
            <a:ln w="9525">
              <a:noFill/>
              <a:miter lim="800000"/>
              <a:headEnd/>
              <a:tailEnd/>
            </a:ln>
          </p:spPr>
          <p:txBody>
            <a:bodyPr>
              <a:spAutoFit/>
            </a:bodyPr>
            <a:lstStyle/>
            <a:p>
              <a:pPr algn="ctr">
                <a:defRPr/>
              </a:pPr>
              <a:r>
                <a:rPr lang="en-US" sz="1600" b="1" dirty="0">
                  <a:solidFill>
                    <a:srgbClr val="FFFFFF"/>
                  </a:solidFill>
                  <a:latin typeface="Calibri Light" panose="020F0302020204030204"/>
                  <a:cs typeface="Arial" charset="0"/>
                </a:rPr>
                <a:t>Self-awareness</a:t>
              </a:r>
            </a:p>
          </p:txBody>
        </p:sp>
        <p:sp>
          <p:nvSpPr>
            <p:cNvPr id="31754" name="Text Box 10"/>
            <p:cNvSpPr txBox="1">
              <a:spLocks noChangeArrowheads="1"/>
            </p:cNvSpPr>
            <p:nvPr/>
          </p:nvSpPr>
          <p:spPr bwMode="auto">
            <a:xfrm>
              <a:off x="3487739" y="4953000"/>
              <a:ext cx="1312863" cy="495797"/>
            </a:xfrm>
            <a:prstGeom prst="rect">
              <a:avLst/>
            </a:prstGeom>
            <a:noFill/>
            <a:ln w="9525">
              <a:noFill/>
              <a:miter lim="800000"/>
              <a:headEnd/>
              <a:tailEnd/>
            </a:ln>
          </p:spPr>
          <p:txBody>
            <a:bodyPr>
              <a:spAutoFit/>
            </a:bodyPr>
            <a:lstStyle/>
            <a:p>
              <a:pPr algn="ctr">
                <a:defRPr/>
              </a:pPr>
              <a:r>
                <a:rPr lang="en-US" sz="1600" b="1" dirty="0">
                  <a:solidFill>
                    <a:srgbClr val="FFFFFF"/>
                  </a:solidFill>
                  <a:latin typeface="Calibri Light" panose="020F0302020204030204"/>
                  <a:cs typeface="Arial" charset="0"/>
                </a:rPr>
                <a:t>Social awareness</a:t>
              </a:r>
            </a:p>
          </p:txBody>
        </p:sp>
        <p:sp>
          <p:nvSpPr>
            <p:cNvPr id="31755" name="Text Box 11"/>
            <p:cNvSpPr txBox="1">
              <a:spLocks noChangeArrowheads="1"/>
            </p:cNvSpPr>
            <p:nvPr/>
          </p:nvSpPr>
          <p:spPr bwMode="auto">
            <a:xfrm>
              <a:off x="4937125" y="5054600"/>
              <a:ext cx="1463675" cy="495797"/>
            </a:xfrm>
            <a:prstGeom prst="rect">
              <a:avLst/>
            </a:prstGeom>
            <a:noFill/>
            <a:ln w="9525">
              <a:noFill/>
              <a:miter lim="800000"/>
              <a:headEnd/>
              <a:tailEnd/>
            </a:ln>
          </p:spPr>
          <p:txBody>
            <a:bodyPr>
              <a:spAutoFit/>
            </a:bodyPr>
            <a:lstStyle/>
            <a:p>
              <a:pPr algn="ctr">
                <a:defRPr/>
              </a:pPr>
              <a:r>
                <a:rPr lang="en-US" sz="1600" b="1" dirty="0">
                  <a:solidFill>
                    <a:srgbClr val="FFFFFF"/>
                  </a:solidFill>
                  <a:latin typeface="Calibri Light" panose="020F0302020204030204"/>
                  <a:cs typeface="Arial" charset="0"/>
                </a:rPr>
                <a:t>Relationship </a:t>
              </a:r>
            </a:p>
            <a:p>
              <a:pPr algn="ctr">
                <a:defRPr/>
              </a:pPr>
              <a:r>
                <a:rPr lang="en-US" sz="1600" b="1" dirty="0">
                  <a:solidFill>
                    <a:srgbClr val="FFFFFF"/>
                  </a:solidFill>
                  <a:latin typeface="Calibri Light" panose="020F0302020204030204"/>
                  <a:cs typeface="Arial" charset="0"/>
                </a:rPr>
                <a:t>skills</a:t>
              </a:r>
            </a:p>
          </p:txBody>
        </p:sp>
        <p:sp>
          <p:nvSpPr>
            <p:cNvPr id="31757" name="Text Box 13"/>
            <p:cNvSpPr txBox="1">
              <a:spLocks noChangeArrowheads="1"/>
            </p:cNvSpPr>
            <p:nvPr/>
          </p:nvSpPr>
          <p:spPr bwMode="auto">
            <a:xfrm>
              <a:off x="5548313" y="3741738"/>
              <a:ext cx="1385887" cy="704555"/>
            </a:xfrm>
            <a:prstGeom prst="rect">
              <a:avLst/>
            </a:prstGeom>
            <a:noFill/>
            <a:ln w="9525">
              <a:noFill/>
              <a:miter lim="800000"/>
              <a:headEnd/>
              <a:tailEnd/>
            </a:ln>
          </p:spPr>
          <p:txBody>
            <a:bodyPr>
              <a:spAutoFit/>
            </a:bodyPr>
            <a:lstStyle/>
            <a:p>
              <a:pPr algn="ctr">
                <a:defRPr/>
              </a:pPr>
              <a:r>
                <a:rPr lang="en-US" sz="1600" b="1" dirty="0">
                  <a:solidFill>
                    <a:srgbClr val="FFFFFF"/>
                  </a:solidFill>
                  <a:latin typeface="Calibri Light" panose="020F0302020204030204"/>
                  <a:cs typeface="Arial" charset="0"/>
                </a:rPr>
                <a:t>Responsible decision making</a:t>
              </a:r>
            </a:p>
          </p:txBody>
        </p:sp>
        <p:sp>
          <p:nvSpPr>
            <p:cNvPr id="31758" name="Text Box 14"/>
            <p:cNvSpPr txBox="1">
              <a:spLocks noChangeArrowheads="1"/>
            </p:cNvSpPr>
            <p:nvPr/>
          </p:nvSpPr>
          <p:spPr bwMode="auto">
            <a:xfrm>
              <a:off x="2999868" y="3815266"/>
              <a:ext cx="1604963" cy="266165"/>
            </a:xfrm>
            <a:prstGeom prst="rect">
              <a:avLst/>
            </a:prstGeom>
            <a:noFill/>
            <a:ln w="9525">
              <a:noFill/>
              <a:miter lim="800000"/>
              <a:headEnd/>
              <a:tailEnd/>
            </a:ln>
          </p:spPr>
          <p:txBody>
            <a:bodyPr>
              <a:spAutoFit/>
            </a:bodyPr>
            <a:lstStyle/>
            <a:p>
              <a:pPr algn="ctr">
                <a:lnSpc>
                  <a:spcPct val="90000"/>
                </a:lnSpc>
                <a:defRPr/>
              </a:pPr>
              <a:r>
                <a:rPr lang="en-US" sz="1600" b="1" dirty="0">
                  <a:solidFill>
                    <a:srgbClr val="FFFFFF"/>
                  </a:solidFill>
                  <a:latin typeface="Calibri Light" panose="020F0302020204030204"/>
                  <a:cs typeface="Arial" charset="0"/>
                </a:rPr>
                <a:t>Self-management</a:t>
              </a:r>
            </a:p>
          </p:txBody>
        </p:sp>
        <p:sp>
          <p:nvSpPr>
            <p:cNvPr id="31760" name="Text Box 16"/>
            <p:cNvSpPr txBox="1">
              <a:spLocks noChangeArrowheads="1"/>
            </p:cNvSpPr>
            <p:nvPr/>
          </p:nvSpPr>
          <p:spPr bwMode="auto">
            <a:xfrm>
              <a:off x="6172200" y="5421313"/>
              <a:ext cx="2590800" cy="923749"/>
            </a:xfrm>
            <a:prstGeom prst="rect">
              <a:avLst/>
            </a:prstGeom>
            <a:noFill/>
            <a:ln w="9525">
              <a:noFill/>
              <a:miter lim="800000"/>
              <a:headEnd/>
              <a:tailEnd/>
            </a:ln>
          </p:spPr>
          <p:txBody>
            <a:bodyPr>
              <a:spAutoFit/>
            </a:bodyPr>
            <a:lstStyle/>
            <a:p>
              <a:pPr algn="ctr">
                <a:lnSpc>
                  <a:spcPct val="90000"/>
                </a:lnSpc>
                <a:defRPr/>
              </a:pPr>
              <a:r>
                <a:rPr lang="en-US" b="1" dirty="0">
                  <a:solidFill>
                    <a:srgbClr val="0070C0"/>
                  </a:solidFill>
                  <a:latin typeface="Arial Narrow" panose="020B0606020202030204" pitchFamily="34" charset="0"/>
                  <a:cs typeface="Arial" charset="0"/>
                </a:rPr>
                <a:t>Form positive</a:t>
              </a:r>
              <a:br>
                <a:rPr lang="en-US" b="1" dirty="0">
                  <a:solidFill>
                    <a:srgbClr val="0070C0"/>
                  </a:solidFill>
                  <a:latin typeface="Arial Narrow" panose="020B0606020202030204" pitchFamily="34" charset="0"/>
                  <a:cs typeface="Arial" charset="0"/>
                </a:rPr>
              </a:br>
              <a:r>
                <a:rPr lang="en-US" b="1" dirty="0">
                  <a:solidFill>
                    <a:srgbClr val="0070C0"/>
                  </a:solidFill>
                  <a:latin typeface="Arial Narrow" panose="020B0606020202030204" pitchFamily="34" charset="0"/>
                  <a:cs typeface="Arial" charset="0"/>
                </a:rPr>
                <a:t>relationships, work </a:t>
              </a:r>
              <a:br>
                <a:rPr lang="en-US" b="1" dirty="0">
                  <a:solidFill>
                    <a:srgbClr val="0070C0"/>
                  </a:solidFill>
                  <a:latin typeface="Arial Narrow" panose="020B0606020202030204" pitchFamily="34" charset="0"/>
                  <a:cs typeface="Arial" charset="0"/>
                </a:rPr>
              </a:br>
              <a:r>
                <a:rPr lang="en-US" b="1" dirty="0">
                  <a:solidFill>
                    <a:srgbClr val="0070C0"/>
                  </a:solidFill>
                  <a:latin typeface="Arial Narrow" panose="020B0606020202030204" pitchFamily="34" charset="0"/>
                  <a:cs typeface="Arial" charset="0"/>
                </a:rPr>
                <a:t>in teams, deal effectively with conflict</a:t>
              </a:r>
            </a:p>
          </p:txBody>
        </p:sp>
        <p:sp>
          <p:nvSpPr>
            <p:cNvPr id="31761" name="Text Box 17"/>
            <p:cNvSpPr txBox="1">
              <a:spLocks noChangeArrowheads="1"/>
            </p:cNvSpPr>
            <p:nvPr/>
          </p:nvSpPr>
          <p:spPr bwMode="auto">
            <a:xfrm>
              <a:off x="6970713" y="3260725"/>
              <a:ext cx="2133600" cy="923749"/>
            </a:xfrm>
            <a:prstGeom prst="rect">
              <a:avLst/>
            </a:prstGeom>
            <a:noFill/>
            <a:ln w="9525">
              <a:noFill/>
              <a:miter lim="800000"/>
              <a:headEnd/>
              <a:tailEnd/>
            </a:ln>
          </p:spPr>
          <p:txBody>
            <a:bodyPr>
              <a:spAutoFit/>
            </a:bodyPr>
            <a:lstStyle/>
            <a:p>
              <a:pPr algn="ctr">
                <a:lnSpc>
                  <a:spcPct val="90000"/>
                </a:lnSpc>
                <a:defRPr/>
              </a:pPr>
              <a:r>
                <a:rPr lang="en-US" b="1" dirty="0">
                  <a:solidFill>
                    <a:srgbClr val="00B050"/>
                  </a:solidFill>
                  <a:latin typeface="Arial Narrow" panose="020B0606020202030204" pitchFamily="34" charset="0"/>
                  <a:cs typeface="Arial" charset="0"/>
                </a:rPr>
                <a:t>Make ethical, constructive choices about personal and social behavior</a:t>
              </a:r>
            </a:p>
          </p:txBody>
        </p:sp>
        <p:sp>
          <p:nvSpPr>
            <p:cNvPr id="31762" name="Text Box 18"/>
            <p:cNvSpPr txBox="1">
              <a:spLocks noChangeArrowheads="1"/>
            </p:cNvSpPr>
            <p:nvPr/>
          </p:nvSpPr>
          <p:spPr bwMode="auto">
            <a:xfrm>
              <a:off x="1447800" y="2895600"/>
              <a:ext cx="2057400" cy="923749"/>
            </a:xfrm>
            <a:prstGeom prst="rect">
              <a:avLst/>
            </a:prstGeom>
            <a:noFill/>
            <a:ln w="9525">
              <a:noFill/>
              <a:miter lim="800000"/>
              <a:headEnd/>
              <a:tailEnd/>
            </a:ln>
          </p:spPr>
          <p:txBody>
            <a:bodyPr>
              <a:spAutoFit/>
            </a:bodyPr>
            <a:lstStyle/>
            <a:p>
              <a:pPr algn="ctr">
                <a:lnSpc>
                  <a:spcPct val="90000"/>
                </a:lnSpc>
                <a:defRPr/>
              </a:pPr>
              <a:r>
                <a:rPr lang="en-US" b="1" dirty="0">
                  <a:solidFill>
                    <a:srgbClr val="FF0000"/>
                  </a:solidFill>
                  <a:latin typeface="Arial Narrow" panose="020B0606020202030204" pitchFamily="34" charset="0"/>
                  <a:cs typeface="Arial" charset="0"/>
                </a:rPr>
                <a:t>Manage emotions and behaviors </a:t>
              </a:r>
              <a:br>
                <a:rPr lang="en-US" b="1" dirty="0">
                  <a:solidFill>
                    <a:srgbClr val="FF0000"/>
                  </a:solidFill>
                  <a:latin typeface="Arial Narrow" panose="020B0606020202030204" pitchFamily="34" charset="0"/>
                  <a:cs typeface="Arial" charset="0"/>
                </a:rPr>
              </a:br>
              <a:r>
                <a:rPr lang="en-US" b="1" dirty="0">
                  <a:solidFill>
                    <a:srgbClr val="FF0000"/>
                  </a:solidFill>
                  <a:latin typeface="Arial Narrow" panose="020B0606020202030204" pitchFamily="34" charset="0"/>
                  <a:cs typeface="Arial" charset="0"/>
                </a:rPr>
                <a:t>to achieve </a:t>
              </a:r>
              <a:br>
                <a:rPr lang="en-US" b="1" dirty="0">
                  <a:solidFill>
                    <a:srgbClr val="FF0000"/>
                  </a:solidFill>
                  <a:latin typeface="Arial Narrow" panose="020B0606020202030204" pitchFamily="34" charset="0"/>
                  <a:cs typeface="Arial" charset="0"/>
                </a:rPr>
              </a:br>
              <a:r>
                <a:rPr lang="en-US" b="1" dirty="0">
                  <a:solidFill>
                    <a:srgbClr val="FF0000"/>
                  </a:solidFill>
                  <a:latin typeface="Arial Narrow" panose="020B0606020202030204" pitchFamily="34" charset="0"/>
                  <a:cs typeface="Arial" charset="0"/>
                </a:rPr>
                <a:t>one’s goals</a:t>
              </a:r>
            </a:p>
          </p:txBody>
        </p:sp>
        <p:sp>
          <p:nvSpPr>
            <p:cNvPr id="31763" name="Text Box 19"/>
            <p:cNvSpPr txBox="1">
              <a:spLocks noChangeArrowheads="1"/>
            </p:cNvSpPr>
            <p:nvPr/>
          </p:nvSpPr>
          <p:spPr bwMode="auto">
            <a:xfrm>
              <a:off x="1600200" y="5345113"/>
              <a:ext cx="1676400" cy="923749"/>
            </a:xfrm>
            <a:prstGeom prst="rect">
              <a:avLst/>
            </a:prstGeom>
            <a:noFill/>
            <a:ln w="9525">
              <a:noFill/>
              <a:miter lim="800000"/>
              <a:headEnd/>
              <a:tailEnd/>
            </a:ln>
          </p:spPr>
          <p:txBody>
            <a:bodyPr>
              <a:spAutoFit/>
            </a:bodyPr>
            <a:lstStyle/>
            <a:p>
              <a:pPr algn="ctr">
                <a:lnSpc>
                  <a:spcPct val="90000"/>
                </a:lnSpc>
                <a:defRPr/>
              </a:pPr>
              <a:r>
                <a:rPr lang="en-US" b="1" dirty="0">
                  <a:solidFill>
                    <a:srgbClr val="0070C0"/>
                  </a:solidFill>
                  <a:latin typeface="Arial Narrow" panose="020B0606020202030204" pitchFamily="34" charset="0"/>
                  <a:cs typeface="Arial" charset="0"/>
                </a:rPr>
                <a:t>Show understanding and empathy for others</a:t>
              </a:r>
            </a:p>
          </p:txBody>
        </p:sp>
        <p:sp>
          <p:nvSpPr>
            <p:cNvPr id="23" name="Text Box 20"/>
            <p:cNvSpPr txBox="1">
              <a:spLocks noChangeArrowheads="1"/>
            </p:cNvSpPr>
            <p:nvPr/>
          </p:nvSpPr>
          <p:spPr bwMode="auto">
            <a:xfrm>
              <a:off x="3752057" y="2199951"/>
              <a:ext cx="2630487" cy="641927"/>
            </a:xfrm>
            <a:prstGeom prst="rect">
              <a:avLst/>
            </a:prstGeom>
            <a:noFill/>
            <a:ln w="9525">
              <a:noFill/>
              <a:miter lim="800000"/>
              <a:headEnd/>
              <a:tailEnd/>
            </a:ln>
          </p:spPr>
          <p:txBody>
            <a:bodyPr>
              <a:spAutoFit/>
            </a:bodyPr>
            <a:lstStyle/>
            <a:p>
              <a:pPr algn="ctr">
                <a:lnSpc>
                  <a:spcPct val="80000"/>
                </a:lnSpc>
                <a:defRPr/>
              </a:pPr>
              <a:r>
                <a:rPr lang="en-US" b="1" dirty="0">
                  <a:solidFill>
                    <a:srgbClr val="FF0000"/>
                  </a:solidFill>
                  <a:latin typeface="Arial Narrow" panose="020B0606020202030204" pitchFamily="34" charset="0"/>
                </a:rPr>
                <a:t>Recognize one’s emotions, values, strengths, and limitations</a:t>
              </a:r>
            </a:p>
          </p:txBody>
        </p:sp>
      </p:grpSp>
      <p:sp>
        <p:nvSpPr>
          <p:cNvPr id="22" name="Rectangle 3"/>
          <p:cNvSpPr>
            <a:spLocks noChangeArrowheads="1"/>
          </p:cNvSpPr>
          <p:nvPr/>
        </p:nvSpPr>
        <p:spPr bwMode="auto">
          <a:xfrm>
            <a:off x="2267747" y="130175"/>
            <a:ext cx="7943057" cy="1219200"/>
          </a:xfrm>
          <a:prstGeom prst="rect">
            <a:avLst/>
          </a:prstGeom>
          <a:noFill/>
          <a:ln w="9525">
            <a:noFill/>
            <a:miter lim="800000"/>
            <a:headEnd/>
            <a:tailEnd/>
          </a:ln>
        </p:spPr>
        <p:txBody>
          <a:bodyPr/>
          <a:lstStyle/>
          <a:p>
            <a:pPr algn="ctr"/>
            <a:r>
              <a:rPr lang="en-US" sz="2400" b="1" dirty="0">
                <a:solidFill>
                  <a:srgbClr val="1CADE4"/>
                </a:solidFill>
                <a:latin typeface="Calibri Light" panose="020F0302020204030204"/>
              </a:rPr>
              <a:t>SEL is a Process of Acquiring and Applying the Knowledge, Skills, and Attitudes Related to Five Core Competencies</a:t>
            </a:r>
          </a:p>
        </p:txBody>
      </p:sp>
      <p:grpSp>
        <p:nvGrpSpPr>
          <p:cNvPr id="3" name="Group 2" descr="Circular graphic divided into five sections- &#10;- Responsible decision making. Make Ethical constructive choice about personal and social behavior &#10;&#10;- Relationship skills. Form positive relationships, work in teams, deal effectively with conflict. &#10;&#10;- Social Awareness. Show understanding and empathy for others. &#10;&#10;- Self-management. Manage emotions and behaviors to achive one's goals&#10;&#10;- Self Awareness. Recognize one's emotions, values, strengths, and limitations. "/>
          <p:cNvGrpSpPr/>
          <p:nvPr/>
        </p:nvGrpSpPr>
        <p:grpSpPr>
          <a:xfrm>
            <a:off x="3857544" y="2635475"/>
            <a:ext cx="3819525" cy="3332678"/>
            <a:chOff x="3040063" y="3124200"/>
            <a:chExt cx="3819525" cy="3202153"/>
          </a:xfrm>
        </p:grpSpPr>
        <p:sp>
          <p:nvSpPr>
            <p:cNvPr id="31750" name="Line 6"/>
            <p:cNvSpPr>
              <a:spLocks noChangeShapeType="1"/>
            </p:cNvSpPr>
            <p:nvPr/>
          </p:nvSpPr>
          <p:spPr bwMode="auto">
            <a:xfrm>
              <a:off x="5716588" y="4572000"/>
              <a:ext cx="1143000" cy="381000"/>
            </a:xfrm>
            <a:prstGeom prst="line">
              <a:avLst/>
            </a:prstGeom>
            <a:noFill/>
            <a:ln w="12700">
              <a:solidFill>
                <a:schemeClr val="tx1"/>
              </a:solidFill>
              <a:round/>
              <a:headEnd/>
              <a:tailEnd/>
            </a:ln>
          </p:spPr>
          <p:txBody>
            <a:bodyPr/>
            <a:lstStyle/>
            <a:p>
              <a:endParaRPr lang="en-US" dirty="0">
                <a:solidFill>
                  <a:prstClr val="black"/>
                </a:solidFill>
              </a:endParaRPr>
            </a:p>
          </p:txBody>
        </p:sp>
        <p:sp>
          <p:nvSpPr>
            <p:cNvPr id="31751" name="Line 7"/>
            <p:cNvSpPr>
              <a:spLocks noChangeShapeType="1"/>
            </p:cNvSpPr>
            <p:nvPr/>
          </p:nvSpPr>
          <p:spPr bwMode="auto">
            <a:xfrm flipH="1">
              <a:off x="3040063" y="4592638"/>
              <a:ext cx="1241425" cy="246062"/>
            </a:xfrm>
            <a:prstGeom prst="line">
              <a:avLst/>
            </a:prstGeom>
            <a:noFill/>
            <a:ln w="12700">
              <a:solidFill>
                <a:schemeClr val="tx1"/>
              </a:solidFill>
              <a:round/>
              <a:headEnd/>
              <a:tailEnd/>
            </a:ln>
          </p:spPr>
          <p:txBody>
            <a:bodyPr/>
            <a:lstStyle/>
            <a:p>
              <a:endParaRPr lang="en-US" dirty="0">
                <a:solidFill>
                  <a:prstClr val="black"/>
                </a:solidFill>
              </a:endParaRPr>
            </a:p>
          </p:txBody>
        </p:sp>
        <p:sp>
          <p:nvSpPr>
            <p:cNvPr id="31752" name="Line 8"/>
            <p:cNvSpPr>
              <a:spLocks noChangeShapeType="1"/>
            </p:cNvSpPr>
            <p:nvPr/>
          </p:nvSpPr>
          <p:spPr bwMode="auto">
            <a:xfrm flipV="1">
              <a:off x="5411788" y="3124200"/>
              <a:ext cx="762000" cy="838200"/>
            </a:xfrm>
            <a:prstGeom prst="line">
              <a:avLst/>
            </a:prstGeom>
            <a:noFill/>
            <a:ln w="12700">
              <a:solidFill>
                <a:schemeClr val="tx1"/>
              </a:solidFill>
              <a:round/>
              <a:headEnd/>
              <a:tailEnd/>
            </a:ln>
          </p:spPr>
          <p:txBody>
            <a:bodyPr/>
            <a:lstStyle/>
            <a:p>
              <a:endParaRPr lang="en-US" dirty="0">
                <a:solidFill>
                  <a:prstClr val="black"/>
                </a:solidFill>
              </a:endParaRPr>
            </a:p>
          </p:txBody>
        </p:sp>
        <p:sp>
          <p:nvSpPr>
            <p:cNvPr id="31756" name="Line 12"/>
            <p:cNvSpPr>
              <a:spLocks noChangeShapeType="1"/>
            </p:cNvSpPr>
            <p:nvPr/>
          </p:nvSpPr>
          <p:spPr bwMode="auto">
            <a:xfrm>
              <a:off x="3770313" y="3143250"/>
              <a:ext cx="876300" cy="798513"/>
            </a:xfrm>
            <a:prstGeom prst="line">
              <a:avLst/>
            </a:prstGeom>
            <a:noFill/>
            <a:ln w="12700">
              <a:solidFill>
                <a:schemeClr val="tx1"/>
              </a:solidFill>
              <a:round/>
              <a:headEnd/>
              <a:tailEnd/>
            </a:ln>
          </p:spPr>
          <p:txBody>
            <a:bodyPr/>
            <a:lstStyle/>
            <a:p>
              <a:endParaRPr lang="en-US" dirty="0">
                <a:solidFill>
                  <a:prstClr val="black"/>
                </a:solidFill>
              </a:endParaRPr>
            </a:p>
          </p:txBody>
        </p:sp>
        <p:sp>
          <p:nvSpPr>
            <p:cNvPr id="31759" name="Line 15"/>
            <p:cNvSpPr>
              <a:spLocks noChangeShapeType="1"/>
            </p:cNvSpPr>
            <p:nvPr/>
          </p:nvSpPr>
          <p:spPr bwMode="auto">
            <a:xfrm flipH="1">
              <a:off x="4997284" y="5218128"/>
              <a:ext cx="16918" cy="1108225"/>
            </a:xfrm>
            <a:prstGeom prst="line">
              <a:avLst/>
            </a:prstGeom>
            <a:noFill/>
            <a:ln w="12700">
              <a:solidFill>
                <a:schemeClr val="tx1"/>
              </a:solidFill>
              <a:round/>
              <a:headEnd/>
              <a:tailEnd/>
            </a:ln>
          </p:spPr>
          <p:txBody>
            <a:bodyPr/>
            <a:lstStyle/>
            <a:p>
              <a:endParaRPr lang="en-US" dirty="0">
                <a:solidFill>
                  <a:prstClr val="black"/>
                </a:solidFill>
              </a:endParaRPr>
            </a:p>
          </p:txBody>
        </p:sp>
      </p:grpSp>
    </p:spTree>
    <p:extLst>
      <p:ext uri="{BB962C8B-B14F-4D97-AF65-F5344CB8AC3E}">
        <p14:creationId xmlns:p14="http://schemas.microsoft.com/office/powerpoint/2010/main" xmlns="" val="169862941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2130426"/>
            <a:ext cx="10363200" cy="3736974"/>
          </a:xfrm>
        </p:spPr>
        <p:txBody>
          <a:bodyPr>
            <a:normAutofit fontScale="90000"/>
          </a:bodyPr>
          <a:lstStyle/>
          <a:p>
            <a:r>
              <a:rPr lang="en-US" dirty="0" smtClean="0"/>
              <a:t>The research base for SEL is strong, with a long history of rigorous studies, longitudinal follow-ups and multiple replications finding desired behavioral and academic outcomes.</a:t>
            </a:r>
            <a:br>
              <a:rPr lang="en-US" dirty="0" smtClean="0"/>
            </a:br>
            <a:r>
              <a:rPr lang="en-US" dirty="0"/>
              <a:t/>
            </a:r>
            <a:br>
              <a:rPr lang="en-US" dirty="0"/>
            </a:br>
            <a:r>
              <a:rPr lang="en-US" dirty="0" smtClean="0"/>
              <a:t>A few examples…</a:t>
            </a:r>
            <a:endParaRPr lang="en-US" dirty="0"/>
          </a:p>
        </p:txBody>
      </p:sp>
      <p:sp>
        <p:nvSpPr>
          <p:cNvPr id="5" name="Subtitle 4"/>
          <p:cNvSpPr>
            <a:spLocks noGrp="1"/>
          </p:cNvSpPr>
          <p:nvPr>
            <p:ph type="subTitle" idx="1"/>
          </p:nvPr>
        </p:nvSpPr>
        <p:spPr/>
        <p:txBody>
          <a:bodyPr/>
          <a:lstStyle/>
          <a:p>
            <a:r>
              <a:rPr lang="en-US" dirty="0" smtClean="0"/>
              <a:t> </a:t>
            </a:r>
            <a:endParaRPr lang="en-US" dirty="0"/>
          </a:p>
        </p:txBody>
      </p:sp>
    </p:spTree>
    <p:extLst>
      <p:ext uri="{BB962C8B-B14F-4D97-AF65-F5344CB8AC3E}">
        <p14:creationId xmlns:p14="http://schemas.microsoft.com/office/powerpoint/2010/main" xmlns="" val="1918854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descr="Social and Emotional Learning:&#10;9%ile Points Higher in Prosocial Behavior &#10;9%ile Points Lower in Conduct Problems&#10;10%ile Points Lower in Emotional Distress&#10;11%ile Points Higher in Academic Achievement"/>
          <p:cNvGrpSpPr/>
          <p:nvPr/>
        </p:nvGrpSpPr>
        <p:grpSpPr>
          <a:xfrm>
            <a:off x="2362201" y="455970"/>
            <a:ext cx="8089608" cy="5696152"/>
            <a:chOff x="2362201" y="455970"/>
            <a:chExt cx="8089608" cy="5696152"/>
          </a:xfrm>
        </p:grpSpPr>
        <p:sp>
          <p:nvSpPr>
            <p:cNvPr id="5" name="TextBox 4" descr="Green Box&#10;9%ile Points Higher in Prosocial Behavior &#10;"/>
            <p:cNvSpPr txBox="1"/>
            <p:nvPr/>
          </p:nvSpPr>
          <p:spPr>
            <a:xfrm>
              <a:off x="7772404" y="455970"/>
              <a:ext cx="2679405" cy="1200329"/>
            </a:xfrm>
            <a:prstGeom prst="rect">
              <a:avLst/>
            </a:prstGeom>
            <a:solidFill>
              <a:srgbClr val="92D050"/>
            </a:solidFill>
          </p:spPr>
          <p:txBody>
            <a:bodyPr wrap="square" rtlCol="0" anchor="ctr">
              <a:spAutoFit/>
            </a:bodyPr>
            <a:lstStyle/>
            <a:p>
              <a:pPr algn="ctr"/>
              <a:r>
                <a:rPr lang="en-US" sz="2400" b="1" dirty="0">
                  <a:solidFill>
                    <a:prstClr val="black"/>
                  </a:solidFill>
                </a:rPr>
                <a:t>9%ile Points Higher in Prosocial Behavior </a:t>
              </a:r>
            </a:p>
          </p:txBody>
        </p:sp>
        <p:sp>
          <p:nvSpPr>
            <p:cNvPr id="6" name="TextBox 5" descr="11%ile Points Higher in Academic Achievement&#10;"/>
            <p:cNvSpPr txBox="1"/>
            <p:nvPr/>
          </p:nvSpPr>
          <p:spPr>
            <a:xfrm>
              <a:off x="7772404" y="4951793"/>
              <a:ext cx="2679405" cy="1200329"/>
            </a:xfrm>
            <a:prstGeom prst="rect">
              <a:avLst/>
            </a:prstGeom>
            <a:solidFill>
              <a:srgbClr val="92D050"/>
            </a:solidFill>
          </p:spPr>
          <p:txBody>
            <a:bodyPr wrap="square" rtlCol="0" anchor="ctr">
              <a:spAutoFit/>
            </a:bodyPr>
            <a:lstStyle/>
            <a:p>
              <a:pPr algn="ctr"/>
              <a:r>
                <a:rPr lang="en-US" sz="2400" b="1" dirty="0">
                  <a:solidFill>
                    <a:prstClr val="black"/>
                  </a:solidFill>
                </a:rPr>
                <a:t>11%ile Points Higher in Academic Achievement</a:t>
              </a:r>
            </a:p>
          </p:txBody>
        </p:sp>
        <p:sp>
          <p:nvSpPr>
            <p:cNvPr id="7" name="TextBox 6" descr="Green Box &#10;9%ile Points Lower in Conduct Problems&#10; "/>
            <p:cNvSpPr txBox="1"/>
            <p:nvPr/>
          </p:nvSpPr>
          <p:spPr>
            <a:xfrm>
              <a:off x="7772404" y="1872740"/>
              <a:ext cx="2679405" cy="1200329"/>
            </a:xfrm>
            <a:prstGeom prst="rect">
              <a:avLst/>
            </a:prstGeom>
            <a:solidFill>
              <a:srgbClr val="92D050"/>
            </a:solidFill>
          </p:spPr>
          <p:txBody>
            <a:bodyPr wrap="square" rtlCol="0" anchor="ctr">
              <a:spAutoFit/>
            </a:bodyPr>
            <a:lstStyle/>
            <a:p>
              <a:pPr algn="ctr"/>
              <a:r>
                <a:rPr lang="en-US" sz="2400" b="1" dirty="0">
                  <a:solidFill>
                    <a:prstClr val="black"/>
                  </a:solidFill>
                </a:rPr>
                <a:t>9%ile Points Lower in Conduct Problems</a:t>
              </a:r>
            </a:p>
          </p:txBody>
        </p:sp>
        <p:sp>
          <p:nvSpPr>
            <p:cNvPr id="8" name="TextBox 7" descr="10%ile Points Lower in &#10;Emotional Distress&#10;"/>
            <p:cNvSpPr txBox="1"/>
            <p:nvPr/>
          </p:nvSpPr>
          <p:spPr>
            <a:xfrm>
              <a:off x="7772404" y="3351568"/>
              <a:ext cx="2679405" cy="1200329"/>
            </a:xfrm>
            <a:prstGeom prst="rect">
              <a:avLst/>
            </a:prstGeom>
            <a:solidFill>
              <a:srgbClr val="92D050"/>
            </a:solidFill>
          </p:spPr>
          <p:txBody>
            <a:bodyPr wrap="square" rtlCol="0" anchor="ctr">
              <a:spAutoFit/>
            </a:bodyPr>
            <a:lstStyle/>
            <a:p>
              <a:pPr algn="ctr"/>
              <a:r>
                <a:rPr lang="en-US" sz="2400" b="1" dirty="0">
                  <a:solidFill>
                    <a:prstClr val="black"/>
                  </a:solidFill>
                </a:rPr>
                <a:t>10%ile Points Lower in </a:t>
              </a:r>
            </a:p>
            <a:p>
              <a:pPr algn="ctr"/>
              <a:r>
                <a:rPr lang="en-US" sz="2400" b="1" dirty="0">
                  <a:solidFill>
                    <a:prstClr val="black"/>
                  </a:solidFill>
                </a:rPr>
                <a:t>Emotional Distress</a:t>
              </a:r>
            </a:p>
          </p:txBody>
        </p:sp>
        <p:sp>
          <p:nvSpPr>
            <p:cNvPr id="9" name="TextBox 8" descr="Blue Box&#10;Social Emotional Learning"/>
            <p:cNvSpPr txBox="1"/>
            <p:nvPr/>
          </p:nvSpPr>
          <p:spPr>
            <a:xfrm>
              <a:off x="2362201" y="2601206"/>
              <a:ext cx="2607067" cy="1569660"/>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sz="3200" b="1" dirty="0">
                  <a:solidFill>
                    <a:srgbClr val="1CADE4"/>
                  </a:solidFill>
                </a:rPr>
                <a:t>Social and Emotional Learning</a:t>
              </a:r>
            </a:p>
          </p:txBody>
        </p:sp>
        <p:sp>
          <p:nvSpPr>
            <p:cNvPr id="10" name="Up Arrow 9" descr="Blue arrow "/>
            <p:cNvSpPr/>
            <p:nvPr/>
          </p:nvSpPr>
          <p:spPr>
            <a:xfrm rot="3768637">
              <a:off x="5955873" y="555893"/>
              <a:ext cx="553977" cy="19358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Up Arrow 10" descr="Blue arrow "/>
            <p:cNvSpPr/>
            <p:nvPr/>
          </p:nvSpPr>
          <p:spPr>
            <a:xfrm rot="17831363" flipV="1">
              <a:off x="5955873" y="4140632"/>
              <a:ext cx="553977" cy="19358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Up Arrow 11" descr="Blue arrow "/>
            <p:cNvSpPr/>
            <p:nvPr/>
          </p:nvSpPr>
          <p:spPr>
            <a:xfrm rot="5400000">
              <a:off x="6019345" y="1741439"/>
              <a:ext cx="553977" cy="19358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Up Arrow 12" descr="Blue arrow "/>
            <p:cNvSpPr/>
            <p:nvPr/>
          </p:nvSpPr>
          <p:spPr>
            <a:xfrm rot="5400000">
              <a:off x="6019345" y="2955089"/>
              <a:ext cx="553977" cy="19358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4" name="TextBox 13"/>
          <p:cNvSpPr txBox="1"/>
          <p:nvPr/>
        </p:nvSpPr>
        <p:spPr>
          <a:xfrm>
            <a:off x="2788260" y="83946"/>
            <a:ext cx="3809999" cy="1200329"/>
          </a:xfrm>
          <a:prstGeom prst="rect">
            <a:avLst/>
          </a:prstGeom>
          <a:noFill/>
        </p:spPr>
        <p:txBody>
          <a:bodyPr wrap="square" rtlCol="0">
            <a:spAutoFit/>
          </a:bodyPr>
          <a:lstStyle/>
          <a:p>
            <a:r>
              <a:rPr lang="en-US" sz="2400" b="1" dirty="0">
                <a:solidFill>
                  <a:prstClr val="black"/>
                </a:solidFill>
              </a:rPr>
              <a:t>Students who receive SEL programing, compared with controls, perform</a:t>
            </a:r>
            <a:r>
              <a:rPr lang="is-IS" sz="2400" b="1" dirty="0">
                <a:solidFill>
                  <a:prstClr val="black"/>
                </a:solidFill>
              </a:rPr>
              <a:t>…</a:t>
            </a:r>
            <a:endParaRPr lang="en-US" sz="2400" b="1" dirty="0">
              <a:solidFill>
                <a:prstClr val="black"/>
              </a:solidFill>
            </a:endParaRPr>
          </a:p>
        </p:txBody>
      </p:sp>
      <p:sp>
        <p:nvSpPr>
          <p:cNvPr id="15" name="TextBox 14"/>
          <p:cNvSpPr txBox="1"/>
          <p:nvPr/>
        </p:nvSpPr>
        <p:spPr>
          <a:xfrm>
            <a:off x="2362200" y="5867451"/>
            <a:ext cx="5029200" cy="646331"/>
          </a:xfrm>
          <a:prstGeom prst="rect">
            <a:avLst/>
          </a:prstGeom>
          <a:noFill/>
        </p:spPr>
        <p:txBody>
          <a:bodyPr wrap="square" rtlCol="0">
            <a:spAutoFit/>
          </a:bodyPr>
          <a:lstStyle/>
          <a:p>
            <a:r>
              <a:rPr lang="de-DE" dirty="0">
                <a:solidFill>
                  <a:prstClr val="black"/>
                </a:solidFill>
              </a:rPr>
              <a:t>(Durlak, Weissberg, Dymnicki, Taylor, &amp; Schellinger, </a:t>
            </a:r>
            <a:r>
              <a:rPr lang="en-US" dirty="0">
                <a:solidFill>
                  <a:prstClr val="black"/>
                </a:solidFill>
              </a:rPr>
              <a:t>2011) </a:t>
            </a:r>
          </a:p>
        </p:txBody>
      </p:sp>
    </p:spTree>
    <p:extLst>
      <p:ext uri="{BB962C8B-B14F-4D97-AF65-F5344CB8AC3E}">
        <p14:creationId xmlns:p14="http://schemas.microsoft.com/office/powerpoint/2010/main" xmlns="" val="548807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00" b="1" dirty="0"/>
              <a:t>The Economic Value of SEL</a:t>
            </a:r>
          </a:p>
        </p:txBody>
      </p:sp>
      <p:sp>
        <p:nvSpPr>
          <p:cNvPr id="3" name="Content Placeholder 2"/>
          <p:cNvSpPr>
            <a:spLocks noGrp="1"/>
          </p:cNvSpPr>
          <p:nvPr>
            <p:ph idx="1"/>
          </p:nvPr>
        </p:nvSpPr>
        <p:spPr>
          <a:xfrm>
            <a:off x="2362200" y="1295400"/>
            <a:ext cx="7848600" cy="5410200"/>
          </a:xfrm>
        </p:spPr>
        <p:txBody>
          <a:bodyPr>
            <a:normAutofit fontScale="92500" lnSpcReduction="10000"/>
          </a:bodyPr>
          <a:lstStyle/>
          <a:p>
            <a:pPr marL="0" indent="0">
              <a:buNone/>
            </a:pPr>
            <a:r>
              <a:rPr lang="en-US" sz="2600" dirty="0"/>
              <a:t>Benefit-Cost Analysis of SEL:</a:t>
            </a:r>
          </a:p>
          <a:p>
            <a:pPr marL="0" indent="0">
              <a:buNone/>
            </a:pPr>
            <a:endParaRPr lang="en-US" sz="2600" dirty="0"/>
          </a:p>
          <a:p>
            <a:pPr lvl="1">
              <a:buFont typeface="Arial" charset="0"/>
              <a:buChar char="•"/>
            </a:pPr>
            <a:r>
              <a:rPr lang="en-US" sz="2600" dirty="0"/>
              <a:t>Programs: 4Rs, Positive Action, Life Skills Training,  Second Step, Responsive Classroom, and Social and Emotional Training (Sweden).</a:t>
            </a:r>
          </a:p>
          <a:p>
            <a:pPr lvl="1"/>
            <a:endParaRPr lang="en-US" sz="2600" dirty="0"/>
          </a:p>
          <a:p>
            <a:pPr lvl="1">
              <a:buFont typeface="Arial" charset="0"/>
              <a:buChar char="•"/>
            </a:pPr>
            <a:r>
              <a:rPr lang="en-US" sz="2600" dirty="0"/>
              <a:t>Conclusion: “…the weighted average benefit-cost ratio across all six interventions with prior evidence of effectiveness indicates that identified benefits outweigh the costs by a factor of 11:1, with an average net present value per 100 participants of $618,380.”   (p. 46)</a:t>
            </a:r>
          </a:p>
          <a:p>
            <a:pPr marL="457200" lvl="1" indent="0">
              <a:buNone/>
            </a:pPr>
            <a:endParaRPr lang="en-US" dirty="0"/>
          </a:p>
          <a:p>
            <a:pPr marL="457200" lvl="1" indent="0">
              <a:buNone/>
            </a:pPr>
            <a:r>
              <a:rPr lang="en-US" sz="1900" dirty="0"/>
              <a:t>(Belfield, Bowden, Klapp, Levin, Shand &amp; Zander, 2015)</a:t>
            </a:r>
          </a:p>
          <a:p>
            <a:pPr lvl="1">
              <a:buFont typeface="Arial" charset="0"/>
              <a:buChar char="•"/>
            </a:pPr>
            <a:endParaRPr lang="en-US" dirty="0"/>
          </a:p>
        </p:txBody>
      </p:sp>
    </p:spTree>
    <p:extLst>
      <p:ext uri="{BB962C8B-B14F-4D97-AF65-F5344CB8AC3E}">
        <p14:creationId xmlns:p14="http://schemas.microsoft.com/office/powerpoint/2010/main" xmlns="" val="1583665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2590800" y="152400"/>
            <a:ext cx="7696200" cy="1371600"/>
          </a:xfrm>
        </p:spPr>
        <p:txBody>
          <a:bodyPr>
            <a:noAutofit/>
          </a:bodyPr>
          <a:lstStyle/>
          <a:p>
            <a:pPr algn="ctr" eaLnBrk="1" hangingPunct="1"/>
            <a:r>
              <a:rPr lang="en-US" sz="2800" b="1" dirty="0"/>
              <a:t>Nationally, Teachers Believe SEL Benefits Students in School, Work, and Life (Bridgeland et al., 2013)</a:t>
            </a:r>
            <a:endParaRPr lang="en-US" sz="2800" b="1" i="1" dirty="0"/>
          </a:p>
        </p:txBody>
      </p:sp>
      <p:sp>
        <p:nvSpPr>
          <p:cNvPr id="23554" name="Content Placeholder 6"/>
          <p:cNvSpPr>
            <a:spLocks noGrp="1"/>
          </p:cNvSpPr>
          <p:nvPr>
            <p:ph idx="4294967295"/>
          </p:nvPr>
        </p:nvSpPr>
        <p:spPr>
          <a:xfrm>
            <a:off x="2438400" y="1676400"/>
            <a:ext cx="7924800" cy="4495800"/>
          </a:xfrm>
        </p:spPr>
        <p:txBody>
          <a:bodyPr>
            <a:normAutofit fontScale="85000" lnSpcReduction="10000"/>
          </a:bodyPr>
          <a:lstStyle/>
          <a:p>
            <a:pPr marL="457200" indent="-457200">
              <a:spcBef>
                <a:spcPts val="0"/>
              </a:spcBef>
              <a:buClr>
                <a:schemeClr val="accent2"/>
              </a:buClr>
              <a:buSzPct val="150000"/>
              <a:defRPr/>
            </a:pPr>
            <a:r>
              <a:rPr lang="en-US" sz="2800" dirty="0"/>
              <a:t>Students from all types of backgrounds, both	97%</a:t>
            </a:r>
          </a:p>
          <a:p>
            <a:pPr marL="0" indent="0">
              <a:spcBef>
                <a:spcPts val="0"/>
              </a:spcBef>
              <a:buClr>
                <a:schemeClr val="accent2"/>
              </a:buClr>
              <a:buSzPct val="150000"/>
              <a:buNone/>
              <a:defRPr/>
            </a:pPr>
            <a:r>
              <a:rPr lang="en-US" sz="2800" dirty="0"/>
              <a:t>affluent and poor would benefit from learning SEL </a:t>
            </a:r>
          </a:p>
          <a:p>
            <a:pPr marL="0" indent="0">
              <a:spcBef>
                <a:spcPts val="0"/>
              </a:spcBef>
              <a:buClr>
                <a:schemeClr val="accent2"/>
              </a:buClr>
              <a:buSzPct val="150000"/>
              <a:buNone/>
              <a:defRPr/>
            </a:pPr>
            <a:r>
              <a:rPr lang="en-US" sz="2800" dirty="0"/>
              <a:t>skills in school</a:t>
            </a:r>
          </a:p>
          <a:p>
            <a:pPr marL="0" indent="0">
              <a:spcBef>
                <a:spcPts val="0"/>
              </a:spcBef>
              <a:buClr>
                <a:schemeClr val="accent2"/>
              </a:buClr>
              <a:buSzPct val="150000"/>
              <a:defRPr/>
            </a:pPr>
            <a:endParaRPr lang="en-US" sz="2800" dirty="0"/>
          </a:p>
          <a:p>
            <a:pPr>
              <a:spcBef>
                <a:spcPts val="0"/>
              </a:spcBef>
              <a:buClr>
                <a:schemeClr val="accent2"/>
              </a:buClr>
              <a:buSzPct val="150000"/>
              <a:defRPr/>
            </a:pPr>
            <a:r>
              <a:rPr lang="en-US" sz="2800" dirty="0"/>
              <a:t>Preparing students for the workforce		87%</a:t>
            </a:r>
          </a:p>
          <a:p>
            <a:pPr marL="0" indent="0">
              <a:spcBef>
                <a:spcPts val="0"/>
              </a:spcBef>
              <a:buClr>
                <a:schemeClr val="accent2"/>
              </a:buClr>
              <a:buSzPct val="150000"/>
              <a:defRPr/>
            </a:pPr>
            <a:endParaRPr lang="en-US" sz="2800" dirty="0"/>
          </a:p>
          <a:p>
            <a:pPr marL="457200" indent="-457200">
              <a:spcBef>
                <a:spcPts val="0"/>
              </a:spcBef>
              <a:buClr>
                <a:schemeClr val="accent2"/>
              </a:buClr>
              <a:buSzPct val="150000"/>
              <a:defRPr/>
            </a:pPr>
            <a:r>
              <a:rPr lang="en-US" sz="2800" dirty="0"/>
              <a:t>Students becoming good citizens as adults	87%</a:t>
            </a:r>
          </a:p>
          <a:p>
            <a:pPr marL="457200" indent="-457200">
              <a:spcBef>
                <a:spcPts val="0"/>
              </a:spcBef>
              <a:buClr>
                <a:schemeClr val="accent2"/>
              </a:buClr>
              <a:buSzPct val="150000"/>
              <a:defRPr/>
            </a:pPr>
            <a:endParaRPr lang="en-US" sz="2800" dirty="0"/>
          </a:p>
          <a:p>
            <a:pPr marL="457200" indent="-457200">
              <a:spcBef>
                <a:spcPts val="0"/>
              </a:spcBef>
              <a:buClr>
                <a:schemeClr val="accent2"/>
              </a:buClr>
              <a:buSzPct val="150000"/>
              <a:defRPr/>
            </a:pPr>
            <a:r>
              <a:rPr lang="en-US" sz="2800" dirty="0"/>
              <a:t>Students ability to move successfully through	80%</a:t>
            </a:r>
          </a:p>
          <a:p>
            <a:pPr marL="0" indent="0">
              <a:spcBef>
                <a:spcPts val="0"/>
              </a:spcBef>
              <a:buClr>
                <a:schemeClr val="accent2"/>
              </a:buClr>
              <a:buSzPct val="150000"/>
              <a:buNone/>
              <a:defRPr/>
            </a:pPr>
            <a:r>
              <a:rPr lang="en-US" sz="2800" dirty="0"/>
              <a:t>school and stay on track to graduate		</a:t>
            </a:r>
          </a:p>
          <a:p>
            <a:pPr marL="0" indent="0">
              <a:spcBef>
                <a:spcPts val="0"/>
              </a:spcBef>
              <a:buClr>
                <a:schemeClr val="accent2"/>
              </a:buClr>
              <a:buSzPct val="150000"/>
              <a:defRPr/>
            </a:pPr>
            <a:endParaRPr lang="en-US" sz="2800" dirty="0"/>
          </a:p>
          <a:p>
            <a:pPr marL="457200" indent="-457200">
              <a:spcBef>
                <a:spcPts val="0"/>
              </a:spcBef>
              <a:buClr>
                <a:schemeClr val="accent2"/>
              </a:buClr>
              <a:buSzPct val="150000"/>
              <a:defRPr/>
            </a:pPr>
            <a:r>
              <a:rPr lang="en-US" sz="2800" dirty="0"/>
              <a:t>Preparing students to get to/through college	78%</a:t>
            </a:r>
          </a:p>
        </p:txBody>
      </p:sp>
    </p:spTree>
    <p:extLst>
      <p:ext uri="{BB962C8B-B14F-4D97-AF65-F5344CB8AC3E}">
        <p14:creationId xmlns:p14="http://schemas.microsoft.com/office/powerpoint/2010/main" xmlns="" val="171867259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Conclusion:  Across the country, we see growing momentum for statewide implementation of SEL.</a:t>
            </a:r>
            <a:endParaRPr lang="en-US" dirty="0"/>
          </a:p>
        </p:txBody>
      </p:sp>
      <p:sp>
        <p:nvSpPr>
          <p:cNvPr id="3" name="Subtitle 2"/>
          <p:cNvSpPr>
            <a:spLocks noGrp="1"/>
          </p:cNvSpPr>
          <p:nvPr>
            <p:ph type="subTitle" idx="1"/>
          </p:nvPr>
        </p:nvSpPr>
        <p:spPr/>
        <p:txBody>
          <a:bodyPr/>
          <a:lstStyle/>
          <a:p>
            <a:r>
              <a:rPr lang="en-US" dirty="0" smtClean="0"/>
              <a:t>The example of state learning standards…</a:t>
            </a:r>
            <a:endParaRPr lang="en-US" dirty="0"/>
          </a:p>
        </p:txBody>
      </p:sp>
    </p:spTree>
    <p:extLst>
      <p:ext uri="{BB962C8B-B14F-4D97-AF65-F5344CB8AC3E}">
        <p14:creationId xmlns:p14="http://schemas.microsoft.com/office/powerpoint/2010/main" xmlns="" val="1483874053"/>
      </p:ext>
    </p:extLst>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8.jpeg"/></Relationships>
</file>

<file path=ppt/theme/_rels/theme11.xml.rels><?xml version="1.0" encoding="UTF-8" standalone="yes"?>
<Relationships xmlns="http://schemas.openxmlformats.org/package/2006/relationships"><Relationship Id="rId1" Type="http://schemas.openxmlformats.org/officeDocument/2006/relationships/image" Target="../media/image8.jpeg"/></Relationships>
</file>

<file path=ppt/theme/_rels/theme12.xml.rels><?xml version="1.0" encoding="UTF-8" standalone="yes"?>
<Relationships xmlns="http://schemas.openxmlformats.org/package/2006/relationships"><Relationship Id="rId1" Type="http://schemas.openxmlformats.org/officeDocument/2006/relationships/image" Target="../media/image8.jpeg"/></Relationships>
</file>

<file path=ppt/theme/_rels/theme13.xml.rels><?xml version="1.0" encoding="UTF-8" standalone="yes"?>
<Relationships xmlns="http://schemas.openxmlformats.org/package/2006/relationships"><Relationship Id="rId1" Type="http://schemas.openxmlformats.org/officeDocument/2006/relationships/image" Target="../media/image8.jpeg"/></Relationships>
</file>

<file path=ppt/theme/_rels/them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8.xml.rels><?xml version="1.0" encoding="UTF-8" standalone="yes"?>
<Relationships xmlns="http://schemas.openxmlformats.org/package/2006/relationships"><Relationship Id="rId1" Type="http://schemas.openxmlformats.org/officeDocument/2006/relationships/image" Target="../media/image8.jpeg"/></Relationships>
</file>

<file path=ppt/theme/_rels/theme9.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CASEL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1.xml><?xml version="1.0" encoding="utf-8"?>
<a:theme xmlns:a="http://schemas.openxmlformats.org/drawingml/2006/main" name="3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2.xml><?xml version="1.0" encoding="utf-8"?>
<a:theme xmlns:a="http://schemas.openxmlformats.org/drawingml/2006/main" name="4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3.xml><?xml version="1.0" encoding="utf-8"?>
<a:theme xmlns:a="http://schemas.openxmlformats.org/drawingml/2006/main" name="5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007_ESE_Template">
  <a:themeElements>
    <a:clrScheme name="ESE">
      <a:dk1>
        <a:srgbClr val="0D1969"/>
      </a:dk1>
      <a:lt1>
        <a:sysClr val="window" lastClr="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fontScheme name="ESE">
      <a:majorFont>
        <a:latin typeface="Georgi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60107_jo templates UNTITLED[2]">
  <a:themeElements>
    <a:clrScheme name="TransformEd 3">
      <a:dk1>
        <a:srgbClr val="0061AF"/>
      </a:dk1>
      <a:lt1>
        <a:sysClr val="window" lastClr="FFFFFF"/>
      </a:lt1>
      <a:dk2>
        <a:srgbClr val="4D4D4F"/>
      </a:dk2>
      <a:lt2>
        <a:srgbClr val="E3DED1"/>
      </a:lt2>
      <a:accent1>
        <a:srgbClr val="36A1FB"/>
      </a:accent1>
      <a:accent2>
        <a:srgbClr val="397441"/>
      </a:accent2>
      <a:accent3>
        <a:srgbClr val="E96F35"/>
      </a:accent3>
      <a:accent4>
        <a:srgbClr val="BD3134"/>
      </a:accent4>
      <a:accent5>
        <a:srgbClr val="0061AF"/>
      </a:accent5>
      <a:accent6>
        <a:srgbClr val="E3E3E3"/>
      </a:accent6>
      <a:hlink>
        <a:srgbClr val="36A1FB"/>
      </a:hlink>
      <a:folHlink>
        <a:srgbClr val="36A1F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txDef>
      <a:spPr>
        <a:noFill/>
      </a:spPr>
      <a:bodyPr wrap="square" rtlCol="0">
        <a:spAutoFit/>
      </a:bodyPr>
      <a:lstStyle>
        <a:defPPr>
          <a:defRPr dirty="0">
            <a:latin typeface="Arial" pitchFamily="34" charset="0"/>
            <a:cs typeface="Arial" pitchFamily="34" charset="0"/>
          </a:defRPr>
        </a:defPPr>
      </a:lstStyle>
    </a:txDef>
  </a:objectDefaults>
  <a:extraClrSchemeLst/>
</a:theme>
</file>

<file path=ppt/theme/theme6.xml><?xml version="1.0" encoding="utf-8"?>
<a:theme xmlns:a="http://schemas.openxmlformats.org/drawingml/2006/main" name="1_160107_jo templates UNTITLED[2]">
  <a:themeElements>
    <a:clrScheme name="TransformEd 3">
      <a:dk1>
        <a:srgbClr val="0061AF"/>
      </a:dk1>
      <a:lt1>
        <a:sysClr val="window" lastClr="FFFFFF"/>
      </a:lt1>
      <a:dk2>
        <a:srgbClr val="4D4D4F"/>
      </a:dk2>
      <a:lt2>
        <a:srgbClr val="E3DED1"/>
      </a:lt2>
      <a:accent1>
        <a:srgbClr val="36A1FB"/>
      </a:accent1>
      <a:accent2>
        <a:srgbClr val="397441"/>
      </a:accent2>
      <a:accent3>
        <a:srgbClr val="E96F35"/>
      </a:accent3>
      <a:accent4>
        <a:srgbClr val="BD3134"/>
      </a:accent4>
      <a:accent5>
        <a:srgbClr val="0061AF"/>
      </a:accent5>
      <a:accent6>
        <a:srgbClr val="E3E3E3"/>
      </a:accent6>
      <a:hlink>
        <a:srgbClr val="36A1FB"/>
      </a:hlink>
      <a:folHlink>
        <a:srgbClr val="36A1F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txDef>
      <a:spPr>
        <a:noFill/>
      </a:spPr>
      <a:bodyPr wrap="square" rtlCol="0">
        <a:spAutoFit/>
      </a:bodyPr>
      <a:lstStyle>
        <a:defPPr>
          <a:defRPr dirty="0">
            <a:latin typeface="Arial" pitchFamily="34" charset="0"/>
            <a:cs typeface="Arial" pitchFamily="34" charset="0"/>
          </a:defRPr>
        </a:defPPr>
      </a:lstStyle>
    </a:txDef>
  </a:objectDefaults>
  <a:extraClrSchemeLst/>
</a:theme>
</file>

<file path=ppt/theme/theme7.xml><?xml version="1.0" encoding="utf-8"?>
<a:theme xmlns:a="http://schemas.openxmlformats.org/drawingml/2006/main" name="2_160107_jo templates UNTITLED[2]">
  <a:themeElements>
    <a:clrScheme name="TransformEd 3">
      <a:dk1>
        <a:srgbClr val="0061AF"/>
      </a:dk1>
      <a:lt1>
        <a:sysClr val="window" lastClr="FFFFFF"/>
      </a:lt1>
      <a:dk2>
        <a:srgbClr val="4D4D4F"/>
      </a:dk2>
      <a:lt2>
        <a:srgbClr val="E3DED1"/>
      </a:lt2>
      <a:accent1>
        <a:srgbClr val="36A1FB"/>
      </a:accent1>
      <a:accent2>
        <a:srgbClr val="397441"/>
      </a:accent2>
      <a:accent3>
        <a:srgbClr val="E96F35"/>
      </a:accent3>
      <a:accent4>
        <a:srgbClr val="BD3134"/>
      </a:accent4>
      <a:accent5>
        <a:srgbClr val="0061AF"/>
      </a:accent5>
      <a:accent6>
        <a:srgbClr val="E3E3E3"/>
      </a:accent6>
      <a:hlink>
        <a:srgbClr val="36A1FB"/>
      </a:hlink>
      <a:folHlink>
        <a:srgbClr val="36A1F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txDef>
      <a:spPr>
        <a:noFill/>
      </a:spPr>
      <a:bodyPr wrap="square" rtlCol="0">
        <a:spAutoFit/>
      </a:bodyPr>
      <a:lstStyle>
        <a:defPPr>
          <a:defRPr dirty="0">
            <a:latin typeface="Arial" pitchFamily="34" charset="0"/>
            <a:cs typeface="Arial" pitchFamily="34" charset="0"/>
          </a:defRPr>
        </a:defPPr>
      </a:lstStyle>
    </a:txDef>
  </a:objectDefaults>
  <a:extraClrSchemeLst/>
</a:theme>
</file>

<file path=ppt/theme/theme8.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9.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3a5a55f13e9bb649c79d8b6e4cc9fe8c">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9f746412060615af2bac066d19f8186c"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DropOffZoneRoutingForm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DESE-231-24534</_dlc_DocId>
    <_dlc_DocIdUrl xmlns="733efe1c-5bbe-4968-87dc-d400e65c879f">
      <Url>https://sharepoint.doemass.org/ese/webteam/cps/_layouts/DocIdRedir.aspx?ID=DESE-231-24534</Url>
      <Description>DESE-231-24534</Description>
    </_dlc_DocIdUrl>
  </documentManagement>
</p:properties>
</file>

<file path=customXml/itemProps1.xml><?xml version="1.0" encoding="utf-8"?>
<ds:datastoreItem xmlns:ds="http://schemas.openxmlformats.org/officeDocument/2006/customXml" ds:itemID="{D0A1EE9A-CBBF-4512-AEDF-ACCB0D26D5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CB89CC-D529-432D-95F4-82D4423C7608}">
  <ds:schemaRefs>
    <ds:schemaRef ds:uri="http://schemas.microsoft.com/sharepoint/events"/>
  </ds:schemaRefs>
</ds:datastoreItem>
</file>

<file path=customXml/itemProps3.xml><?xml version="1.0" encoding="utf-8"?>
<ds:datastoreItem xmlns:ds="http://schemas.openxmlformats.org/officeDocument/2006/customXml" ds:itemID="{7CC111C0-33A3-41E0-804B-8D139E42EC9A}">
  <ds:schemaRefs>
    <ds:schemaRef ds:uri="http://schemas.microsoft.com/sharepoint/v3/contenttype/forms"/>
  </ds:schemaRefs>
</ds:datastoreItem>
</file>

<file path=customXml/itemProps4.xml><?xml version="1.0" encoding="utf-8"?>
<ds:datastoreItem xmlns:ds="http://schemas.openxmlformats.org/officeDocument/2006/customXml" ds:itemID="{8E4898DB-75D4-4BD0-A1A2-ED10129F32B1}">
  <ds:schemaRefs>
    <ds:schemaRef ds:uri="http://schemas.microsoft.com/office/2006/metadata/properties"/>
    <ds:schemaRef ds:uri="http://schemas.microsoft.com/office/infopath/2007/PartnerControls"/>
    <ds:schemaRef ds:uri="0a4e05da-b9bc-4326-ad73-01ef31b95567"/>
    <ds:schemaRef ds:uri="733efe1c-5bbe-4968-87dc-d400e65c879f"/>
  </ds:schemaRefs>
</ds:datastoreItem>
</file>

<file path=docProps/app.xml><?xml version="1.0" encoding="utf-8"?>
<Properties xmlns="http://schemas.openxmlformats.org/officeDocument/2006/extended-properties" xmlns:vt="http://schemas.openxmlformats.org/officeDocument/2006/docPropsVTypes">
  <TotalTime>341</TotalTime>
  <Words>1234</Words>
  <Application>Microsoft Office PowerPoint</Application>
  <PresentationFormat>Custom</PresentationFormat>
  <Paragraphs>207</Paragraphs>
  <Slides>29</Slides>
  <Notes>17</Notes>
  <HiddenSlides>0</HiddenSlides>
  <MMClips>0</MMClips>
  <ScaleCrop>false</ScaleCrop>
  <HeadingPairs>
    <vt:vector size="6" baseType="variant">
      <vt:variant>
        <vt:lpstr>Theme</vt:lpstr>
      </vt:variant>
      <vt:variant>
        <vt:i4>13</vt:i4>
      </vt:variant>
      <vt:variant>
        <vt:lpstr>Embedded OLE Servers</vt:lpstr>
      </vt:variant>
      <vt:variant>
        <vt:i4>1</vt:i4>
      </vt:variant>
      <vt:variant>
        <vt:lpstr>Slide Titles</vt:lpstr>
      </vt:variant>
      <vt:variant>
        <vt:i4>29</vt:i4>
      </vt:variant>
    </vt:vector>
  </HeadingPairs>
  <TitlesOfParts>
    <vt:vector size="43" baseType="lpstr">
      <vt:lpstr>CASEL theme</vt:lpstr>
      <vt:lpstr>2007_ESE_Template</vt:lpstr>
      <vt:lpstr>Office Theme</vt:lpstr>
      <vt:lpstr>3_Office Theme</vt:lpstr>
      <vt:lpstr>160107_jo templates UNTITLED[2]</vt:lpstr>
      <vt:lpstr>1_160107_jo templates UNTITLED[2]</vt:lpstr>
      <vt:lpstr>2_160107_jo templates UNTITLED[2]</vt:lpstr>
      <vt:lpstr>Clarity</vt:lpstr>
      <vt:lpstr>1_Clarity</vt:lpstr>
      <vt:lpstr>2_Clarity</vt:lpstr>
      <vt:lpstr>3_Clarity</vt:lpstr>
      <vt:lpstr>4_Clarity</vt:lpstr>
      <vt:lpstr>5_Clarity</vt:lpstr>
      <vt:lpstr>Acrobat Document</vt:lpstr>
      <vt:lpstr>Special Board Meeting on  Social and Emotional Learning</vt:lpstr>
      <vt:lpstr>Slide 2</vt:lpstr>
      <vt:lpstr>CASEL Definition of SEL</vt:lpstr>
      <vt:lpstr>Slide 4</vt:lpstr>
      <vt:lpstr>The research base for SEL is strong, with a long history of rigorous studies, longitudinal follow-ups and multiple replications finding desired behavioral and academic outcomes.  A few examples…</vt:lpstr>
      <vt:lpstr>Slide 6</vt:lpstr>
      <vt:lpstr>The Economic Value of SEL</vt:lpstr>
      <vt:lpstr>Nationally, Teachers Believe SEL Benefits Students in School, Work, and Life (Bridgeland et al., 2013)</vt:lpstr>
      <vt:lpstr>Conclusion:  Across the country, we see growing momentum for statewide implementation of SEL.</vt:lpstr>
      <vt:lpstr>Free-Standing Standards for SEL at the Preschool Level</vt:lpstr>
      <vt:lpstr>Free-Standing Standards for SEL  at the K-12 Level</vt:lpstr>
      <vt:lpstr> Teaching and the Development of Agency:  What we can measure and for what purposes  Ronald F. Ferguson, PhD The Malcolm Wiener Center at the Harvard Kennedy School, the Achievement Gap Initiative at Harvard University, and Tripod Education Partners, Inc.</vt:lpstr>
      <vt:lpstr>Slide 13</vt:lpstr>
      <vt:lpstr>Slide 14</vt:lpstr>
      <vt:lpstr>Slide 15</vt:lpstr>
      <vt:lpstr>Slide 16</vt:lpstr>
      <vt:lpstr>Slide 17</vt:lpstr>
      <vt:lpstr>Slide 18</vt:lpstr>
      <vt:lpstr>Longitudinal analyses from Massachusetts show that 8th grade social-emotional skills predict on-time graduation rates</vt:lpstr>
      <vt:lpstr>CORE’s accountability and continuous improvement system balances academic, social-emotional, and culture/climate outcomes</vt:lpstr>
      <vt:lpstr>Slide 21</vt:lpstr>
      <vt:lpstr>Slide 22</vt:lpstr>
      <vt:lpstr>Operationalizing SEL at a district level</vt:lpstr>
      <vt:lpstr>Building Capacity for SEL</vt:lpstr>
      <vt:lpstr>Building a district system to support SEL</vt:lpstr>
      <vt:lpstr>Results?</vt:lpstr>
      <vt:lpstr>MASS Position Paper</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Social Emotional Learning, Special Meeting</dc:title>
  <dc:creator>ESE</dc:creator>
  <cp:lastModifiedBy>dzou</cp:lastModifiedBy>
  <cp:revision>25</cp:revision>
  <dcterms:created xsi:type="dcterms:W3CDTF">2016-04-08T18:05:55Z</dcterms:created>
  <dcterms:modified xsi:type="dcterms:W3CDTF">2016-04-27T18:22:03Z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Apr 27 2016</vt:lpwstr>
  </property>
</Properties>
</file>