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76" r:id="rId5"/>
    <p:sldMasterId id="2147483677" r:id="rId6"/>
  </p:sldMasterIdLst>
  <p:notesMasterIdLst>
    <p:notesMasterId r:id="rId28"/>
  </p:notesMasterIdLst>
  <p:handoutMasterIdLst>
    <p:handoutMasterId r:id="rId29"/>
  </p:handoutMasterIdLst>
  <p:sldIdLst>
    <p:sldId id="256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0" r:id="rId26"/>
    <p:sldId id="281" r:id="rId27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4248" autoAdjust="0"/>
  </p:normalViewPr>
  <p:slideViewPr>
    <p:cSldViewPr snapToGrid="0" snapToObjects="1">
      <p:cViewPr varScale="1">
        <p:scale>
          <a:sx n="108" d="100"/>
          <a:sy n="108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670348-9282-4179-ACA6-2A1B6D8C857F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A32FAB-4470-40DC-A1D0-DDFE6A8B9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255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600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232943" indent="-168237">
              <a:lnSpc>
                <a:spcPct val="90000"/>
              </a:lnSpc>
              <a:buClr>
                <a:srgbClr val="000000"/>
              </a:buClr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2174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3550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sz="1400" dirty="0"/>
          </a:p>
        </p:txBody>
      </p:sp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85679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0442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8620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598709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7225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35855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50139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72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614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2278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59061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468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2159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0188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9256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232943" indent="-194120">
              <a:lnSpc>
                <a:spcPct val="90000"/>
              </a:lnSpc>
              <a:buClr>
                <a:srgbClr val="000000"/>
              </a:buClr>
              <a:buSzPct val="100000"/>
              <a:buChar char="•"/>
            </a:pP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5786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232943" indent="-181178">
              <a:lnSpc>
                <a:spcPct val="90000"/>
              </a:lnSpc>
              <a:spcBef>
                <a:spcPts val="1019"/>
              </a:spcBef>
              <a:buClr>
                <a:srgbClr val="000000"/>
              </a:buClr>
              <a:buSzPct val="100000"/>
              <a:buNone/>
            </a:pPr>
            <a:endParaRPr dirty="0"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9404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2839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42851"/>
            <a:ext cx="6726063" cy="27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3786" y="4243844"/>
            <a:ext cx="2307830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0" y="2590077"/>
            <a:ext cx="6726063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6833786" y="2590077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510241" y="2733708"/>
            <a:ext cx="6069268" cy="13730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4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510241" y="4394039"/>
            <a:ext cx="6108100" cy="1117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55655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02166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7010399" y="2750336"/>
            <a:ext cx="1370293" cy="1356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Shape 115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116" name="Shape 116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Shape 1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533402" y="4711617"/>
            <a:ext cx="6894769" cy="5444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2"/>
          </p:nvPr>
        </p:nvSpPr>
        <p:spPr>
          <a:xfrm>
            <a:off x="531639" y="609597"/>
            <a:ext cx="6896533" cy="358957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33400" y="5256098"/>
            <a:ext cx="6894772" cy="547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7856438" y="4711310"/>
            <a:ext cx="1149836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Shape 127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128" name="Shape 128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Shape 129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Shape 1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524254" y="609597"/>
            <a:ext cx="6896533" cy="3592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531637" y="4710339"/>
            <a:ext cx="6889150" cy="11017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7856438" y="4711616"/>
            <a:ext cx="1149836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Shape 13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139" name="Shape 139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140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Shape 14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767920" y="616983"/>
            <a:ext cx="6425147" cy="3036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989437" y="3660762"/>
            <a:ext cx="5987730" cy="5489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2"/>
          </p:nvPr>
        </p:nvSpPr>
        <p:spPr>
          <a:xfrm>
            <a:off x="531637" y="4710339"/>
            <a:ext cx="6903918" cy="11017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7856438" y="4709926"/>
            <a:ext cx="1149836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270932" y="748116"/>
            <a:ext cx="5333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7200" b="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6967190" y="2998573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7200" b="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Shape 152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153" name="Shape 153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Shape 154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Shape 15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531637" y="4710339"/>
            <a:ext cx="6896533" cy="5898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531639" y="5300150"/>
            <a:ext cx="6896533" cy="5119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7856438" y="4709926"/>
            <a:ext cx="1149836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Shape 16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4" name="Shape 164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165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532629" y="2329489"/>
            <a:ext cx="219455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539777" y="3015290"/>
            <a:ext cx="2194559" cy="2913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3"/>
          </p:nvPr>
        </p:nvSpPr>
        <p:spPr>
          <a:xfrm>
            <a:off x="2878413" y="2336873"/>
            <a:ext cx="219455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4"/>
          </p:nvPr>
        </p:nvSpPr>
        <p:spPr>
          <a:xfrm>
            <a:off x="2879709" y="3007906"/>
            <a:ext cx="2194559" cy="2913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5"/>
          </p:nvPr>
        </p:nvSpPr>
        <p:spPr>
          <a:xfrm>
            <a:off x="5226135" y="2336873"/>
            <a:ext cx="219455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6"/>
          </p:nvPr>
        </p:nvSpPr>
        <p:spPr>
          <a:xfrm>
            <a:off x="5233519" y="3007905"/>
            <a:ext cx="2194559" cy="2913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Shape 179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0" name="Shape 180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Shape 181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Shape 182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745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3"/>
          </p:nvPr>
        </p:nvSpPr>
        <p:spPr>
          <a:xfrm>
            <a:off x="532391" y="4873764"/>
            <a:ext cx="2192257" cy="1062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4"/>
          </p:nvPr>
        </p:nvSpPr>
        <p:spPr>
          <a:xfrm>
            <a:off x="2870497" y="4297503"/>
            <a:ext cx="221506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pic" idx="5"/>
          </p:nvPr>
        </p:nvSpPr>
        <p:spPr>
          <a:xfrm>
            <a:off x="2870497" y="2336873"/>
            <a:ext cx="2215069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745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6"/>
          </p:nvPr>
        </p:nvSpPr>
        <p:spPr>
          <a:xfrm>
            <a:off x="2869483" y="4873764"/>
            <a:ext cx="2218003" cy="1062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7"/>
          </p:nvPr>
        </p:nvSpPr>
        <p:spPr>
          <a:xfrm>
            <a:off x="5231028" y="4297503"/>
            <a:ext cx="2194333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pic" idx="8"/>
          </p:nvPr>
        </p:nvSpPr>
        <p:spPr>
          <a:xfrm>
            <a:off x="5231026" y="2336873"/>
            <a:ext cx="2194333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745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9"/>
          </p:nvPr>
        </p:nvSpPr>
        <p:spPr>
          <a:xfrm>
            <a:off x="5230933" y="4873762"/>
            <a:ext cx="2197238" cy="10624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Shape 198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99" name="Shape 199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Shape 200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Shape 20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 rot="5400000">
            <a:off x="2177436" y="692836"/>
            <a:ext cx="3599316" cy="68873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Shape 209"/>
          <p:cNvGrpSpPr/>
          <p:nvPr/>
        </p:nvGrpSpPr>
        <p:grpSpPr>
          <a:xfrm rot="5400000">
            <a:off x="4575305" y="2747177"/>
            <a:ext cx="6862554" cy="1368199"/>
            <a:chOff x="2281444" y="609600"/>
            <a:chExt cx="6862554" cy="1368199"/>
          </a:xfrm>
        </p:grpSpPr>
        <p:sp>
          <p:nvSpPr>
            <p:cNvPr id="210" name="Shape 210"/>
            <p:cNvSpPr/>
            <p:nvPr/>
          </p:nvSpPr>
          <p:spPr>
            <a:xfrm>
              <a:off x="2281444" y="609600"/>
              <a:ext cx="5285694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7710768" y="609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 rot="5400000">
            <a:off x="5768631" y="2305763"/>
            <a:ext cx="4461935" cy="10696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 rot="5400000">
            <a:off x="1135126" y="-15286"/>
            <a:ext cx="5326588" cy="6576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5029144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510241" y="5936189"/>
            <a:ext cx="451895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431152" y="5432500"/>
            <a:ext cx="1149636" cy="127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Shape 28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29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62984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29840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2"/>
          </p:nvPr>
        </p:nvSpPr>
        <p:spPr>
          <a:xfrm>
            <a:off x="629840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629840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3887390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2"/>
          </p:nvPr>
        </p:nvSpPr>
        <p:spPr>
          <a:xfrm>
            <a:off x="629840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629840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pic" idx="2"/>
          </p:nvPr>
        </p:nvSpPr>
        <p:spPr>
          <a:xfrm>
            <a:off x="3887390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29840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hape 38"/>
          <p:cNvGrpSpPr/>
          <p:nvPr/>
        </p:nvGrpSpPr>
        <p:grpSpPr>
          <a:xfrm>
            <a:off x="0" y="2728431"/>
            <a:ext cx="9161969" cy="1677035"/>
            <a:chOff x="0" y="2895600"/>
            <a:chExt cx="9161969" cy="1677035"/>
          </a:xfrm>
        </p:grpSpPr>
        <p:pic>
          <p:nvPicPr>
            <p:cNvPr id="39" name="Shape 39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40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Shape 4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536581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7856438" y="2869896"/>
            <a:ext cx="1149836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hape 49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50" name="Shape 50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Shape 51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Shape 52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33400" y="753227"/>
            <a:ext cx="6887389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33400" y="2336873"/>
            <a:ext cx="3357898" cy="35993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061128" y="2336873"/>
            <a:ext cx="3359660" cy="35993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Shape 61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62" name="Shape 62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Shape 63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Shape 6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31639" y="753229"/>
            <a:ext cx="6896533" cy="10809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760987" y="2336874"/>
            <a:ext cx="3145079" cy="6931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31637" y="3030008"/>
            <a:ext cx="3367044" cy="2906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4282646" y="2336873"/>
            <a:ext cx="3145527" cy="69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4"/>
          </p:nvPr>
        </p:nvSpPr>
        <p:spPr>
          <a:xfrm>
            <a:off x="4061128" y="3030008"/>
            <a:ext cx="3367043" cy="29061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Shape 7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76" name="Shape 76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Shape 77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Shape 7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HD-ShadowShort.png"/>
          <p:cNvPicPr preferRelativeResize="0"/>
          <p:nvPr/>
        </p:nvPicPr>
        <p:blipFill rotWithShape="1">
          <a:blip r:embed="rId2">
            <a:alphaModFix/>
          </a:blip>
          <a:srcRect r="9870"/>
          <a:stretch/>
        </p:blipFill>
        <p:spPr>
          <a:xfrm>
            <a:off x="7717217" y="1973261"/>
            <a:ext cx="1444752" cy="14426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>
            <a:off x="7710768" y="609600"/>
            <a:ext cx="143323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Shape 91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92" name="Shape 92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Shape 93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Shape 9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514385" y="2336874"/>
            <a:ext cx="3913787" cy="35993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533400" y="2336873"/>
            <a:ext cx="2796239" cy="3599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Shape 10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04" name="Shape 104" descr="HD-ShadowLong.png"/>
            <p:cNvPicPr preferRelativeResize="0"/>
            <p:nvPr/>
          </p:nvPicPr>
          <p:blipFill rotWithShape="1">
            <a:blip r:embed="rId2">
              <a:alphaModFix/>
            </a:blip>
            <a:srcRect l="26982" r="-217"/>
            <a:stretch/>
          </p:blipFill>
          <p:spPr>
            <a:xfrm>
              <a:off x="0" y="4251471"/>
              <a:ext cx="7644383" cy="32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Shape 105" descr="HD-ShadowShort.png"/>
            <p:cNvPicPr preferRelativeResize="0"/>
            <p:nvPr/>
          </p:nvPicPr>
          <p:blipFill rotWithShape="1">
            <a:blip r:embed="rId3">
              <a:alphaModFix/>
            </a:blip>
            <a:srcRect r="9870"/>
            <a:stretch/>
          </p:blipFill>
          <p:spPr>
            <a:xfrm>
              <a:off x="7717217" y="4259262"/>
              <a:ext cx="1444752" cy="144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Shape 10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7710768" y="2895600"/>
              <a:ext cx="1433230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pic" idx="2"/>
          </p:nvPr>
        </p:nvSpPr>
        <p:spPr>
          <a:xfrm>
            <a:off x="3510955" y="2336874"/>
            <a:ext cx="3917217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531637" y="2336874"/>
            <a:ext cx="2798487" cy="35993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Orange to Red Transition Background"/>
          <p:cNvPicPr preferRelativeResize="0"/>
          <p:nvPr/>
        </p:nvPicPr>
        <p:blipFill rotWithShape="1">
          <a:blip r:embed="rId19">
            <a:alphaModFix amt="1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5367880" y="593618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7848600" y="753227"/>
            <a:ext cx="1157674" cy="10907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ctrTitle"/>
          </p:nvPr>
        </p:nvSpPr>
        <p:spPr>
          <a:xfrm>
            <a:off x="510241" y="2733708"/>
            <a:ext cx="6347758" cy="13730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32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subTitle" idx="1"/>
          </p:nvPr>
        </p:nvSpPr>
        <p:spPr>
          <a:xfrm>
            <a:off x="510241" y="4394039"/>
            <a:ext cx="6108100" cy="11176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Dr. Jessica Huizenga, Receiver</a:t>
            </a: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October 25, 2016</a:t>
            </a: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9" name="Shape 299" descr="receiver and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349"/>
            <a:ext cx="2650644" cy="25734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0" name="Shape 300" descr="teacher and students"/>
          <p:cNvPicPr preferRelativeResize="0"/>
          <p:nvPr/>
        </p:nvPicPr>
        <p:blipFill rotWithShape="1">
          <a:blip r:embed="rId4">
            <a:alphaModFix/>
          </a:blip>
          <a:srcRect t="30000" r="18546"/>
          <a:stretch/>
        </p:blipFill>
        <p:spPr>
          <a:xfrm>
            <a:off x="2650643" y="-18233"/>
            <a:ext cx="1716667" cy="260831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1" name="Shape 301" descr="students testing science projec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0528" y="17349"/>
            <a:ext cx="1449425" cy="257273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2" name="Shape 302" descr="students"/>
          <p:cNvPicPr preferRelativeResize="0"/>
          <p:nvPr/>
        </p:nvPicPr>
        <p:blipFill rotWithShape="1">
          <a:blip r:embed="rId6">
            <a:alphaModFix/>
          </a:blip>
          <a:srcRect l="1258" t="1" r="12783" b="40407"/>
          <a:stretch/>
        </p:blipFill>
        <p:spPr>
          <a:xfrm>
            <a:off x="5883171" y="25400"/>
            <a:ext cx="3260828" cy="256467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3" name="Shape 303" descr="Southbridge Public Schools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5600" y="2201628"/>
            <a:ext cx="2438399" cy="2437228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and Community Engagement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533400" y="2336872"/>
            <a:ext cx="8381999" cy="43687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Community Meetings with the Receiver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Superintendent’s Roundtable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PTO forming at SMS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School Councils forming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/>
              <a:t>Corporate &amp; Community Partnerships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Early College Program with QCC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2000"/>
              <a:buFont typeface="Arial"/>
              <a:buNone/>
            </a:pPr>
            <a:endParaRPr sz="153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2000"/>
              <a:buFont typeface="Arial"/>
              <a:buNone/>
            </a:pPr>
            <a:endParaRPr sz="153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lt1"/>
              </a:buClr>
              <a:buSzPct val="102000"/>
              <a:buFont typeface="Arial"/>
              <a:buNone/>
            </a:pPr>
            <a:endParaRPr sz="153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628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and Emotional Learning</a:t>
            </a:r>
          </a:p>
        </p:txBody>
      </p:sp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264" y="2694769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2605044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31" name="Shape 431" descr="students in the classroom showing their wo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03532"/>
            <a:ext cx="3886200" cy="291464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32" name="Shape 432" descr="students at an assemb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2217" y="0"/>
            <a:ext cx="3826526" cy="286989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  <a:effectLst>
            <a:outerShdw blurRad="50799" dist="76200" dir="5400000" algn="t" rotWithShape="0">
              <a:srgbClr val="D8D8D8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Social-Emotional Learning</a:t>
            </a:r>
          </a:p>
        </p:txBody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193964" y="2587392"/>
            <a:ext cx="8645236" cy="41401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1463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Breakfast in the Classroom Grant </a:t>
            </a:r>
            <a:r>
              <a:rPr lang="en-US" sz="2000" dirty="0"/>
              <a:t>awarded and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started at the West Street School and Middle School</a:t>
            </a: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indent="-214630">
              <a:lnSpc>
                <a:spcPct val="100000"/>
              </a:lnSpc>
            </a:pPr>
            <a:r>
              <a:rPr lang="en-US" sz="2000" dirty="0"/>
              <a:t>District Climate Committee, meets monthly, includes all building admin - purpose to collaborate on SEL initiatives and deliver SEL PD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228600" marR="0" lvl="0" indent="-2146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District Wellness Committee created with several mental and physical health goals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228600" marR="0" lvl="0" indent="-2146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Two Family Resource Centers with food pantries being created at ERS and the HS- est</a:t>
            </a:r>
            <a:r>
              <a:rPr lang="en-US" sz="2000" dirty="0"/>
              <a:t>imated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date of completion - winter 201</a:t>
            </a:r>
            <a:r>
              <a:rPr lang="en-US" sz="2000" dirty="0"/>
              <a:t>7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lt1"/>
              </a:buClr>
              <a:buSzPct val="97941"/>
              <a:buFont typeface="Arial"/>
              <a:buNone/>
            </a:pPr>
            <a:endParaRPr sz="1665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628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 descr="students having lun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389" y="0"/>
            <a:ext cx="2587392" cy="258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533856" y="1834166"/>
            <a:ext cx="8229143" cy="4490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Collaboration with Boston Day and Evening Academy in support of developing alternative program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Staff trained district-wide on Positive Action curriculum which is being taught as Tier 1 intervention K-12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lvl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Planning has begun to create HS Advisory Program</a:t>
            </a:r>
          </a:p>
          <a:p>
            <a:pPr marL="1270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SzPct val="100000"/>
            </a:pPr>
            <a:r>
              <a:rPr lang="en-US" sz="2000"/>
              <a:t>PBIS, SBST and Crisis Teams created and have begun implementing MTSS systems and supports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3410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  <a:effectLst>
            <a:outerShdw blurRad="50799" dist="76200" dir="5400000" algn="t" rotWithShape="0">
              <a:srgbClr val="D8D8D8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Social-Emotional Learning</a:t>
            </a:r>
          </a:p>
        </p:txBody>
      </p:sp>
      <p:pic>
        <p:nvPicPr>
          <p:cNvPr id="457" name="Shape 457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168714" y="2133600"/>
            <a:ext cx="8229600" cy="36877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Career Center at the HS </a:t>
            </a:r>
            <a:r>
              <a:rPr lang="en-US" sz="2000"/>
              <a:t>staffed by a free guidance counselor for the next 5 years through Mass EDCO grant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lvl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Community Planning Group of local business and community agency representatives has been formed.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Initial trainings done with new staff on mental illness, trauma and mandated reporter procedures</a:t>
            </a:r>
          </a:p>
        </p:txBody>
      </p:sp>
      <p:pic>
        <p:nvPicPr>
          <p:cNvPr id="463" name="Shape 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3410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  <a:effectLst>
            <a:outerShdw blurRad="50799" dist="76200" dir="5400000" algn="t" rotWithShape="0">
              <a:srgbClr val="D8D8D8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Social-Emotional Learning</a:t>
            </a:r>
          </a:p>
        </p:txBody>
      </p:sp>
      <p:pic>
        <p:nvPicPr>
          <p:cNvPr id="465" name="Shape 465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Systems</a:t>
            </a:r>
          </a:p>
        </p:txBody>
      </p:sp>
      <p:pic>
        <p:nvPicPr>
          <p:cNvPr id="471" name="Shape 4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264" y="2694769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2605044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73" name="Shape 473" descr="Class photo of students and teachers"/>
          <p:cNvPicPr preferRelativeResize="0"/>
          <p:nvPr/>
        </p:nvPicPr>
        <p:blipFill rotWithShape="1">
          <a:blip r:embed="rId4">
            <a:alphaModFix/>
          </a:blip>
          <a:srcRect l="15863" b="9914"/>
          <a:stretch/>
        </p:blipFill>
        <p:spPr>
          <a:xfrm>
            <a:off x="3674614" y="0"/>
            <a:ext cx="3877594" cy="269476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74" name="Shape 474" descr="a display table"/>
          <p:cNvPicPr preferRelativeResize="0"/>
          <p:nvPr/>
        </p:nvPicPr>
        <p:blipFill rotWithShape="1">
          <a:blip r:embed="rId5">
            <a:alphaModFix/>
          </a:blip>
          <a:srcRect t="866" r="35246"/>
          <a:stretch/>
        </p:blipFill>
        <p:spPr>
          <a:xfrm>
            <a:off x="0" y="4080807"/>
            <a:ext cx="3238499" cy="280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Systems</a:t>
            </a:r>
          </a:p>
        </p:txBody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224132" y="21336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Business office</a:t>
            </a:r>
            <a:r>
              <a:rPr lang="en-US"/>
              <a:t> able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to process POs up to $10k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ALICE training</a:t>
            </a:r>
            <a:r>
              <a:rPr lang="en-US"/>
              <a:t> 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completed district-wide on October 7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N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ew district student information system is being vetted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1300 Chromebooks have been distributed district-wide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2" name="Shape 4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8046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Systems</a:t>
            </a:r>
          </a:p>
        </p:txBody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533400" y="2336873"/>
            <a:ext cx="7924799" cy="3599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 complete wireless network overhaul is in progress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 system has been created to identify incoming ELs and to monitor FEL and opt-out students.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District language acquisition team created to build school-based systems to ensure adherence to ELE guidance</a:t>
            </a:r>
          </a:p>
        </p:txBody>
      </p:sp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514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Systems</a:t>
            </a:r>
          </a:p>
        </p:txBody>
      </p:sp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514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9" name="Shape 499" descr="the old Southbridge Public Schools website"/>
          <p:cNvPicPr preferRelativeResize="0"/>
          <p:nvPr/>
        </p:nvPicPr>
        <p:blipFill rotWithShape="1">
          <a:blip r:embed="rId4">
            <a:alphaModFix/>
          </a:blip>
          <a:srcRect l="17428" t="13635" r="34384"/>
          <a:stretch/>
        </p:blipFill>
        <p:spPr>
          <a:xfrm>
            <a:off x="152400" y="2514600"/>
            <a:ext cx="3593019" cy="409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 descr="new Southbridge Public Schools website"/>
          <p:cNvPicPr preferRelativeResize="0"/>
          <p:nvPr/>
        </p:nvPicPr>
        <p:blipFill rotWithShape="1">
          <a:blip r:embed="rId5">
            <a:alphaModFix/>
          </a:blip>
          <a:srcRect l="15391" t="10160" r="16414"/>
          <a:stretch/>
        </p:blipFill>
        <p:spPr>
          <a:xfrm>
            <a:off x="4114800" y="2514599"/>
            <a:ext cx="4876799" cy="409287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Shape 501" descr="arrow"/>
          <p:cNvSpPr/>
          <p:nvPr/>
        </p:nvSpPr>
        <p:spPr>
          <a:xfrm>
            <a:off x="3276600" y="4267200"/>
            <a:ext cx="1327689" cy="8930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22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1295400" y="2070751"/>
            <a:ext cx="63246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Brand-New, Modern, and Cost-Effective District Web Site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District Leadership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97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Receivership At-A-Glance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304800" y="231125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Receiver’s first day was on May 2, 2016.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 Level 5 Turnaround Plan was released on June 24, 2016.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628" y="609600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 descr="Receiver and Commission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5619" y="4050723"/>
            <a:ext cx="3678381" cy="275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6" name="Shape 326"/>
          <p:cNvSpPr txBox="1"/>
          <p:nvPr/>
        </p:nvSpPr>
        <p:spPr>
          <a:xfrm>
            <a:off x="423325" y="5211700"/>
            <a:ext cx="4506300" cy="132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i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 the Southbridge Public Schools,</a:t>
            </a:r>
          </a:p>
          <a:p>
            <a:pPr marL="228600" lvl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 i="1" u="sng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ALL STUDENTS</a:t>
            </a:r>
          </a:p>
          <a:p>
            <a:pPr marL="228600" lvl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i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will experience a world class education, and will graduate as</a:t>
            </a:r>
            <a:r>
              <a:rPr lang="en-US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e</a:t>
            </a:r>
            <a:r>
              <a:rPr lang="en-US" sz="1200" i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ngaged citizens who demonstrate the essential skills required for</a:t>
            </a:r>
            <a:r>
              <a:rPr lang="en-US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200" i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success in college and career.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Shape 507" descr="text box"/>
          <p:cNvGrpSpPr/>
          <p:nvPr/>
        </p:nvGrpSpPr>
        <p:grpSpPr>
          <a:xfrm>
            <a:off x="692568" y="182826"/>
            <a:ext cx="7533228" cy="6492330"/>
            <a:chOff x="-4" y="100839"/>
            <a:chExt cx="10044304" cy="6492330"/>
          </a:xfrm>
        </p:grpSpPr>
        <p:sp>
          <p:nvSpPr>
            <p:cNvPr id="508" name="Shape 508" descr="blue text box"/>
            <p:cNvSpPr/>
            <p:nvPr/>
          </p:nvSpPr>
          <p:spPr>
            <a:xfrm>
              <a:off x="0" y="100839"/>
              <a:ext cx="10044300" cy="7434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9" name="Shape 509"/>
            <p:cNvSpPr txBox="1"/>
            <p:nvPr/>
          </p:nvSpPr>
          <p:spPr>
            <a:xfrm>
              <a:off x="36295" y="137134"/>
              <a:ext cx="9971700" cy="670800"/>
            </a:xfrm>
            <a:prstGeom prst="rect">
              <a:avLst/>
            </a:prstGeom>
            <a:noFill/>
            <a:ln>
              <a:noFill/>
            </a:ln>
          </p:spPr>
          <p:txBody>
            <a:bodyPr lIns="118100" tIns="118100" rIns="118100" bIns="11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IF</a:t>
              </a:r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844374"/>
              <a:ext cx="10044300" cy="3080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1" name="Shape 511" descr="We establish clarity around what good educational practice looks like and model it&#10; We create and leverage systems &amp; opportunities for feedback, reflection, and continuous improvement&#10;We establish a system of accountability based on reciprocity and outcomes&#10;We deliberately collaborate with constituents through the work in ways that promote strong engagement, relationships, ownership, and equity&#10;We build internal capacity that supports and sustains long-term change&#10;"/>
            <p:cNvSpPr txBox="1"/>
            <p:nvPr/>
          </p:nvSpPr>
          <p:spPr>
            <a:xfrm>
              <a:off x="0" y="844374"/>
              <a:ext cx="10044300" cy="3080100"/>
            </a:xfrm>
            <a:prstGeom prst="rect">
              <a:avLst/>
            </a:prstGeom>
            <a:noFill/>
            <a:ln>
              <a:noFill/>
            </a:ln>
          </p:spPr>
          <p:txBody>
            <a:bodyPr lIns="318900" tIns="39350" rIns="220450" bIns="39350" anchor="t" anchorCtr="0">
              <a:noAutofit/>
            </a:bodyPr>
            <a:lstStyle/>
            <a:p>
              <a:pPr marL="228600" marR="0" lvl="1" indent="-190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 establish clarity around what good educational practice looks like and model it</a:t>
              </a:r>
            </a:p>
            <a:p>
              <a:pPr marL="228600" marR="0" lvl="1" indent="-1905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We create and leverage systems &amp; opportunities for feedback, reflection, and continuous improvement</a:t>
              </a:r>
            </a:p>
            <a:p>
              <a:pPr marL="228600" marR="0" lvl="1" indent="-1905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 establish a system of accountability based on reciprocity and outcomes</a:t>
              </a:r>
            </a:p>
            <a:p>
              <a:pPr marL="228600" marR="0" lvl="1" indent="-1905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 deliberately collaborate with constituents through the work in ways that promote strong engagement, relationships, ownership, and equity</a:t>
              </a:r>
            </a:p>
            <a:p>
              <a:pPr marL="228600" marR="0" lvl="1" indent="-1905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 build internal capacity that supports and sustains long-term change</a:t>
              </a:r>
            </a:p>
          </p:txBody>
        </p:sp>
        <p:sp>
          <p:nvSpPr>
            <p:cNvPr id="512" name="Shape 512" descr="Blue text box"/>
            <p:cNvSpPr/>
            <p:nvPr/>
          </p:nvSpPr>
          <p:spPr>
            <a:xfrm>
              <a:off x="-4" y="4180122"/>
              <a:ext cx="10044300" cy="4881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3" name="Shape 513"/>
            <p:cNvSpPr txBox="1"/>
            <p:nvPr/>
          </p:nvSpPr>
          <p:spPr>
            <a:xfrm>
              <a:off x="36295" y="4360723"/>
              <a:ext cx="9971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lIns="118100" tIns="118100" rIns="118100" bIns="11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THEN</a:t>
              </a:r>
            </a:p>
          </p:txBody>
        </p:sp>
        <p:sp>
          <p:nvSpPr>
            <p:cNvPr id="514" name="Shape 514"/>
            <p:cNvSpPr/>
            <p:nvPr/>
          </p:nvSpPr>
          <p:spPr>
            <a:xfrm>
              <a:off x="0" y="4668069"/>
              <a:ext cx="10044300" cy="192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 descr="Schools and educators will engage in more effective continuous improvement around our priorities, we will have a coherent and sustainable system grounded in equity/social justice, and will provide our students with a world class education preparing them for success in college and career  &#10;"/>
            <p:cNvSpPr txBox="1"/>
            <p:nvPr/>
          </p:nvSpPr>
          <p:spPr>
            <a:xfrm>
              <a:off x="0" y="4668069"/>
              <a:ext cx="10044300" cy="1925100"/>
            </a:xfrm>
            <a:prstGeom prst="rect">
              <a:avLst/>
            </a:prstGeom>
            <a:noFill/>
            <a:ln>
              <a:noFill/>
            </a:ln>
          </p:spPr>
          <p:txBody>
            <a:bodyPr lIns="318900" tIns="39350" rIns="220450" bIns="39350" anchor="t" anchorCtr="0">
              <a:noAutofit/>
            </a:bodyPr>
            <a:lstStyle/>
            <a:p>
              <a:pPr marL="228600" marR="0" lvl="1" indent="-190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Schools and educators will engage in more effective continuous improvement around our priorities, we will have a coherent and sustainable system grounded in equity/social justice, and will provide our students wi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 a world class education preparing them for success in college and career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531639" y="753227"/>
            <a:ext cx="6896533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Turnaround Plan Priority Areas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152400" y="2133600"/>
            <a:ext cx="8915400" cy="441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Trebuchet MS"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Ensuring an inclusive and supportive school community with high expectations and rigorous, equitable, and personalized instruction for all students, including students with disabilities (SWDs) and English learners (ELs).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Trebuchet MS"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Developing a district-wide professional culture of highly effective teaching and leadership.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Trebuchet MS"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Creating the conditions to enable and apply evidence-informed decision-making.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800"/>
              <a:t>Establishing systems and processes to cultivate and leverage family engagement and community partnerships.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800"/>
              <a:t>Organizing the district and reallocating resources to ensure high-quality management, accountability, system-wide coherence, and sustainability.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264" y="573177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First 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 Weeks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and Instructional Improvements</a:t>
            </a: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and Community Engagement</a:t>
            </a: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and Emotional Learning</a:t>
            </a: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Systems</a:t>
            </a: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628" y="2694769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947" y="2601724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</a:t>
            </a:r>
          </a:p>
        </p:txBody>
      </p:sp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264" y="2694769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947" y="2601724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9" name="Shape 359"/>
          <p:cNvSpPr txBox="1"/>
          <p:nvPr/>
        </p:nvSpPr>
        <p:spPr>
          <a:xfrm>
            <a:off x="304800" y="2642193"/>
            <a:ext cx="7617992" cy="1441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and Instructional Improvement</a:t>
            </a:r>
          </a:p>
        </p:txBody>
      </p:sp>
      <p:pic>
        <p:nvPicPr>
          <p:cNvPr id="360" name="Shape 360" descr="young students working with a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6214" y="0"/>
            <a:ext cx="3505200" cy="278662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1" name="Shape 361" descr="young students in the classro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37207"/>
            <a:ext cx="3809999" cy="273191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103475" y="2150450"/>
            <a:ext cx="66888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Hill Literacy working district-wide to develop systems necessary to institute evidence based literacy practices within a tiered instructional model.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0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2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District</a:t>
            </a:r>
            <a:r>
              <a:rPr lang="en-US" sz="2000" dirty="0"/>
              <a:t>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literacy leadership team </a:t>
            </a:r>
            <a:r>
              <a:rPr lang="en-US" sz="2000" dirty="0"/>
              <a:t>(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grades K-5) developing action plan to guide work at each school.</a:t>
            </a:r>
          </a:p>
          <a:p>
            <a:pPr marL="228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0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/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K-12 math curriculum has been </a:t>
            </a:r>
            <a:r>
              <a:rPr lang="en-US" sz="20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mapped and </a:t>
            </a:r>
            <a:r>
              <a:rPr lang="en-US" sz="2000" dirty="0" smtClean="0"/>
              <a:t>Math </a:t>
            </a:r>
            <a:r>
              <a:rPr lang="en-US" sz="2000" dirty="0"/>
              <a:t>Common Assessments created and administered through grades 1-8 with SchoolCity.</a:t>
            </a:r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endParaRPr lang="en-US" sz="20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6482" y="609600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9" name="Shape 369" descr="educators in a meeting"/>
          <p:cNvPicPr preferRelativeResize="0"/>
          <p:nvPr/>
        </p:nvPicPr>
        <p:blipFill rotWithShape="1">
          <a:blip r:embed="rId4">
            <a:alphaModFix/>
          </a:blip>
          <a:srcRect r="45578"/>
          <a:stretch/>
        </p:blipFill>
        <p:spPr>
          <a:xfrm rot="5400000">
            <a:off x="7041025" y="2057874"/>
            <a:ext cx="1650000" cy="22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 descr="educators in a meeting"/>
          <p:cNvPicPr preferRelativeResize="0"/>
          <p:nvPr/>
        </p:nvPicPr>
        <p:blipFill rotWithShape="1">
          <a:blip r:embed="rId5">
            <a:alphaModFix/>
          </a:blip>
          <a:srcRect l="29545" r="13636"/>
          <a:stretch/>
        </p:blipFill>
        <p:spPr>
          <a:xfrm rot="5400000">
            <a:off x="6971575" y="3958799"/>
            <a:ext cx="1751100" cy="23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34635" y="609599"/>
            <a:ext cx="7617992" cy="1441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and Instructional Improvement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381000" y="2175017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B</a:t>
            </a: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i-weekly walkthroughs ha</a:t>
            </a:r>
            <a:r>
              <a:rPr lang="en-US" sz="2000"/>
              <a:t>ve</a:t>
            </a: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been implemented</a:t>
            </a:r>
            <a:r>
              <a:rPr lang="en-US" sz="2000"/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M</a:t>
            </a: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onthly district instructional rounds began October 17</a:t>
            </a:r>
            <a:r>
              <a:rPr lang="en-US" sz="2000"/>
              <a:t>; </a:t>
            </a: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focus on a school-based problem of practice.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lvl="0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Research for Better Teaching (RBT) delivering 42-hour ATSR PD to all administrators and evaluators.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lvl="0" indent="12700" rtl="0">
              <a:spcBef>
                <a:spcPts val="0"/>
              </a:spcBef>
              <a:buSzPct val="100000"/>
            </a:pPr>
            <a:r>
              <a:rPr lang="en-US" sz="2000"/>
              <a:t>RBT delivering PD to staff on creating rigorous tasks that align with mastery learning objectives.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628" y="626918"/>
            <a:ext cx="1491370" cy="143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9" name="Shape 379"/>
          <p:cNvSpPr txBox="1"/>
          <p:nvPr/>
        </p:nvSpPr>
        <p:spPr>
          <a:xfrm>
            <a:off x="34635" y="609599"/>
            <a:ext cx="7617992" cy="1441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and Instructional Improvement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223900" y="2150450"/>
            <a:ext cx="8229600" cy="279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15 Better Lesson virtual coaches added to our teacher mentoring program.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 dirty="0"/>
          </a:p>
          <a:p>
            <a:pPr marL="228600" marR="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 building-based tech leaders stipend positions </a:t>
            </a:r>
            <a:r>
              <a:rPr lang="en-US" sz="2000" dirty="0"/>
              <a:t>created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 improve tech integrat</a:t>
            </a:r>
            <a:r>
              <a:rPr lang="en-US" sz="2000" dirty="0"/>
              <a:t>ion</a:t>
            </a:r>
            <a:r>
              <a:rPr lang="en-US" sz="20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lang="en-US" sz="20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3410" y="616362"/>
            <a:ext cx="1491370" cy="144103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34635" y="609599"/>
            <a:ext cx="7617992" cy="1441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and Instructional Improvement</a:t>
            </a:r>
          </a:p>
        </p:txBody>
      </p:sp>
      <p:pic>
        <p:nvPicPr>
          <p:cNvPr id="395" name="Shape 395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523316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6" name="Shape 396"/>
          <p:cNvSpPr txBox="1"/>
          <p:nvPr/>
        </p:nvSpPr>
        <p:spPr>
          <a:xfrm>
            <a:off x="223900" y="3823855"/>
            <a:ext cx="6406500" cy="2242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-21590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r>
              <a:rPr lang="en-US" sz="2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Partnership with </a:t>
            </a:r>
            <a:r>
              <a:rPr lang="en-US" sz="2000" b="1" i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AeroVenture</a:t>
            </a:r>
            <a:r>
              <a:rPr lang="en-US" sz="2000" b="1" i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Institute</a:t>
            </a:r>
            <a:r>
              <a:rPr lang="en-US" sz="2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a career pathway for 26 HS students to take aviation science, gain 2 college credits, and attain hours toward flight licensure</a:t>
            </a:r>
            <a:r>
              <a:rPr lang="en-US" sz="20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228600" lvl="0" indent="-21590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endParaRPr lang="en-US" sz="20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indent="-215900">
              <a:lnSpc>
                <a:spcPct val="90000"/>
              </a:lnSpc>
              <a:buClr>
                <a:schemeClr val="lt1"/>
              </a:buClr>
              <a:buSzPct val="100000"/>
              <a:buFontTx/>
              <a:buChar char="•"/>
            </a:pPr>
            <a:r>
              <a:rPr lang="en-US" sz="2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Credit Recovery Program offered after school, Tuesday through Thursday, utilizing the </a:t>
            </a:r>
            <a:r>
              <a:rPr lang="en-US" sz="2000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Edmentum</a:t>
            </a:r>
            <a:r>
              <a:rPr lang="en-US" sz="2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learning platform. </a:t>
            </a:r>
          </a:p>
          <a:p>
            <a:pPr marL="228600" lvl="0" indent="-21590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endParaRPr lang="en-US"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000" dirty="0"/>
          </a:p>
        </p:txBody>
      </p:sp>
      <p:pic>
        <p:nvPicPr>
          <p:cNvPr id="397" name="Shape 397" descr="Receiver with Aero Venture staf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3624" y="4570775"/>
            <a:ext cx="1974000" cy="19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531639" y="2869894"/>
            <a:ext cx="6889150" cy="1090787"/>
          </a:xfrm>
          <a:prstGeom prst="rect">
            <a:avLst/>
          </a:prstGeom>
          <a:noFill/>
          <a:ln>
            <a:noFill/>
          </a:ln>
          <a:effectLst>
            <a:outerShdw blurRad="50799" dist="76200" dir="5400000" algn="t" rotWithShape="0">
              <a:srgbClr val="D8D8D8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and Community Engagement</a:t>
            </a:r>
          </a:p>
        </p:txBody>
      </p:sp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264" y="2694769"/>
            <a:ext cx="1491370" cy="144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Southbridge Public School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90" y="2605044"/>
            <a:ext cx="1627909" cy="1627127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3" name="Shape 413" descr="a teacher workign with young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89710"/>
            <a:ext cx="3682999" cy="275088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4" name="Shape 414" descr="teacher and student working on a tabl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600" y="0"/>
            <a:ext cx="3755964" cy="280538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531639" y="4232171"/>
            <a:ext cx="6889150" cy="1704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Southbridge Public Schools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rgbClr val="000000"/>
      </a:dk1>
      <a:lt1>
        <a:srgbClr val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ti_RoutingExistingProperties xmlns="0a4e05da-b9bc-4326-ad73-01ef31b95567" xsi:nil="true"/>
    <_dlc_DocIdPersistId xmlns="733efe1c-5bbe-4968-87dc-d400e65c879f">true</_dlc_DocIdPersistId>
    <_dlc_DocId xmlns="733efe1c-5bbe-4968-87dc-d400e65c879f">DESE-231-29003</_dlc_DocId>
    <_dlc_DocIdUrl xmlns="733efe1c-5bbe-4968-87dc-d400e65c879f">
      <Url>https://sharepoint.doemass.org/ese/webteam/cps/_layouts/DocIdRedir.aspx?ID=DESE-231-29003</Url>
      <Description>DESE-231-29003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4261BFE874874F899C38CF9C771BFF" ma:contentTypeVersion="7" ma:contentTypeDescription="Create a new document." ma:contentTypeScope="" ma:versionID="3a5a55f13e9bb649c79d8b6e4cc9fe8c">
  <xsd:schema xmlns:xsd="http://www.w3.org/2001/XMLSchema" xmlns:xs="http://www.w3.org/2001/XMLSchema" xmlns:p="http://schemas.microsoft.com/office/2006/metadata/properties" xmlns:ns2="0a4e05da-b9bc-4326-ad73-01ef31b95567" xmlns:ns3="733efe1c-5bbe-4968-87dc-d400e65c879f" targetNamespace="http://schemas.microsoft.com/office/2006/metadata/properties" ma:root="true" ma:fieldsID="9f746412060615af2bac066d19f8186c" ns2:_="" ns3:_="">
    <xsd:import namespace="0a4e05da-b9bc-4326-ad73-01ef31b95567"/>
    <xsd:import namespace="733efe1c-5bbe-4968-87dc-d400e65c879f"/>
    <xsd:element name="properties">
      <xsd:complexType>
        <xsd:sequence>
          <xsd:element name="documentManagement">
            <xsd:complexType>
              <xsd:all>
                <xsd:element ref="ns2:_vti_RoutingExistingPropertie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e05da-b9bc-4326-ad73-01ef31b95567" elementFormDefault="qualified">
    <xsd:import namespace="http://schemas.microsoft.com/office/2006/documentManagement/types"/>
    <xsd:import namespace="http://schemas.microsoft.com/office/infopath/2007/PartnerControls"/>
    <xsd:element name="_vti_RoutingExistingProperties" ma:index="8" nillable="true" ma:displayName="Original Properties" ma:hidden="true" ma:internalName="_vti_RoutingExistingProperti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efe1c-5bbe-4968-87dc-d400e65c879f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DropOffZoneRoutingForm</Edit>
  <New>DocumentLibraryForm</New>
</FormTemplates>
</file>

<file path=customXml/itemProps1.xml><?xml version="1.0" encoding="utf-8"?>
<ds:datastoreItem xmlns:ds="http://schemas.openxmlformats.org/officeDocument/2006/customXml" ds:itemID="{F700275F-E6AC-4C77-9175-855D0273BDB9}">
  <ds:schemaRefs>
    <ds:schemaRef ds:uri="http://schemas.microsoft.com/office/2006/metadata/properties"/>
    <ds:schemaRef ds:uri="http://schemas.microsoft.com/office/infopath/2007/PartnerControls"/>
    <ds:schemaRef ds:uri="0a4e05da-b9bc-4326-ad73-01ef31b95567"/>
    <ds:schemaRef ds:uri="733efe1c-5bbe-4968-87dc-d400e65c879f"/>
  </ds:schemaRefs>
</ds:datastoreItem>
</file>

<file path=customXml/itemProps2.xml><?xml version="1.0" encoding="utf-8"?>
<ds:datastoreItem xmlns:ds="http://schemas.openxmlformats.org/officeDocument/2006/customXml" ds:itemID="{79E93C20-5E3F-4CF1-8390-41872EBA0D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4e05da-b9bc-4326-ad73-01ef31b95567"/>
    <ds:schemaRef ds:uri="733efe1c-5bbe-4968-87dc-d400e65c8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BE89C6-50CC-4253-A6EC-7608ED93134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5552E47-D84E-4662-8920-B013268D08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816</Words>
  <Application>Microsoft Office PowerPoint</Application>
  <PresentationFormat>On-screen Show (4:3)</PresentationFormat>
  <Paragraphs>111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Berlin</vt:lpstr>
      <vt:lpstr>Office Theme</vt:lpstr>
      <vt:lpstr>Southbridge Public Schools</vt:lpstr>
      <vt:lpstr>Receivership At-A-Glance</vt:lpstr>
      <vt:lpstr>Turnaround Plan Priority Areas</vt:lpstr>
      <vt:lpstr> The First 6 Weeks</vt:lpstr>
      <vt:lpstr>Slide 6</vt:lpstr>
      <vt:lpstr>Slide 7</vt:lpstr>
      <vt:lpstr>Slide 8</vt:lpstr>
      <vt:lpstr>Academic and Instructional Improvement</vt:lpstr>
      <vt:lpstr>Family and Community Engagement</vt:lpstr>
      <vt:lpstr>Family and Community Engagement</vt:lpstr>
      <vt:lpstr>Social and Emotional Learning</vt:lpstr>
      <vt:lpstr>Social-Emotional Learning</vt:lpstr>
      <vt:lpstr>Social-Emotional Learning</vt:lpstr>
      <vt:lpstr>Social-Emotional Learning</vt:lpstr>
      <vt:lpstr>Systems</vt:lpstr>
      <vt:lpstr>Systems</vt:lpstr>
      <vt:lpstr>Systems</vt:lpstr>
      <vt:lpstr>Systems</vt:lpstr>
      <vt:lpstr>Theory of Action</vt:lpstr>
      <vt:lpstr>Slide 21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Southbridge Public Schools Presentation to BESE, October 2016</dc:title>
  <dc:creator>ESE</dc:creator>
  <cp:lastModifiedBy>dzou</cp:lastModifiedBy>
  <cp:revision>11</cp:revision>
  <dcterms:modified xsi:type="dcterms:W3CDTF">2016-10-27T15:13:06Z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Oct 27 2016</vt:lpwstr>
  </property>
</Properties>
</file>