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8" r:id="rId5"/>
  </p:sldMasterIdLst>
  <p:notesMasterIdLst>
    <p:notesMasterId r:id="rId20"/>
  </p:notesMasterIdLst>
  <p:handoutMasterIdLst>
    <p:handoutMasterId r:id="rId21"/>
  </p:handoutMasterIdLst>
  <p:sldIdLst>
    <p:sldId id="256" r:id="rId6"/>
    <p:sldId id="257" r:id="rId7"/>
    <p:sldId id="263" r:id="rId8"/>
    <p:sldId id="262" r:id="rId9"/>
    <p:sldId id="264" r:id="rId10"/>
    <p:sldId id="265" r:id="rId11"/>
    <p:sldId id="273" r:id="rId12"/>
    <p:sldId id="271" r:id="rId13"/>
    <p:sldId id="259" r:id="rId14"/>
    <p:sldId id="258" r:id="rId15"/>
    <p:sldId id="261" r:id="rId16"/>
    <p:sldId id="260" r:id="rId17"/>
    <p:sldId id="270" r:id="rId18"/>
    <p:sldId id="272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430" autoAdjust="0"/>
  </p:normalViewPr>
  <p:slideViewPr>
    <p:cSldViewPr>
      <p:cViewPr>
        <p:scale>
          <a:sx n="80" d="100"/>
          <a:sy n="80" d="100"/>
        </p:scale>
        <p:origin x="-2430" y="-540"/>
      </p:cViewPr>
      <p:guideLst>
        <p:guide orient="horz" pos="2160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38AE5D3-7EC3-498C-8A93-D1F55A96F4C1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0820B25-C917-4208-BDDF-C72B78E7CC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8561185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063F597-CE17-476A-A5CB-91589ED997B7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45724FF-A098-4B60-9000-6891DF098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00118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White Hispanic = 47%</a:t>
            </a:r>
          </a:p>
          <a:p>
            <a:r>
              <a:rPr lang="en-US" dirty="0" smtClean="0"/>
              <a:t>White</a:t>
            </a:r>
            <a:r>
              <a:rPr lang="en-US" baseline="0" dirty="0" smtClean="0"/>
              <a:t> AA = 43%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Holyoke – 53% reduction</a:t>
            </a:r>
            <a:r>
              <a:rPr lang="en-US" baseline="0" dirty="0" smtClean="0"/>
              <a:t> in dropout gap from 2007 to 2016</a:t>
            </a:r>
          </a:p>
          <a:p>
            <a:r>
              <a:rPr lang="en-US" baseline="0" dirty="0" smtClean="0"/>
              <a:t>Lawrence – 59% form 2007 to 2016 and 28% since receivership</a:t>
            </a:r>
          </a:p>
          <a:p>
            <a:r>
              <a:rPr lang="en-US" baseline="0" dirty="0" smtClean="0"/>
              <a:t>Southbridge – 18% from 2007 to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Represents a 32%</a:t>
            </a:r>
            <a:r>
              <a:rPr lang="en-US" baseline="0" dirty="0" smtClean="0"/>
              <a:t> reduction in the graduation rate gap between White and African American students and between White and Hispanic students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Lawrence – 60.6 in 2012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ESE Logo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r="77994"/>
          <a:stretch>
            <a:fillRect/>
          </a:stretch>
        </p:blipFill>
        <p:spPr>
          <a:xfrm>
            <a:off x="5867400" y="-381000"/>
            <a:ext cx="3505200" cy="7745744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33400" y="990601"/>
            <a:ext cx="7772400" cy="1905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33400" y="2895600"/>
            <a:ext cx="6400800" cy="1066800"/>
          </a:xfrm>
        </p:spPr>
        <p:txBody>
          <a:bodyPr anchor="t" anchorCtr="0"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2" descr="Massachusetts Department of Elementary and Secondary Education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562600"/>
            <a:ext cx="27146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on Left Hal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285750"/>
            <a:ext cx="4191000" cy="1162050"/>
          </a:xfrm>
        </p:spPr>
        <p:txBody>
          <a:bodyPr anchor="b">
            <a:noAutofit/>
          </a:bodyPr>
          <a:lstStyle>
            <a:lvl1pPr algn="l">
              <a:defRPr sz="4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4572000" cy="685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CE43-016E-449F-9706-26248BFC54AD}" type="datetime1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648200" y="1524000"/>
            <a:ext cx="38862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00600"/>
            <a:ext cx="7620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12775"/>
            <a:ext cx="76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367338"/>
            <a:ext cx="76200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7493-33A3-4197-917E-EEF3957AB252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A307-C7D7-48DF-9A27-B47F9B671EC5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274638"/>
            <a:ext cx="5410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FE243-CC59-4617-A96F-54AAA96641C8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FCE0-82CF-4805-9DFB-E2B0729D46AD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,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4F7B-0081-4992-B1AA-BA7A5348C1F1}" type="datetime1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7924800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7924800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ESE Logo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t="-1145" r="79429" b="6542"/>
          <a:stretch>
            <a:fillRect/>
          </a:stretch>
        </p:blipFill>
        <p:spPr>
          <a:xfrm>
            <a:off x="6895187" y="1828800"/>
            <a:ext cx="2248812" cy="50292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6781800" cy="2895600"/>
          </a:xfrm>
        </p:spPr>
        <p:txBody>
          <a:bodyPr anchor="b" anchorCtr="0">
            <a:noAutofit/>
          </a:bodyPr>
          <a:lstStyle>
            <a:lvl1pPr algn="l"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85800" y="5105401"/>
            <a:ext cx="6781800" cy="685800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6" name="Picture 2" descr="Massachusetts Department of Elementary and Secondary Education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6019800"/>
            <a:ext cx="2514600" cy="59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ESE Logo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t="-1145" r="79429" b="6542"/>
          <a:stretch>
            <a:fillRect/>
          </a:stretch>
        </p:blipFill>
        <p:spPr>
          <a:xfrm>
            <a:off x="6895187" y="1828800"/>
            <a:ext cx="2248812" cy="50292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6781800" cy="2895600"/>
          </a:xfrm>
        </p:spPr>
        <p:txBody>
          <a:bodyPr anchor="b" anchorCtr="0">
            <a:noAutofit/>
          </a:bodyPr>
          <a:lstStyle>
            <a:lvl1pPr algn="l"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85800" y="5105401"/>
            <a:ext cx="6781800" cy="685800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685800" y="381000"/>
            <a:ext cx="67818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2" descr="Massachusetts Department of Elementary and Secondary Education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6019800"/>
            <a:ext cx="2514600" cy="59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71EE-B44A-4B18-9AB0-96D87421065F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3810000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3810000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2904" y="1535113"/>
            <a:ext cx="3811496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2904" y="2174875"/>
            <a:ext cx="3811496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D7733-F36D-4647-94D7-3A813009224E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BA47D-CCBB-410C-ABA0-8A0D02B57B23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942B-042A-4609-9073-EEA1CBC01FF6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ESE_StarLogo_2881_1401_transparent_color.gif"/>
          <p:cNvPicPr>
            <a:picLocks noChangeAspect="1"/>
          </p:cNvPicPr>
          <p:nvPr/>
        </p:nvPicPr>
        <p:blipFill>
          <a:blip r:embed="rId15" cstate="print">
            <a:lum bright="40000"/>
          </a:blip>
          <a:srcRect r="76032"/>
          <a:stretch>
            <a:fillRect/>
          </a:stretch>
        </p:blipFill>
        <p:spPr>
          <a:xfrm>
            <a:off x="8258088" y="4953000"/>
            <a:ext cx="914400" cy="1905000"/>
          </a:xfrm>
          <a:prstGeom prst="rect">
            <a:avLst/>
          </a:prstGeom>
        </p:spPr>
      </p:pic>
      <p:pic>
        <p:nvPicPr>
          <p:cNvPr id="8" name="Picture 7" descr="ESE_StarLogo_2881_1401_transparent_color.gif"/>
          <p:cNvPicPr>
            <a:picLocks noChangeAspect="1"/>
          </p:cNvPicPr>
          <p:nvPr/>
        </p:nvPicPr>
        <p:blipFill>
          <a:blip r:embed="rId15" cstate="print">
            <a:lum bright="40000"/>
          </a:blip>
          <a:srcRect r="76032"/>
          <a:stretch>
            <a:fillRect/>
          </a:stretch>
        </p:blipFill>
        <p:spPr>
          <a:xfrm>
            <a:off x="8258088" y="4953000"/>
            <a:ext cx="914400" cy="1905000"/>
          </a:xfrm>
          <a:prstGeom prst="rect">
            <a:avLst/>
          </a:prstGeom>
        </p:spPr>
      </p:pic>
      <p:pic>
        <p:nvPicPr>
          <p:cNvPr id="7" name="Picture 6" descr="ESE Logo"/>
          <p:cNvPicPr>
            <a:picLocks noChangeAspect="1"/>
          </p:cNvPicPr>
          <p:nvPr/>
        </p:nvPicPr>
        <p:blipFill>
          <a:blip r:embed="rId15" cstate="print">
            <a:lum bright="40000"/>
          </a:blip>
          <a:srcRect r="76032"/>
          <a:stretch>
            <a:fillRect/>
          </a:stretch>
        </p:blipFill>
        <p:spPr>
          <a:xfrm>
            <a:off x="8258088" y="4953000"/>
            <a:ext cx="914400" cy="1905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7924800" cy="4602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22371-60CA-4147-A4C9-1D7022A867E1}" type="datetime1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41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6688" y="5257800"/>
            <a:ext cx="5334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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71600"/>
            <a:ext cx="68580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2016 Annual Dropout and</a:t>
            </a:r>
            <a:br>
              <a:rPr lang="en-US" dirty="0" smtClean="0"/>
            </a:br>
            <a:r>
              <a:rPr lang="en-US" dirty="0" smtClean="0"/>
              <a:t>Cohort Graduation Rates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2015-16 Annual Dropout Rate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5,523 students in grades nine through twelve dropped out of high school in the 2015-16 school year</a:t>
            </a:r>
          </a:p>
          <a:p>
            <a:r>
              <a:rPr lang="en-US" dirty="0" smtClean="0"/>
              <a:t>Represents 1.9% of all students in grades nine through twelve </a:t>
            </a:r>
          </a:p>
          <a:p>
            <a:r>
              <a:rPr lang="en-US" dirty="0" smtClean="0"/>
              <a:t>Remains the lowest dropout rate on record at ESE</a:t>
            </a:r>
          </a:p>
          <a:p>
            <a:r>
              <a:rPr lang="en-US" dirty="0" smtClean="0"/>
              <a:t>Mixed results among racial/ethnic subgroups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9600" y="227857"/>
            <a:ext cx="79248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 dirty="0" smtClean="0"/>
              <a:t>Annual Dropout Rate 2007-2016</a:t>
            </a:r>
            <a:endParaRPr lang="en-US" sz="3800" dirty="0"/>
          </a:p>
        </p:txBody>
      </p:sp>
      <p:pic>
        <p:nvPicPr>
          <p:cNvPr id="4098" name="Picture 2" descr="School Year Vs. Annual Dropout Rate&#10;&#10;2007(3.8), 2008(3.4), 2009(2.9), 2010(2.9), 2011(2.7), 2012(2.5), 2013(2.2), 2014(2.0), 2015(1.9), 2016(1.9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399" y="914400"/>
            <a:ext cx="8027831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" y="381000"/>
            <a:ext cx="82296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 dirty="0" smtClean="0">
                <a:latin typeface="+mj-lt"/>
              </a:rPr>
              <a:t>Annual Dropout Numbers 2007-2016</a:t>
            </a:r>
            <a:endParaRPr lang="en-US" sz="3800" dirty="0">
              <a:latin typeface="+mj-lt"/>
            </a:endParaRPr>
          </a:p>
        </p:txBody>
      </p:sp>
      <p:pic>
        <p:nvPicPr>
          <p:cNvPr id="5122" name="Picture 2" descr="School Year Vs. Number of Dropouts&#10;&#10;2007(11,436), 2008(9,995), 2009(8,585), 2010(8,296), 2011(7,894), 2012(7,051), 2013(6,248), 2014(5,746), 2015(5,346), 2016(5,523)&#10;Reduce the number of Dropouts by 51.7% from 2007 to 2016&#10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066800"/>
            <a:ext cx="8094758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Dropout Rate Gaps Narrowing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146" name="Picture 2" descr="School Year Vs. Annual Droupout Rate&#10;&#10;White:&#10;2007(2.7), 2008(2.2), 2009(1.8), 2010(1.8), 2011(1.7), 2012(1.5), 2013(1.3), 2014(1.2), 2015(1.1), 2016(1.1)&#10;&#10;African-American:&#10;2007(6.4), 2008(5.8), 2009(5.6), 2010(5.1), 2011(4.8), 2012(4.5), 2013(3.9), 2014(3.5), 2015(3.0), 2016(3.2)&#10;&#10;Hispanic&#10;2007(9.0), 2008(8.3), 2009(7.5), 2010(7.4), 2011(7.0), 2012(6.1), 2013(5.4), 2014(4.9), 2015(4.4), 2016(4.5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252" y="1371600"/>
            <a:ext cx="7951348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Annual Dropout Rates – Receivership Districts</a:t>
            </a:r>
            <a:br>
              <a:rPr lang="en-US" sz="3200" dirty="0" smtClean="0"/>
            </a:br>
            <a:r>
              <a:rPr lang="en-US" sz="3200" dirty="0" smtClean="0"/>
              <a:t>2007-2016</a:t>
            </a:r>
            <a:endParaRPr lang="en-US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170" name="Picture 2" descr="School Year Vs. Annual Droupout Rate&#10;&#10;Holyoke:&#10;2007(11.6), 2008(11.6), 2009(9.8), 2010(9.5), 2011(9.8), 2012(7.7), 2013(9.1), 2014(6.4), 2015(7.6), 2016(5.4)&#10;&#10;Lawrence:&#10;2007(10.3), 2008(12.9), 2009(10.2), 2010(9.4), 2011(8.6), 2012(5.9), 2013(5.8), 2014(4.6), 2015(4.5), 2016(4.2)&#10;&#10;Southbridge&#10;2007(8.3), 2008(8.3), 2009(5.2), 2010(5.5), 2011(5.5), 2012(4.5), 2013(3.7), 2014(4.4), 2015(2.6), 2016(6.8)&#10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371600"/>
            <a:ext cx="802742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the Presentation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cohort graduation rate methodology and present results for the 2015 and 2016 cohorts</a:t>
            </a:r>
          </a:p>
          <a:p>
            <a:r>
              <a:rPr lang="en-US" dirty="0" smtClean="0"/>
              <a:t>Review annual dropout rate methodology and present results for the 2015-16 school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Calculating Graduation Rates in MA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EE012-8A9E-4E67-8993-D3E25498283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2" name="Rectangle 4" descr="# of students in cohort who graduate within 4 years&#10;[# of 1st time 9th graders 4 yrs earlier] – transfers out + transfers in      &#10;"/>
          <p:cNvSpPr>
            <a:spLocks noChangeArrowheads="1"/>
          </p:cNvSpPr>
          <p:nvPr/>
        </p:nvSpPr>
        <p:spPr bwMode="auto">
          <a:xfrm>
            <a:off x="457200" y="2286000"/>
            <a:ext cx="79248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105000"/>
              </a:lnSpc>
              <a:spcBef>
                <a:spcPct val="50000"/>
              </a:spcBef>
            </a:pPr>
            <a:r>
              <a:rPr lang="en-US" sz="2000" u="sng" dirty="0">
                <a:latin typeface="Trebuchet MS" pitchFamily="34" charset="0"/>
                <a:cs typeface="Arial" charset="0"/>
              </a:rPr>
              <a:t># of students in cohort who graduate within </a:t>
            </a:r>
            <a:r>
              <a:rPr lang="en-US" sz="2000" b="1" u="sng" dirty="0">
                <a:latin typeface="Trebuchet MS" pitchFamily="34" charset="0"/>
                <a:cs typeface="Arial" charset="0"/>
              </a:rPr>
              <a:t>4</a:t>
            </a:r>
            <a:r>
              <a:rPr lang="en-US" sz="2000" u="sng" dirty="0">
                <a:latin typeface="Trebuchet MS" pitchFamily="34" charset="0"/>
                <a:cs typeface="Arial" charset="0"/>
              </a:rPr>
              <a:t> years</a:t>
            </a:r>
            <a:endParaRPr lang="en-US" sz="2000" u="sng" dirty="0">
              <a:latin typeface="Trebuchet MS" pitchFamily="34" charset="0"/>
              <a:cs typeface="Times New Roman" pitchFamily="18" charset="0"/>
            </a:endParaRPr>
          </a:p>
          <a:p>
            <a:pPr marL="342900" indent="-342900">
              <a:lnSpc>
                <a:spcPct val="105000"/>
              </a:lnSpc>
              <a:spcBef>
                <a:spcPct val="50000"/>
              </a:spcBef>
            </a:pPr>
            <a:r>
              <a:rPr lang="en-US" sz="2000" dirty="0">
                <a:latin typeface="Trebuchet MS" pitchFamily="34" charset="0"/>
                <a:cs typeface="Arial" charset="0"/>
              </a:rPr>
              <a:t>[# of 1</a:t>
            </a:r>
            <a:r>
              <a:rPr lang="en-US" sz="2000" baseline="30000" dirty="0">
                <a:latin typeface="Trebuchet MS" pitchFamily="34" charset="0"/>
                <a:cs typeface="Arial" charset="0"/>
              </a:rPr>
              <a:t>st</a:t>
            </a:r>
            <a:r>
              <a:rPr lang="en-US" sz="2000" dirty="0">
                <a:latin typeface="Trebuchet MS" pitchFamily="34" charset="0"/>
                <a:cs typeface="Arial" charset="0"/>
              </a:rPr>
              <a:t> time 9</a:t>
            </a:r>
            <a:r>
              <a:rPr lang="en-US" sz="2000" baseline="30000" dirty="0">
                <a:latin typeface="Trebuchet MS" pitchFamily="34" charset="0"/>
                <a:cs typeface="Arial" charset="0"/>
              </a:rPr>
              <a:t>th</a:t>
            </a:r>
            <a:r>
              <a:rPr lang="en-US" sz="2000" dirty="0">
                <a:latin typeface="Trebuchet MS" pitchFamily="34" charset="0"/>
                <a:cs typeface="Arial" charset="0"/>
              </a:rPr>
              <a:t> graders 4 yrs earlier] </a:t>
            </a:r>
            <a:r>
              <a:rPr lang="en-US" sz="2000" dirty="0">
                <a:latin typeface="Arial"/>
                <a:cs typeface="Arial" charset="0"/>
              </a:rPr>
              <a:t>–</a:t>
            </a:r>
            <a:r>
              <a:rPr lang="en-US" sz="2000" dirty="0">
                <a:latin typeface="Trebuchet MS" pitchFamily="34" charset="0"/>
                <a:cs typeface="Arial" charset="0"/>
              </a:rPr>
              <a:t> transfers out + transfers in</a:t>
            </a:r>
            <a:r>
              <a:rPr lang="en-US" sz="2000" dirty="0">
                <a:latin typeface="Trebuchet MS" pitchFamily="34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rebuchet MS" pitchFamily="34" charset="0"/>
              </a:rPr>
              <a:t>     </a:t>
            </a:r>
            <a:endParaRPr lang="en-US" sz="2000" dirty="0">
              <a:latin typeface="Trebuchet MS" pitchFamily="34" charset="0"/>
            </a:endParaRPr>
          </a:p>
          <a:p>
            <a:pPr marL="342900" indent="-342900" algn="l">
              <a:spcBef>
                <a:spcPct val="20000"/>
              </a:spcBef>
            </a:pPr>
            <a:endParaRPr lang="en-US" sz="2400" dirty="0">
              <a:solidFill>
                <a:schemeClr val="folHlink"/>
              </a:solidFill>
              <a:latin typeface="Trebuchet MS" pitchFamily="34" charset="0"/>
            </a:endParaRPr>
          </a:p>
        </p:txBody>
      </p:sp>
      <p:grpSp>
        <p:nvGrpSpPr>
          <p:cNvPr id="21" name="Group 20" descr="Graph show:&#10;[July 1, 2012 9th grade first time] – [Transfer out/deceased&#10;] + [Transfer In] = [What percent graduate by summer ‘16?]      &#10;"/>
          <p:cNvGrpSpPr/>
          <p:nvPr/>
        </p:nvGrpSpPr>
        <p:grpSpPr>
          <a:xfrm>
            <a:off x="787400" y="4443413"/>
            <a:ext cx="7653338" cy="1473200"/>
            <a:chOff x="787400" y="4443413"/>
            <a:chExt cx="7653338" cy="1473200"/>
          </a:xfrm>
        </p:grpSpPr>
        <p:sp>
          <p:nvSpPr>
            <p:cNvPr id="13" name="Text Box 6" descr="There is a box around Cohort 2006 4-year rate: How many graduate by summer'06?  5-year rate: How many graduate by summer '07?"/>
            <p:cNvSpPr txBox="1">
              <a:spLocks noChangeArrowheads="1"/>
            </p:cNvSpPr>
            <p:nvPr/>
          </p:nvSpPr>
          <p:spPr bwMode="auto">
            <a:xfrm>
              <a:off x="6230938" y="4619625"/>
              <a:ext cx="2209800" cy="1016000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/>
                <a:t>What percent graduate by summer </a:t>
              </a:r>
              <a:r>
                <a:rPr lang="en-US" sz="2000" dirty="0" smtClean="0"/>
                <a:t>‘16?</a:t>
              </a:r>
              <a:endParaRPr lang="en-US" sz="2000" dirty="0"/>
            </a:p>
          </p:txBody>
        </p:sp>
        <p:sp>
          <p:nvSpPr>
            <p:cNvPr id="14" name="Text Box 7" descr="There is a box around transfer out, death."/>
            <p:cNvSpPr txBox="1">
              <a:spLocks noChangeArrowheads="1"/>
            </p:cNvSpPr>
            <p:nvPr/>
          </p:nvSpPr>
          <p:spPr bwMode="auto">
            <a:xfrm>
              <a:off x="3030538" y="4443413"/>
              <a:ext cx="2743200" cy="406400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/>
                <a:t>Transfer out/deceased</a:t>
              </a:r>
            </a:p>
          </p:txBody>
        </p:sp>
        <p:sp>
          <p:nvSpPr>
            <p:cNvPr id="15" name="Text Box 8" descr="There is a box around &quot;Transfer in&quot;."/>
            <p:cNvSpPr txBox="1">
              <a:spLocks noChangeArrowheads="1"/>
            </p:cNvSpPr>
            <p:nvPr/>
          </p:nvSpPr>
          <p:spPr bwMode="auto">
            <a:xfrm>
              <a:off x="3335338" y="5510213"/>
              <a:ext cx="2514600" cy="406400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/>
                <a:t>Transfer In</a:t>
              </a:r>
            </a:p>
          </p:txBody>
        </p:sp>
        <p:sp>
          <p:nvSpPr>
            <p:cNvPr id="16" name="Line 9" descr="This arrow connects &quot;Oct 1, 2002 9th grade first time&quot; to &quot;Cohort 2006&quot; 4 and 5 year rates."/>
            <p:cNvSpPr>
              <a:spLocks noChangeShapeType="1"/>
            </p:cNvSpPr>
            <p:nvPr/>
          </p:nvSpPr>
          <p:spPr bwMode="auto">
            <a:xfrm>
              <a:off x="2649538" y="5129213"/>
              <a:ext cx="3581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0" descr="This arrow connects &quot;Transfer in&quot; to the arrow from &quot;Oct 1, 2002 9th grade first time to &quot;Cohort 2006&quot; 4 and 5 year rates."/>
            <p:cNvSpPr>
              <a:spLocks noChangeShapeType="1"/>
            </p:cNvSpPr>
            <p:nvPr/>
          </p:nvSpPr>
          <p:spPr bwMode="auto">
            <a:xfrm flipV="1">
              <a:off x="4097338" y="5129213"/>
              <a:ext cx="3048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1" descr="This arrow connects the line from &quot;Oct. 1, 2002&quot; to &quot;Cohort 2006&quot; to &quot;transfer out, death.&quot;"/>
            <p:cNvSpPr>
              <a:spLocks noChangeShapeType="1"/>
            </p:cNvSpPr>
            <p:nvPr/>
          </p:nvSpPr>
          <p:spPr bwMode="auto">
            <a:xfrm flipV="1">
              <a:off x="3716338" y="4900613"/>
              <a:ext cx="3048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12" descr="There is a box around Oct 1, 2002 9th grade first time."/>
            <p:cNvSpPr txBox="1">
              <a:spLocks noChangeArrowheads="1"/>
            </p:cNvSpPr>
            <p:nvPr/>
          </p:nvSpPr>
          <p:spPr bwMode="auto">
            <a:xfrm>
              <a:off x="787400" y="4572000"/>
              <a:ext cx="1828800" cy="1016000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/>
                <a:t>July </a:t>
              </a:r>
              <a:r>
                <a:rPr lang="en-US" sz="2000" dirty="0"/>
                <a:t>1, </a:t>
              </a:r>
              <a:r>
                <a:rPr lang="en-US" sz="2000" dirty="0" smtClean="0"/>
                <a:t>2012 </a:t>
              </a:r>
              <a:r>
                <a:rPr lang="en-US" sz="2000" dirty="0"/>
                <a:t>9</a:t>
              </a:r>
              <a:r>
                <a:rPr lang="en-US" sz="2000" baseline="30000" dirty="0"/>
                <a:t>th</a:t>
              </a:r>
              <a:r>
                <a:rPr lang="en-US" sz="2000" dirty="0"/>
                <a:t> grade first time</a:t>
              </a:r>
            </a:p>
          </p:txBody>
        </p:sp>
      </p:grp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2286000" y="14478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</a:rPr>
              <a:t>4 Year Rate – </a:t>
            </a:r>
            <a:r>
              <a:rPr lang="en-US" sz="2400" b="1" dirty="0" smtClean="0">
                <a:latin typeface="Times New Roman" pitchFamily="18" charset="0"/>
              </a:rPr>
              <a:t>2016 </a:t>
            </a:r>
            <a:r>
              <a:rPr lang="en-US" sz="2400" b="1" dirty="0">
                <a:latin typeface="Times New Roman" pitchFamily="18" charset="0"/>
              </a:rPr>
              <a:t>Cohort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Cohort Graduation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2016 4-year cohort graduation rate increased to 87.5% from 87.3% for the 2015 cohort</a:t>
            </a:r>
          </a:p>
          <a:p>
            <a:r>
              <a:rPr lang="en-US" sz="2400" dirty="0" smtClean="0"/>
              <a:t>2015 5-year cohort graduation rate increased to 89.4% from 88.5% for the 2014 5-year rate.</a:t>
            </a:r>
          </a:p>
          <a:p>
            <a:r>
              <a:rPr lang="en-US" sz="2400" dirty="0" smtClean="0"/>
              <a:t>Ten consecutive years of increased 4-year rates</a:t>
            </a:r>
          </a:p>
          <a:p>
            <a:pPr lvl="0"/>
            <a:r>
              <a:rPr lang="en-US" sz="2400" dirty="0" smtClean="0"/>
              <a:t>All racial/ethnic groups increased their 2016 4-year graduation rate. </a:t>
            </a:r>
          </a:p>
          <a:p>
            <a:pPr lvl="1"/>
            <a:r>
              <a:rPr lang="en-US" sz="2000" dirty="0" smtClean="0"/>
              <a:t>African American students +1.4 percentage points</a:t>
            </a:r>
          </a:p>
          <a:p>
            <a:pPr lvl="1"/>
            <a:r>
              <a:rPr lang="en-US" sz="2000" dirty="0" smtClean="0"/>
              <a:t>Hispanic students +0.5 percentage points</a:t>
            </a:r>
          </a:p>
          <a:p>
            <a:pPr lvl="1"/>
            <a:r>
              <a:rPr lang="en-US" sz="2000" dirty="0" smtClean="0"/>
              <a:t>White students  +0.3 percentage points</a:t>
            </a:r>
          </a:p>
          <a:p>
            <a:pPr lvl="1"/>
            <a:r>
              <a:rPr lang="en-US" sz="2000" dirty="0" smtClean="0"/>
              <a:t>Asian students +0.3 percentage points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9600" y="274638"/>
            <a:ext cx="8153400" cy="792162"/>
          </a:xfrm>
        </p:spPr>
        <p:txBody>
          <a:bodyPr>
            <a:noAutofit/>
          </a:bodyPr>
          <a:lstStyle/>
          <a:p>
            <a:r>
              <a:rPr lang="en-US" sz="3800" dirty="0" smtClean="0"/>
              <a:t>Cohort Graduation Rates 2006-2016</a:t>
            </a:r>
            <a:endParaRPr lang="en-US" sz="3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 descr="Cohort Year Vs. Percent of Students Graduating&#10;&#10;4-Year Graduation Rate:&#10;2006(79.9), 2007(80.9), 2008(81.2), 2009(81.5), 2010(82.1), 2011(83.4), 2012(84.7), 2013(85.0), 2014(86.1), 2015(87.3), 2016(87.5)&#10;&#10;5-Year Graduation Rate:&#10;2006(82.7), 2007(84.0), 2008(84.2), 2009(84.0), 2010(84.7), 2011(86.3), 2012(87.5), 2013(87.7), 2014(88.5), 2015(89.4)&#10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219200"/>
            <a:ext cx="7924800" cy="509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1534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Graduation Rate Gaps Narrowing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0" name="Picture 2" descr="Cohort Year Vs. 4-Year Graduation Rate&#10;&#10;White:&#10;2006(85.1), 2007(86.4), 2008(86.6), 2009(86.9), 2010(87.7), 2011(89.1), 2012(89.7), 2013(90.1), 2014(90.9), 2015(91.6), 2016(91.9)&#10;&#10;African-American:&#10;2006(64.4), 2007(65.2), 2008(68.4), 2009(69.1), 2010(68.7), 2011(70.7), 2012(73.4), 2013(73.8), 2014(74.9), 2015(77.5), 2016(78.9)&#10;&#10;Hispanic:&#10;2006(56.9), 2007(58.5), 2008(58.3), 2009(59.7), 2010(61.2), 2011(61.9), 2012(65.5), 2013(66.8), 2014(69.2), 2015(72.2), 2016(72.7)&#10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219200"/>
            <a:ext cx="794618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Graduation Rates – Receivership Districts</a:t>
            </a:r>
            <a:br>
              <a:rPr lang="en-US" sz="3200" dirty="0" smtClean="0"/>
            </a:br>
            <a:r>
              <a:rPr lang="en-US" sz="3200" dirty="0" smtClean="0"/>
              <a:t>2006-2016</a:t>
            </a:r>
            <a:endParaRPr lang="en-US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075" name="Picture 3" descr="Cohort Year Vs. 4-Year Graduation Rate&#10;&#10;Southbridge:&#10;2006(6.3), 2007(59.7), 2008(64.7), 2009(57.5), 2010(61.3), 2011(69.0), 2012(76.1), 2013(70.6), 2014(62.9), 2015(64.7), 2016(71.4)&#10;&#10;Holyoke:&#10;2006(49.4), 2007(53.5), 2008(49.8), 2009(48.5), 2010(52.5), 2011(49.5), 2012(52.8), 2013(53.8), 2014(60.2), 2015(62.0), 2016(71.2)&#10;&#10;Lawrence:&#10;2006(41.0), 2007(40.8), 2008(35.8), 2009(48.1), 2010(46.7), 2011(52.3), 2012(60.6), 2013(61.3), 2014(66.9), 2015(71.8), 2016(71.4)&#10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371600"/>
            <a:ext cx="8040707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+mn-lt"/>
              </a:rPr>
              <a:t>Improved Graduation Rates for All Subgroups</a:t>
            </a:r>
            <a:br>
              <a:rPr lang="en-US" sz="3200" dirty="0" smtClean="0">
                <a:latin typeface="+mn-lt"/>
              </a:rPr>
            </a:br>
            <a:r>
              <a:rPr lang="en-US" sz="3200" dirty="0" smtClean="0">
                <a:latin typeface="+mn-lt"/>
              </a:rPr>
              <a:t>2006-2016</a:t>
            </a:r>
            <a:endParaRPr lang="en-US" sz="3200" dirty="0">
              <a:latin typeface="+mn-lt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19200" y="1600200"/>
          <a:ext cx="6792219" cy="4155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58150"/>
                <a:gridCol w="1742007"/>
                <a:gridCol w="1764819"/>
                <a:gridCol w="1327243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 </a:t>
                      </a:r>
                    </a:p>
                    <a:p>
                      <a:pPr algn="ctr"/>
                      <a:r>
                        <a:rPr lang="en-US" dirty="0" smtClean="0"/>
                        <a:t>4-</a:t>
                      </a:r>
                      <a:r>
                        <a:rPr lang="en-US" baseline="0" dirty="0" smtClean="0"/>
                        <a:t>Year Rate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2006</a:t>
                      </a:r>
                    </a:p>
                    <a:p>
                      <a:pPr algn="ctr"/>
                      <a:r>
                        <a:rPr lang="en-US" dirty="0" smtClean="0"/>
                        <a:t>4-</a:t>
                      </a:r>
                      <a:r>
                        <a:rPr lang="en-US" baseline="0" dirty="0" smtClean="0"/>
                        <a:t>Year Rate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 Change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 Students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79.9%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+7.6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Low Income/ED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78.4%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62.3%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+16.1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64.1%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+9.6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SWD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71.8%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61.1%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+10.7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African 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78.9%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64.4%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+14.5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92.7%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83.9%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+8.8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72.7%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56.9%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+15.8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91.9%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85.1%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+6.8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Calculating Annual Dropout Rates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EE012-8A9E-4E67-8993-D3E25498283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1" name="Rectangle 26"/>
          <p:cNvSpPr>
            <a:spLocks noChangeArrowheads="1"/>
          </p:cNvSpPr>
          <p:nvPr/>
        </p:nvSpPr>
        <p:spPr bwMode="auto">
          <a:xfrm>
            <a:off x="609600" y="1295400"/>
            <a:ext cx="800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</a:rPr>
              <a:t>The </a:t>
            </a:r>
            <a:r>
              <a:rPr lang="en-US" sz="1200" b="1" dirty="0">
                <a:latin typeface="Times New Roman" pitchFamily="18" charset="0"/>
              </a:rPr>
              <a:t>final dropout rate</a:t>
            </a:r>
            <a:r>
              <a:rPr lang="en-US" sz="1200" dirty="0">
                <a:latin typeface="Times New Roman" pitchFamily="18" charset="0"/>
              </a:rPr>
              <a:t> = [(Summer Dropouts + School Year Dropouts) – Returned Dropouts] / High School Enrollment  </a:t>
            </a:r>
          </a:p>
        </p:txBody>
      </p:sp>
      <p:grpSp>
        <p:nvGrpSpPr>
          <p:cNvPr id="21" name="Group 20" descr="Summer Dropouts: Students reported as dropping out of school or transferring to an in-state public school without a record of enrollment prior to the beginning of the school year.&#10;+&#10;School Year Dropouts: Students reported as dropping out of school or transferring to an in-state public school without a record of enrollment during the school year.&#10;=&#10;Preliminary Dropout Count: Total number of students considered to be preliminary dropouts for the school year.&#10;"/>
          <p:cNvGrpSpPr/>
          <p:nvPr/>
        </p:nvGrpSpPr>
        <p:grpSpPr>
          <a:xfrm>
            <a:off x="609600" y="1828800"/>
            <a:ext cx="7315200" cy="1524000"/>
            <a:chOff x="609600" y="1828800"/>
            <a:chExt cx="7315200" cy="1524000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609600" y="1828800"/>
              <a:ext cx="1828800" cy="1524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 dirty="0">
                  <a:latin typeface="Times New Roman" pitchFamily="18" charset="0"/>
                </a:rPr>
                <a:t>Summer </a:t>
              </a:r>
              <a:r>
                <a:rPr lang="en-US" sz="1200" b="1" dirty="0" smtClean="0">
                  <a:latin typeface="Times New Roman" pitchFamily="18" charset="0"/>
                </a:rPr>
                <a:t>Dropouts:</a:t>
              </a:r>
            </a:p>
            <a:p>
              <a:r>
                <a:rPr lang="en-US" sz="1200" dirty="0" smtClean="0">
                  <a:latin typeface="Times New Roman" pitchFamily="18" charset="0"/>
                </a:rPr>
                <a:t>Students reported as dropping out of school or transferring to an in-state public school without a record of enrollment prior to the beginning of the school year.</a:t>
              </a:r>
              <a:endParaRPr lang="en-US" dirty="0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200400" y="1828800"/>
              <a:ext cx="1828800" cy="1524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 dirty="0">
                  <a:latin typeface="Times New Roman" pitchFamily="18" charset="0"/>
                </a:rPr>
                <a:t>School Year Dropouts:</a:t>
              </a:r>
            </a:p>
            <a:p>
              <a:r>
                <a:rPr lang="en-US" sz="1200" dirty="0" smtClean="0">
                  <a:latin typeface="Times New Roman" pitchFamily="18" charset="0"/>
                </a:rPr>
                <a:t>Students reported as dropping out of school or transferring to an in-state public school without a record of enrollment during the school year.</a:t>
              </a:r>
              <a:endParaRPr lang="en-US" sz="1200" dirty="0" smtClean="0"/>
            </a:p>
            <a:p>
              <a:r>
                <a:rPr lang="en-US" sz="1200" dirty="0" smtClean="0">
                  <a:latin typeface="Times New Roman" pitchFamily="18" charset="0"/>
                </a:rPr>
                <a:t> </a:t>
              </a:r>
              <a:endParaRPr lang="en-US" sz="1200" dirty="0">
                <a:latin typeface="Times New Roman" pitchFamily="18" charset="0"/>
              </a:endParaRPr>
            </a:p>
          </p:txBody>
        </p:sp>
        <p:sp>
          <p:nvSpPr>
            <p:cNvPr id="12" name="Plus 11" descr="+ (plus sign)"/>
            <p:cNvSpPr/>
            <p:nvPr/>
          </p:nvSpPr>
          <p:spPr>
            <a:xfrm>
              <a:off x="2590800" y="2362200"/>
              <a:ext cx="381000" cy="457200"/>
            </a:xfrm>
            <a:prstGeom prst="mathPlus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Equal 14" descr="= (equal sign)"/>
            <p:cNvSpPr/>
            <p:nvPr/>
          </p:nvSpPr>
          <p:spPr>
            <a:xfrm>
              <a:off x="5181600" y="2362200"/>
              <a:ext cx="533400" cy="304800"/>
            </a:xfrm>
            <a:prstGeom prst="mathEqual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5867400" y="1828800"/>
              <a:ext cx="2057400" cy="1524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 dirty="0" smtClean="0">
                  <a:latin typeface="Times New Roman" pitchFamily="18" charset="0"/>
                </a:rPr>
                <a:t>Preliminary Dropout Count:</a:t>
              </a:r>
            </a:p>
            <a:p>
              <a:r>
                <a:rPr lang="en-US" sz="1200" dirty="0" smtClean="0">
                  <a:latin typeface="Times New Roman" pitchFamily="18" charset="0"/>
                </a:rPr>
                <a:t>Total number of students considered to be preliminary dropouts for the school year.</a:t>
              </a:r>
              <a:endParaRPr lang="en-US" dirty="0"/>
            </a:p>
          </p:txBody>
        </p:sp>
      </p:grpSp>
      <p:grpSp>
        <p:nvGrpSpPr>
          <p:cNvPr id="22" name="Group 21" descr="Preliminary Dropout Count: Total number of students considered to be preliminary dropouts for the school year.&#10;-&#10;Returned Dropouts: Remove any Preliminary Dropouts are reported to have enrolled, graduated or received a high school equivalency by October 1st of the following school year&#10;=&#10;Final Dropouts: The remaining students are considered to be final dropouts for the school year.&#10;"/>
          <p:cNvGrpSpPr/>
          <p:nvPr/>
        </p:nvGrpSpPr>
        <p:grpSpPr>
          <a:xfrm>
            <a:off x="609600" y="4191000"/>
            <a:ext cx="7391400" cy="1527175"/>
            <a:chOff x="609600" y="4191000"/>
            <a:chExt cx="7391400" cy="1527175"/>
          </a:xfrm>
        </p:grpSpPr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3352800" y="4191000"/>
              <a:ext cx="1981200" cy="15271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 dirty="0">
                  <a:latin typeface="Times New Roman" pitchFamily="18" charset="0"/>
                </a:rPr>
                <a:t>Returned </a:t>
              </a:r>
              <a:r>
                <a:rPr lang="en-US" sz="1200" b="1" dirty="0" smtClean="0">
                  <a:latin typeface="Times New Roman" pitchFamily="18" charset="0"/>
                </a:rPr>
                <a:t>Dropouts:</a:t>
              </a:r>
            </a:p>
            <a:p>
              <a:r>
                <a:rPr lang="en-US" sz="1200" dirty="0" smtClean="0">
                  <a:latin typeface="Times New Roman" pitchFamily="18" charset="0"/>
                </a:rPr>
                <a:t>Remove any Preliminary Dropouts </a:t>
              </a:r>
              <a:r>
                <a:rPr lang="en-US" sz="1200" dirty="0">
                  <a:latin typeface="Times New Roman" pitchFamily="18" charset="0"/>
                </a:rPr>
                <a:t>are reported </a:t>
              </a:r>
              <a:r>
                <a:rPr lang="en-US" sz="1200" dirty="0" smtClean="0">
                  <a:latin typeface="Times New Roman" pitchFamily="18" charset="0"/>
                </a:rPr>
                <a:t>to have enrolled, graduated or received a high school equivalency by October 1</a:t>
              </a:r>
              <a:r>
                <a:rPr lang="en-US" sz="1200" baseline="30000" dirty="0" smtClean="0">
                  <a:latin typeface="Times New Roman" pitchFamily="18" charset="0"/>
                </a:rPr>
                <a:t>st</a:t>
              </a:r>
              <a:r>
                <a:rPr lang="en-US" sz="1200" dirty="0" smtClean="0">
                  <a:latin typeface="Times New Roman" pitchFamily="18" charset="0"/>
                </a:rPr>
                <a:t> of the following school year</a:t>
              </a:r>
              <a:endParaRPr lang="en-US" sz="1200" dirty="0">
                <a:latin typeface="Times New Roman" pitchFamily="18" charset="0"/>
              </a:endParaRPr>
            </a:p>
          </p:txBody>
        </p:sp>
        <p:sp>
          <p:nvSpPr>
            <p:cNvPr id="17" name="Text Box 4"/>
            <p:cNvSpPr txBox="1">
              <a:spLocks noChangeArrowheads="1"/>
            </p:cNvSpPr>
            <p:nvPr/>
          </p:nvSpPr>
          <p:spPr bwMode="auto">
            <a:xfrm>
              <a:off x="609600" y="4191000"/>
              <a:ext cx="2057400" cy="1524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 dirty="0" smtClean="0">
                  <a:latin typeface="Times New Roman" pitchFamily="18" charset="0"/>
                </a:rPr>
                <a:t>Preliminary Dropout Count:</a:t>
              </a:r>
            </a:p>
            <a:p>
              <a:r>
                <a:rPr lang="en-US" sz="1200" dirty="0" smtClean="0">
                  <a:latin typeface="Times New Roman" pitchFamily="18" charset="0"/>
                </a:rPr>
                <a:t>Total number of students considered to be preliminary dropouts for the school year.</a:t>
              </a:r>
              <a:endParaRPr lang="en-US" dirty="0"/>
            </a:p>
          </p:txBody>
        </p:sp>
        <p:sp>
          <p:nvSpPr>
            <p:cNvPr id="18" name="Minus 17" descr="- (minus sign)"/>
            <p:cNvSpPr/>
            <p:nvPr/>
          </p:nvSpPr>
          <p:spPr>
            <a:xfrm>
              <a:off x="2819400" y="4724400"/>
              <a:ext cx="457200" cy="228600"/>
            </a:xfrm>
            <a:prstGeom prst="mathMinus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Equal 18" descr="= (equal sign)"/>
            <p:cNvSpPr/>
            <p:nvPr/>
          </p:nvSpPr>
          <p:spPr>
            <a:xfrm>
              <a:off x="5410200" y="4648200"/>
              <a:ext cx="533400" cy="304800"/>
            </a:xfrm>
            <a:prstGeom prst="mathEqual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Text Box 6"/>
            <p:cNvSpPr txBox="1">
              <a:spLocks noChangeArrowheads="1"/>
            </p:cNvSpPr>
            <p:nvPr/>
          </p:nvSpPr>
          <p:spPr bwMode="auto">
            <a:xfrm>
              <a:off x="6019800" y="4191000"/>
              <a:ext cx="1981200" cy="15271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 dirty="0" smtClean="0">
                  <a:latin typeface="Times New Roman" pitchFamily="18" charset="0"/>
                </a:rPr>
                <a:t>Final Dropouts:</a:t>
              </a:r>
            </a:p>
            <a:p>
              <a:r>
                <a:rPr lang="en-US" sz="1200" dirty="0" smtClean="0">
                  <a:latin typeface="Times New Roman" pitchFamily="18" charset="0"/>
                </a:rPr>
                <a:t>The remaining students are considered to be final dropouts for the school year.</a:t>
              </a:r>
              <a:endParaRPr lang="en-US" sz="1200" dirty="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07_ESE_Template">
  <a:themeElements>
    <a:clrScheme name="ESE">
      <a:dk1>
        <a:srgbClr val="0D1969"/>
      </a:dk1>
      <a:lt1>
        <a:sysClr val="window" lastClr="FFFFFF"/>
      </a:lt1>
      <a:dk2>
        <a:srgbClr val="0D1969"/>
      </a:dk2>
      <a:lt2>
        <a:srgbClr val="EEECE1"/>
      </a:lt2>
      <a:accent1>
        <a:srgbClr val="E86B01"/>
      </a:accent1>
      <a:accent2>
        <a:srgbClr val="0D1969"/>
      </a:accent2>
      <a:accent3>
        <a:srgbClr val="FBC40E"/>
      </a:accent3>
      <a:accent4>
        <a:srgbClr val="006600"/>
      </a:accent4>
      <a:accent5>
        <a:srgbClr val="C00000"/>
      </a:accent5>
      <a:accent6>
        <a:srgbClr val="800080"/>
      </a:accent6>
      <a:hlink>
        <a:srgbClr val="0000FF"/>
      </a:hlink>
      <a:folHlink>
        <a:srgbClr val="7F7F7F"/>
      </a:folHlink>
    </a:clrScheme>
    <a:fontScheme name="ESE">
      <a:majorFont>
        <a:latin typeface="Georgi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ti_RoutingExistingProperties xmlns="0a4e05da-b9bc-4326-ad73-01ef31b95567" xsi:nil="true"/>
    <_dlc_DocIdPersistId xmlns="733efe1c-5bbe-4968-87dc-d400e65c879f">true</_dlc_DocIdPersistId>
    <_dlc_DocId xmlns="733efe1c-5bbe-4968-87dc-d400e65c879f">DESE-231-31897</_dlc_DocId>
    <_dlc_DocIdUrl xmlns="733efe1c-5bbe-4968-87dc-d400e65c879f">
      <Url>https://sharepoint.doemass.org/ese/webteam/cps/_layouts/DocIdRedir.aspx?ID=DESE-231-31897</Url>
      <Description>DESE-231-31897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4261BFE874874F899C38CF9C771BFF" ma:contentTypeVersion="7" ma:contentTypeDescription="Create a new document." ma:contentTypeScope="" ma:versionID="3a5a55f13e9bb649c79d8b6e4cc9fe8c">
  <xsd:schema xmlns:xsd="http://www.w3.org/2001/XMLSchema" xmlns:xs="http://www.w3.org/2001/XMLSchema" xmlns:p="http://schemas.microsoft.com/office/2006/metadata/properties" xmlns:ns2="0a4e05da-b9bc-4326-ad73-01ef31b95567" xmlns:ns3="733efe1c-5bbe-4968-87dc-d400e65c879f" targetNamespace="http://schemas.microsoft.com/office/2006/metadata/properties" ma:root="true" ma:fieldsID="9f746412060615af2bac066d19f8186c" ns2:_="" ns3:_="">
    <xsd:import namespace="0a4e05da-b9bc-4326-ad73-01ef31b95567"/>
    <xsd:import namespace="733efe1c-5bbe-4968-87dc-d400e65c879f"/>
    <xsd:element name="properties">
      <xsd:complexType>
        <xsd:sequence>
          <xsd:element name="documentManagement">
            <xsd:complexType>
              <xsd:all>
                <xsd:element ref="ns2:_vti_RoutingExisting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e05da-b9bc-4326-ad73-01ef31b95567" elementFormDefault="qualified">
    <xsd:import namespace="http://schemas.microsoft.com/office/2006/documentManagement/types"/>
    <xsd:import namespace="http://schemas.microsoft.com/office/infopath/2007/PartnerControls"/>
    <xsd:element name="_vti_RoutingExistingProperties" ma:index="8" nillable="true" ma:displayName="Original Properties" ma:hidden="true" ma:internalName="_vti_RoutingExistingProperti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efe1c-5bbe-4968-87dc-d400e65c879f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DropOffZoneRoutingForm</Edit>
  <New>DocumentLibraryForm</New>
</FormTemplates>
</file>

<file path=customXml/itemProps1.xml><?xml version="1.0" encoding="utf-8"?>
<ds:datastoreItem xmlns:ds="http://schemas.openxmlformats.org/officeDocument/2006/customXml" ds:itemID="{08C65F97-708A-4C7F-82B1-671D789C54BF}">
  <ds:schemaRefs>
    <ds:schemaRef ds:uri="http://schemas.microsoft.com/office/2006/metadata/properties"/>
    <ds:schemaRef ds:uri="http://schemas.microsoft.com/office/infopath/2007/PartnerControls"/>
    <ds:schemaRef ds:uri="0a4e05da-b9bc-4326-ad73-01ef31b95567"/>
    <ds:schemaRef ds:uri="733efe1c-5bbe-4968-87dc-d400e65c879f"/>
  </ds:schemaRefs>
</ds:datastoreItem>
</file>

<file path=customXml/itemProps2.xml><?xml version="1.0" encoding="utf-8"?>
<ds:datastoreItem xmlns:ds="http://schemas.openxmlformats.org/officeDocument/2006/customXml" ds:itemID="{85760407-6A58-4244-8837-89634204B2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4e05da-b9bc-4326-ad73-01ef31b95567"/>
    <ds:schemaRef ds:uri="733efe1c-5bbe-4968-87dc-d400e65c8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F012A8-9359-42C0-80B6-25961C6282A7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41796CF4-A9C5-4C63-BB6C-363E306F20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2007_ESE_Template</Template>
  <TotalTime>24795</TotalTime>
  <Words>743</Words>
  <Application>Microsoft Office PowerPoint</Application>
  <PresentationFormat>On-screen Show (4:3)</PresentationFormat>
  <Paragraphs>142</Paragraphs>
  <Slides>14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2007_ESE_Template</vt:lpstr>
      <vt:lpstr>2016 Annual Dropout and Cohort Graduation Rates</vt:lpstr>
      <vt:lpstr>Goals for the Presentation</vt:lpstr>
      <vt:lpstr>Calculating Graduation Rates in MA</vt:lpstr>
      <vt:lpstr>Cohort Graduation Rate</vt:lpstr>
      <vt:lpstr>Cohort Graduation Rates 2006-2016</vt:lpstr>
      <vt:lpstr>Graduation Rate Gaps Narrowing</vt:lpstr>
      <vt:lpstr>Graduation Rates – Receivership Districts 2006-2016</vt:lpstr>
      <vt:lpstr>Improved Graduation Rates for All Subgroups 2006-2016</vt:lpstr>
      <vt:lpstr>Calculating Annual Dropout Rates</vt:lpstr>
      <vt:lpstr>2015-16 Annual Dropout Rate </vt:lpstr>
      <vt:lpstr>Annual Dropout Rate 2007-2016</vt:lpstr>
      <vt:lpstr>Slide 12</vt:lpstr>
      <vt:lpstr>Dropout Rate Gaps Narrowing</vt:lpstr>
      <vt:lpstr>Annual Dropout Rates – Receivership Districts 2007-2016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Annual Dropout and Cohort Graduation Rates</dc:title>
  <dc:creator>ESE</dc:creator>
  <cp:lastModifiedBy>dzou</cp:lastModifiedBy>
  <cp:revision>401</cp:revision>
  <dcterms:created xsi:type="dcterms:W3CDTF">2015-01-22T20:35:15Z</dcterms:created>
  <dcterms:modified xsi:type="dcterms:W3CDTF">2017-03-16T20:56:32Z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Mar 16 2017</vt:lpwstr>
  </property>
</Properties>
</file>