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customXml/itemProps4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5"/>
  </p:sldMasterIdLst>
  <p:notesMasterIdLst>
    <p:notesMasterId r:id="rId12"/>
  </p:notesMasterIdLst>
  <p:handoutMasterIdLst>
    <p:handoutMasterId r:id="rId13"/>
  </p:handoutMasterIdLst>
  <p:sldIdLst>
    <p:sldId id="256" r:id="rId6"/>
    <p:sldId id="273" r:id="rId7"/>
    <p:sldId id="278" r:id="rId8"/>
    <p:sldId id="276" r:id="rId9"/>
    <p:sldId id="275" r:id="rId10"/>
    <p:sldId id="27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82806" autoAdjust="0"/>
  </p:normalViewPr>
  <p:slideViewPr>
    <p:cSldViewPr>
      <p:cViewPr varScale="1">
        <p:scale>
          <a:sx n="106" d="100"/>
          <a:sy n="106" d="100"/>
        </p:scale>
        <p:origin x="-1680" y="-84"/>
      </p:cViewPr>
      <p:guideLst>
        <p:guide orient="horz" pos="216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Behavioral issues with other children</c:v>
                </c:pt>
                <c:pt idx="1">
                  <c:v>Recommended by prior school</c:v>
                </c:pt>
                <c:pt idx="2">
                  <c:v>Suspended or expelled</c:v>
                </c:pt>
                <c:pt idx="3">
                  <c:v>Ahead academically</c:v>
                </c:pt>
                <c:pt idx="4">
                  <c:v>Physical health concerns</c:v>
                </c:pt>
                <c:pt idx="5">
                  <c:v>Mental health concerns</c:v>
                </c:pt>
                <c:pt idx="6">
                  <c:v>Inattention from prior teacher</c:v>
                </c:pt>
                <c:pt idx="7">
                  <c:v>Bullying</c:v>
                </c:pt>
                <c:pt idx="8">
                  <c:v>Struggling academically</c:v>
                </c:pt>
                <c:pt idx="9">
                  <c:v>More involvement with child's learning</c:v>
                </c:pt>
                <c:pt idx="10">
                  <c:v>Needs a flexible schedule</c:v>
                </c:pt>
                <c:pt idx="11">
                  <c:v>Dissatisfied with local school</c:v>
                </c:pt>
              </c:strCache>
            </c:strRef>
          </c:cat>
          <c:val>
            <c:numRef>
              <c:f>Sheet1!$B$2:$B$13</c:f>
              <c:numCache>
                <c:formatCode>###0.0</c:formatCode>
                <c:ptCount val="12"/>
                <c:pt idx="0" formatCode="####.0">
                  <c:v>0.6000000000000002</c:v>
                </c:pt>
                <c:pt idx="1">
                  <c:v>1.0695187165775402</c:v>
                </c:pt>
                <c:pt idx="2">
                  <c:v>2.6737967914438512</c:v>
                </c:pt>
                <c:pt idx="3">
                  <c:v>3.5085561497326201</c:v>
                </c:pt>
                <c:pt idx="4">
                  <c:v>5.380213903743317</c:v>
                </c:pt>
                <c:pt idx="5">
                  <c:v>8.6213903743315452</c:v>
                </c:pt>
                <c:pt idx="6">
                  <c:v>9.0909090909090953</c:v>
                </c:pt>
                <c:pt idx="7">
                  <c:v>9.8930481283422491</c:v>
                </c:pt>
                <c:pt idx="8">
                  <c:v>12.1</c:v>
                </c:pt>
                <c:pt idx="9">
                  <c:v>12.566844919786103</c:v>
                </c:pt>
                <c:pt idx="10">
                  <c:v>16.3</c:v>
                </c:pt>
                <c:pt idx="11">
                  <c:v>18.5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AD-44B3-B07B-3E1D75F8C33F}"/>
            </c:ext>
          </c:extLst>
        </c:ser>
        <c:gapWidth val="182"/>
        <c:axId val="88185088"/>
        <c:axId val="88186880"/>
      </c:barChart>
      <c:catAx>
        <c:axId val="8818508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186880"/>
        <c:crossesAt val="0"/>
        <c:auto val="1"/>
        <c:lblAlgn val="ctr"/>
        <c:lblOffset val="100"/>
      </c:catAx>
      <c:valAx>
        <c:axId val="88186880"/>
        <c:scaling>
          <c:orientation val="minMax"/>
          <c:max val="20"/>
          <c:min val="0"/>
        </c:scaling>
        <c:delete val="1"/>
        <c:axPos val="b"/>
        <c:numFmt formatCode="#,##0" sourceLinked="0"/>
        <c:majorTickMark val="none"/>
        <c:tickLblPos val="none"/>
        <c:crossAx val="8818508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Deceased</c:v>
                </c:pt>
                <c:pt idx="1">
                  <c:v>Entered job corps</c:v>
                </c:pt>
                <c:pt idx="2">
                  <c:v>Graduated</c:v>
                </c:pt>
                <c:pt idx="3">
                  <c:v>Entered employment</c:v>
                </c:pt>
                <c:pt idx="4">
                  <c:v>Entered adult diploma program</c:v>
                </c:pt>
                <c:pt idx="5">
                  <c:v>Insufficient school support</c:v>
                </c:pt>
                <c:pt idx="6">
                  <c:v>Other</c:v>
                </c:pt>
                <c:pt idx="7">
                  <c:v>Dropout</c:v>
                </c:pt>
                <c:pt idx="8">
                  <c:v>Wanted more socialization</c:v>
                </c:pt>
                <c:pt idx="9">
                  <c:v>Transferred out of state</c:v>
                </c:pt>
                <c:pt idx="10">
                  <c:v>Entered home schooling</c:v>
                </c:pt>
                <c:pt idx="11">
                  <c:v>Entered non-diploma program</c:v>
                </c:pt>
                <c:pt idx="12">
                  <c:v>Insufficient home support</c:v>
                </c:pt>
                <c:pt idx="13">
                  <c:v>Wanted traditional setting</c:v>
                </c:pt>
              </c:strCache>
            </c:strRef>
          </c:cat>
          <c:val>
            <c:numRef>
              <c:f>Sheet1!$B$2:$B$15</c:f>
              <c:numCache>
                <c:formatCode>####.0</c:formatCode>
                <c:ptCount val="14"/>
                <c:pt idx="0">
                  <c:v>0.28328611898016998</c:v>
                </c:pt>
                <c:pt idx="1">
                  <c:v>0.28328611898016998</c:v>
                </c:pt>
                <c:pt idx="2">
                  <c:v>0.28328611898016998</c:v>
                </c:pt>
                <c:pt idx="3">
                  <c:v>0.56657223796033973</c:v>
                </c:pt>
                <c:pt idx="4">
                  <c:v>0.84985835694051015</c:v>
                </c:pt>
                <c:pt idx="5">
                  <c:v>0.84985835694051015</c:v>
                </c:pt>
                <c:pt idx="6">
                  <c:v>0.84985835694051015</c:v>
                </c:pt>
                <c:pt idx="7" formatCode="###0.0">
                  <c:v>1.9830028328611902</c:v>
                </c:pt>
                <c:pt idx="8" formatCode="###0.0">
                  <c:v>5.9490084985835727</c:v>
                </c:pt>
                <c:pt idx="9" formatCode="###0.0">
                  <c:v>6.7988668555240794</c:v>
                </c:pt>
                <c:pt idx="10" formatCode="###0.0">
                  <c:v>7.6487252124645888</c:v>
                </c:pt>
                <c:pt idx="11" formatCode="###0.0">
                  <c:v>9.3484419263456093</c:v>
                </c:pt>
                <c:pt idx="12" formatCode="###0.0">
                  <c:v>20.963172804532572</c:v>
                </c:pt>
                <c:pt idx="13" formatCode="###0.0">
                  <c:v>27.195467422096325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5A-444B-9726-BFE84C74E9F3}"/>
            </c:ext>
          </c:extLst>
        </c:ser>
        <c:gapWidth val="182"/>
        <c:axId val="93833472"/>
        <c:axId val="93835264"/>
      </c:barChart>
      <c:catAx>
        <c:axId val="938334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835264"/>
        <c:crosses val="autoZero"/>
        <c:auto val="1"/>
        <c:lblAlgn val="ctr"/>
        <c:lblOffset val="100"/>
      </c:catAx>
      <c:valAx>
        <c:axId val="93835264"/>
        <c:scaling>
          <c:orientation val="minMax"/>
        </c:scaling>
        <c:delete val="1"/>
        <c:axPos val="b"/>
        <c:numFmt formatCode="####.0" sourceLinked="1"/>
        <c:majorTickMark val="none"/>
        <c:tickLblPos val="none"/>
        <c:crossAx val="9383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8AE5D3-7EC3-498C-8A93-D1F55A96F4C1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820B25-C917-4208-BDDF-C72B78E7CC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56118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63F597-CE17-476A-A5CB-91589ED997B7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5724FF-A098-4B60-9000-6891DF098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0011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Within the broader context of the Commissioner’s recommendation to renew TECCA’s certificate for 5 years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Based on a request originally made by the board 1 year ago when it voted, with reservations, to renew the certificate for GCVS for 3 years and maintain probation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Using data collected by the Department as well as data provided by the school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2682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94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573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CMVS have the highest mobility rates of any school in the Commonwealth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Low-income CMVS students are more likely to be mobile; the difference is statistically significant from non low-income CMVS students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530 remained enrolled all year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179 only enrolled in October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99 only enrolled between October and March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75 only enrolled in March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286 only enrolled between March and June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38 only enrolled in June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482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4790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r="77994"/>
          <a:stretch>
            <a:fillRect/>
          </a:stretch>
        </p:blipFill>
        <p:spPr>
          <a:xfrm>
            <a:off x="5867400" y="-381000"/>
            <a:ext cx="3505200" cy="774574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 anchor="t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562600"/>
            <a:ext cx="2714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CE43-016E-449F-9706-26248BFC54AD}" type="datetime1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/>
              <a:t>Massachusetts Department of Elementary and Secondary Education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7493-33A3-4197-917E-EEF3957AB252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A307-C7D7-48DF-9A27-B47F9B671EC5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E243-CC59-4617-A96F-54AAA96641C8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CE0-82CF-4805-9DFB-E2B0729D46AD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4F7B-0081-4992-B1AA-BA7A5348C1F1}" type="datetime1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381000"/>
            <a:ext cx="6781800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71EE-B44A-4B18-9AB0-96D87421065F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733-F36D-4647-94D7-3A813009224E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A47D-CCBB-410C-ABA0-8A0D02B57B23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942B-042A-4609-9073-EEA1CBC01FF6}" type="datetime1">
              <a:rPr lang="en-US" smtClean="0"/>
              <a:pPr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8" name="Picture 7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7" name="Picture 6" descr="ESE Logo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9248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22371-60CA-4147-A4C9-1D7022A867E1}" type="datetime1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688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TEC Connections Academy Commonwealth Virtual School </a:t>
            </a:r>
            <a:r>
              <a:rPr lang="en-US" sz="2700" dirty="0"/>
              <a:t>Student Demographics and Enrollment Trends, 2015-16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76600"/>
            <a:ext cx="6400800" cy="1066800"/>
          </a:xfrm>
        </p:spPr>
        <p:txBody>
          <a:bodyPr>
            <a:noAutofit/>
          </a:bodyPr>
          <a:lstStyle/>
          <a:p>
            <a:r>
              <a:rPr lang="en-US" dirty="0"/>
              <a:t>February 27, 2017</a:t>
            </a:r>
          </a:p>
          <a:p>
            <a:endParaRPr lang="en-US" sz="2000" dirty="0"/>
          </a:p>
          <a:p>
            <a:r>
              <a:rPr lang="en-US" sz="2000" dirty="0"/>
              <a:t>Kenneth Klau</a:t>
            </a:r>
          </a:p>
          <a:p>
            <a:r>
              <a:rPr lang="en-US" sz="2000" dirty="0"/>
              <a:t>Director, Office of Digital Learning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Goal of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602163"/>
          </a:xfrm>
        </p:spPr>
        <p:txBody>
          <a:bodyPr/>
          <a:lstStyle/>
          <a:p>
            <a:r>
              <a:rPr lang="en-US" sz="2400" dirty="0"/>
              <a:t>Respond to the Board’s February 2016 request to further understand the demographics of students enrolled in public virtual schools*</a:t>
            </a:r>
          </a:p>
          <a:p>
            <a:pPr lvl="1"/>
            <a:r>
              <a:rPr lang="en-US" sz="2000" dirty="0"/>
              <a:t>What is unique about the virtual school population?</a:t>
            </a:r>
          </a:p>
          <a:p>
            <a:pPr lvl="1"/>
            <a:r>
              <a:rPr lang="en-US" sz="2000" dirty="0"/>
              <a:t>Why do families enroll their children in virtual schools? </a:t>
            </a:r>
          </a:p>
          <a:p>
            <a:pPr lvl="1"/>
            <a:r>
              <a:rPr lang="en-US" sz="2000" dirty="0"/>
              <a:t>What is the mobility rate of the virtual schools?</a:t>
            </a:r>
          </a:p>
          <a:p>
            <a:pPr lvl="1"/>
            <a:r>
              <a:rPr lang="en-US" sz="2000" dirty="0"/>
              <a:t>Why do families leave virtual schools?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2604" y="6063962"/>
            <a:ext cx="73914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3838" indent="-223838"/>
            <a:r>
              <a:rPr lang="en-US" sz="1300" dirty="0"/>
              <a:t>* Using 2015-16 data from the TEC Connections Academy Commonwealth Virtual School (TECCA)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Virtual school students possess a collection of unique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More likely to..</a:t>
            </a:r>
          </a:p>
          <a:p>
            <a:pPr lvl="1"/>
            <a:r>
              <a:rPr lang="en-US" sz="2000" dirty="0"/>
              <a:t>Have a history of low achievement</a:t>
            </a:r>
          </a:p>
          <a:p>
            <a:pPr lvl="1"/>
            <a:r>
              <a:rPr lang="en-US" sz="2000" dirty="0"/>
              <a:t>Have repeated a grade</a:t>
            </a:r>
          </a:p>
          <a:p>
            <a:pPr lvl="1"/>
            <a:r>
              <a:rPr lang="en-US" sz="2000" dirty="0"/>
              <a:t>Have a history of low attendance</a:t>
            </a:r>
          </a:p>
          <a:p>
            <a:pPr lvl="1"/>
            <a:r>
              <a:rPr lang="en-US" sz="2000" dirty="0"/>
              <a:t>Have a history of being suspended from school</a:t>
            </a:r>
          </a:p>
          <a:p>
            <a:pPr lvl="1"/>
            <a:r>
              <a:rPr lang="en-US" sz="2000" dirty="0"/>
              <a:t>Have a history of truancy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accent1"/>
                </a:solidFill>
              </a:rPr>
              <a:t>More likely to be economically disadvantaged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Fast-growing population of students with disabilities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339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6196"/>
            <a:ext cx="7924800" cy="1143000"/>
          </a:xfrm>
        </p:spPr>
        <p:txBody>
          <a:bodyPr>
            <a:noAutofit/>
          </a:bodyPr>
          <a:lstStyle/>
          <a:p>
            <a:r>
              <a:rPr lang="en-US" sz="2800" dirty="0"/>
              <a:t>Most families enroll their children because of general dissatisfaction with their local public school, they seek more flexibility, or they seek greater involvement with their child’s learning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="" xmlns:p14="http://schemas.microsoft.com/office/powerpoint/2010/main" val="831266880"/>
              </p:ext>
            </p:extLst>
          </p:nvPr>
        </p:nvGraphicFramePr>
        <p:xfrm>
          <a:off x="304800" y="1998506"/>
          <a:ext cx="7924800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83502" y="1789871"/>
            <a:ext cx="942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Percent</a:t>
            </a:r>
          </a:p>
        </p:txBody>
      </p:sp>
    </p:spTree>
    <p:extLst>
      <p:ext uri="{BB962C8B-B14F-4D97-AF65-F5344CB8AC3E}">
        <p14:creationId xmlns="" xmlns:p14="http://schemas.microsoft.com/office/powerpoint/2010/main" val="211229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Virtual school students are highly mobile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43.9 % were enrolled all year</a:t>
            </a:r>
          </a:p>
          <a:p>
            <a:r>
              <a:rPr lang="en-US" sz="2400" dirty="0"/>
              <a:t>26.8% moved in during the year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29.2% moved out during the year</a:t>
            </a:r>
          </a:p>
          <a:p>
            <a:endParaRPr lang="en-US" sz="2400" dirty="0"/>
          </a:p>
          <a:p>
            <a:pPr marL="914400" indent="-449263"/>
            <a:endParaRPr lang="en-US" sz="2400" dirty="0"/>
          </a:p>
          <a:p>
            <a:pPr marL="914400" indent="-449263"/>
            <a:r>
              <a:rPr lang="en-US" sz="2200" dirty="0">
                <a:solidFill>
                  <a:schemeClr val="accent1"/>
                </a:solidFill>
              </a:rPr>
              <a:t>48.4% enrolled in-state public schools</a:t>
            </a:r>
          </a:p>
          <a:p>
            <a:pPr marL="914400" indent="-449263"/>
            <a:r>
              <a:rPr lang="en-US" sz="2200" dirty="0">
                <a:solidFill>
                  <a:schemeClr val="accent1"/>
                </a:solidFill>
              </a:rPr>
              <a:t>23.5% unknown</a:t>
            </a:r>
          </a:p>
          <a:p>
            <a:pPr marL="914400" indent="-449263"/>
            <a:r>
              <a:rPr lang="en-US" sz="2200" dirty="0">
                <a:solidFill>
                  <a:schemeClr val="accent1"/>
                </a:solidFill>
              </a:rPr>
              <a:t>9.3% enrolled in non-diploma programs</a:t>
            </a:r>
          </a:p>
          <a:p>
            <a:pPr marL="914400" indent="-449263"/>
            <a:r>
              <a:rPr lang="en-US" sz="2200" dirty="0">
                <a:solidFill>
                  <a:schemeClr val="accent1"/>
                </a:solidFill>
              </a:rPr>
              <a:t>7.6% entered home schooling</a:t>
            </a:r>
          </a:p>
          <a:p>
            <a:pPr marL="914400" indent="-449263"/>
            <a:r>
              <a:rPr lang="en-US" sz="2200" dirty="0">
                <a:solidFill>
                  <a:schemeClr val="accent1"/>
                </a:solidFill>
              </a:rPr>
              <a:t>6.8% moved out of state</a:t>
            </a:r>
          </a:p>
          <a:p>
            <a:pPr marL="914400" indent="-449263"/>
            <a:r>
              <a:rPr lang="en-US" sz="2200" dirty="0">
                <a:solidFill>
                  <a:schemeClr val="accent1"/>
                </a:solidFill>
              </a:rPr>
              <a:t>4.2% other (private school, diploma program, job corps, graduated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Arrow: Down 7" descr="Arrow pointing down"/>
          <p:cNvSpPr/>
          <p:nvPr/>
        </p:nvSpPr>
        <p:spPr>
          <a:xfrm>
            <a:off x="2971800" y="2819400"/>
            <a:ext cx="838200" cy="6096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676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Most families leave virtual schooling because they desired a more traditional setting or due to insufficient support at home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Massachusetts Department of Elementary and Secondary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95004" y="1629174"/>
            <a:ext cx="942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Percent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1570804482"/>
              </p:ext>
            </p:extLst>
          </p:nvPr>
        </p:nvGraphicFramePr>
        <p:xfrm>
          <a:off x="721025" y="1903930"/>
          <a:ext cx="774795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880323973"/>
      </p:ext>
    </p:extLst>
  </p:cSld>
  <p:clrMapOvr>
    <a:masterClrMapping/>
  </p:clrMapOvr>
</p:sld>
</file>

<file path=ppt/theme/theme1.xml><?xml version="1.0" encoding="utf-8"?>
<a:theme xmlns:a="http://schemas.openxmlformats.org/drawingml/2006/main" name="2007_ESE_Template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DESE-231-28271</_dlc_DocId>
    <_dlc_DocIdUrl xmlns="733efe1c-5bbe-4968-87dc-d400e65c879f">
      <Url>https://sharepoint.doemass.org/ese/webteam/cps/_layouts/DocIdRedir.aspx?ID=DESE-231-28271</Url>
      <Description>DESE-231-28271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0DB7435-DF66-4E98-A58F-E568651E9A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E03F8A-D307-4E6E-AD29-AC13F376D1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1BC9CB-7E51-48ED-AD3A-7CD055112331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customXml/itemProps4.xml><?xml version="1.0" encoding="utf-8"?>
<ds:datastoreItem xmlns:ds="http://schemas.openxmlformats.org/officeDocument/2006/customXml" ds:itemID="{8B9C9041-7EAE-4D7C-B169-787C1FC57B0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2007_ESE_Template</Template>
  <TotalTime>12711</TotalTime>
  <Words>476</Words>
  <Application>Microsoft Office PowerPoint</Application>
  <PresentationFormat>On-screen Show (4:3)</PresentationFormat>
  <Paragraphs>69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2007_ESE_Template</vt:lpstr>
      <vt:lpstr>TEC Connections Academy Commonwealth Virtual School Student Demographics and Enrollment Trends, 2015-16</vt:lpstr>
      <vt:lpstr>Goal of this presentation</vt:lpstr>
      <vt:lpstr>Virtual school students possess a collection of unique characteristics</vt:lpstr>
      <vt:lpstr>Most families enroll their children because of general dissatisfaction with their local public school, they seek more flexibility, or they seek greater involvement with their child’s learning</vt:lpstr>
      <vt:lpstr>Virtual school students are highly mobile</vt:lpstr>
      <vt:lpstr>Most families leave virtual schooling because they desired a more traditional setting or due to insufficient support at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BESE February 2017 Board Presentation :TEC Connections Academy Commonwealth Virtual Schools</dc:title>
  <dc:subject>Student Demographics and Enrollment Trends, 2015-16</dc:subject>
  <dc:creator>ESE</dc:creator>
  <cp:lastModifiedBy>dzou</cp:lastModifiedBy>
  <cp:revision>733</cp:revision>
  <cp:lastPrinted>2016-09-24T15:19:52Z</cp:lastPrinted>
  <dcterms:created xsi:type="dcterms:W3CDTF">2016-07-01T19:47:28Z</dcterms:created>
  <dcterms:modified xsi:type="dcterms:W3CDTF">2017-03-16T19:48:38Z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Mar 16 2017</vt:lpwstr>
  </property>
</Properties>
</file>