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66" r:id="rId6"/>
    <p:sldMasterId id="2147483781" r:id="rId7"/>
  </p:sldMasterIdLst>
  <p:notesMasterIdLst>
    <p:notesMasterId r:id="rId20"/>
  </p:notesMasterIdLst>
  <p:sldIdLst>
    <p:sldId id="621" r:id="rId8"/>
    <p:sldId id="544" r:id="rId9"/>
    <p:sldId id="625" r:id="rId10"/>
    <p:sldId id="623" r:id="rId11"/>
    <p:sldId id="622" r:id="rId12"/>
    <p:sldId id="624" r:id="rId13"/>
    <p:sldId id="626" r:id="rId14"/>
    <p:sldId id="630" r:id="rId15"/>
    <p:sldId id="632" r:id="rId16"/>
    <p:sldId id="635" r:id="rId17"/>
    <p:sldId id="631" r:id="rId18"/>
    <p:sldId id="634" r:id="rId19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4EE00"/>
    <a:srgbClr val="FFFF21"/>
    <a:srgbClr val="FB6305"/>
    <a:srgbClr val="1DA755"/>
    <a:srgbClr val="000000"/>
    <a:srgbClr val="005DA2"/>
    <a:srgbClr val="E0E0E0"/>
    <a:srgbClr val="2A0F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8" autoAdjust="0"/>
    <p:restoredTop sz="70160" autoAdjust="0"/>
  </p:normalViewPr>
  <p:slideViewPr>
    <p:cSldViewPr snapToGrid="0" snapToObjects="1">
      <p:cViewPr varScale="1">
        <p:scale>
          <a:sx n="129" d="100"/>
          <a:sy n="129" d="100"/>
        </p:scale>
        <p:origin x="-1020" y="-96"/>
      </p:cViewPr>
      <p:guideLst>
        <p:guide orient="horz" pos="214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D8F6C-A50C-43F9-937F-27EDB6B87D3A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6685864-6CAC-4C2A-92D0-5B1344B358FF}">
      <dgm:prSet phldrT="[Text]"/>
      <dgm:spPr/>
      <dgm:t>
        <a:bodyPr/>
        <a:lstStyle/>
        <a:p>
          <a:r>
            <a:rPr lang="en-US" dirty="0" smtClean="0"/>
            <a:t>Priority 1: </a:t>
          </a:r>
        </a:p>
        <a:p>
          <a:r>
            <a:rPr lang="en-US" dirty="0" smtClean="0"/>
            <a:t>Inclusion for All</a:t>
          </a:r>
          <a:endParaRPr lang="en-US" dirty="0"/>
        </a:p>
      </dgm:t>
    </dgm:pt>
    <dgm:pt modelId="{516CCBE3-6D9C-4A53-8A70-4A0AA7F4A269}" type="parTrans" cxnId="{E45C029B-06D5-4D41-9124-1C776A614102}">
      <dgm:prSet/>
      <dgm:spPr/>
      <dgm:t>
        <a:bodyPr/>
        <a:lstStyle/>
        <a:p>
          <a:endParaRPr lang="en-US"/>
        </a:p>
      </dgm:t>
    </dgm:pt>
    <dgm:pt modelId="{ECEA69F0-B2E9-42B2-A459-B4AA2ABA6F81}" type="sibTrans" cxnId="{E45C029B-06D5-4D41-9124-1C776A614102}">
      <dgm:prSet/>
      <dgm:spPr/>
      <dgm:t>
        <a:bodyPr/>
        <a:lstStyle/>
        <a:p>
          <a:endParaRPr lang="en-US"/>
        </a:p>
      </dgm:t>
    </dgm:pt>
    <dgm:pt modelId="{81F02B98-3900-47BD-8BAB-4F1F62D9D16D}">
      <dgm:prSet phldrT="[Text]"/>
      <dgm:spPr>
        <a:solidFill>
          <a:srgbClr val="F4EE00"/>
        </a:solidFill>
      </dgm:spPr>
      <dgm:t>
        <a:bodyPr/>
        <a:lstStyle/>
        <a:p>
          <a:r>
            <a:rPr lang="en-US" dirty="0" smtClean="0"/>
            <a:t>Priority 2: Communication with Families</a:t>
          </a:r>
          <a:endParaRPr lang="en-US" dirty="0"/>
        </a:p>
      </dgm:t>
    </dgm:pt>
    <dgm:pt modelId="{D1375DC6-ECC7-4594-AE6F-3E431C1F58E4}" type="parTrans" cxnId="{899F9124-08EA-4A94-997B-AB2E73EDCB0C}">
      <dgm:prSet/>
      <dgm:spPr/>
      <dgm:t>
        <a:bodyPr/>
        <a:lstStyle/>
        <a:p>
          <a:endParaRPr lang="en-US"/>
        </a:p>
      </dgm:t>
    </dgm:pt>
    <dgm:pt modelId="{9D439222-2477-41FA-9A07-18031724D546}" type="sibTrans" cxnId="{899F9124-08EA-4A94-997B-AB2E73EDCB0C}">
      <dgm:prSet/>
      <dgm:spPr/>
      <dgm:t>
        <a:bodyPr/>
        <a:lstStyle/>
        <a:p>
          <a:endParaRPr lang="en-US"/>
        </a:p>
      </dgm:t>
    </dgm:pt>
    <dgm:pt modelId="{D289C051-1768-40F1-9F73-197702258BA2}">
      <dgm:prSet phldrT="[Text]"/>
      <dgm:spPr>
        <a:solidFill>
          <a:srgbClr val="FB6305"/>
        </a:solidFill>
      </dgm:spPr>
      <dgm:t>
        <a:bodyPr/>
        <a:lstStyle/>
        <a:p>
          <a:r>
            <a:rPr lang="en-US" dirty="0" smtClean="0"/>
            <a:t>Priority 4: Professional Learning</a:t>
          </a:r>
          <a:endParaRPr lang="en-US" dirty="0"/>
        </a:p>
      </dgm:t>
    </dgm:pt>
    <dgm:pt modelId="{ECE95AA2-2E9B-4571-9755-598B578B9BD2}" type="parTrans" cxnId="{07F06973-4D3D-4B6C-97B1-E8F34655B3AE}">
      <dgm:prSet/>
      <dgm:spPr/>
      <dgm:t>
        <a:bodyPr/>
        <a:lstStyle/>
        <a:p>
          <a:endParaRPr lang="en-US"/>
        </a:p>
      </dgm:t>
    </dgm:pt>
    <dgm:pt modelId="{95070684-ADF5-4720-8304-FB58A473D65A}" type="sibTrans" cxnId="{07F06973-4D3D-4B6C-97B1-E8F34655B3AE}">
      <dgm:prSet/>
      <dgm:spPr/>
      <dgm:t>
        <a:bodyPr/>
        <a:lstStyle/>
        <a:p>
          <a:endParaRPr lang="en-US"/>
        </a:p>
      </dgm:t>
    </dgm:pt>
    <dgm:pt modelId="{CF12A8E6-F6E5-4C8D-B0E2-7B395AF22C82}">
      <dgm:prSet/>
      <dgm:spPr>
        <a:solidFill>
          <a:srgbClr val="92D050"/>
        </a:solidFill>
      </dgm:spPr>
      <dgm:t>
        <a:bodyPr/>
        <a:lstStyle/>
        <a:p>
          <a:r>
            <a:rPr lang="en-US" dirty="0" smtClean="0"/>
            <a:t>Priority 3: High Quality Continuum of Services</a:t>
          </a:r>
          <a:br>
            <a:rPr lang="en-US" dirty="0" smtClean="0"/>
          </a:br>
          <a:endParaRPr lang="en-US" dirty="0" smtClean="0"/>
        </a:p>
      </dgm:t>
    </dgm:pt>
    <dgm:pt modelId="{7BD9B883-F1C9-4061-A343-DE6381CDD01C}" type="parTrans" cxnId="{3C017C26-CBC3-4F00-8A78-62ED5904EB67}">
      <dgm:prSet/>
      <dgm:spPr/>
      <dgm:t>
        <a:bodyPr/>
        <a:lstStyle/>
        <a:p>
          <a:endParaRPr lang="en-US"/>
        </a:p>
      </dgm:t>
    </dgm:pt>
    <dgm:pt modelId="{5D4AE701-0FF7-4DF0-BAC3-2134EC0B5FA5}" type="sibTrans" cxnId="{3C017C26-CBC3-4F00-8A78-62ED5904EB67}">
      <dgm:prSet/>
      <dgm:spPr/>
      <dgm:t>
        <a:bodyPr/>
        <a:lstStyle/>
        <a:p>
          <a:endParaRPr lang="en-US"/>
        </a:p>
      </dgm:t>
    </dgm:pt>
    <dgm:pt modelId="{A3C81FAD-4956-4CE6-AEBF-4052F6F8B8DB}" type="pres">
      <dgm:prSet presAssocID="{DEED8F6C-A50C-43F9-937F-27EDB6B87D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8687E-B933-437A-BB64-294AD6090040}" type="pres">
      <dgm:prSet presAssocID="{E6685864-6CAC-4C2A-92D0-5B1344B358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43C72-00A3-4FD6-ABE4-74E29A569FF6}" type="pres">
      <dgm:prSet presAssocID="{ECEA69F0-B2E9-42B2-A459-B4AA2ABA6F81}" presName="sibTrans" presStyleCnt="0"/>
      <dgm:spPr/>
    </dgm:pt>
    <dgm:pt modelId="{1DDAE8B9-62F9-4B7F-9C63-1325DADDE81D}" type="pres">
      <dgm:prSet presAssocID="{81F02B98-3900-47BD-8BAB-4F1F62D9D1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97A1F-363F-4633-BD0C-968D634C6CDB}" type="pres">
      <dgm:prSet presAssocID="{9D439222-2477-41FA-9A07-18031724D546}" presName="sibTrans" presStyleCnt="0"/>
      <dgm:spPr/>
    </dgm:pt>
    <dgm:pt modelId="{40C151FE-0CC2-4409-8029-AD33B468A79E}" type="pres">
      <dgm:prSet presAssocID="{CF12A8E6-F6E5-4C8D-B0E2-7B395AF22C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2C97A-A93D-44E4-A987-88E3D4AB4D47}" type="pres">
      <dgm:prSet presAssocID="{5D4AE701-0FF7-4DF0-BAC3-2134EC0B5FA5}" presName="sibTrans" presStyleCnt="0"/>
      <dgm:spPr/>
    </dgm:pt>
    <dgm:pt modelId="{EFDE2E6E-8AFE-422C-8F04-FFB921835DA2}" type="pres">
      <dgm:prSet presAssocID="{D289C051-1768-40F1-9F73-197702258B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91E9D-1351-4962-B450-53D47F5C710A}" type="presOf" srcId="{E6685864-6CAC-4C2A-92D0-5B1344B358FF}" destId="{9F78687E-B933-437A-BB64-294AD6090040}" srcOrd="0" destOrd="0" presId="urn:microsoft.com/office/officeart/2005/8/layout/default#1"/>
    <dgm:cxn modelId="{DBB39B5B-157F-4FC3-B3EE-36FA5A34481F}" type="presOf" srcId="{DEED8F6C-A50C-43F9-937F-27EDB6B87D3A}" destId="{A3C81FAD-4956-4CE6-AEBF-4052F6F8B8DB}" srcOrd="0" destOrd="0" presId="urn:microsoft.com/office/officeart/2005/8/layout/default#1"/>
    <dgm:cxn modelId="{899F9124-08EA-4A94-997B-AB2E73EDCB0C}" srcId="{DEED8F6C-A50C-43F9-937F-27EDB6B87D3A}" destId="{81F02B98-3900-47BD-8BAB-4F1F62D9D16D}" srcOrd="1" destOrd="0" parTransId="{D1375DC6-ECC7-4594-AE6F-3E431C1F58E4}" sibTransId="{9D439222-2477-41FA-9A07-18031724D546}"/>
    <dgm:cxn modelId="{3C017C26-CBC3-4F00-8A78-62ED5904EB67}" srcId="{DEED8F6C-A50C-43F9-937F-27EDB6B87D3A}" destId="{CF12A8E6-F6E5-4C8D-B0E2-7B395AF22C82}" srcOrd="2" destOrd="0" parTransId="{7BD9B883-F1C9-4061-A343-DE6381CDD01C}" sibTransId="{5D4AE701-0FF7-4DF0-BAC3-2134EC0B5FA5}"/>
    <dgm:cxn modelId="{42754C50-5E3F-44C5-890C-8E8F829D1146}" type="presOf" srcId="{CF12A8E6-F6E5-4C8D-B0E2-7B395AF22C82}" destId="{40C151FE-0CC2-4409-8029-AD33B468A79E}" srcOrd="0" destOrd="0" presId="urn:microsoft.com/office/officeart/2005/8/layout/default#1"/>
    <dgm:cxn modelId="{E45C029B-06D5-4D41-9124-1C776A614102}" srcId="{DEED8F6C-A50C-43F9-937F-27EDB6B87D3A}" destId="{E6685864-6CAC-4C2A-92D0-5B1344B358FF}" srcOrd="0" destOrd="0" parTransId="{516CCBE3-6D9C-4A53-8A70-4A0AA7F4A269}" sibTransId="{ECEA69F0-B2E9-42B2-A459-B4AA2ABA6F81}"/>
    <dgm:cxn modelId="{6634BFE0-DBB3-4668-84D2-C2DAA9D7F308}" type="presOf" srcId="{81F02B98-3900-47BD-8BAB-4F1F62D9D16D}" destId="{1DDAE8B9-62F9-4B7F-9C63-1325DADDE81D}" srcOrd="0" destOrd="0" presId="urn:microsoft.com/office/officeart/2005/8/layout/default#1"/>
    <dgm:cxn modelId="{1771059F-1F03-4FAE-8F18-D1938D511AF2}" type="presOf" srcId="{D289C051-1768-40F1-9F73-197702258BA2}" destId="{EFDE2E6E-8AFE-422C-8F04-FFB921835DA2}" srcOrd="0" destOrd="0" presId="urn:microsoft.com/office/officeart/2005/8/layout/default#1"/>
    <dgm:cxn modelId="{07F06973-4D3D-4B6C-97B1-E8F34655B3AE}" srcId="{DEED8F6C-A50C-43F9-937F-27EDB6B87D3A}" destId="{D289C051-1768-40F1-9F73-197702258BA2}" srcOrd="3" destOrd="0" parTransId="{ECE95AA2-2E9B-4571-9755-598B578B9BD2}" sibTransId="{95070684-ADF5-4720-8304-FB58A473D65A}"/>
    <dgm:cxn modelId="{0EC131B2-56CB-4FA4-8674-357FEB60B948}" type="presParOf" srcId="{A3C81FAD-4956-4CE6-AEBF-4052F6F8B8DB}" destId="{9F78687E-B933-437A-BB64-294AD6090040}" srcOrd="0" destOrd="0" presId="urn:microsoft.com/office/officeart/2005/8/layout/default#1"/>
    <dgm:cxn modelId="{C78413DE-33E6-4B42-92F2-1FB8A8C61CF6}" type="presParOf" srcId="{A3C81FAD-4956-4CE6-AEBF-4052F6F8B8DB}" destId="{CBE43C72-00A3-4FD6-ABE4-74E29A569FF6}" srcOrd="1" destOrd="0" presId="urn:microsoft.com/office/officeart/2005/8/layout/default#1"/>
    <dgm:cxn modelId="{7EDFA8DF-40CA-4C08-BDF6-254ADDA5507D}" type="presParOf" srcId="{A3C81FAD-4956-4CE6-AEBF-4052F6F8B8DB}" destId="{1DDAE8B9-62F9-4B7F-9C63-1325DADDE81D}" srcOrd="2" destOrd="0" presId="urn:microsoft.com/office/officeart/2005/8/layout/default#1"/>
    <dgm:cxn modelId="{EABBA1CB-1A81-41C5-A306-546E14A06995}" type="presParOf" srcId="{A3C81FAD-4956-4CE6-AEBF-4052F6F8B8DB}" destId="{97097A1F-363F-4633-BD0C-968D634C6CDB}" srcOrd="3" destOrd="0" presId="urn:microsoft.com/office/officeart/2005/8/layout/default#1"/>
    <dgm:cxn modelId="{7EC79589-6EF8-430A-B948-2E9FFB52EC5B}" type="presParOf" srcId="{A3C81FAD-4956-4CE6-AEBF-4052F6F8B8DB}" destId="{40C151FE-0CC2-4409-8029-AD33B468A79E}" srcOrd="4" destOrd="0" presId="urn:microsoft.com/office/officeart/2005/8/layout/default#1"/>
    <dgm:cxn modelId="{3D487271-6039-4B22-ABDF-1E773C76B28F}" type="presParOf" srcId="{A3C81FAD-4956-4CE6-AEBF-4052F6F8B8DB}" destId="{7BF2C97A-A93D-44E4-A987-88E3D4AB4D47}" srcOrd="5" destOrd="0" presId="urn:microsoft.com/office/officeart/2005/8/layout/default#1"/>
    <dgm:cxn modelId="{5257386C-4D9D-4E3D-BDD7-FB031F1DE114}" type="presParOf" srcId="{A3C81FAD-4956-4CE6-AEBF-4052F6F8B8DB}" destId="{EFDE2E6E-8AFE-422C-8F04-FFB921835DA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78687E-B933-437A-BB64-294AD6090040}">
      <dsp:nvSpPr>
        <dsp:cNvPr id="0" name=""/>
        <dsp:cNvSpPr/>
      </dsp:nvSpPr>
      <dsp:spPr>
        <a:xfrm>
          <a:off x="448277" y="739"/>
          <a:ext cx="3455640" cy="2073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Priority 1: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Inclusion for All</a:t>
          </a:r>
          <a:endParaRPr lang="en-US" sz="3200" kern="1200" dirty="0"/>
        </a:p>
      </dsp:txBody>
      <dsp:txXfrm>
        <a:off x="448277" y="739"/>
        <a:ext cx="3455640" cy="2073384"/>
      </dsp:txXfrm>
    </dsp:sp>
    <dsp:sp modelId="{1DDAE8B9-62F9-4B7F-9C63-1325DADDE81D}">
      <dsp:nvSpPr>
        <dsp:cNvPr id="0" name=""/>
        <dsp:cNvSpPr/>
      </dsp:nvSpPr>
      <dsp:spPr>
        <a:xfrm>
          <a:off x="4249482" y="739"/>
          <a:ext cx="3455640" cy="2073384"/>
        </a:xfrm>
        <a:prstGeom prst="rect">
          <a:avLst/>
        </a:prstGeom>
        <a:solidFill>
          <a:srgbClr val="F4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Priority 2: Communication with Families</a:t>
          </a:r>
          <a:endParaRPr lang="en-US" sz="3200" kern="1200" dirty="0"/>
        </a:p>
      </dsp:txBody>
      <dsp:txXfrm>
        <a:off x="4249482" y="739"/>
        <a:ext cx="3455640" cy="2073384"/>
      </dsp:txXfrm>
    </dsp:sp>
    <dsp:sp modelId="{40C151FE-0CC2-4409-8029-AD33B468A79E}">
      <dsp:nvSpPr>
        <dsp:cNvPr id="0" name=""/>
        <dsp:cNvSpPr/>
      </dsp:nvSpPr>
      <dsp:spPr>
        <a:xfrm>
          <a:off x="448277" y="2419688"/>
          <a:ext cx="3455640" cy="207338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Priority 3: High Quality Continuum of Services</a:t>
          </a:r>
          <a:br>
            <a:rPr lang="en-US" sz="3200" kern="1200" dirty="0" smtClean="0"/>
          </a:br>
          <a:endParaRPr lang="en-US" sz="3200" kern="1200" dirty="0" smtClean="0"/>
        </a:p>
      </dsp:txBody>
      <dsp:txXfrm>
        <a:off x="448277" y="2419688"/>
        <a:ext cx="3455640" cy="2073384"/>
      </dsp:txXfrm>
    </dsp:sp>
    <dsp:sp modelId="{EFDE2E6E-8AFE-422C-8F04-FFB921835DA2}">
      <dsp:nvSpPr>
        <dsp:cNvPr id="0" name=""/>
        <dsp:cNvSpPr/>
      </dsp:nvSpPr>
      <dsp:spPr>
        <a:xfrm>
          <a:off x="4249482" y="2419688"/>
          <a:ext cx="3455640" cy="2073384"/>
        </a:xfrm>
        <a:prstGeom prst="rect">
          <a:avLst/>
        </a:prstGeom>
        <a:solidFill>
          <a:srgbClr val="FB63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Priority 4: Professional Learning</a:t>
          </a:r>
          <a:endParaRPr lang="en-US" sz="3200" kern="1200" dirty="0"/>
        </a:p>
      </dsp:txBody>
      <dsp:txXfrm>
        <a:off x="4249482" y="2419688"/>
        <a:ext cx="3455640" cy="207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8A98A4-3B81-4144-ABFF-FAAA9445603C}" type="datetimeFigureOut">
              <a:rPr lang="en-US"/>
              <a:pPr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6BE757-414C-47AC-931F-F5E5830EDE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Ongoing development of the inclusion implementation plan and quality assurance measures.  Tentative completion by the end of the school year.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Early Childhood Centers developed action plans to increase inclusiveness and differentiation in PK-2 classrooms.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Less restrictive IEP placements in PK-2.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10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 Survey tool in development 	to assess the experience of 	families of children with 	disabilities.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18 LPS staff completed     certified interpreters     training.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 The SEPAC developed by-	laws, created a schedule of 	meetings for the year, 	identified means for 	dissemination of 	information to families, and 	worked on recruitment 	strategies.  Meetings have 	grown from 5-6 parents to 	25-30.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	Communication delivered in 	primary language identified 	through home language 	survey.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0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Conducting needs assessment to identify programming and service needs across district.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Workgroup in place to support the development of the research-based best practices instructional guide.  Targeted for dissemination by August 2017.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Monitoring system and tools are in development to assess instructional practices, gather data, assess consistency, and quality across all classrooms.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Baseline data collection almost complete with common themes being identified.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Professional learning sessions have been provided at several schools relative to team teaching in: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All-inclusive classrooms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Student on the Autism Spectrum in the general education classroom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Differentiation of instruction to meet the needs of all students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smtClean="0"/>
              <a:t>Social pragmatics and communication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0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10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25793C-283D-45AE-B784-A6E83A43426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2192B-F200-46E8-B4AF-CE63849C85D2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890A-EBBF-4851-A0B3-2BDCF4D17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093FF-F8B7-4276-9FDC-7929DBE5AB35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EEC36-C1B2-4349-9B76-011D8E6E0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FE7B6-01C2-4D59-BEF8-5D2D46A97C94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7FC92-744B-40EB-B0A1-92B620D09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DDC9C-927A-471E-B29D-ABB92F110C69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BBDC1-9C7F-462F-BEFB-E4E54F49B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813"/>
            <a:ext cx="53340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2139-01E5-434C-8978-7544F155846A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F8A0B-63DF-467A-A694-6F3A8206E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0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7106" name="think-cell Slide" r:id="rId3" imgW="360" imgH="360" progId="">
              <p:embed/>
            </p:oleObj>
          </a:graphicData>
        </a:graphic>
      </p:graphicFrame>
      <p:grpSp>
        <p:nvGrpSpPr>
          <p:cNvPr id="13" name="Group 12" descr="decorative lines"/>
          <p:cNvGrpSpPr/>
          <p:nvPr userDrawn="1"/>
        </p:nvGrpSpPr>
        <p:grpSpPr>
          <a:xfrm>
            <a:off x="0" y="6635750"/>
            <a:ext cx="9144000" cy="228600"/>
            <a:chOff x="0" y="6635750"/>
            <a:chExt cx="9144000" cy="228600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 rot="5400000">
              <a:off x="1447800" y="5187950"/>
              <a:ext cx="228600" cy="3124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rot="5400000">
              <a:off x="4492625" y="5184775"/>
              <a:ext cx="228600" cy="313055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rot="5400000">
              <a:off x="7510463" y="5230812"/>
              <a:ext cx="228600" cy="3038475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4" name="Group 13" descr="decorative lines"/>
          <p:cNvGrpSpPr/>
          <p:nvPr userDrawn="1"/>
        </p:nvGrpSpPr>
        <p:grpSpPr>
          <a:xfrm>
            <a:off x="0" y="990600"/>
            <a:ext cx="9144000" cy="122238"/>
            <a:chOff x="0" y="990600"/>
            <a:chExt cx="9144000" cy="122238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 rot="5400000">
              <a:off x="4533900" y="-3543300"/>
              <a:ext cx="76200" cy="914400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 rot="5400000">
              <a:off x="4548981" y="-3482181"/>
              <a:ext cx="46038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7526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04F231-DAD2-424C-84C2-18A05032E289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39A4BD-7905-4A60-81C9-E60B98CA7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0BC6F-430B-41CD-86FB-C4F66053904C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41501-88A8-40D4-B3DE-CB632678117E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5F38D-DD22-4B6F-8453-5D1A5BB8DB4D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33800"/>
            <a:ext cx="4038600" cy="224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733800"/>
            <a:ext cx="4038600" cy="224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7E98A-FFC2-4965-B081-F0C4C253545B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7B6AD-9F90-490B-8289-1982399C2B6B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0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6082" name="think-cell Slide" r:id="rId3" imgW="360" imgH="360" progId="">
              <p:embed/>
            </p:oleObj>
          </a:graphicData>
        </a:graphic>
      </p:graphicFrame>
      <p:grpSp>
        <p:nvGrpSpPr>
          <p:cNvPr id="12" name="Group 11" descr="decorative lines"/>
          <p:cNvGrpSpPr/>
          <p:nvPr userDrawn="1"/>
        </p:nvGrpSpPr>
        <p:grpSpPr>
          <a:xfrm>
            <a:off x="0" y="6635750"/>
            <a:ext cx="9144000" cy="228600"/>
            <a:chOff x="0" y="6635750"/>
            <a:chExt cx="9144000" cy="228600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 rot="5400000">
              <a:off x="1447800" y="5187950"/>
              <a:ext cx="228600" cy="3124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rot="5400000">
              <a:off x="4492625" y="5184775"/>
              <a:ext cx="228600" cy="313055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rot="5400000">
              <a:off x="7510463" y="5230812"/>
              <a:ext cx="228600" cy="3038475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1" name="Group 10" descr="decorative lines"/>
          <p:cNvGrpSpPr/>
          <p:nvPr userDrawn="1"/>
        </p:nvGrpSpPr>
        <p:grpSpPr>
          <a:xfrm>
            <a:off x="0" y="990600"/>
            <a:ext cx="9144000" cy="122238"/>
            <a:chOff x="0" y="990600"/>
            <a:chExt cx="9144000" cy="122238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 rot="5400000">
              <a:off x="4533900" y="-3543300"/>
              <a:ext cx="76200" cy="914400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 rot="5400000">
              <a:off x="4548981" y="-3482181"/>
              <a:ext cx="46038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517"/>
            <a:ext cx="8229600" cy="7127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buClr>
                <a:schemeClr val="accent2"/>
              </a:buClr>
              <a:buFont typeface="Verdana" pitchFamily="34" charset="0"/>
              <a:buChar char="−"/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24600"/>
            <a:ext cx="457200" cy="457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E030587-1246-4701-BE4F-0C5A3C011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2955A-8E9B-4DBD-9C57-B069B17EA71D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0D11A-EF84-43D9-B823-4AC742D25E13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4A68D-D012-4176-A5A9-DD4B245C3690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01FD6-C7D2-4537-BEC7-1B2A260FEB78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BB4A2-C25E-40CF-9F1F-894117FBAFC3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53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53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621F1-8817-4C1E-80DD-ED6B240D06A4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751DC-7587-437A-B93E-E294DE5F9E6D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48056-EDA1-49AE-B8FD-BA37CD1B30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F05AD-921A-4C32-9184-F39EBB888BC5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45773-10EB-4054-9421-285DF35B3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AB743-9B4C-4BA1-A08D-C4CDFF21882E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D7F32-E160-4147-9B0E-ECE9E1F0A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9786C-AF47-4D08-B0F2-FB8114D46A9A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54204-3DDA-428A-87FC-7EEFF9696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54C68-CEBD-4DA6-B157-7A633812C881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F42F3-4DC8-4B31-B805-07FBA96F3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CEE49-B3E5-4ACD-B0B8-C8C51D26F459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0D501-893C-4E68-9F81-13CDAD5A5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76446-B020-498C-87DB-2C8DFF8090BF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19B3C-3ABD-47D0-9846-8347761B1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0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think-cell Slide" r:id="rId17" imgW="360" imgH="36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fld id="{75967E96-D532-4840-81EF-DBB80143E4C6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34" charset="0"/>
              </a:defRPr>
            </a:lvl1pPr>
          </a:lstStyle>
          <a:p>
            <a:fld id="{738CCE5C-46F0-4835-8F3C-D30608878E0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3" name="Group 12" descr="decorative lines"/>
          <p:cNvGrpSpPr/>
          <p:nvPr userDrawn="1"/>
        </p:nvGrpSpPr>
        <p:grpSpPr>
          <a:xfrm>
            <a:off x="0" y="6635750"/>
            <a:ext cx="9144000" cy="228600"/>
            <a:chOff x="0" y="6635750"/>
            <a:chExt cx="9144000" cy="228600"/>
          </a:xfrm>
        </p:grpSpPr>
        <p:sp>
          <p:nvSpPr>
            <p:cNvPr id="54279" name="Rectangle 7"/>
            <p:cNvSpPr>
              <a:spLocks noChangeArrowheads="1"/>
            </p:cNvSpPr>
            <p:nvPr userDrawn="1"/>
          </p:nvSpPr>
          <p:spPr bwMode="auto">
            <a:xfrm rot="5400000">
              <a:off x="1447800" y="5187950"/>
              <a:ext cx="228600" cy="3124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 rot="5400000">
              <a:off x="4492625" y="5184775"/>
              <a:ext cx="228600" cy="313055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 rot="5400000">
              <a:off x="7510463" y="5230812"/>
              <a:ext cx="228600" cy="3038475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4" name="Group 13" descr="decorative lines"/>
          <p:cNvGrpSpPr/>
          <p:nvPr userDrawn="1"/>
        </p:nvGrpSpPr>
        <p:grpSpPr>
          <a:xfrm>
            <a:off x="0" y="990600"/>
            <a:ext cx="9144000" cy="122238"/>
            <a:chOff x="0" y="990600"/>
            <a:chExt cx="9144000" cy="122238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 rot="5400000">
              <a:off x="4533900" y="-3543300"/>
              <a:ext cx="76200" cy="914400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 rot="5400000">
              <a:off x="4548981" y="-3482181"/>
              <a:ext cx="46038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2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Calibri" pitchFamily="34" charset="0"/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Calibri" pitchFamily="34" charset="0"/>
        <a:buChar char="−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 descr="decorative lines"/>
          <p:cNvGrpSpPr>
            <a:grpSpLocks/>
          </p:cNvGrpSpPr>
          <p:nvPr/>
        </p:nvGrpSpPr>
        <p:grpSpPr bwMode="auto">
          <a:xfrm>
            <a:off x="228600" y="2895600"/>
            <a:ext cx="8610600" cy="201613"/>
            <a:chOff x="144" y="1680"/>
            <a:chExt cx="5424" cy="144"/>
          </a:xfrm>
        </p:grpSpPr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latin typeface="Verdana" pitchFamily="34" charset="0"/>
              </a:endParaRPr>
            </a:p>
          </p:txBody>
        </p:sp>
      </p:grp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447800"/>
            <a:ext cx="5334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733800"/>
            <a:ext cx="82296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fld id="{1F1F8CA9-F740-48BC-8D4C-56A79FDE6B61}" type="datetime1">
              <a:rPr lang="en-US"/>
              <a:pPr/>
              <a:t>4/27/2017</a:t>
            </a:fld>
            <a:endParaRPr 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algn="ctr" rtl="0" fontAlgn="base">
        <a:spcBef>
          <a:spcPct val="20000"/>
        </a:spcBef>
        <a:spcAft>
          <a:spcPct val="0"/>
        </a:spcAft>
        <a:buClr>
          <a:srgbClr val="0099FF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awrencelear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2" descr="Lawrence Public School Students performing is school productions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7050" y="1241425"/>
            <a:ext cx="43529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4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0" name="think-cell Slide" r:id="rId4" imgW="360" imgH="360" progId="">
              <p:embed/>
            </p:oleObj>
          </a:graphicData>
        </a:graphic>
      </p:graphicFrame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196850" y="279400"/>
            <a:ext cx="7615238" cy="712788"/>
          </a:xfrm>
        </p:spPr>
        <p:txBody>
          <a:bodyPr/>
          <a:lstStyle/>
          <a:p>
            <a:r>
              <a:rPr lang="en-US" sz="6500" dirty="0" smtClean="0">
                <a:latin typeface="Garamond" pitchFamily="18" charset="0"/>
              </a:rPr>
              <a:t>Student Performance</a:t>
            </a:r>
          </a:p>
        </p:txBody>
      </p:sp>
      <p:sp>
        <p:nvSpPr>
          <p:cNvPr id="2053" name="Rectangle 21"/>
          <p:cNvSpPr>
            <a:spLocks noChangeArrowheads="1"/>
          </p:cNvSpPr>
          <p:nvPr/>
        </p:nvSpPr>
        <p:spPr bwMode="auto">
          <a:xfrm>
            <a:off x="2611438" y="4137025"/>
            <a:ext cx="2124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High-quality enrichment</a:t>
            </a:r>
          </a:p>
        </p:txBody>
      </p:sp>
      <p:sp>
        <p:nvSpPr>
          <p:cNvPr id="2054" name="TextBox 30"/>
          <p:cNvSpPr txBox="1">
            <a:spLocks noChangeArrowheads="1"/>
          </p:cNvSpPr>
          <p:nvPr/>
        </p:nvSpPr>
        <p:spPr bwMode="auto">
          <a:xfrm>
            <a:off x="8689975" y="6226175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</a:p>
        </p:txBody>
      </p:sp>
      <p:pic>
        <p:nvPicPr>
          <p:cNvPr id="2055" name="Picture 3" descr="Lawrence Public School Students performing is school productions 3"/>
          <p:cNvPicPr>
            <a:picLocks noChangeAspect="1"/>
          </p:cNvPicPr>
          <p:nvPr/>
        </p:nvPicPr>
        <p:blipFill>
          <a:blip r:embed="rId5"/>
          <a:srcRect t="14651" b="19014"/>
          <a:stretch>
            <a:fillRect/>
          </a:stretch>
        </p:blipFill>
        <p:spPr bwMode="auto">
          <a:xfrm>
            <a:off x="1838325" y="4148138"/>
            <a:ext cx="5414963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1" descr="Lawrence Public School Students performing is school productions 1"/>
          <p:cNvPicPr>
            <a:picLocks noChangeAspect="1"/>
          </p:cNvPicPr>
          <p:nvPr/>
        </p:nvPicPr>
        <p:blipFill>
          <a:blip r:embed="rId6"/>
          <a:srcRect t="10358" b="3664"/>
          <a:stretch>
            <a:fillRect/>
          </a:stretch>
        </p:blipFill>
        <p:spPr bwMode="auto">
          <a:xfrm>
            <a:off x="196850" y="1241425"/>
            <a:ext cx="395446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Lawrence Public Schools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6600" y="277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712788"/>
          </a:xfrm>
        </p:spPr>
        <p:txBody>
          <a:bodyPr/>
          <a:lstStyle/>
          <a:p>
            <a:r>
              <a:rPr lang="en-US" sz="2800" smtClean="0"/>
              <a:t>Facilities – Aggressive Pursuit of MSBA Funding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3B50E1-E0EC-4377-9862-8E460630B5B6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33488"/>
            <a:ext cx="4038600" cy="43418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Calibri" pitchFamily="34" charset="0"/>
              <a:buNone/>
            </a:pPr>
            <a:r>
              <a:rPr lang="en-US" sz="2400" u="sng" smtClean="0">
                <a:solidFill>
                  <a:schemeClr val="accent2"/>
                </a:solidFill>
              </a:rPr>
              <a:t>MSBA Accepted- 2/15/17</a:t>
            </a:r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endParaRPr lang="en-US" sz="700" smtClean="0">
              <a:solidFill>
                <a:srgbClr val="17375E"/>
              </a:solidFill>
            </a:endParaRPr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endParaRPr lang="en-US" sz="800" smtClean="0">
              <a:solidFill>
                <a:srgbClr val="17375E"/>
              </a:solidFill>
            </a:endParaRPr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r>
              <a:rPr lang="en-US" sz="2200" i="1" smtClean="0"/>
              <a:t>Accelerated Repair Project:</a:t>
            </a:r>
          </a:p>
          <a:p>
            <a:pPr marL="0" indent="0">
              <a:lnSpc>
                <a:spcPct val="80000"/>
              </a:lnSpc>
            </a:pPr>
            <a:r>
              <a:rPr lang="en-US" sz="2200" smtClean="0">
                <a:solidFill>
                  <a:srgbClr val="17375E"/>
                </a:solidFill>
              </a:rPr>
              <a:t>High School Learning Center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rgbClr val="17375E"/>
                </a:solidFill>
              </a:rPr>
              <a:t>1.5 Million Boiler Replacement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rgbClr val="17375E"/>
                </a:solidFill>
              </a:rPr>
              <a:t>80% Reimbursement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rgbClr val="17375E"/>
                </a:solidFill>
              </a:rPr>
              <a:t>Project Completion 8/2017</a:t>
            </a:r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endParaRPr lang="en-US" sz="2200" smtClean="0">
              <a:solidFill>
                <a:srgbClr val="17375E"/>
              </a:solidFill>
            </a:endParaRPr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r>
              <a:rPr lang="en-US" sz="2200" i="1" smtClean="0"/>
              <a:t>Core Project:</a:t>
            </a:r>
          </a:p>
          <a:p>
            <a:pPr marL="0" indent="0">
              <a:lnSpc>
                <a:spcPct val="80000"/>
              </a:lnSpc>
            </a:pPr>
            <a:r>
              <a:rPr lang="en-US" sz="2200" smtClean="0">
                <a:solidFill>
                  <a:srgbClr val="17375E"/>
                </a:solidFill>
              </a:rPr>
              <a:t>Replace the Henry K. Oliver School</a:t>
            </a:r>
          </a:p>
          <a:p>
            <a:pPr lvl="1">
              <a:lnSpc>
                <a:spcPct val="80000"/>
              </a:lnSpc>
              <a:buClrTx/>
            </a:pPr>
            <a:r>
              <a:rPr lang="en-US" sz="2200" smtClean="0">
                <a:solidFill>
                  <a:srgbClr val="17375E"/>
                </a:solidFill>
              </a:rPr>
              <a:t>Originally built in 1917</a:t>
            </a:r>
            <a:br>
              <a:rPr lang="en-US" sz="2200" smtClean="0">
                <a:solidFill>
                  <a:srgbClr val="17375E"/>
                </a:solidFill>
              </a:rPr>
            </a:br>
            <a:r>
              <a:rPr lang="en-US" sz="2200" smtClean="0">
                <a:solidFill>
                  <a:srgbClr val="17375E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endParaRPr lang="en-US" sz="1900" smtClean="0">
              <a:solidFill>
                <a:srgbClr val="17375E"/>
              </a:solidFill>
            </a:endParaRPr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endParaRPr lang="en-US" sz="1500" smtClean="0">
              <a:solidFill>
                <a:srgbClr val="17375E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49800" y="1206500"/>
            <a:ext cx="4249738" cy="4268788"/>
          </a:xfrm>
          <a:prstGeom prst="rect">
            <a:avLst/>
          </a:prstGeom>
        </p:spPr>
        <p:txBody>
          <a:bodyPr/>
          <a:lstStyle/>
          <a:p>
            <a:pPr algn="ctr" defTabSz="914400">
              <a:spcBef>
                <a:spcPct val="20000"/>
              </a:spcBef>
              <a:buClr>
                <a:schemeClr val="tx2"/>
              </a:buClr>
              <a:buSzPct val="75000"/>
              <a:buFont typeface="Calibri" pitchFamily="34" charset="0"/>
              <a:buNone/>
            </a:pPr>
            <a:r>
              <a:rPr lang="en-US" sz="2400" b="1" u="sng" dirty="0">
                <a:solidFill>
                  <a:schemeClr val="accent2"/>
                </a:solidFill>
                <a:latin typeface="Calibri" pitchFamily="34" charset="0"/>
              </a:rPr>
              <a:t>MSBA 2017 Applications</a:t>
            </a:r>
          </a:p>
          <a:p>
            <a:pPr algn="ctr" defTabSz="914400">
              <a:spcBef>
                <a:spcPct val="20000"/>
              </a:spcBef>
              <a:buClr>
                <a:schemeClr val="tx2"/>
              </a:buClr>
              <a:buSzPct val="75000"/>
              <a:buFont typeface="Calibri" pitchFamily="34" charset="0"/>
              <a:buNone/>
            </a:pPr>
            <a:endParaRPr lang="en-US" sz="800" b="1" dirty="0">
              <a:solidFill>
                <a:srgbClr val="17375E"/>
              </a:solidFill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Clr>
                <a:schemeClr val="tx2"/>
              </a:buClr>
              <a:buSzPct val="75000"/>
              <a:buFont typeface="Calibri" pitchFamily="34" charset="0"/>
              <a:buNone/>
            </a:pPr>
            <a:r>
              <a:rPr lang="en-US" sz="2200" b="1" i="1" dirty="0">
                <a:latin typeface="Calibri" pitchFamily="34" charset="0"/>
              </a:rPr>
              <a:t>Accelerated Repair Project:</a:t>
            </a:r>
          </a:p>
          <a:p>
            <a:pPr defTabSz="914400">
              <a:spcBef>
                <a:spcPct val="20000"/>
              </a:spcBef>
              <a:buClr>
                <a:schemeClr val="tx2"/>
              </a:buClr>
              <a:buSzPct val="75000"/>
              <a:buFont typeface="Calibri" pitchFamily="34" charset="0"/>
              <a:buChar char="•"/>
            </a:pPr>
            <a:r>
              <a:rPr lang="en-US" sz="2200" b="1" dirty="0">
                <a:solidFill>
                  <a:srgbClr val="17375E"/>
                </a:solidFill>
                <a:latin typeface="Calibri" pitchFamily="34" charset="0"/>
              </a:rPr>
              <a:t>School for Exceptional Study</a:t>
            </a:r>
          </a:p>
          <a:p>
            <a:pPr marL="742950" lvl="1" indent="-285750" defTabSz="9144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US" sz="2200" dirty="0">
                <a:solidFill>
                  <a:srgbClr val="17375E"/>
                </a:solidFill>
                <a:latin typeface="Calibri" pitchFamily="34" charset="0"/>
              </a:rPr>
              <a:t>Roof Replacement</a:t>
            </a:r>
          </a:p>
          <a:p>
            <a:pPr defTabSz="914400">
              <a:spcBef>
                <a:spcPct val="20000"/>
              </a:spcBef>
              <a:buClr>
                <a:schemeClr val="tx2"/>
              </a:buClr>
              <a:buSzPct val="75000"/>
              <a:buFont typeface="Calibri" pitchFamily="34" charset="0"/>
              <a:buChar char="•"/>
            </a:pPr>
            <a:r>
              <a:rPr lang="en-US" sz="2200" b="1" dirty="0">
                <a:solidFill>
                  <a:srgbClr val="17375E"/>
                </a:solidFill>
                <a:latin typeface="Calibri" pitchFamily="34" charset="0"/>
              </a:rPr>
              <a:t>Arlington Educational Complex</a:t>
            </a:r>
          </a:p>
          <a:p>
            <a:pPr marL="742950" lvl="1" indent="-285750" defTabSz="9144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US" sz="2200" dirty="0">
                <a:solidFill>
                  <a:srgbClr val="17375E"/>
                </a:solidFill>
                <a:latin typeface="Calibri" pitchFamily="34" charset="0"/>
              </a:rPr>
              <a:t>Roof Replacement</a:t>
            </a:r>
          </a:p>
          <a:p>
            <a:pPr marL="742950" lvl="1" indent="-285750" defTabSz="9144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US" sz="2200" dirty="0">
                <a:solidFill>
                  <a:srgbClr val="17375E"/>
                </a:solidFill>
                <a:latin typeface="Calibri" pitchFamily="34" charset="0"/>
              </a:rPr>
              <a:t>Boiler Replacement</a:t>
            </a:r>
          </a:p>
          <a:p>
            <a:pPr defTabSz="914400">
              <a:spcBef>
                <a:spcPct val="20000"/>
              </a:spcBef>
              <a:buClr>
                <a:schemeClr val="tx2"/>
              </a:buClr>
              <a:buSzPct val="75000"/>
              <a:buFont typeface="Calibri" pitchFamily="34" charset="0"/>
              <a:buNone/>
            </a:pPr>
            <a:r>
              <a:rPr lang="en-US" sz="2200" b="1" i="1" dirty="0">
                <a:latin typeface="Calibri" pitchFamily="34" charset="0"/>
              </a:rPr>
              <a:t>Core Project:</a:t>
            </a:r>
          </a:p>
          <a:p>
            <a:pPr defTabSz="914400">
              <a:spcBef>
                <a:spcPct val="20000"/>
              </a:spcBef>
              <a:buClr>
                <a:schemeClr val="tx2"/>
              </a:buClr>
              <a:buSzPct val="75000"/>
              <a:buFont typeface="Calibri" pitchFamily="34" charset="0"/>
              <a:buChar char="•"/>
            </a:pPr>
            <a:r>
              <a:rPr lang="en-US" sz="2100" b="1" dirty="0">
                <a:solidFill>
                  <a:srgbClr val="17375E"/>
                </a:solidFill>
                <a:latin typeface="Calibri" pitchFamily="34" charset="0"/>
              </a:rPr>
              <a:t>Replace the Leahy School</a:t>
            </a:r>
          </a:p>
          <a:p>
            <a:pPr marL="742950" lvl="1" indent="-285750" defTabSz="914400">
              <a:spcBef>
                <a:spcPct val="20000"/>
              </a:spcBef>
              <a:buSzPct val="75000"/>
              <a:buFont typeface="Calibri" pitchFamily="34" charset="0"/>
              <a:buChar char="−"/>
            </a:pPr>
            <a:r>
              <a:rPr lang="en-US" sz="2100" dirty="0">
                <a:solidFill>
                  <a:srgbClr val="17375E"/>
                </a:solidFill>
                <a:latin typeface="Calibri" pitchFamily="34" charset="0"/>
              </a:rPr>
              <a:t>Originally built in 1921</a:t>
            </a:r>
          </a:p>
        </p:txBody>
      </p:sp>
      <p:pic>
        <p:nvPicPr>
          <p:cNvPr id="15366" name="Picture 7" descr="Leahy School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5332413"/>
            <a:ext cx="341153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enry K. Oliver School"/>
          <p:cNvPicPr>
            <a:picLocks noChangeAspect="1"/>
          </p:cNvPicPr>
          <p:nvPr/>
        </p:nvPicPr>
        <p:blipFill>
          <a:blip r:embed="rId3"/>
          <a:srcRect t="21805"/>
          <a:stretch>
            <a:fillRect/>
          </a:stretch>
        </p:blipFill>
        <p:spPr bwMode="auto">
          <a:xfrm>
            <a:off x="868363" y="5138738"/>
            <a:ext cx="30353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Lawrence Public Schools Logo&#10;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5663" y="395288"/>
            <a:ext cx="5953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712788"/>
          </a:xfrm>
        </p:spPr>
        <p:txBody>
          <a:bodyPr/>
          <a:lstStyle/>
          <a:p>
            <a:r>
              <a:rPr lang="en-US" sz="2800" smtClean="0"/>
              <a:t>Babson College Scholarship</a:t>
            </a:r>
          </a:p>
        </p:txBody>
      </p:sp>
      <p:pic>
        <p:nvPicPr>
          <p:cNvPr id="16387" name="Content Placeholder 4" descr="Babson College Scholarship winners Dario Guerrero and Alenny Acevedo, their families and Babson College President Kerry Healy being awarded their scholarships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8975" y="1854200"/>
            <a:ext cx="7362825" cy="3598863"/>
          </a:xfrm>
        </p:spPr>
      </p:pic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08FA90-EB39-460D-8930-657F0D645A7B}" type="slidenum">
              <a:rPr lang="en-US"/>
              <a:pPr/>
              <a:t>10</a:t>
            </a:fld>
            <a:endParaRPr lang="en-US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57200" y="5453063"/>
            <a:ext cx="83788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 u="sng">
                <a:latin typeface="Garamond" pitchFamily="18" charset="0"/>
              </a:rPr>
              <a:t>2 full scholarship awards valued at</a:t>
            </a:r>
            <a:r>
              <a:rPr lang="en-US" sz="3000" b="1" u="sng">
                <a:latin typeface="Garamond" pitchFamily="18" charset="0"/>
              </a:rPr>
              <a:t> $250K </a:t>
            </a:r>
            <a:r>
              <a:rPr lang="en-US" sz="2500" b="1" u="sng">
                <a:latin typeface="Garamond" pitchFamily="18" charset="0"/>
              </a:rPr>
              <a:t>apiece:</a:t>
            </a:r>
          </a:p>
          <a:p>
            <a:r>
              <a:rPr lang="en-US" sz="2500" b="1">
                <a:latin typeface="Garamond" pitchFamily="18" charset="0"/>
              </a:rPr>
              <a:t>          Dario Guerrero                                  Alenny Acevedo</a:t>
            </a:r>
          </a:p>
        </p:txBody>
      </p:sp>
      <p:sp>
        <p:nvSpPr>
          <p:cNvPr id="8" name="Rectangle 7" descr="Congratulations!"/>
          <p:cNvSpPr/>
          <p:nvPr/>
        </p:nvSpPr>
        <p:spPr>
          <a:xfrm>
            <a:off x="698273" y="1232879"/>
            <a:ext cx="7353039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+mn-cs"/>
              </a:rPr>
              <a:t>CONGRATULATIONS!</a:t>
            </a:r>
          </a:p>
        </p:txBody>
      </p:sp>
      <p:pic>
        <p:nvPicPr>
          <p:cNvPr id="16391" name="Picture 2" descr="Lawrence Public School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395288"/>
            <a:ext cx="5953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712788"/>
          </a:xfrm>
        </p:spPr>
        <p:txBody>
          <a:bodyPr/>
          <a:lstStyle/>
          <a:p>
            <a:r>
              <a:rPr lang="en-US" sz="3200" smtClean="0"/>
              <a:t>9-12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6F758B-9C44-4E75-AEED-FDEB8FFDF7B7}" type="slidenum">
              <a:rPr lang="en-US"/>
              <a:pPr/>
              <a:t>11</a:t>
            </a:fld>
            <a:endParaRPr lang="en-US"/>
          </a:p>
        </p:txBody>
      </p:sp>
      <p:sp>
        <p:nvSpPr>
          <p:cNvPr id="17412" name="AutoShape 2" descr="Image result for lawrence high school 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3" name="Picture 4" descr="Picture of Lawrence High School&#10;&#10;High School redesign&#10;&#10;Lower Academy: Support Services, Retention, Seamless Academics&#10;&#10;Upper Academy: Personalized Career Pathway, Early College, Internsh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512888"/>
            <a:ext cx="822642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975" y="976313"/>
            <a:ext cx="818038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Calibri" pitchFamily="34" charset="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alibri" pitchFamily="34" charset="0"/>
              <a:buChar char="−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 defTabSz="914400">
              <a:buFont typeface="Calibri" pitchFamily="34" charset="0"/>
              <a:buNone/>
              <a:defRPr/>
            </a:pPr>
            <a:r>
              <a:rPr lang="en-US" sz="3200" kern="0" dirty="0" smtClean="0">
                <a:solidFill>
                  <a:schemeClr val="tx2">
                    <a:lumMod val="50000"/>
                  </a:schemeClr>
                </a:solidFill>
              </a:rPr>
              <a:t>High School Redesign</a:t>
            </a:r>
            <a:endParaRPr lang="en-US" sz="32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5" name="Picture 2" descr="Lawrence Public Schools log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395288"/>
            <a:ext cx="5953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38" y="1512888"/>
            <a:ext cx="73961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  <a:latin typeface="Calibri" pitchFamily="34" charset="0"/>
              </a:rPr>
              <a:t>Lower Academy:  	Support Services</a:t>
            </a:r>
          </a:p>
          <a:p>
            <a:r>
              <a:rPr lang="en-US" sz="2000" b="1" dirty="0">
                <a:solidFill>
                  <a:srgbClr val="F2F2F2"/>
                </a:solidFill>
                <a:latin typeface="Calibri" pitchFamily="34" charset="0"/>
              </a:rPr>
              <a:t>				   	Retention</a:t>
            </a:r>
          </a:p>
          <a:p>
            <a:r>
              <a:rPr lang="en-US" sz="2000" b="1" dirty="0">
                <a:solidFill>
                  <a:srgbClr val="F2F2F2"/>
                </a:solidFill>
                <a:latin typeface="Calibri" pitchFamily="34" charset="0"/>
              </a:rPr>
              <a:t>				   	Seamless Academics</a:t>
            </a:r>
          </a:p>
          <a:p>
            <a:endParaRPr lang="en-US" sz="1500" b="1" dirty="0">
              <a:solidFill>
                <a:srgbClr val="F2F2F2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F2F2F2"/>
                </a:solidFill>
                <a:latin typeface="Calibri" pitchFamily="34" charset="0"/>
              </a:rPr>
              <a:t>Upper Academy:  	Personalized Career Pathways</a:t>
            </a:r>
          </a:p>
          <a:p>
            <a:r>
              <a:rPr lang="en-US" sz="2000" b="1" dirty="0">
                <a:solidFill>
                  <a:srgbClr val="F2F2F2"/>
                </a:solidFill>
                <a:latin typeface="Calibri" pitchFamily="34" charset="0"/>
              </a:rPr>
              <a:t>					Early College</a:t>
            </a:r>
          </a:p>
          <a:p>
            <a:r>
              <a:rPr lang="en-US" sz="2000" b="1" dirty="0">
                <a:solidFill>
                  <a:srgbClr val="F2F2F2"/>
                </a:solidFill>
                <a:latin typeface="Calibri" pitchFamily="34" charset="0"/>
              </a:rPr>
              <a:t>					Internships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White 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" descr="Our Way Forward"/>
          <p:cNvGrpSpPr/>
          <p:nvPr/>
        </p:nvGrpSpPr>
        <p:grpSpPr>
          <a:xfrm>
            <a:off x="2349500" y="309563"/>
            <a:ext cx="6692900" cy="2419350"/>
            <a:chOff x="2349500" y="309563"/>
            <a:chExt cx="6692900" cy="2419350"/>
          </a:xfrm>
        </p:grpSpPr>
        <p:pic>
          <p:nvPicPr>
            <p:cNvPr id="7171" name="Picture 2" descr="Our Way"/>
            <p:cNvPicPr>
              <a:picLocks noChangeAspect="1" noChangeArrowheads="1"/>
            </p:cNvPicPr>
            <p:nvPr/>
          </p:nvPicPr>
          <p:blipFill>
            <a:blip r:embed="rId2"/>
            <a:srcRect l="53452" t="23125" r="20416" b="66496"/>
            <a:stretch>
              <a:fillRect/>
            </a:stretch>
          </p:blipFill>
          <p:spPr bwMode="auto">
            <a:xfrm>
              <a:off x="2765425" y="309563"/>
              <a:ext cx="4305300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2" descr="Forward"/>
            <p:cNvPicPr>
              <a:picLocks noChangeAspect="1" noChangeArrowheads="1"/>
            </p:cNvPicPr>
            <p:nvPr/>
          </p:nvPicPr>
          <p:blipFill>
            <a:blip r:embed="rId2"/>
            <a:srcRect l="38959" t="33221" r="20416" b="53809"/>
            <a:stretch>
              <a:fillRect/>
            </a:stretch>
          </p:blipFill>
          <p:spPr bwMode="auto">
            <a:xfrm>
              <a:off x="2349500" y="1393825"/>
              <a:ext cx="6692900" cy="133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2" descr="Lawrence Public School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403225"/>
            <a:ext cx="2311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Content Placeholder 1" descr="child in a Museum looking at an exhibit&#10;"/>
          <p:cNvPicPr>
            <a:picLocks noGrp="1" noChangeAspect="1"/>
          </p:cNvPicPr>
          <p:nvPr>
            <p:ph idx="1"/>
          </p:nvPr>
        </p:nvPicPr>
        <p:blipFill>
          <a:blip r:embed="rId4"/>
          <a:srcRect t="3703" r="4955" b="12283"/>
          <a:stretch>
            <a:fillRect/>
          </a:stretch>
        </p:blipFill>
        <p:spPr>
          <a:xfrm>
            <a:off x="762000" y="2886075"/>
            <a:ext cx="3810000" cy="374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3825" y="250825"/>
            <a:ext cx="8229600" cy="712788"/>
          </a:xfrm>
        </p:spPr>
        <p:txBody>
          <a:bodyPr/>
          <a:lstStyle/>
          <a:p>
            <a:r>
              <a:rPr lang="en-US" sz="2800" dirty="0" smtClean="0"/>
              <a:t>Overall Assessment of School District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E03D86-4FF8-478E-BE5C-7109B21127EE}" type="slidenum">
              <a:rPr lang="en-US"/>
              <a:pPr/>
              <a:t>2</a:t>
            </a:fld>
            <a:endParaRPr lang="en-US"/>
          </a:p>
        </p:txBody>
      </p:sp>
      <p:pic>
        <p:nvPicPr>
          <p:cNvPr id="8196" name="Picture 4" descr="collections of words describing the overall assessment of the School District&#10;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135317"/>
            <a:ext cx="7239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Lawrence Public School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6600" y="277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F67A01-1A94-4168-9A64-BBA44077F7D1}" type="slidenum">
              <a:rPr lang="en-US"/>
              <a:pPr/>
              <a:t>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9888" y="1435100"/>
            <a:ext cx="8526462" cy="4000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cs typeface="+mn-cs"/>
              </a:rPr>
              <a:t>Percentage of students achieving at proficient &amp; advanced levels</a:t>
            </a:r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712788"/>
          </a:xfrm>
        </p:spPr>
        <p:txBody>
          <a:bodyPr/>
          <a:lstStyle/>
          <a:p>
            <a:r>
              <a:rPr lang="en-US" sz="2800" smtClean="0"/>
              <a:t>LPS  achieved an increase in the % of students scoring at </a:t>
            </a:r>
            <a:r>
              <a:rPr lang="en-US" sz="2800" u="sng" smtClean="0"/>
              <a:t>Proficient</a:t>
            </a:r>
            <a:r>
              <a:rPr lang="en-US" sz="2800" smtClean="0"/>
              <a:t> &amp; </a:t>
            </a:r>
            <a:r>
              <a:rPr lang="en-US" sz="2800" u="sng" smtClean="0"/>
              <a:t>Advanced</a:t>
            </a:r>
            <a:r>
              <a:rPr lang="en-US" sz="2800" smtClean="0"/>
              <a:t> levels</a:t>
            </a:r>
          </a:p>
        </p:txBody>
      </p:sp>
      <p:pic>
        <p:nvPicPr>
          <p:cNvPr id="9223" name="Picture 2" descr="Lawrence Public Schoo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5813" y="277813"/>
            <a:ext cx="7159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Graph of Percentage of students achieving at proficient and advannced levels in Math&#10;&#10;Math proficiency has improved 21 percentage point since 2012&#10;&#10;2012 - 28%&#10;2013 -28%&#10;2014 - 41%&#10;2015 - 44%&#10;2016 - 49%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887" y="1835150"/>
            <a:ext cx="4197045" cy="4499467"/>
          </a:xfrm>
        </p:spPr>
      </p:pic>
      <p:pic>
        <p:nvPicPr>
          <p:cNvPr id="10" name="Content Placeholder 8" descr="Graph of Percentage of students achieving at proficient and advannced levels in ELA&#10;&#10;ELA proficiency is up 10 percentage after years of stagnant performance&#10;&#10;2012 - 41%&#10;2013 - 41%&#10;2014 - 44%&#10;2015 - 45%&#10;2016 - 51%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66534" y="1835149"/>
            <a:ext cx="4329816" cy="44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712788"/>
          </a:xfrm>
        </p:spPr>
        <p:txBody>
          <a:bodyPr/>
          <a:lstStyle/>
          <a:p>
            <a:r>
              <a:rPr lang="en-US" sz="2800" smtClean="0"/>
              <a:t>High School Graduation &amp; Dropout Rates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ADEE33-C726-40D8-A5B4-B6DDC28BD602}" type="slidenum">
              <a:rPr lang="en-US"/>
              <a:pPr/>
              <a:t>4</a:t>
            </a:fld>
            <a:endParaRPr lang="en-US"/>
          </a:p>
        </p:txBody>
      </p:sp>
      <p:pic>
        <p:nvPicPr>
          <p:cNvPr id="10246" name="Picture 2" descr="Lawrence Public Schools logo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663" y="395288"/>
            <a:ext cx="5953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raduation rate has improved over 19 points since 2011&#10;&#10;2011 - 52.3&#10;2012 - 60.6&#10;2013 - 61.3&#10;2014 - 66.9&#10;2015 - 71.8&#10;2016 - 71.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34" y="1505306"/>
            <a:ext cx="4388825" cy="4315063"/>
          </a:xfrm>
          <a:prstGeom prst="rect">
            <a:avLst/>
          </a:prstGeom>
        </p:spPr>
      </p:pic>
      <p:pic>
        <p:nvPicPr>
          <p:cNvPr id="9" name="Content Placeholder 8" descr="Dropout rate has decreased more than half since 2011&#10;&#10;2011 - 8.6%&#10;2012 - 5.9%&#10;2013 - 5.8%&#10;2014 - 4.6%&#10;2015 - 4.5%&#10;2016 - 4.2%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13859" y="1505305"/>
            <a:ext cx="4344568" cy="43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712788"/>
          </a:xfrm>
        </p:spPr>
        <p:txBody>
          <a:bodyPr/>
          <a:lstStyle/>
          <a:p>
            <a:r>
              <a:rPr lang="en-US" sz="2800" smtClean="0"/>
              <a:t>Home Grown Talent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EDFEFC-5FD7-454A-9951-484DBAE2FE89}" type="slidenum">
              <a:rPr lang="en-US"/>
              <a:pPr/>
              <a:t>5</a:t>
            </a:fld>
            <a:endParaRPr lang="en-US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638175" y="5800725"/>
            <a:ext cx="7867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*Note this does not include emergency hires, which would increase the total even more.</a:t>
            </a:r>
          </a:p>
          <a:p>
            <a:endParaRPr lang="en-US" sz="1400"/>
          </a:p>
        </p:txBody>
      </p:sp>
      <p:pic>
        <p:nvPicPr>
          <p:cNvPr id="11270" name="Picture 2" descr="Lawrence Public Schools 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663" y="395288"/>
            <a:ext cx="5953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Graph - Active Employees Living in Lawrence&#10;&#10;December 2011 - 378&#10;December 2012 - 411&#10;December 2013 - 477&#10;December 2014 - 585&#10;December 2015 - 615&#10;June 2016 - 628&#10;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688" y="1247661"/>
            <a:ext cx="8135937" cy="441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712788"/>
          </a:xfrm>
        </p:spPr>
        <p:txBody>
          <a:bodyPr/>
          <a:lstStyle/>
          <a:p>
            <a:r>
              <a:rPr lang="en-US" sz="2800" smtClean="0"/>
              <a:t>Special Education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5E6615-4935-4BA2-B2C8-EEF5E7294869}" type="slidenum">
              <a:rPr lang="en-US"/>
              <a:pPr/>
              <a:t>6</a:t>
            </a:fld>
            <a:endParaRPr lang="en-US"/>
          </a:p>
        </p:txBody>
      </p:sp>
      <p:pic>
        <p:nvPicPr>
          <p:cNvPr id="12292" name="Picture 2" descr="C:\Users\Julie\Downloads\Logo-Color (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395288"/>
            <a:ext cx="5953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 descr="Prority 1: Inclusion for All&#10;Priority 2: Communication with Families&#10;Priority 3: High Quality Continuum of Services&#10;Priority 4: Professional Learning"/>
          <p:cNvGraphicFramePr/>
          <p:nvPr/>
        </p:nvGraphicFramePr>
        <p:xfrm>
          <a:off x="321733" y="1497555"/>
          <a:ext cx="8153400" cy="449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712788"/>
          </a:xfrm>
        </p:spPr>
        <p:txBody>
          <a:bodyPr/>
          <a:lstStyle/>
          <a:p>
            <a:r>
              <a:rPr lang="en-US" sz="2900" smtClean="0"/>
              <a:t>2017 Sontag Prize &amp; Acceleration Academies</a:t>
            </a:r>
          </a:p>
        </p:txBody>
      </p:sp>
      <p:pic>
        <p:nvPicPr>
          <p:cNvPr id="13315" name="Content Placeholder 4" descr="Student doing school work at her desk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2025" y="1744663"/>
            <a:ext cx="4295775" cy="3148012"/>
          </a:xfrm>
        </p:spPr>
      </p:pic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60BD2E-E9A8-417C-9A66-F24916D33214}" type="slidenum">
              <a:rPr lang="en-US"/>
              <a:pPr/>
              <a:t>7</a:t>
            </a:fld>
            <a:endParaRPr lang="en-US"/>
          </a:p>
        </p:txBody>
      </p:sp>
      <p:pic>
        <p:nvPicPr>
          <p:cNvPr id="13317" name="Picture 6" descr="Teacher instructing studen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1681163"/>
            <a:ext cx="4481512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Lawrence Public School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5663" y="395288"/>
            <a:ext cx="5953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81138" y="250825"/>
            <a:ext cx="7205662" cy="712788"/>
          </a:xfrm>
        </p:spPr>
        <p:txBody>
          <a:bodyPr/>
          <a:lstStyle/>
          <a:p>
            <a:r>
              <a:rPr lang="en-US" sz="2900" smtClean="0"/>
              <a:t>Family Resource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11275"/>
            <a:ext cx="8640763" cy="5154613"/>
          </a:xfrm>
        </p:spPr>
        <p:txBody>
          <a:bodyPr/>
          <a:lstStyle/>
          <a:p>
            <a:pPr marL="169863" indent="-169863"/>
            <a:r>
              <a:rPr lang="en-US" sz="1400" smtClean="0"/>
              <a:t>Centralized, Early Registration for PK and K: May – June 30</a:t>
            </a:r>
          </a:p>
          <a:p>
            <a:pPr marL="461963" lvl="1" indent="-179388"/>
            <a:r>
              <a:rPr lang="en-US" sz="1400" smtClean="0"/>
              <a:t>Expanded centralized registration to include pre-k, developed new systems to address screenings and enrollment for inclusion classrooms</a:t>
            </a:r>
          </a:p>
          <a:p>
            <a:pPr marL="461963" lvl="1" indent="-179388"/>
            <a:r>
              <a:rPr lang="en-US" sz="1400" smtClean="0"/>
              <a:t>With early registration comes the opportunity to connect families with their schools and to support them with school readiness</a:t>
            </a:r>
          </a:p>
          <a:p>
            <a:pPr marL="461963" lvl="1" indent="-179388"/>
            <a:r>
              <a:rPr lang="en-US" sz="1400" smtClean="0"/>
              <a:t>Registration staff host a Parent Open House and co-host information sessions across the city at community partner sites</a:t>
            </a:r>
          </a:p>
          <a:p>
            <a:pPr marL="461963" lvl="1" indent="-179388"/>
            <a:r>
              <a:rPr lang="en-US" sz="1400" smtClean="0"/>
              <a:t>Newly registered families receive a School Readiness Gift Bag with a bilingual book, writing and art supplies, a community resource guide, and more. Items are all donated by community partners. </a:t>
            </a:r>
          </a:p>
          <a:p>
            <a:pPr marL="169863" indent="-169863"/>
            <a:r>
              <a:rPr lang="en-US" sz="1400" smtClean="0"/>
              <a:t>Lawrence Learns School Readiness Block Party: August 8</a:t>
            </a:r>
          </a:p>
          <a:p>
            <a:pPr marL="461963" lvl="1" indent="-179388"/>
            <a:r>
              <a:rPr lang="en-US" sz="1400" smtClean="0"/>
              <a:t>Held on Haverhill Street and including the library, senior center, one of our schools and the North Common Park, last year’s event included a free cook-out, school backpacks, fun activities, a readiness video, music and community resource tables.  It was attended by more than 1,000 participants</a:t>
            </a:r>
          </a:p>
          <a:p>
            <a:pPr marL="169863" indent="-169863"/>
            <a:r>
              <a:rPr lang="en-US" sz="1400" smtClean="0"/>
              <a:t>Lawrence Learns School Readiness Video</a:t>
            </a:r>
          </a:p>
          <a:p>
            <a:pPr marL="461963" lvl="1" indent="-179388"/>
            <a:r>
              <a:rPr lang="en-US" sz="1400" smtClean="0"/>
              <a:t>This video debuted at the block party and continues to be shown at registration information sessions, via our partners, and on our website: </a:t>
            </a:r>
            <a:r>
              <a:rPr lang="en-US" sz="1400" smtClean="0">
                <a:hlinkClick r:id="rId2"/>
              </a:rPr>
              <a:t>www.lawrencelearns.org</a:t>
            </a:r>
            <a:endParaRPr lang="en-US" sz="1400" smtClean="0"/>
          </a:p>
          <a:p>
            <a:pPr marL="169863" indent="-169863"/>
            <a:r>
              <a:rPr lang="en-US" sz="1400" smtClean="0"/>
              <a:t>Playgroups – coming this summer</a:t>
            </a:r>
          </a:p>
          <a:p>
            <a:pPr marL="461963" lvl="1" indent="-179388"/>
            <a:r>
              <a:rPr lang="en-US" sz="1400" smtClean="0"/>
              <a:t>Working with our LEAP partners, the FRC will train parents to run onsite playgroups for children and their parents/caregivers who registered for school in May and June</a:t>
            </a:r>
          </a:p>
          <a:p>
            <a:pPr marL="801688" lvl="2" indent="-227013"/>
            <a:r>
              <a:rPr lang="en-US" sz="1400" smtClean="0"/>
              <a:t>Playgroups will focus on school readiness activities such as promoting curiosity, smoothing transitions, sharing, taking turns, circle and story times, and how parents can support their children at home. </a:t>
            </a:r>
          </a:p>
          <a:p>
            <a:pPr marL="169863" indent="-169863"/>
            <a:endParaRPr lang="en-US" sz="140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180DCC-CC42-44FE-8E3B-D8D5E10EFA92}" type="slidenum">
              <a:rPr lang="en-US"/>
              <a:pPr/>
              <a:t>8</a:t>
            </a:fld>
            <a:endParaRPr lang="en-US"/>
          </a:p>
        </p:txBody>
      </p:sp>
      <p:pic>
        <p:nvPicPr>
          <p:cNvPr id="14341" name="Picture 2" descr="Lawrence Public School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395288"/>
            <a:ext cx="5953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awrence Learns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863" y="101600"/>
            <a:ext cx="13112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5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Default Theme">
  <a:themeElements>
    <a:clrScheme name="L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DBEEF3"/>
      </a:accent3>
      <a:accent4>
        <a:srgbClr val="95B3D7"/>
      </a:accent4>
      <a:accent5>
        <a:srgbClr val="BFBFBF"/>
      </a:accent5>
      <a:accent6>
        <a:srgbClr val="FFFF00"/>
      </a:accent6>
      <a:hlink>
        <a:srgbClr val="0000FF"/>
      </a:hlink>
      <a:folHlink>
        <a:srgbClr val="800080"/>
      </a:folHlink>
    </a:clrScheme>
    <a:fontScheme name="Lev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2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2_Lev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_vti_RoutingExistingProperties xmlns="0a4e05da-b9bc-4326-ad73-01ef31b95567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007DB1E5-5E62-4265-AC6E-AFE727CE755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8F708A0-B412-480F-99E8-AABADA069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97964E-9ABB-46C2-AF11-6BB9B684EC9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4CA5F42-50F9-4C99-8E78-8CB6F9D0EA33}">
  <ds:schemaRefs>
    <ds:schemaRef ds:uri="http://schemas.microsoft.com/office/2006/metadata/properties"/>
    <ds:schemaRef ds:uri="0a4e05da-b9bc-4326-ad73-01ef31b95567"/>
  </ds:schemaRefs>
</ds:datastoreItem>
</file>

<file path=customXml/itemProps5.xml><?xml version="1.0" encoding="utf-8"?>
<ds:datastoreItem xmlns:ds="http://schemas.openxmlformats.org/officeDocument/2006/customXml" ds:itemID="{C59F9FE5-3ACA-4281-BC24-96CC41FDD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84089</TotalTime>
  <Words>522</Words>
  <Application>Microsoft Office PowerPoint</Application>
  <PresentationFormat>On-screen Show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Theme</vt:lpstr>
      <vt:lpstr>2_Level</vt:lpstr>
      <vt:lpstr>think-cell Slide</vt:lpstr>
      <vt:lpstr>Student Performance</vt:lpstr>
      <vt:lpstr>Slide 1</vt:lpstr>
      <vt:lpstr>Overall Assessment of School District</vt:lpstr>
      <vt:lpstr>LPS  achieved an increase in the % of students scoring at Proficient &amp; Advanced levels</vt:lpstr>
      <vt:lpstr>High School Graduation &amp; Dropout Rates</vt:lpstr>
      <vt:lpstr>Home Grown Talent</vt:lpstr>
      <vt:lpstr>Special Education</vt:lpstr>
      <vt:lpstr>2017 Sontag Prize &amp; Acceleration Academies</vt:lpstr>
      <vt:lpstr>Family Resource Center</vt:lpstr>
      <vt:lpstr>Facilities – Aggressive Pursuit of MSBA Funding</vt:lpstr>
      <vt:lpstr>Babson College Scholarship</vt:lpstr>
      <vt:lpstr>9-12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March 2017: Item 2 Lawrence Public School Update</dc:title>
  <dc:creator>ESE</dc:creator>
  <cp:lastModifiedBy>dzou</cp:lastModifiedBy>
  <cp:revision>1634</cp:revision>
  <cp:lastPrinted>2017-03-24T15:35:44Z</cp:lastPrinted>
  <dcterms:created xsi:type="dcterms:W3CDTF">2012-06-20T15:56:15Z</dcterms:created>
  <dcterms:modified xsi:type="dcterms:W3CDTF">2017-04-27T19:58:09Z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27 2017</vt:lpwstr>
  </property>
</Properties>
</file>