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7.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8" r:id="rId5"/>
  </p:sldMasterIdLst>
  <p:notesMasterIdLst>
    <p:notesMasterId r:id="rId29"/>
  </p:notesMasterIdLst>
  <p:handoutMasterIdLst>
    <p:handoutMasterId r:id="rId30"/>
  </p:handoutMasterIdLst>
  <p:sldIdLst>
    <p:sldId id="635" r:id="rId6"/>
    <p:sldId id="675" r:id="rId7"/>
    <p:sldId id="677" r:id="rId8"/>
    <p:sldId id="719" r:id="rId9"/>
    <p:sldId id="642" r:id="rId10"/>
    <p:sldId id="718" r:id="rId11"/>
    <p:sldId id="720" r:id="rId12"/>
    <p:sldId id="701" r:id="rId13"/>
    <p:sldId id="721" r:id="rId14"/>
    <p:sldId id="725" r:id="rId15"/>
    <p:sldId id="708" r:id="rId16"/>
    <p:sldId id="709" r:id="rId17"/>
    <p:sldId id="710" r:id="rId18"/>
    <p:sldId id="722" r:id="rId19"/>
    <p:sldId id="686" r:id="rId20"/>
    <p:sldId id="724" r:id="rId21"/>
    <p:sldId id="698" r:id="rId22"/>
    <p:sldId id="699" r:id="rId23"/>
    <p:sldId id="700" r:id="rId24"/>
    <p:sldId id="712" r:id="rId25"/>
    <p:sldId id="713" r:id="rId26"/>
    <p:sldId id="714" r:id="rId27"/>
    <p:sldId id="715" r:id="rId28"/>
  </p:sldIdLst>
  <p:sldSz cx="9144000" cy="6858000" type="screen4x3"/>
  <p:notesSz cx="7010400" cy="92964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6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eather Peske" initials="HPeske" lastIdx="33" clrIdx="0"/>
  <p:cmAuthor id="7" name="rbradshaw" initials="rb" lastIdx="9" clrIdx="7"/>
  <p:cmAuthor id="1" name="Rachel Bradshaw" initials="" lastIdx="22" clrIdx="1"/>
  <p:cmAuthor id="2" name="cxv" initials="cv" lastIdx="18" clrIdx="2"/>
  <p:cmAuthor id="3" name="Susan" initials="S" lastIdx="31" clrIdx="3"/>
  <p:cmAuthor id="4" name="Barbara Libby" initials="" lastIdx="4" clrIdx="4"/>
  <p:cmAuthor id="5" name="lak" initials="l" lastIdx="1" clrIdx="5"/>
  <p:cmAuthor id="6" name="Ronald Noble" initials="RXN" lastIdx="8" clrIdx="6"/>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E6EED5"/>
    <a:srgbClr val="CDDDAC"/>
    <a:srgbClr val="86A84A"/>
    <a:srgbClr val="9BBB63"/>
    <a:srgbClr val="9B5763"/>
    <a:srgbClr val="8A8B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29" autoAdjust="0"/>
    <p:restoredTop sz="76523" autoAdjust="0"/>
  </p:normalViewPr>
  <p:slideViewPr>
    <p:cSldViewPr>
      <p:cViewPr>
        <p:scale>
          <a:sx n="37" d="100"/>
          <a:sy n="37" d="100"/>
        </p:scale>
        <p:origin x="2328" y="516"/>
      </p:cViewPr>
      <p:guideLst>
        <p:guide orient="horz" pos="2160"/>
        <p:guide pos="3168"/>
      </p:guideLst>
    </p:cSldViewPr>
  </p:slideViewPr>
  <p:outlineViewPr>
    <p:cViewPr>
      <p:scale>
        <a:sx n="33" d="100"/>
        <a:sy n="33" d="100"/>
      </p:scale>
      <p:origin x="264" y="33234"/>
    </p:cViewPr>
  </p:outlineViewPr>
  <p:notesTextViewPr>
    <p:cViewPr>
      <p:scale>
        <a:sx n="75" d="100"/>
        <a:sy n="75" d="100"/>
      </p:scale>
      <p:origin x="0" y="0"/>
    </p:cViewPr>
  </p:notesTextViewPr>
  <p:sorterViewPr>
    <p:cViewPr>
      <p:scale>
        <a:sx n="100" d="100"/>
        <a:sy n="100" d="100"/>
      </p:scale>
      <p:origin x="0" y="318"/>
    </p:cViewPr>
  </p:sorterViewPr>
  <p:notesViewPr>
    <p:cSldViewPr>
      <p:cViewPr varScale="1">
        <p:scale>
          <a:sx n="82" d="100"/>
          <a:sy n="82" d="100"/>
        </p:scale>
        <p:origin x="-154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gs" Target="tags/tag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openxmlformats.org/officeDocument/2006/relationships/theme" Target="theme/theme1.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2C4CC7-F0B1-47B4-A05C-4653EC0344AC}"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D371BB30-9AC5-4B20-A694-1AE720C9077A}">
      <dgm:prSet phldrT="[Text]"/>
      <dgm:spPr/>
      <dgm:t>
        <a:bodyPr/>
        <a:lstStyle/>
        <a:p>
          <a:r>
            <a:rPr lang="en-US" dirty="0" smtClean="0"/>
            <a:t>Civic readiness</a:t>
          </a:r>
          <a:endParaRPr lang="en-US" dirty="0"/>
        </a:p>
      </dgm:t>
    </dgm:pt>
    <dgm:pt modelId="{83D61E87-D459-45CE-A5D2-A99711A97A7C}" type="parTrans" cxnId="{02347BA2-0A92-4E10-8668-905609C12681}">
      <dgm:prSet/>
      <dgm:spPr/>
      <dgm:t>
        <a:bodyPr/>
        <a:lstStyle/>
        <a:p>
          <a:endParaRPr lang="en-US"/>
        </a:p>
      </dgm:t>
    </dgm:pt>
    <dgm:pt modelId="{D1FF0B13-3DD4-4D6E-BB16-E4C8EE3FD820}" type="sibTrans" cxnId="{02347BA2-0A92-4E10-8668-905609C12681}">
      <dgm:prSet/>
      <dgm:spPr/>
      <dgm:t>
        <a:bodyPr/>
        <a:lstStyle/>
        <a:p>
          <a:endParaRPr lang="en-US"/>
        </a:p>
      </dgm:t>
    </dgm:pt>
    <dgm:pt modelId="{66426DF4-2989-419E-A004-428F220C0F09}">
      <dgm:prSet phldrT="[Text]"/>
      <dgm:spPr/>
      <dgm:t>
        <a:bodyPr/>
        <a:lstStyle/>
        <a:p>
          <a:r>
            <a:rPr lang="en-US" dirty="0" smtClean="0"/>
            <a:t>Civic content knowledge</a:t>
          </a:r>
          <a:endParaRPr lang="en-US" dirty="0"/>
        </a:p>
      </dgm:t>
    </dgm:pt>
    <dgm:pt modelId="{50B78B72-2B71-4CB9-931E-AFAC65221735}" type="parTrans" cxnId="{BFFABF19-A86A-4D8A-B479-359146392003}">
      <dgm:prSet/>
      <dgm:spPr/>
      <dgm:t>
        <a:bodyPr/>
        <a:lstStyle/>
        <a:p>
          <a:endParaRPr lang="en-US"/>
        </a:p>
      </dgm:t>
    </dgm:pt>
    <dgm:pt modelId="{2C6B1A8D-0B72-48A1-B33E-4A1F7458CE3F}" type="sibTrans" cxnId="{BFFABF19-A86A-4D8A-B479-359146392003}">
      <dgm:prSet/>
      <dgm:spPr/>
      <dgm:t>
        <a:bodyPr/>
        <a:lstStyle/>
        <a:p>
          <a:endParaRPr lang="en-US"/>
        </a:p>
      </dgm:t>
    </dgm:pt>
    <dgm:pt modelId="{62F59592-18D6-41BF-A72A-942C51A05F5A}">
      <dgm:prSet phldrT="[Text]"/>
      <dgm:spPr/>
      <dgm:t>
        <a:bodyPr/>
        <a:lstStyle/>
        <a:p>
          <a:r>
            <a:rPr lang="en-US" dirty="0" smtClean="0"/>
            <a:t>Civic intellectual skills</a:t>
          </a:r>
          <a:endParaRPr lang="en-US" dirty="0"/>
        </a:p>
      </dgm:t>
    </dgm:pt>
    <dgm:pt modelId="{56AC8D4B-DA6F-48C0-9E4A-D10F5D181841}" type="parTrans" cxnId="{3450C7FE-5F96-488C-958E-CE358EEF9A46}">
      <dgm:prSet/>
      <dgm:spPr/>
      <dgm:t>
        <a:bodyPr/>
        <a:lstStyle/>
        <a:p>
          <a:endParaRPr lang="en-US"/>
        </a:p>
      </dgm:t>
    </dgm:pt>
    <dgm:pt modelId="{45812493-60CC-4FBD-AA4D-40A5E00E5AAB}" type="sibTrans" cxnId="{3450C7FE-5F96-488C-958E-CE358EEF9A46}">
      <dgm:prSet/>
      <dgm:spPr/>
      <dgm:t>
        <a:bodyPr/>
        <a:lstStyle/>
        <a:p>
          <a:endParaRPr lang="en-US"/>
        </a:p>
      </dgm:t>
    </dgm:pt>
    <dgm:pt modelId="{E6B59E46-2CE5-4D56-B994-360F6B07C3FE}">
      <dgm:prSet phldrT="[Text]"/>
      <dgm:spPr/>
      <dgm:t>
        <a:bodyPr/>
        <a:lstStyle/>
        <a:p>
          <a:r>
            <a:rPr lang="en-US" dirty="0" smtClean="0"/>
            <a:t>Civic participatory skills</a:t>
          </a:r>
          <a:endParaRPr lang="en-US" dirty="0"/>
        </a:p>
      </dgm:t>
    </dgm:pt>
    <dgm:pt modelId="{B7176327-41F2-4D9D-9F30-218B77EBD1CE}" type="parTrans" cxnId="{50DD4B5B-5C52-4CE9-8774-E4F63104DB65}">
      <dgm:prSet/>
      <dgm:spPr/>
      <dgm:t>
        <a:bodyPr/>
        <a:lstStyle/>
        <a:p>
          <a:endParaRPr lang="en-US"/>
        </a:p>
      </dgm:t>
    </dgm:pt>
    <dgm:pt modelId="{F04C3EC4-7A62-4BB1-AE3E-80793BB031BB}" type="sibTrans" cxnId="{50DD4B5B-5C52-4CE9-8774-E4F63104DB65}">
      <dgm:prSet/>
      <dgm:spPr/>
      <dgm:t>
        <a:bodyPr/>
        <a:lstStyle/>
        <a:p>
          <a:endParaRPr lang="en-US"/>
        </a:p>
      </dgm:t>
    </dgm:pt>
    <dgm:pt modelId="{289219DC-F49A-4A92-8E49-048C548C8FCB}">
      <dgm:prSet phldrT="[Text]"/>
      <dgm:spPr/>
      <dgm:t>
        <a:bodyPr/>
        <a:lstStyle/>
        <a:p>
          <a:r>
            <a:rPr lang="en-US" dirty="0" smtClean="0"/>
            <a:t>Civic dispositions</a:t>
          </a:r>
          <a:endParaRPr lang="en-US" dirty="0"/>
        </a:p>
      </dgm:t>
    </dgm:pt>
    <dgm:pt modelId="{A9BE6F94-DDE2-42F2-AA2C-891564176882}" type="parTrans" cxnId="{82BD0104-9368-427F-A1CF-50DD3BBCC6A8}">
      <dgm:prSet/>
      <dgm:spPr/>
      <dgm:t>
        <a:bodyPr/>
        <a:lstStyle/>
        <a:p>
          <a:endParaRPr lang="en-US"/>
        </a:p>
      </dgm:t>
    </dgm:pt>
    <dgm:pt modelId="{8778594B-8812-4342-BBF7-17E7661F732A}" type="sibTrans" cxnId="{82BD0104-9368-427F-A1CF-50DD3BBCC6A8}">
      <dgm:prSet/>
      <dgm:spPr/>
      <dgm:t>
        <a:bodyPr/>
        <a:lstStyle/>
        <a:p>
          <a:endParaRPr lang="en-US"/>
        </a:p>
      </dgm:t>
    </dgm:pt>
    <dgm:pt modelId="{781BCC9A-A833-4CCD-9D86-E6040CD0CBC9}" type="pres">
      <dgm:prSet presAssocID="{352C4CC7-F0B1-47B4-A05C-4653EC0344AC}" presName="diagram" presStyleCnt="0">
        <dgm:presLayoutVars>
          <dgm:chMax val="1"/>
          <dgm:dir/>
          <dgm:animLvl val="ctr"/>
          <dgm:resizeHandles val="exact"/>
        </dgm:presLayoutVars>
      </dgm:prSet>
      <dgm:spPr/>
      <dgm:t>
        <a:bodyPr/>
        <a:lstStyle/>
        <a:p>
          <a:endParaRPr lang="en-US"/>
        </a:p>
      </dgm:t>
    </dgm:pt>
    <dgm:pt modelId="{8166BE9A-6F4A-47A3-A944-C14BE2724D0A}" type="pres">
      <dgm:prSet presAssocID="{352C4CC7-F0B1-47B4-A05C-4653EC0344AC}" presName="matrix" presStyleCnt="0"/>
      <dgm:spPr/>
    </dgm:pt>
    <dgm:pt modelId="{ECED25CE-C9E7-464D-A267-DFF1AEC32484}" type="pres">
      <dgm:prSet presAssocID="{352C4CC7-F0B1-47B4-A05C-4653EC0344AC}" presName="tile1" presStyleLbl="node1" presStyleIdx="0" presStyleCnt="4"/>
      <dgm:spPr/>
      <dgm:t>
        <a:bodyPr/>
        <a:lstStyle/>
        <a:p>
          <a:endParaRPr lang="en-US"/>
        </a:p>
      </dgm:t>
    </dgm:pt>
    <dgm:pt modelId="{6A7E28CC-C07B-4C0B-884E-071F1A187562}" type="pres">
      <dgm:prSet presAssocID="{352C4CC7-F0B1-47B4-A05C-4653EC0344AC}" presName="tile1text" presStyleLbl="node1" presStyleIdx="0" presStyleCnt="4">
        <dgm:presLayoutVars>
          <dgm:chMax val="0"/>
          <dgm:chPref val="0"/>
          <dgm:bulletEnabled val="1"/>
        </dgm:presLayoutVars>
      </dgm:prSet>
      <dgm:spPr/>
      <dgm:t>
        <a:bodyPr/>
        <a:lstStyle/>
        <a:p>
          <a:endParaRPr lang="en-US"/>
        </a:p>
      </dgm:t>
    </dgm:pt>
    <dgm:pt modelId="{8C42EC44-1922-4910-B776-CB9CB09AF6D6}" type="pres">
      <dgm:prSet presAssocID="{352C4CC7-F0B1-47B4-A05C-4653EC0344AC}" presName="tile2" presStyleLbl="node1" presStyleIdx="1" presStyleCnt="4"/>
      <dgm:spPr/>
      <dgm:t>
        <a:bodyPr/>
        <a:lstStyle/>
        <a:p>
          <a:endParaRPr lang="en-US"/>
        </a:p>
      </dgm:t>
    </dgm:pt>
    <dgm:pt modelId="{0ACC722E-1AD1-43A9-BDB5-28CA99297A20}" type="pres">
      <dgm:prSet presAssocID="{352C4CC7-F0B1-47B4-A05C-4653EC0344AC}" presName="tile2text" presStyleLbl="node1" presStyleIdx="1" presStyleCnt="4">
        <dgm:presLayoutVars>
          <dgm:chMax val="0"/>
          <dgm:chPref val="0"/>
          <dgm:bulletEnabled val="1"/>
        </dgm:presLayoutVars>
      </dgm:prSet>
      <dgm:spPr/>
      <dgm:t>
        <a:bodyPr/>
        <a:lstStyle/>
        <a:p>
          <a:endParaRPr lang="en-US"/>
        </a:p>
      </dgm:t>
    </dgm:pt>
    <dgm:pt modelId="{7A7455E6-E517-4EFF-9067-3067FAF282F6}" type="pres">
      <dgm:prSet presAssocID="{352C4CC7-F0B1-47B4-A05C-4653EC0344AC}" presName="tile3" presStyleLbl="node1" presStyleIdx="2" presStyleCnt="4"/>
      <dgm:spPr/>
      <dgm:t>
        <a:bodyPr/>
        <a:lstStyle/>
        <a:p>
          <a:endParaRPr lang="en-US"/>
        </a:p>
      </dgm:t>
    </dgm:pt>
    <dgm:pt modelId="{7445F1BC-8C0E-4CF9-8D60-F46FAFD6C521}" type="pres">
      <dgm:prSet presAssocID="{352C4CC7-F0B1-47B4-A05C-4653EC0344AC}" presName="tile3text" presStyleLbl="node1" presStyleIdx="2" presStyleCnt="4">
        <dgm:presLayoutVars>
          <dgm:chMax val="0"/>
          <dgm:chPref val="0"/>
          <dgm:bulletEnabled val="1"/>
        </dgm:presLayoutVars>
      </dgm:prSet>
      <dgm:spPr/>
      <dgm:t>
        <a:bodyPr/>
        <a:lstStyle/>
        <a:p>
          <a:endParaRPr lang="en-US"/>
        </a:p>
      </dgm:t>
    </dgm:pt>
    <dgm:pt modelId="{FDF267AB-7BCF-447F-8133-06A406C3FA6F}" type="pres">
      <dgm:prSet presAssocID="{352C4CC7-F0B1-47B4-A05C-4653EC0344AC}" presName="tile4" presStyleLbl="node1" presStyleIdx="3" presStyleCnt="4"/>
      <dgm:spPr/>
      <dgm:t>
        <a:bodyPr/>
        <a:lstStyle/>
        <a:p>
          <a:endParaRPr lang="en-US"/>
        </a:p>
      </dgm:t>
    </dgm:pt>
    <dgm:pt modelId="{ECD83D9E-9D96-4CE8-B622-5FF02E502AE6}" type="pres">
      <dgm:prSet presAssocID="{352C4CC7-F0B1-47B4-A05C-4653EC0344AC}" presName="tile4text" presStyleLbl="node1" presStyleIdx="3" presStyleCnt="4">
        <dgm:presLayoutVars>
          <dgm:chMax val="0"/>
          <dgm:chPref val="0"/>
          <dgm:bulletEnabled val="1"/>
        </dgm:presLayoutVars>
      </dgm:prSet>
      <dgm:spPr/>
      <dgm:t>
        <a:bodyPr/>
        <a:lstStyle/>
        <a:p>
          <a:endParaRPr lang="en-US"/>
        </a:p>
      </dgm:t>
    </dgm:pt>
    <dgm:pt modelId="{5981604A-D606-446C-822F-94DA25B6C9C7}" type="pres">
      <dgm:prSet presAssocID="{352C4CC7-F0B1-47B4-A05C-4653EC0344AC}" presName="centerTile" presStyleLbl="fgShp" presStyleIdx="0" presStyleCnt="1">
        <dgm:presLayoutVars>
          <dgm:chMax val="0"/>
          <dgm:chPref val="0"/>
        </dgm:presLayoutVars>
      </dgm:prSet>
      <dgm:spPr/>
      <dgm:t>
        <a:bodyPr/>
        <a:lstStyle/>
        <a:p>
          <a:endParaRPr lang="en-US"/>
        </a:p>
      </dgm:t>
    </dgm:pt>
  </dgm:ptLst>
  <dgm:cxnLst>
    <dgm:cxn modelId="{C794489C-81A8-4E2C-B1F4-E976A5DAAE7E}" type="presOf" srcId="{E6B59E46-2CE5-4D56-B994-360F6B07C3FE}" destId="{7445F1BC-8C0E-4CF9-8D60-F46FAFD6C521}" srcOrd="1" destOrd="0" presId="urn:microsoft.com/office/officeart/2005/8/layout/matrix1"/>
    <dgm:cxn modelId="{60701CD3-DB17-4B8D-A097-F6D449D87163}" type="presOf" srcId="{62F59592-18D6-41BF-A72A-942C51A05F5A}" destId="{8C42EC44-1922-4910-B776-CB9CB09AF6D6}" srcOrd="0" destOrd="0" presId="urn:microsoft.com/office/officeart/2005/8/layout/matrix1"/>
    <dgm:cxn modelId="{ECD21216-3FE7-459D-BAAF-510CB448B605}" type="presOf" srcId="{352C4CC7-F0B1-47B4-A05C-4653EC0344AC}" destId="{781BCC9A-A833-4CCD-9D86-E6040CD0CBC9}" srcOrd="0" destOrd="0" presId="urn:microsoft.com/office/officeart/2005/8/layout/matrix1"/>
    <dgm:cxn modelId="{50DD4B5B-5C52-4CE9-8774-E4F63104DB65}" srcId="{D371BB30-9AC5-4B20-A694-1AE720C9077A}" destId="{E6B59E46-2CE5-4D56-B994-360F6B07C3FE}" srcOrd="2" destOrd="0" parTransId="{B7176327-41F2-4D9D-9F30-218B77EBD1CE}" sibTransId="{F04C3EC4-7A62-4BB1-AE3E-80793BB031BB}"/>
    <dgm:cxn modelId="{8F5677C4-60CF-4A24-B3EE-53BE67BC1F8F}" type="presOf" srcId="{62F59592-18D6-41BF-A72A-942C51A05F5A}" destId="{0ACC722E-1AD1-43A9-BDB5-28CA99297A20}" srcOrd="1" destOrd="0" presId="urn:microsoft.com/office/officeart/2005/8/layout/matrix1"/>
    <dgm:cxn modelId="{3450C7FE-5F96-488C-958E-CE358EEF9A46}" srcId="{D371BB30-9AC5-4B20-A694-1AE720C9077A}" destId="{62F59592-18D6-41BF-A72A-942C51A05F5A}" srcOrd="1" destOrd="0" parTransId="{56AC8D4B-DA6F-48C0-9E4A-D10F5D181841}" sibTransId="{45812493-60CC-4FBD-AA4D-40A5E00E5AAB}"/>
    <dgm:cxn modelId="{BFFABF19-A86A-4D8A-B479-359146392003}" srcId="{D371BB30-9AC5-4B20-A694-1AE720C9077A}" destId="{66426DF4-2989-419E-A004-428F220C0F09}" srcOrd="0" destOrd="0" parTransId="{50B78B72-2B71-4CB9-931E-AFAC65221735}" sibTransId="{2C6B1A8D-0B72-48A1-B33E-4A1F7458CE3F}"/>
    <dgm:cxn modelId="{82BD0104-9368-427F-A1CF-50DD3BBCC6A8}" srcId="{D371BB30-9AC5-4B20-A694-1AE720C9077A}" destId="{289219DC-F49A-4A92-8E49-048C548C8FCB}" srcOrd="3" destOrd="0" parTransId="{A9BE6F94-DDE2-42F2-AA2C-891564176882}" sibTransId="{8778594B-8812-4342-BBF7-17E7661F732A}"/>
    <dgm:cxn modelId="{02347BA2-0A92-4E10-8668-905609C12681}" srcId="{352C4CC7-F0B1-47B4-A05C-4653EC0344AC}" destId="{D371BB30-9AC5-4B20-A694-1AE720C9077A}" srcOrd="0" destOrd="0" parTransId="{83D61E87-D459-45CE-A5D2-A99711A97A7C}" sibTransId="{D1FF0B13-3DD4-4D6E-BB16-E4C8EE3FD820}"/>
    <dgm:cxn modelId="{7B043873-F1C1-4FB7-B2E9-4EF77308C0AF}" type="presOf" srcId="{E6B59E46-2CE5-4D56-B994-360F6B07C3FE}" destId="{7A7455E6-E517-4EFF-9067-3067FAF282F6}" srcOrd="0" destOrd="0" presId="urn:microsoft.com/office/officeart/2005/8/layout/matrix1"/>
    <dgm:cxn modelId="{73F66929-39FF-4C89-BCFC-85F680FABBCE}" type="presOf" srcId="{D371BB30-9AC5-4B20-A694-1AE720C9077A}" destId="{5981604A-D606-446C-822F-94DA25B6C9C7}" srcOrd="0" destOrd="0" presId="urn:microsoft.com/office/officeart/2005/8/layout/matrix1"/>
    <dgm:cxn modelId="{91A4AFC0-BEC2-4D58-BDF0-6CF45D1F8228}" type="presOf" srcId="{289219DC-F49A-4A92-8E49-048C548C8FCB}" destId="{ECD83D9E-9D96-4CE8-B622-5FF02E502AE6}" srcOrd="1" destOrd="0" presId="urn:microsoft.com/office/officeart/2005/8/layout/matrix1"/>
    <dgm:cxn modelId="{A91980A0-2495-409F-AD44-B717ACE230AA}" type="presOf" srcId="{289219DC-F49A-4A92-8E49-048C548C8FCB}" destId="{FDF267AB-7BCF-447F-8133-06A406C3FA6F}" srcOrd="0" destOrd="0" presId="urn:microsoft.com/office/officeart/2005/8/layout/matrix1"/>
    <dgm:cxn modelId="{A76B27CD-D551-4D70-A498-289756BF3047}" type="presOf" srcId="{66426DF4-2989-419E-A004-428F220C0F09}" destId="{ECED25CE-C9E7-464D-A267-DFF1AEC32484}" srcOrd="0" destOrd="0" presId="urn:microsoft.com/office/officeart/2005/8/layout/matrix1"/>
    <dgm:cxn modelId="{9B28A26D-F9E2-42B6-9E53-9380F76E0A50}" type="presOf" srcId="{66426DF4-2989-419E-A004-428F220C0F09}" destId="{6A7E28CC-C07B-4C0B-884E-071F1A187562}" srcOrd="1" destOrd="0" presId="urn:microsoft.com/office/officeart/2005/8/layout/matrix1"/>
    <dgm:cxn modelId="{FCB1F10D-0A47-4717-8EC5-2AC4766AE882}" type="presParOf" srcId="{781BCC9A-A833-4CCD-9D86-E6040CD0CBC9}" destId="{8166BE9A-6F4A-47A3-A944-C14BE2724D0A}" srcOrd="0" destOrd="0" presId="urn:microsoft.com/office/officeart/2005/8/layout/matrix1"/>
    <dgm:cxn modelId="{94344C0E-6480-495F-9F51-49CD11DE6C7F}" type="presParOf" srcId="{8166BE9A-6F4A-47A3-A944-C14BE2724D0A}" destId="{ECED25CE-C9E7-464D-A267-DFF1AEC32484}" srcOrd="0" destOrd="0" presId="urn:microsoft.com/office/officeart/2005/8/layout/matrix1"/>
    <dgm:cxn modelId="{9A31F41D-BFC8-4D93-9D4C-6D44E331D91F}" type="presParOf" srcId="{8166BE9A-6F4A-47A3-A944-C14BE2724D0A}" destId="{6A7E28CC-C07B-4C0B-884E-071F1A187562}" srcOrd="1" destOrd="0" presId="urn:microsoft.com/office/officeart/2005/8/layout/matrix1"/>
    <dgm:cxn modelId="{F431C19B-1DC1-4524-B3B8-87CC310FB94B}" type="presParOf" srcId="{8166BE9A-6F4A-47A3-A944-C14BE2724D0A}" destId="{8C42EC44-1922-4910-B776-CB9CB09AF6D6}" srcOrd="2" destOrd="0" presId="urn:microsoft.com/office/officeart/2005/8/layout/matrix1"/>
    <dgm:cxn modelId="{8F0772C2-09DB-4D5C-BB52-6A531F146CFF}" type="presParOf" srcId="{8166BE9A-6F4A-47A3-A944-C14BE2724D0A}" destId="{0ACC722E-1AD1-43A9-BDB5-28CA99297A20}" srcOrd="3" destOrd="0" presId="urn:microsoft.com/office/officeart/2005/8/layout/matrix1"/>
    <dgm:cxn modelId="{377A6110-4B28-4B90-BC4F-6D5C6B866B45}" type="presParOf" srcId="{8166BE9A-6F4A-47A3-A944-C14BE2724D0A}" destId="{7A7455E6-E517-4EFF-9067-3067FAF282F6}" srcOrd="4" destOrd="0" presId="urn:microsoft.com/office/officeart/2005/8/layout/matrix1"/>
    <dgm:cxn modelId="{4CDC2B75-F5CA-4701-AAD4-25D61DEBDAC6}" type="presParOf" srcId="{8166BE9A-6F4A-47A3-A944-C14BE2724D0A}" destId="{7445F1BC-8C0E-4CF9-8D60-F46FAFD6C521}" srcOrd="5" destOrd="0" presId="urn:microsoft.com/office/officeart/2005/8/layout/matrix1"/>
    <dgm:cxn modelId="{89E69170-8ED2-48CD-9537-DAC3288EF41A}" type="presParOf" srcId="{8166BE9A-6F4A-47A3-A944-C14BE2724D0A}" destId="{FDF267AB-7BCF-447F-8133-06A406C3FA6F}" srcOrd="6" destOrd="0" presId="urn:microsoft.com/office/officeart/2005/8/layout/matrix1"/>
    <dgm:cxn modelId="{27442306-1E5F-4A7F-B073-C97EE5C8BC0C}" type="presParOf" srcId="{8166BE9A-6F4A-47A3-A944-C14BE2724D0A}" destId="{ECD83D9E-9D96-4CE8-B622-5FF02E502AE6}" srcOrd="7" destOrd="0" presId="urn:microsoft.com/office/officeart/2005/8/layout/matrix1"/>
    <dgm:cxn modelId="{C67ED5E0-B8E0-4ACA-ACF7-02D0B3EA78E8}" type="presParOf" srcId="{781BCC9A-A833-4CCD-9D86-E6040CD0CBC9}" destId="{5981604A-D606-446C-822F-94DA25B6C9C7}"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1414F6-D26B-4CD5-9926-5749987E8738}"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en-US"/>
        </a:p>
      </dgm:t>
    </dgm:pt>
    <dgm:pt modelId="{CD4560C7-89CE-4C9D-8E54-97555830176C}">
      <dgm:prSet phldrT="[Text]"/>
      <dgm:spPr/>
      <dgm:t>
        <a:bodyPr/>
        <a:lstStyle/>
        <a:p>
          <a:r>
            <a:rPr lang="en-US" dirty="0" smtClean="0"/>
            <a:t>Proposed Change</a:t>
          </a:r>
          <a:endParaRPr lang="en-US" dirty="0"/>
        </a:p>
      </dgm:t>
    </dgm:pt>
    <dgm:pt modelId="{057B2C3D-22A8-4868-9E3C-2E92ED25928C}" type="parTrans" cxnId="{BBD6E9B3-CCD2-44A0-B676-CC0504C2C571}">
      <dgm:prSet/>
      <dgm:spPr/>
      <dgm:t>
        <a:bodyPr/>
        <a:lstStyle/>
        <a:p>
          <a:endParaRPr lang="en-US"/>
        </a:p>
      </dgm:t>
    </dgm:pt>
    <dgm:pt modelId="{B75E56DD-1090-4F7E-930A-4BC509B38C38}" type="sibTrans" cxnId="{BBD6E9B3-CCD2-44A0-B676-CC0504C2C571}">
      <dgm:prSet/>
      <dgm:spPr/>
      <dgm:t>
        <a:bodyPr/>
        <a:lstStyle/>
        <a:p>
          <a:endParaRPr lang="en-US"/>
        </a:p>
      </dgm:t>
    </dgm:pt>
    <dgm:pt modelId="{8EC58A65-6954-4890-9057-A4BC7396D3C1}">
      <dgm:prSet phldrT="[Text]" custT="1"/>
      <dgm:spPr/>
      <dgm:t>
        <a:bodyPr/>
        <a:lstStyle/>
        <a:p>
          <a:r>
            <a:rPr lang="en-US" sz="2000" dirty="0" smtClean="0"/>
            <a:t>Increased cross-referencing among the Reading, Writing, Speaking and Listening, and Language standards helps educators make connections across the strands as they teach.</a:t>
          </a:r>
          <a:endParaRPr lang="en-US" sz="2000" dirty="0"/>
        </a:p>
      </dgm:t>
    </dgm:pt>
    <dgm:pt modelId="{705F1A16-2BBF-4199-9C82-29FF9D90630F}" type="parTrans" cxnId="{CE629F46-83F2-4B5C-AB57-A82D9A0212AA}">
      <dgm:prSet/>
      <dgm:spPr/>
      <dgm:t>
        <a:bodyPr/>
        <a:lstStyle/>
        <a:p>
          <a:endParaRPr lang="en-US"/>
        </a:p>
      </dgm:t>
    </dgm:pt>
    <dgm:pt modelId="{2134D065-6EF9-4546-8BA9-51716F1DF99E}" type="sibTrans" cxnId="{CE629F46-83F2-4B5C-AB57-A82D9A0212AA}">
      <dgm:prSet/>
      <dgm:spPr/>
      <dgm:t>
        <a:bodyPr/>
        <a:lstStyle/>
        <a:p>
          <a:endParaRPr lang="en-US"/>
        </a:p>
      </dgm:t>
    </dgm:pt>
    <dgm:pt modelId="{87A78740-7D2A-491B-B684-A232FE81D23E}">
      <dgm:prSet phldrT="[Text]"/>
      <dgm:spPr>
        <a:solidFill>
          <a:schemeClr val="accent1"/>
        </a:solidFill>
      </dgm:spPr>
      <dgm:t>
        <a:bodyPr/>
        <a:lstStyle/>
        <a:p>
          <a:r>
            <a:rPr lang="en-US" dirty="0" smtClean="0"/>
            <a:t>Example</a:t>
          </a:r>
          <a:endParaRPr lang="en-US" dirty="0"/>
        </a:p>
      </dgm:t>
    </dgm:pt>
    <dgm:pt modelId="{8BB2AE94-E562-45E8-95FD-26ED0C6B93E5}" type="parTrans" cxnId="{B4A5454B-348F-468E-A8D2-AB090CFAE058}">
      <dgm:prSet/>
      <dgm:spPr/>
      <dgm:t>
        <a:bodyPr/>
        <a:lstStyle/>
        <a:p>
          <a:endParaRPr lang="en-US"/>
        </a:p>
      </dgm:t>
    </dgm:pt>
    <dgm:pt modelId="{5F195BF9-AD51-4B20-9562-B5BE41CAD1DB}" type="sibTrans" cxnId="{B4A5454B-348F-468E-A8D2-AB090CFAE058}">
      <dgm:prSet/>
      <dgm:spPr/>
      <dgm:t>
        <a:bodyPr/>
        <a:lstStyle/>
        <a:p>
          <a:endParaRPr lang="en-US"/>
        </a:p>
      </dgm:t>
    </dgm:pt>
    <dgm:pt modelId="{7A0AD61F-E581-42EE-B83A-C4678C418678}">
      <dgm:prSet phldrT="[Text]" custT="1"/>
      <dgm:spPr>
        <a:solidFill>
          <a:schemeClr val="accent1">
            <a:lumMod val="20000"/>
            <a:lumOff val="80000"/>
            <a:alpha val="90000"/>
          </a:schemeClr>
        </a:solidFill>
      </dgm:spPr>
      <dgm:t>
        <a:bodyPr/>
        <a:lstStyle/>
        <a:p>
          <a:r>
            <a:rPr lang="en-US" sz="2000" dirty="0" smtClean="0"/>
            <a:t>SL.5.1: Come to discussions prepared, having read or studied required material; explicitly draw on that preparation and other information known about the topic to explore ideas under discussion. </a:t>
          </a:r>
          <a:r>
            <a:rPr lang="en-US" sz="2000" dirty="0" smtClean="0">
              <a:solidFill>
                <a:schemeClr val="accent1"/>
              </a:solidFill>
            </a:rPr>
            <a:t>(See grade 5 Reading Literature standard 1 and Reading Informational Text standard 1 for specific expectations regarding the use of textual evidence.)</a:t>
          </a:r>
          <a:endParaRPr lang="en-US" sz="2000" dirty="0">
            <a:solidFill>
              <a:schemeClr val="accent1"/>
            </a:solidFill>
          </a:endParaRPr>
        </a:p>
      </dgm:t>
    </dgm:pt>
    <dgm:pt modelId="{F040CEE9-B949-4F44-ACCB-A604ADD5ED1C}" type="parTrans" cxnId="{ABF24F1C-FD73-4CDB-B1A7-F6684504A10F}">
      <dgm:prSet/>
      <dgm:spPr/>
      <dgm:t>
        <a:bodyPr/>
        <a:lstStyle/>
        <a:p>
          <a:endParaRPr lang="en-US"/>
        </a:p>
      </dgm:t>
    </dgm:pt>
    <dgm:pt modelId="{B95045A1-D864-432E-9386-9B25BFCDEF8E}" type="sibTrans" cxnId="{ABF24F1C-FD73-4CDB-B1A7-F6684504A10F}">
      <dgm:prSet/>
      <dgm:spPr/>
      <dgm:t>
        <a:bodyPr/>
        <a:lstStyle/>
        <a:p>
          <a:endParaRPr lang="en-US"/>
        </a:p>
      </dgm:t>
    </dgm:pt>
    <dgm:pt modelId="{2F96B66F-D00C-4721-A247-94B2A165170D}" type="pres">
      <dgm:prSet presAssocID="{D11414F6-D26B-4CD5-9926-5749987E8738}" presName="Name0" presStyleCnt="0">
        <dgm:presLayoutVars>
          <dgm:dir/>
          <dgm:animLvl val="lvl"/>
          <dgm:resizeHandles val="exact"/>
        </dgm:presLayoutVars>
      </dgm:prSet>
      <dgm:spPr/>
      <dgm:t>
        <a:bodyPr/>
        <a:lstStyle/>
        <a:p>
          <a:endParaRPr lang="en-US"/>
        </a:p>
      </dgm:t>
    </dgm:pt>
    <dgm:pt modelId="{37565718-10BE-4715-9434-92081B7BD58C}" type="pres">
      <dgm:prSet presAssocID="{CD4560C7-89CE-4C9D-8E54-97555830176C}" presName="linNode" presStyleCnt="0"/>
      <dgm:spPr/>
    </dgm:pt>
    <dgm:pt modelId="{7645CD63-04E4-40F2-8467-E8FD39038AAC}" type="pres">
      <dgm:prSet presAssocID="{CD4560C7-89CE-4C9D-8E54-97555830176C}" presName="parentText" presStyleLbl="node1" presStyleIdx="0" presStyleCnt="2" custScaleX="60256">
        <dgm:presLayoutVars>
          <dgm:chMax val="1"/>
          <dgm:bulletEnabled val="1"/>
        </dgm:presLayoutVars>
      </dgm:prSet>
      <dgm:spPr/>
      <dgm:t>
        <a:bodyPr/>
        <a:lstStyle/>
        <a:p>
          <a:endParaRPr lang="en-US"/>
        </a:p>
      </dgm:t>
    </dgm:pt>
    <dgm:pt modelId="{5831C4A5-DB3F-45CA-B70A-CA93E35DAAAE}" type="pres">
      <dgm:prSet presAssocID="{CD4560C7-89CE-4C9D-8E54-97555830176C}" presName="descendantText" presStyleLbl="alignAccFollowNode1" presStyleIdx="0" presStyleCnt="2" custScaleX="119351" custScaleY="114717">
        <dgm:presLayoutVars>
          <dgm:bulletEnabled val="1"/>
        </dgm:presLayoutVars>
      </dgm:prSet>
      <dgm:spPr/>
      <dgm:t>
        <a:bodyPr/>
        <a:lstStyle/>
        <a:p>
          <a:endParaRPr lang="en-US"/>
        </a:p>
      </dgm:t>
    </dgm:pt>
    <dgm:pt modelId="{1C77374E-532D-495F-AED0-28441BC7697F}" type="pres">
      <dgm:prSet presAssocID="{B75E56DD-1090-4F7E-930A-4BC509B38C38}" presName="sp" presStyleCnt="0"/>
      <dgm:spPr/>
    </dgm:pt>
    <dgm:pt modelId="{D8DA42F3-8C58-4A32-ACB9-2B71C0176F5A}" type="pres">
      <dgm:prSet presAssocID="{87A78740-7D2A-491B-B684-A232FE81D23E}" presName="linNode" presStyleCnt="0"/>
      <dgm:spPr/>
    </dgm:pt>
    <dgm:pt modelId="{B251AFA4-D3C1-4547-9A48-1A93BDAC2018}" type="pres">
      <dgm:prSet presAssocID="{87A78740-7D2A-491B-B684-A232FE81D23E}" presName="parentText" presStyleLbl="node1" presStyleIdx="1" presStyleCnt="2" custScaleX="60256">
        <dgm:presLayoutVars>
          <dgm:chMax val="1"/>
          <dgm:bulletEnabled val="1"/>
        </dgm:presLayoutVars>
      </dgm:prSet>
      <dgm:spPr/>
      <dgm:t>
        <a:bodyPr/>
        <a:lstStyle/>
        <a:p>
          <a:endParaRPr lang="en-US"/>
        </a:p>
      </dgm:t>
    </dgm:pt>
    <dgm:pt modelId="{20FA35EF-2A2B-416F-8FA7-F632D3A4B379}" type="pres">
      <dgm:prSet presAssocID="{87A78740-7D2A-491B-B684-A232FE81D23E}" presName="descendantText" presStyleLbl="alignAccFollowNode1" presStyleIdx="1" presStyleCnt="2" custScaleX="119351" custScaleY="154727">
        <dgm:presLayoutVars>
          <dgm:bulletEnabled val="1"/>
        </dgm:presLayoutVars>
      </dgm:prSet>
      <dgm:spPr/>
      <dgm:t>
        <a:bodyPr/>
        <a:lstStyle/>
        <a:p>
          <a:endParaRPr lang="en-US"/>
        </a:p>
      </dgm:t>
    </dgm:pt>
  </dgm:ptLst>
  <dgm:cxnLst>
    <dgm:cxn modelId="{5C802986-143A-4885-A8AC-54A7BFECD6D8}" type="presOf" srcId="{7A0AD61F-E581-42EE-B83A-C4678C418678}" destId="{20FA35EF-2A2B-416F-8FA7-F632D3A4B379}" srcOrd="0" destOrd="0" presId="urn:microsoft.com/office/officeart/2005/8/layout/vList5"/>
    <dgm:cxn modelId="{CE629F46-83F2-4B5C-AB57-A82D9A0212AA}" srcId="{CD4560C7-89CE-4C9D-8E54-97555830176C}" destId="{8EC58A65-6954-4890-9057-A4BC7396D3C1}" srcOrd="0" destOrd="0" parTransId="{705F1A16-2BBF-4199-9C82-29FF9D90630F}" sibTransId="{2134D065-6EF9-4546-8BA9-51716F1DF99E}"/>
    <dgm:cxn modelId="{E21E8B80-26F4-4D93-BAC6-B32B55B50C18}" type="presOf" srcId="{8EC58A65-6954-4890-9057-A4BC7396D3C1}" destId="{5831C4A5-DB3F-45CA-B70A-CA93E35DAAAE}" srcOrd="0" destOrd="0" presId="urn:microsoft.com/office/officeart/2005/8/layout/vList5"/>
    <dgm:cxn modelId="{B4A5454B-348F-468E-A8D2-AB090CFAE058}" srcId="{D11414F6-D26B-4CD5-9926-5749987E8738}" destId="{87A78740-7D2A-491B-B684-A232FE81D23E}" srcOrd="1" destOrd="0" parTransId="{8BB2AE94-E562-45E8-95FD-26ED0C6B93E5}" sibTransId="{5F195BF9-AD51-4B20-9562-B5BE41CAD1DB}"/>
    <dgm:cxn modelId="{BBD6E9B3-CCD2-44A0-B676-CC0504C2C571}" srcId="{D11414F6-D26B-4CD5-9926-5749987E8738}" destId="{CD4560C7-89CE-4C9D-8E54-97555830176C}" srcOrd="0" destOrd="0" parTransId="{057B2C3D-22A8-4868-9E3C-2E92ED25928C}" sibTransId="{B75E56DD-1090-4F7E-930A-4BC509B38C38}"/>
    <dgm:cxn modelId="{4DDECF4C-0BD3-4AC9-B08B-3B4BDC4FA783}" type="presOf" srcId="{D11414F6-D26B-4CD5-9926-5749987E8738}" destId="{2F96B66F-D00C-4721-A247-94B2A165170D}" srcOrd="0" destOrd="0" presId="urn:microsoft.com/office/officeart/2005/8/layout/vList5"/>
    <dgm:cxn modelId="{ABF24F1C-FD73-4CDB-B1A7-F6684504A10F}" srcId="{87A78740-7D2A-491B-B684-A232FE81D23E}" destId="{7A0AD61F-E581-42EE-B83A-C4678C418678}" srcOrd="0" destOrd="0" parTransId="{F040CEE9-B949-4F44-ACCB-A604ADD5ED1C}" sibTransId="{B95045A1-D864-432E-9386-9B25BFCDEF8E}"/>
    <dgm:cxn modelId="{0978632D-5CD3-494D-BF94-11E2A9F88932}" type="presOf" srcId="{87A78740-7D2A-491B-B684-A232FE81D23E}" destId="{B251AFA4-D3C1-4547-9A48-1A93BDAC2018}" srcOrd="0" destOrd="0" presId="urn:microsoft.com/office/officeart/2005/8/layout/vList5"/>
    <dgm:cxn modelId="{2623895C-81DE-4758-912B-80950C82D605}" type="presOf" srcId="{CD4560C7-89CE-4C9D-8E54-97555830176C}" destId="{7645CD63-04E4-40F2-8467-E8FD39038AAC}" srcOrd="0" destOrd="0" presId="urn:microsoft.com/office/officeart/2005/8/layout/vList5"/>
    <dgm:cxn modelId="{36E1A199-2D43-418E-8E9E-7A9047F3B2E8}" type="presParOf" srcId="{2F96B66F-D00C-4721-A247-94B2A165170D}" destId="{37565718-10BE-4715-9434-92081B7BD58C}" srcOrd="0" destOrd="0" presId="urn:microsoft.com/office/officeart/2005/8/layout/vList5"/>
    <dgm:cxn modelId="{A701A1BB-F725-40A9-AFDF-792EF22D913A}" type="presParOf" srcId="{37565718-10BE-4715-9434-92081B7BD58C}" destId="{7645CD63-04E4-40F2-8467-E8FD39038AAC}" srcOrd="0" destOrd="0" presId="urn:microsoft.com/office/officeart/2005/8/layout/vList5"/>
    <dgm:cxn modelId="{F5CE5D2A-19CD-4CF2-8F13-95A292F51F6A}" type="presParOf" srcId="{37565718-10BE-4715-9434-92081B7BD58C}" destId="{5831C4A5-DB3F-45CA-B70A-CA93E35DAAAE}" srcOrd="1" destOrd="0" presId="urn:microsoft.com/office/officeart/2005/8/layout/vList5"/>
    <dgm:cxn modelId="{6EA921E9-B705-4032-96E1-56CF6292952B}" type="presParOf" srcId="{2F96B66F-D00C-4721-A247-94B2A165170D}" destId="{1C77374E-532D-495F-AED0-28441BC7697F}" srcOrd="1" destOrd="0" presId="urn:microsoft.com/office/officeart/2005/8/layout/vList5"/>
    <dgm:cxn modelId="{0807DAD7-ABD6-4A45-9F28-45915458E1D1}" type="presParOf" srcId="{2F96B66F-D00C-4721-A247-94B2A165170D}" destId="{D8DA42F3-8C58-4A32-ACB9-2B71C0176F5A}" srcOrd="2" destOrd="0" presId="urn:microsoft.com/office/officeart/2005/8/layout/vList5"/>
    <dgm:cxn modelId="{835959D8-8B19-4A7B-A9AB-4F6A9CD566A1}" type="presParOf" srcId="{D8DA42F3-8C58-4A32-ACB9-2B71C0176F5A}" destId="{B251AFA4-D3C1-4547-9A48-1A93BDAC2018}" srcOrd="0" destOrd="0" presId="urn:microsoft.com/office/officeart/2005/8/layout/vList5"/>
    <dgm:cxn modelId="{0D526A8B-B092-450A-87F5-F7890EB6ADB8}" type="presParOf" srcId="{D8DA42F3-8C58-4A32-ACB9-2B71C0176F5A}" destId="{20FA35EF-2A2B-416F-8FA7-F632D3A4B37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1414F6-D26B-4CD5-9926-5749987E8738}"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en-US"/>
        </a:p>
      </dgm:t>
    </dgm:pt>
    <dgm:pt modelId="{CD4560C7-89CE-4C9D-8E54-97555830176C}">
      <dgm:prSet phldrT="[Text]"/>
      <dgm:spPr/>
      <dgm:t>
        <a:bodyPr/>
        <a:lstStyle/>
        <a:p>
          <a:r>
            <a:rPr lang="en-US" dirty="0" smtClean="0"/>
            <a:t>Proposed Change</a:t>
          </a:r>
          <a:endParaRPr lang="en-US" dirty="0"/>
        </a:p>
      </dgm:t>
    </dgm:pt>
    <dgm:pt modelId="{057B2C3D-22A8-4868-9E3C-2E92ED25928C}" type="parTrans" cxnId="{BBD6E9B3-CCD2-44A0-B676-CC0504C2C571}">
      <dgm:prSet/>
      <dgm:spPr/>
      <dgm:t>
        <a:bodyPr/>
        <a:lstStyle/>
        <a:p>
          <a:endParaRPr lang="en-US"/>
        </a:p>
      </dgm:t>
    </dgm:pt>
    <dgm:pt modelId="{B75E56DD-1090-4F7E-930A-4BC509B38C38}" type="sibTrans" cxnId="{BBD6E9B3-CCD2-44A0-B676-CC0504C2C571}">
      <dgm:prSet/>
      <dgm:spPr/>
      <dgm:t>
        <a:bodyPr/>
        <a:lstStyle/>
        <a:p>
          <a:endParaRPr lang="en-US"/>
        </a:p>
      </dgm:t>
    </dgm:pt>
    <dgm:pt modelId="{8EC58A65-6954-4890-9057-A4BC7396D3C1}">
      <dgm:prSet phldrT="[Text]" custT="1"/>
      <dgm:spPr/>
      <dgm:t>
        <a:bodyPr/>
        <a:lstStyle/>
        <a:p>
          <a:r>
            <a:rPr lang="en-US" sz="2000" dirty="0" smtClean="0"/>
            <a:t>New references to critical studies of literature ask high school students to synthesize secondary with primary sources and help them become familiar with the conventions of literary analysis.</a:t>
          </a:r>
          <a:endParaRPr lang="en-US" sz="2000" dirty="0"/>
        </a:p>
      </dgm:t>
    </dgm:pt>
    <dgm:pt modelId="{705F1A16-2BBF-4199-9C82-29FF9D90630F}" type="parTrans" cxnId="{CE629F46-83F2-4B5C-AB57-A82D9A0212AA}">
      <dgm:prSet/>
      <dgm:spPr/>
      <dgm:t>
        <a:bodyPr/>
        <a:lstStyle/>
        <a:p>
          <a:endParaRPr lang="en-US"/>
        </a:p>
      </dgm:t>
    </dgm:pt>
    <dgm:pt modelId="{2134D065-6EF9-4546-8BA9-51716F1DF99E}" type="sibTrans" cxnId="{CE629F46-83F2-4B5C-AB57-A82D9A0212AA}">
      <dgm:prSet/>
      <dgm:spPr/>
      <dgm:t>
        <a:bodyPr/>
        <a:lstStyle/>
        <a:p>
          <a:endParaRPr lang="en-US"/>
        </a:p>
      </dgm:t>
    </dgm:pt>
    <dgm:pt modelId="{87A78740-7D2A-491B-B684-A232FE81D23E}">
      <dgm:prSet phldrT="[Text]"/>
      <dgm:spPr>
        <a:solidFill>
          <a:schemeClr val="accent1"/>
        </a:solidFill>
      </dgm:spPr>
      <dgm:t>
        <a:bodyPr/>
        <a:lstStyle/>
        <a:p>
          <a:r>
            <a:rPr lang="en-US" dirty="0" smtClean="0"/>
            <a:t>Example</a:t>
          </a:r>
          <a:endParaRPr lang="en-US" dirty="0"/>
        </a:p>
      </dgm:t>
    </dgm:pt>
    <dgm:pt modelId="{8BB2AE94-E562-45E8-95FD-26ED0C6B93E5}" type="parTrans" cxnId="{B4A5454B-348F-468E-A8D2-AB090CFAE058}">
      <dgm:prSet/>
      <dgm:spPr/>
      <dgm:t>
        <a:bodyPr/>
        <a:lstStyle/>
        <a:p>
          <a:endParaRPr lang="en-US"/>
        </a:p>
      </dgm:t>
    </dgm:pt>
    <dgm:pt modelId="{5F195BF9-AD51-4B20-9562-B5BE41CAD1DB}" type="sibTrans" cxnId="{B4A5454B-348F-468E-A8D2-AB090CFAE058}">
      <dgm:prSet/>
      <dgm:spPr/>
      <dgm:t>
        <a:bodyPr/>
        <a:lstStyle/>
        <a:p>
          <a:endParaRPr lang="en-US"/>
        </a:p>
      </dgm:t>
    </dgm:pt>
    <dgm:pt modelId="{7A0AD61F-E581-42EE-B83A-C4678C418678}">
      <dgm:prSet phldrT="[Text]" custT="1"/>
      <dgm:spPr>
        <a:solidFill>
          <a:schemeClr val="accent1">
            <a:lumMod val="20000"/>
            <a:lumOff val="80000"/>
            <a:alpha val="90000"/>
          </a:schemeClr>
        </a:solidFill>
      </dgm:spPr>
      <dgm:t>
        <a:bodyPr/>
        <a:lstStyle/>
        <a:p>
          <a:r>
            <a:rPr lang="en-US" sz="2000" dirty="0" smtClean="0"/>
            <a:t>RL.9–10.7: Analyze a critical response to a work or body of literature (e.g., author documentary, book review); provide a summary of the argument presented and evaluate the strength of the evidence supporting it.</a:t>
          </a:r>
          <a:endParaRPr lang="en-US" sz="2000" dirty="0">
            <a:solidFill>
              <a:schemeClr val="accent1"/>
            </a:solidFill>
          </a:endParaRPr>
        </a:p>
      </dgm:t>
    </dgm:pt>
    <dgm:pt modelId="{F040CEE9-B949-4F44-ACCB-A604ADD5ED1C}" type="parTrans" cxnId="{ABF24F1C-FD73-4CDB-B1A7-F6684504A10F}">
      <dgm:prSet/>
      <dgm:spPr/>
      <dgm:t>
        <a:bodyPr/>
        <a:lstStyle/>
        <a:p>
          <a:endParaRPr lang="en-US"/>
        </a:p>
      </dgm:t>
    </dgm:pt>
    <dgm:pt modelId="{B95045A1-D864-432E-9386-9B25BFCDEF8E}" type="sibTrans" cxnId="{ABF24F1C-FD73-4CDB-B1A7-F6684504A10F}">
      <dgm:prSet/>
      <dgm:spPr/>
      <dgm:t>
        <a:bodyPr/>
        <a:lstStyle/>
        <a:p>
          <a:endParaRPr lang="en-US"/>
        </a:p>
      </dgm:t>
    </dgm:pt>
    <dgm:pt modelId="{2F96B66F-D00C-4721-A247-94B2A165170D}" type="pres">
      <dgm:prSet presAssocID="{D11414F6-D26B-4CD5-9926-5749987E8738}" presName="Name0" presStyleCnt="0">
        <dgm:presLayoutVars>
          <dgm:dir/>
          <dgm:animLvl val="lvl"/>
          <dgm:resizeHandles val="exact"/>
        </dgm:presLayoutVars>
      </dgm:prSet>
      <dgm:spPr/>
      <dgm:t>
        <a:bodyPr/>
        <a:lstStyle/>
        <a:p>
          <a:endParaRPr lang="en-US"/>
        </a:p>
      </dgm:t>
    </dgm:pt>
    <dgm:pt modelId="{37565718-10BE-4715-9434-92081B7BD58C}" type="pres">
      <dgm:prSet presAssocID="{CD4560C7-89CE-4C9D-8E54-97555830176C}" presName="linNode" presStyleCnt="0"/>
      <dgm:spPr/>
    </dgm:pt>
    <dgm:pt modelId="{7645CD63-04E4-40F2-8467-E8FD39038AAC}" type="pres">
      <dgm:prSet presAssocID="{CD4560C7-89CE-4C9D-8E54-97555830176C}" presName="parentText" presStyleLbl="node1" presStyleIdx="0" presStyleCnt="2" custScaleX="60256">
        <dgm:presLayoutVars>
          <dgm:chMax val="1"/>
          <dgm:bulletEnabled val="1"/>
        </dgm:presLayoutVars>
      </dgm:prSet>
      <dgm:spPr/>
      <dgm:t>
        <a:bodyPr/>
        <a:lstStyle/>
        <a:p>
          <a:endParaRPr lang="en-US"/>
        </a:p>
      </dgm:t>
    </dgm:pt>
    <dgm:pt modelId="{5831C4A5-DB3F-45CA-B70A-CA93E35DAAAE}" type="pres">
      <dgm:prSet presAssocID="{CD4560C7-89CE-4C9D-8E54-97555830176C}" presName="descendantText" presStyleLbl="alignAccFollowNode1" presStyleIdx="0" presStyleCnt="2" custScaleX="119351" custScaleY="114717">
        <dgm:presLayoutVars>
          <dgm:bulletEnabled val="1"/>
        </dgm:presLayoutVars>
      </dgm:prSet>
      <dgm:spPr/>
      <dgm:t>
        <a:bodyPr/>
        <a:lstStyle/>
        <a:p>
          <a:endParaRPr lang="en-US"/>
        </a:p>
      </dgm:t>
    </dgm:pt>
    <dgm:pt modelId="{1C77374E-532D-495F-AED0-28441BC7697F}" type="pres">
      <dgm:prSet presAssocID="{B75E56DD-1090-4F7E-930A-4BC509B38C38}" presName="sp" presStyleCnt="0"/>
      <dgm:spPr/>
    </dgm:pt>
    <dgm:pt modelId="{D8DA42F3-8C58-4A32-ACB9-2B71C0176F5A}" type="pres">
      <dgm:prSet presAssocID="{87A78740-7D2A-491B-B684-A232FE81D23E}" presName="linNode" presStyleCnt="0"/>
      <dgm:spPr/>
    </dgm:pt>
    <dgm:pt modelId="{B251AFA4-D3C1-4547-9A48-1A93BDAC2018}" type="pres">
      <dgm:prSet presAssocID="{87A78740-7D2A-491B-B684-A232FE81D23E}" presName="parentText" presStyleLbl="node1" presStyleIdx="1" presStyleCnt="2" custScaleX="60256">
        <dgm:presLayoutVars>
          <dgm:chMax val="1"/>
          <dgm:bulletEnabled val="1"/>
        </dgm:presLayoutVars>
      </dgm:prSet>
      <dgm:spPr/>
      <dgm:t>
        <a:bodyPr/>
        <a:lstStyle/>
        <a:p>
          <a:endParaRPr lang="en-US"/>
        </a:p>
      </dgm:t>
    </dgm:pt>
    <dgm:pt modelId="{20FA35EF-2A2B-416F-8FA7-F632D3A4B379}" type="pres">
      <dgm:prSet presAssocID="{87A78740-7D2A-491B-B684-A232FE81D23E}" presName="descendantText" presStyleLbl="alignAccFollowNode1" presStyleIdx="1" presStyleCnt="2" custScaleX="119351" custScaleY="114717">
        <dgm:presLayoutVars>
          <dgm:bulletEnabled val="1"/>
        </dgm:presLayoutVars>
      </dgm:prSet>
      <dgm:spPr/>
      <dgm:t>
        <a:bodyPr/>
        <a:lstStyle/>
        <a:p>
          <a:endParaRPr lang="en-US"/>
        </a:p>
      </dgm:t>
    </dgm:pt>
  </dgm:ptLst>
  <dgm:cxnLst>
    <dgm:cxn modelId="{B4A5454B-348F-468E-A8D2-AB090CFAE058}" srcId="{D11414F6-D26B-4CD5-9926-5749987E8738}" destId="{87A78740-7D2A-491B-B684-A232FE81D23E}" srcOrd="1" destOrd="0" parTransId="{8BB2AE94-E562-45E8-95FD-26ED0C6B93E5}" sibTransId="{5F195BF9-AD51-4B20-9562-B5BE41CAD1DB}"/>
    <dgm:cxn modelId="{AACFBC51-D4AA-4098-9F11-49A85C7BF90D}" type="presOf" srcId="{8EC58A65-6954-4890-9057-A4BC7396D3C1}" destId="{5831C4A5-DB3F-45CA-B70A-CA93E35DAAAE}" srcOrd="0" destOrd="0" presId="urn:microsoft.com/office/officeart/2005/8/layout/vList5"/>
    <dgm:cxn modelId="{D9A15C65-8229-456B-8727-5BA468F93DC2}" type="presOf" srcId="{CD4560C7-89CE-4C9D-8E54-97555830176C}" destId="{7645CD63-04E4-40F2-8467-E8FD39038AAC}" srcOrd="0" destOrd="0" presId="urn:microsoft.com/office/officeart/2005/8/layout/vList5"/>
    <dgm:cxn modelId="{BBD6E9B3-CCD2-44A0-B676-CC0504C2C571}" srcId="{D11414F6-D26B-4CD5-9926-5749987E8738}" destId="{CD4560C7-89CE-4C9D-8E54-97555830176C}" srcOrd="0" destOrd="0" parTransId="{057B2C3D-22A8-4868-9E3C-2E92ED25928C}" sibTransId="{B75E56DD-1090-4F7E-930A-4BC509B38C38}"/>
    <dgm:cxn modelId="{CE629F46-83F2-4B5C-AB57-A82D9A0212AA}" srcId="{CD4560C7-89CE-4C9D-8E54-97555830176C}" destId="{8EC58A65-6954-4890-9057-A4BC7396D3C1}" srcOrd="0" destOrd="0" parTransId="{705F1A16-2BBF-4199-9C82-29FF9D90630F}" sibTransId="{2134D065-6EF9-4546-8BA9-51716F1DF99E}"/>
    <dgm:cxn modelId="{FF417DEF-D03E-46B9-9A17-D53515168C67}" type="presOf" srcId="{87A78740-7D2A-491B-B684-A232FE81D23E}" destId="{B251AFA4-D3C1-4547-9A48-1A93BDAC2018}" srcOrd="0" destOrd="0" presId="urn:microsoft.com/office/officeart/2005/8/layout/vList5"/>
    <dgm:cxn modelId="{AE731A1F-F333-4C9B-8F07-9B34025BD55F}" type="presOf" srcId="{7A0AD61F-E581-42EE-B83A-C4678C418678}" destId="{20FA35EF-2A2B-416F-8FA7-F632D3A4B379}" srcOrd="0" destOrd="0" presId="urn:microsoft.com/office/officeart/2005/8/layout/vList5"/>
    <dgm:cxn modelId="{750E5F44-933D-45EE-8152-7E7E78C7608B}" type="presOf" srcId="{D11414F6-D26B-4CD5-9926-5749987E8738}" destId="{2F96B66F-D00C-4721-A247-94B2A165170D}" srcOrd="0" destOrd="0" presId="urn:microsoft.com/office/officeart/2005/8/layout/vList5"/>
    <dgm:cxn modelId="{ABF24F1C-FD73-4CDB-B1A7-F6684504A10F}" srcId="{87A78740-7D2A-491B-B684-A232FE81D23E}" destId="{7A0AD61F-E581-42EE-B83A-C4678C418678}" srcOrd="0" destOrd="0" parTransId="{F040CEE9-B949-4F44-ACCB-A604ADD5ED1C}" sibTransId="{B95045A1-D864-432E-9386-9B25BFCDEF8E}"/>
    <dgm:cxn modelId="{B36F6DE6-7F03-41C8-AE27-7E6CE31D6819}" type="presParOf" srcId="{2F96B66F-D00C-4721-A247-94B2A165170D}" destId="{37565718-10BE-4715-9434-92081B7BD58C}" srcOrd="0" destOrd="0" presId="urn:microsoft.com/office/officeart/2005/8/layout/vList5"/>
    <dgm:cxn modelId="{41C606DE-6A0A-49C6-9F86-964BE45D19A1}" type="presParOf" srcId="{37565718-10BE-4715-9434-92081B7BD58C}" destId="{7645CD63-04E4-40F2-8467-E8FD39038AAC}" srcOrd="0" destOrd="0" presId="urn:microsoft.com/office/officeart/2005/8/layout/vList5"/>
    <dgm:cxn modelId="{E1ED5077-EC1C-4CF3-9034-0318CC5A6C60}" type="presParOf" srcId="{37565718-10BE-4715-9434-92081B7BD58C}" destId="{5831C4A5-DB3F-45CA-B70A-CA93E35DAAAE}" srcOrd="1" destOrd="0" presId="urn:microsoft.com/office/officeart/2005/8/layout/vList5"/>
    <dgm:cxn modelId="{14B7380E-CF2C-449F-95EB-160A326473DC}" type="presParOf" srcId="{2F96B66F-D00C-4721-A247-94B2A165170D}" destId="{1C77374E-532D-495F-AED0-28441BC7697F}" srcOrd="1" destOrd="0" presId="urn:microsoft.com/office/officeart/2005/8/layout/vList5"/>
    <dgm:cxn modelId="{90EA8576-6361-438E-8B01-19D6BD327931}" type="presParOf" srcId="{2F96B66F-D00C-4721-A247-94B2A165170D}" destId="{D8DA42F3-8C58-4A32-ACB9-2B71C0176F5A}" srcOrd="2" destOrd="0" presId="urn:microsoft.com/office/officeart/2005/8/layout/vList5"/>
    <dgm:cxn modelId="{5E0FBCAE-EBF2-4865-9EF2-7194EDE0B2BE}" type="presParOf" srcId="{D8DA42F3-8C58-4A32-ACB9-2B71C0176F5A}" destId="{B251AFA4-D3C1-4547-9A48-1A93BDAC2018}" srcOrd="0" destOrd="0" presId="urn:microsoft.com/office/officeart/2005/8/layout/vList5"/>
    <dgm:cxn modelId="{9A9720D0-A53D-4B9D-BD1F-8C8CB9430E54}" type="presParOf" srcId="{D8DA42F3-8C58-4A32-ACB9-2B71C0176F5A}" destId="{20FA35EF-2A2B-416F-8FA7-F632D3A4B37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11414F6-D26B-4CD5-9926-5749987E8738}"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en-US"/>
        </a:p>
      </dgm:t>
    </dgm:pt>
    <dgm:pt modelId="{CD4560C7-89CE-4C9D-8E54-97555830176C}">
      <dgm:prSet phldrT="[Text]"/>
      <dgm:spPr/>
      <dgm:t>
        <a:bodyPr/>
        <a:lstStyle/>
        <a:p>
          <a:r>
            <a:rPr lang="en-US" dirty="0" smtClean="0"/>
            <a:t>Proposed Change</a:t>
          </a:r>
          <a:endParaRPr lang="en-US" dirty="0"/>
        </a:p>
      </dgm:t>
    </dgm:pt>
    <dgm:pt modelId="{057B2C3D-22A8-4868-9E3C-2E92ED25928C}" type="parTrans" cxnId="{BBD6E9B3-CCD2-44A0-B676-CC0504C2C571}">
      <dgm:prSet/>
      <dgm:spPr/>
      <dgm:t>
        <a:bodyPr/>
        <a:lstStyle/>
        <a:p>
          <a:endParaRPr lang="en-US"/>
        </a:p>
      </dgm:t>
    </dgm:pt>
    <dgm:pt modelId="{B75E56DD-1090-4F7E-930A-4BC509B38C38}" type="sibTrans" cxnId="{BBD6E9B3-CCD2-44A0-B676-CC0504C2C571}">
      <dgm:prSet/>
      <dgm:spPr/>
      <dgm:t>
        <a:bodyPr/>
        <a:lstStyle/>
        <a:p>
          <a:endParaRPr lang="en-US"/>
        </a:p>
      </dgm:t>
    </dgm:pt>
    <dgm:pt modelId="{8EC58A65-6954-4890-9057-A4BC7396D3C1}">
      <dgm:prSet phldrT="[Text]" custT="1"/>
      <dgm:spPr/>
      <dgm:t>
        <a:bodyPr/>
        <a:lstStyle/>
        <a:p>
          <a:r>
            <a:rPr lang="en-US" sz="2000" dirty="0" smtClean="0"/>
            <a:t>New and improved glossary entries define terms critical to understanding the standards, such as “read closely,” “analysis,” and “metaphor.” </a:t>
          </a:r>
          <a:endParaRPr lang="en-US" sz="2000" dirty="0"/>
        </a:p>
      </dgm:t>
    </dgm:pt>
    <dgm:pt modelId="{705F1A16-2BBF-4199-9C82-29FF9D90630F}" type="parTrans" cxnId="{CE629F46-83F2-4B5C-AB57-A82D9A0212AA}">
      <dgm:prSet/>
      <dgm:spPr/>
      <dgm:t>
        <a:bodyPr/>
        <a:lstStyle/>
        <a:p>
          <a:endParaRPr lang="en-US"/>
        </a:p>
      </dgm:t>
    </dgm:pt>
    <dgm:pt modelId="{2134D065-6EF9-4546-8BA9-51716F1DF99E}" type="sibTrans" cxnId="{CE629F46-83F2-4B5C-AB57-A82D9A0212AA}">
      <dgm:prSet/>
      <dgm:spPr/>
      <dgm:t>
        <a:bodyPr/>
        <a:lstStyle/>
        <a:p>
          <a:endParaRPr lang="en-US"/>
        </a:p>
      </dgm:t>
    </dgm:pt>
    <dgm:pt modelId="{87A78740-7D2A-491B-B684-A232FE81D23E}">
      <dgm:prSet phldrT="[Text]"/>
      <dgm:spPr>
        <a:solidFill>
          <a:schemeClr val="accent1"/>
        </a:solidFill>
      </dgm:spPr>
      <dgm:t>
        <a:bodyPr/>
        <a:lstStyle/>
        <a:p>
          <a:r>
            <a:rPr lang="en-US" dirty="0" smtClean="0"/>
            <a:t>Example</a:t>
          </a:r>
          <a:endParaRPr lang="en-US" dirty="0"/>
        </a:p>
      </dgm:t>
    </dgm:pt>
    <dgm:pt modelId="{8BB2AE94-E562-45E8-95FD-26ED0C6B93E5}" type="parTrans" cxnId="{B4A5454B-348F-468E-A8D2-AB090CFAE058}">
      <dgm:prSet/>
      <dgm:spPr/>
      <dgm:t>
        <a:bodyPr/>
        <a:lstStyle/>
        <a:p>
          <a:endParaRPr lang="en-US"/>
        </a:p>
      </dgm:t>
    </dgm:pt>
    <dgm:pt modelId="{5F195BF9-AD51-4B20-9562-B5BE41CAD1DB}" type="sibTrans" cxnId="{B4A5454B-348F-468E-A8D2-AB090CFAE058}">
      <dgm:prSet/>
      <dgm:spPr/>
      <dgm:t>
        <a:bodyPr/>
        <a:lstStyle/>
        <a:p>
          <a:endParaRPr lang="en-US"/>
        </a:p>
      </dgm:t>
    </dgm:pt>
    <dgm:pt modelId="{7A0AD61F-E581-42EE-B83A-C4678C418678}">
      <dgm:prSet phldrT="[Text]" custT="1"/>
      <dgm:spPr>
        <a:solidFill>
          <a:schemeClr val="accent1">
            <a:lumMod val="20000"/>
            <a:lumOff val="80000"/>
            <a:alpha val="90000"/>
          </a:schemeClr>
        </a:solidFill>
      </dgm:spPr>
      <dgm:t>
        <a:bodyPr/>
        <a:lstStyle/>
        <a:p>
          <a:r>
            <a:rPr lang="en-US" sz="2000" dirty="0" smtClean="0"/>
            <a:t>“Reading closely: An approach to interpretation of text that relies on the words and phrases in the text and their relationships to one another. It emphasizes learning to notice </a:t>
          </a:r>
          <a:r>
            <a:rPr lang="en-US" sz="2000" b="1" dirty="0" smtClean="0"/>
            <a:t>metaphors</a:t>
          </a:r>
          <a:r>
            <a:rPr lang="en-US" sz="2000" dirty="0" smtClean="0"/>
            <a:t> or </a:t>
          </a:r>
          <a:r>
            <a:rPr lang="en-US" sz="2000" b="1" dirty="0" smtClean="0"/>
            <a:t>symbols</a:t>
          </a:r>
          <a:r>
            <a:rPr lang="en-US" sz="2000" dirty="0" smtClean="0"/>
            <a:t>, interesting juxtapositions of information, ambiguities, word choices, </a:t>
          </a:r>
          <a:r>
            <a:rPr lang="en-US" sz="2000" b="1" dirty="0" smtClean="0"/>
            <a:t>structures</a:t>
          </a:r>
          <a:r>
            <a:rPr lang="en-US" sz="2000" dirty="0" smtClean="0"/>
            <a:t>, and the ways any of these convey meaning….”</a:t>
          </a:r>
          <a:endParaRPr lang="en-US" sz="2000" dirty="0">
            <a:solidFill>
              <a:schemeClr val="accent1"/>
            </a:solidFill>
          </a:endParaRPr>
        </a:p>
      </dgm:t>
    </dgm:pt>
    <dgm:pt modelId="{F040CEE9-B949-4F44-ACCB-A604ADD5ED1C}" type="parTrans" cxnId="{ABF24F1C-FD73-4CDB-B1A7-F6684504A10F}">
      <dgm:prSet/>
      <dgm:spPr/>
      <dgm:t>
        <a:bodyPr/>
        <a:lstStyle/>
        <a:p>
          <a:endParaRPr lang="en-US"/>
        </a:p>
      </dgm:t>
    </dgm:pt>
    <dgm:pt modelId="{B95045A1-D864-432E-9386-9B25BFCDEF8E}" type="sibTrans" cxnId="{ABF24F1C-FD73-4CDB-B1A7-F6684504A10F}">
      <dgm:prSet/>
      <dgm:spPr/>
      <dgm:t>
        <a:bodyPr/>
        <a:lstStyle/>
        <a:p>
          <a:endParaRPr lang="en-US"/>
        </a:p>
      </dgm:t>
    </dgm:pt>
    <dgm:pt modelId="{2F96B66F-D00C-4721-A247-94B2A165170D}" type="pres">
      <dgm:prSet presAssocID="{D11414F6-D26B-4CD5-9926-5749987E8738}" presName="Name0" presStyleCnt="0">
        <dgm:presLayoutVars>
          <dgm:dir/>
          <dgm:animLvl val="lvl"/>
          <dgm:resizeHandles val="exact"/>
        </dgm:presLayoutVars>
      </dgm:prSet>
      <dgm:spPr/>
      <dgm:t>
        <a:bodyPr/>
        <a:lstStyle/>
        <a:p>
          <a:endParaRPr lang="en-US"/>
        </a:p>
      </dgm:t>
    </dgm:pt>
    <dgm:pt modelId="{37565718-10BE-4715-9434-92081B7BD58C}" type="pres">
      <dgm:prSet presAssocID="{CD4560C7-89CE-4C9D-8E54-97555830176C}" presName="linNode" presStyleCnt="0"/>
      <dgm:spPr/>
    </dgm:pt>
    <dgm:pt modelId="{7645CD63-04E4-40F2-8467-E8FD39038AAC}" type="pres">
      <dgm:prSet presAssocID="{CD4560C7-89CE-4C9D-8E54-97555830176C}" presName="parentText" presStyleLbl="node1" presStyleIdx="0" presStyleCnt="2" custScaleX="60256">
        <dgm:presLayoutVars>
          <dgm:chMax val="1"/>
          <dgm:bulletEnabled val="1"/>
        </dgm:presLayoutVars>
      </dgm:prSet>
      <dgm:spPr/>
      <dgm:t>
        <a:bodyPr/>
        <a:lstStyle/>
        <a:p>
          <a:endParaRPr lang="en-US"/>
        </a:p>
      </dgm:t>
    </dgm:pt>
    <dgm:pt modelId="{5831C4A5-DB3F-45CA-B70A-CA93E35DAAAE}" type="pres">
      <dgm:prSet presAssocID="{CD4560C7-89CE-4C9D-8E54-97555830176C}" presName="descendantText" presStyleLbl="alignAccFollowNode1" presStyleIdx="0" presStyleCnt="2" custScaleX="119351" custScaleY="114717">
        <dgm:presLayoutVars>
          <dgm:bulletEnabled val="1"/>
        </dgm:presLayoutVars>
      </dgm:prSet>
      <dgm:spPr/>
      <dgm:t>
        <a:bodyPr/>
        <a:lstStyle/>
        <a:p>
          <a:endParaRPr lang="en-US"/>
        </a:p>
      </dgm:t>
    </dgm:pt>
    <dgm:pt modelId="{1C77374E-532D-495F-AED0-28441BC7697F}" type="pres">
      <dgm:prSet presAssocID="{B75E56DD-1090-4F7E-930A-4BC509B38C38}" presName="sp" presStyleCnt="0"/>
      <dgm:spPr/>
    </dgm:pt>
    <dgm:pt modelId="{D8DA42F3-8C58-4A32-ACB9-2B71C0176F5A}" type="pres">
      <dgm:prSet presAssocID="{87A78740-7D2A-491B-B684-A232FE81D23E}" presName="linNode" presStyleCnt="0"/>
      <dgm:spPr/>
    </dgm:pt>
    <dgm:pt modelId="{B251AFA4-D3C1-4547-9A48-1A93BDAC2018}" type="pres">
      <dgm:prSet presAssocID="{87A78740-7D2A-491B-B684-A232FE81D23E}" presName="parentText" presStyleLbl="node1" presStyleIdx="1" presStyleCnt="2" custScaleX="60256">
        <dgm:presLayoutVars>
          <dgm:chMax val="1"/>
          <dgm:bulletEnabled val="1"/>
        </dgm:presLayoutVars>
      </dgm:prSet>
      <dgm:spPr/>
      <dgm:t>
        <a:bodyPr/>
        <a:lstStyle/>
        <a:p>
          <a:endParaRPr lang="en-US"/>
        </a:p>
      </dgm:t>
    </dgm:pt>
    <dgm:pt modelId="{20FA35EF-2A2B-416F-8FA7-F632D3A4B379}" type="pres">
      <dgm:prSet presAssocID="{87A78740-7D2A-491B-B684-A232FE81D23E}" presName="descendantText" presStyleLbl="alignAccFollowNode1" presStyleIdx="1" presStyleCnt="2" custScaleX="119351" custScaleY="154727">
        <dgm:presLayoutVars>
          <dgm:bulletEnabled val="1"/>
        </dgm:presLayoutVars>
      </dgm:prSet>
      <dgm:spPr/>
      <dgm:t>
        <a:bodyPr/>
        <a:lstStyle/>
        <a:p>
          <a:endParaRPr lang="en-US"/>
        </a:p>
      </dgm:t>
    </dgm:pt>
  </dgm:ptLst>
  <dgm:cxnLst>
    <dgm:cxn modelId="{B4A5454B-348F-468E-A8D2-AB090CFAE058}" srcId="{D11414F6-D26B-4CD5-9926-5749987E8738}" destId="{87A78740-7D2A-491B-B684-A232FE81D23E}" srcOrd="1" destOrd="0" parTransId="{8BB2AE94-E562-45E8-95FD-26ED0C6B93E5}" sibTransId="{5F195BF9-AD51-4B20-9562-B5BE41CAD1DB}"/>
    <dgm:cxn modelId="{8062A1F1-302E-4096-A926-7BDCC1A7BCAF}" type="presOf" srcId="{7A0AD61F-E581-42EE-B83A-C4678C418678}" destId="{20FA35EF-2A2B-416F-8FA7-F632D3A4B379}" srcOrd="0" destOrd="0" presId="urn:microsoft.com/office/officeart/2005/8/layout/vList5"/>
    <dgm:cxn modelId="{0D0C1FBB-7A52-4C93-9D38-6B7E2306CA8F}" type="presOf" srcId="{CD4560C7-89CE-4C9D-8E54-97555830176C}" destId="{7645CD63-04E4-40F2-8467-E8FD39038AAC}" srcOrd="0" destOrd="0" presId="urn:microsoft.com/office/officeart/2005/8/layout/vList5"/>
    <dgm:cxn modelId="{C11D62EE-3791-4C64-B618-25B396CE5698}" type="presOf" srcId="{8EC58A65-6954-4890-9057-A4BC7396D3C1}" destId="{5831C4A5-DB3F-45CA-B70A-CA93E35DAAAE}" srcOrd="0" destOrd="0" presId="urn:microsoft.com/office/officeart/2005/8/layout/vList5"/>
    <dgm:cxn modelId="{46B9FFDE-DA7E-4F1E-9A3D-9F18F15D7721}" type="presOf" srcId="{D11414F6-D26B-4CD5-9926-5749987E8738}" destId="{2F96B66F-D00C-4721-A247-94B2A165170D}" srcOrd="0" destOrd="0" presId="urn:microsoft.com/office/officeart/2005/8/layout/vList5"/>
    <dgm:cxn modelId="{BBD6E9B3-CCD2-44A0-B676-CC0504C2C571}" srcId="{D11414F6-D26B-4CD5-9926-5749987E8738}" destId="{CD4560C7-89CE-4C9D-8E54-97555830176C}" srcOrd="0" destOrd="0" parTransId="{057B2C3D-22A8-4868-9E3C-2E92ED25928C}" sibTransId="{B75E56DD-1090-4F7E-930A-4BC509B38C38}"/>
    <dgm:cxn modelId="{CE629F46-83F2-4B5C-AB57-A82D9A0212AA}" srcId="{CD4560C7-89CE-4C9D-8E54-97555830176C}" destId="{8EC58A65-6954-4890-9057-A4BC7396D3C1}" srcOrd="0" destOrd="0" parTransId="{705F1A16-2BBF-4199-9C82-29FF9D90630F}" sibTransId="{2134D065-6EF9-4546-8BA9-51716F1DF99E}"/>
    <dgm:cxn modelId="{D1B3E0E9-081B-47C4-B1A7-650A061FBF79}" type="presOf" srcId="{87A78740-7D2A-491B-B684-A232FE81D23E}" destId="{B251AFA4-D3C1-4547-9A48-1A93BDAC2018}" srcOrd="0" destOrd="0" presId="urn:microsoft.com/office/officeart/2005/8/layout/vList5"/>
    <dgm:cxn modelId="{ABF24F1C-FD73-4CDB-B1A7-F6684504A10F}" srcId="{87A78740-7D2A-491B-B684-A232FE81D23E}" destId="{7A0AD61F-E581-42EE-B83A-C4678C418678}" srcOrd="0" destOrd="0" parTransId="{F040CEE9-B949-4F44-ACCB-A604ADD5ED1C}" sibTransId="{B95045A1-D864-432E-9386-9B25BFCDEF8E}"/>
    <dgm:cxn modelId="{DFA6F42F-D4AC-4E05-B46C-902FC313DC78}" type="presParOf" srcId="{2F96B66F-D00C-4721-A247-94B2A165170D}" destId="{37565718-10BE-4715-9434-92081B7BD58C}" srcOrd="0" destOrd="0" presId="urn:microsoft.com/office/officeart/2005/8/layout/vList5"/>
    <dgm:cxn modelId="{6FFCDC71-7C3D-4F18-B1C2-AB1F5A07EB07}" type="presParOf" srcId="{37565718-10BE-4715-9434-92081B7BD58C}" destId="{7645CD63-04E4-40F2-8467-E8FD39038AAC}" srcOrd="0" destOrd="0" presId="urn:microsoft.com/office/officeart/2005/8/layout/vList5"/>
    <dgm:cxn modelId="{40647373-2416-460D-8563-F589D6C57A1A}" type="presParOf" srcId="{37565718-10BE-4715-9434-92081B7BD58C}" destId="{5831C4A5-DB3F-45CA-B70A-CA93E35DAAAE}" srcOrd="1" destOrd="0" presId="urn:microsoft.com/office/officeart/2005/8/layout/vList5"/>
    <dgm:cxn modelId="{01927FC5-9F90-4CAD-965C-692522360E61}" type="presParOf" srcId="{2F96B66F-D00C-4721-A247-94B2A165170D}" destId="{1C77374E-532D-495F-AED0-28441BC7697F}" srcOrd="1" destOrd="0" presId="urn:microsoft.com/office/officeart/2005/8/layout/vList5"/>
    <dgm:cxn modelId="{83B8747D-28B1-42EA-A38A-A1FE0277A60C}" type="presParOf" srcId="{2F96B66F-D00C-4721-A247-94B2A165170D}" destId="{D8DA42F3-8C58-4A32-ACB9-2B71C0176F5A}" srcOrd="2" destOrd="0" presId="urn:microsoft.com/office/officeart/2005/8/layout/vList5"/>
    <dgm:cxn modelId="{FE516961-6769-483F-A24B-08165D164B44}" type="presParOf" srcId="{D8DA42F3-8C58-4A32-ACB9-2B71C0176F5A}" destId="{B251AFA4-D3C1-4547-9A48-1A93BDAC2018}" srcOrd="0" destOrd="0" presId="urn:microsoft.com/office/officeart/2005/8/layout/vList5"/>
    <dgm:cxn modelId="{935EAF2F-DFF2-4A91-99F7-CF84F464CBD4}" type="presParOf" srcId="{D8DA42F3-8C58-4A32-ACB9-2B71C0176F5A}" destId="{20FA35EF-2A2B-416F-8FA7-F632D3A4B37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11414F6-D26B-4CD5-9926-5749987E8738}"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en-US"/>
        </a:p>
      </dgm:t>
    </dgm:pt>
    <dgm:pt modelId="{CD4560C7-89CE-4C9D-8E54-97555830176C}">
      <dgm:prSet phldrT="[Text]"/>
      <dgm:spPr/>
      <dgm:t>
        <a:bodyPr/>
        <a:lstStyle/>
        <a:p>
          <a:r>
            <a:rPr lang="en-US" dirty="0" smtClean="0">
              <a:latin typeface="Tahoma" pitchFamily="34" charset="0"/>
              <a:ea typeface="Tahoma" pitchFamily="34" charset="0"/>
              <a:cs typeface="Tahoma" pitchFamily="34" charset="0"/>
            </a:rPr>
            <a:t>Proposed Change</a:t>
          </a:r>
          <a:endParaRPr lang="en-US" dirty="0">
            <a:latin typeface="Tahoma" pitchFamily="34" charset="0"/>
            <a:ea typeface="Tahoma" pitchFamily="34" charset="0"/>
            <a:cs typeface="Tahoma" pitchFamily="34" charset="0"/>
          </a:endParaRPr>
        </a:p>
      </dgm:t>
    </dgm:pt>
    <dgm:pt modelId="{057B2C3D-22A8-4868-9E3C-2E92ED25928C}" type="parTrans" cxnId="{BBD6E9B3-CCD2-44A0-B676-CC0504C2C571}">
      <dgm:prSet/>
      <dgm:spPr/>
      <dgm:t>
        <a:bodyPr/>
        <a:lstStyle/>
        <a:p>
          <a:endParaRPr lang="en-US"/>
        </a:p>
      </dgm:t>
    </dgm:pt>
    <dgm:pt modelId="{B75E56DD-1090-4F7E-930A-4BC509B38C38}" type="sibTrans" cxnId="{BBD6E9B3-CCD2-44A0-B676-CC0504C2C571}">
      <dgm:prSet/>
      <dgm:spPr/>
      <dgm:t>
        <a:bodyPr/>
        <a:lstStyle/>
        <a:p>
          <a:endParaRPr lang="en-US"/>
        </a:p>
      </dgm:t>
    </dgm:pt>
    <dgm:pt modelId="{87A78740-7D2A-491B-B684-A232FE81D23E}">
      <dgm:prSet phldrT="[Text]">
        <dgm:style>
          <a:lnRef idx="3">
            <a:schemeClr val="lt1"/>
          </a:lnRef>
          <a:fillRef idx="1">
            <a:schemeClr val="accent4"/>
          </a:fillRef>
          <a:effectRef idx="1">
            <a:schemeClr val="accent4"/>
          </a:effectRef>
          <a:fontRef idx="minor">
            <a:schemeClr val="lt1"/>
          </a:fontRef>
        </dgm:style>
      </dgm:prSet>
      <dgm:spPr/>
      <dgm:t>
        <a:bodyPr/>
        <a:lstStyle/>
        <a:p>
          <a:r>
            <a:rPr lang="en-US" dirty="0" smtClean="0">
              <a:latin typeface="Tahoma" pitchFamily="34" charset="0"/>
              <a:ea typeface="Tahoma" pitchFamily="34" charset="0"/>
              <a:cs typeface="Tahoma" pitchFamily="34" charset="0"/>
            </a:rPr>
            <a:t>Example</a:t>
          </a:r>
          <a:endParaRPr lang="en-US" dirty="0">
            <a:latin typeface="Tahoma" pitchFamily="34" charset="0"/>
            <a:ea typeface="Tahoma" pitchFamily="34" charset="0"/>
            <a:cs typeface="Tahoma" pitchFamily="34" charset="0"/>
          </a:endParaRPr>
        </a:p>
      </dgm:t>
    </dgm:pt>
    <dgm:pt modelId="{8BB2AE94-E562-45E8-95FD-26ED0C6B93E5}" type="parTrans" cxnId="{B4A5454B-348F-468E-A8D2-AB090CFAE058}">
      <dgm:prSet/>
      <dgm:spPr/>
      <dgm:t>
        <a:bodyPr/>
        <a:lstStyle/>
        <a:p>
          <a:endParaRPr lang="en-US"/>
        </a:p>
      </dgm:t>
    </dgm:pt>
    <dgm:pt modelId="{5F195BF9-AD51-4B20-9562-B5BE41CAD1DB}" type="sibTrans" cxnId="{B4A5454B-348F-468E-A8D2-AB090CFAE058}">
      <dgm:prSet/>
      <dgm:spPr/>
      <dgm:t>
        <a:bodyPr/>
        <a:lstStyle/>
        <a:p>
          <a:endParaRPr lang="en-US"/>
        </a:p>
      </dgm:t>
    </dgm:pt>
    <dgm:pt modelId="{7A0AD61F-E581-42EE-B83A-C4678C418678}">
      <dgm:prSet phldrT="[Text]" custT="1"/>
      <dgm:spPr>
        <a:solidFill>
          <a:srgbClr val="EAF1DD">
            <a:alpha val="89804"/>
          </a:srgbClr>
        </a:solidFill>
      </dgm:spPr>
      <dgm:t>
        <a:bodyPr/>
        <a:lstStyle/>
        <a:p>
          <a:r>
            <a:rPr lang="en-US" sz="2000" dirty="0" smtClean="0">
              <a:latin typeface="Tahoma" pitchFamily="34" charset="0"/>
              <a:ea typeface="Tahoma" pitchFamily="34" charset="0"/>
              <a:cs typeface="Tahoma" pitchFamily="34" charset="0"/>
            </a:rPr>
            <a:t>PK.CC.4 introduces “one more/one less” patterns and the standards progress to recognizing patterns in odd and even numbers (2.OA.3) and skip counting by 5s, 10s, and 100s in grade 2 (2.NBT.2).</a:t>
          </a:r>
          <a:endParaRPr lang="en-US" sz="2000" dirty="0">
            <a:solidFill>
              <a:schemeClr val="accent1"/>
            </a:solidFill>
            <a:latin typeface="Tahoma" pitchFamily="34" charset="0"/>
            <a:ea typeface="Tahoma" pitchFamily="34" charset="0"/>
            <a:cs typeface="Tahoma" pitchFamily="34" charset="0"/>
          </a:endParaRPr>
        </a:p>
      </dgm:t>
    </dgm:pt>
    <dgm:pt modelId="{F040CEE9-B949-4F44-ACCB-A604ADD5ED1C}" type="parTrans" cxnId="{ABF24F1C-FD73-4CDB-B1A7-F6684504A10F}">
      <dgm:prSet/>
      <dgm:spPr/>
      <dgm:t>
        <a:bodyPr/>
        <a:lstStyle/>
        <a:p>
          <a:endParaRPr lang="en-US"/>
        </a:p>
      </dgm:t>
    </dgm:pt>
    <dgm:pt modelId="{B95045A1-D864-432E-9386-9B25BFCDEF8E}" type="sibTrans" cxnId="{ABF24F1C-FD73-4CDB-B1A7-F6684504A10F}">
      <dgm:prSet/>
      <dgm:spPr/>
      <dgm:t>
        <a:bodyPr/>
        <a:lstStyle/>
        <a:p>
          <a:endParaRPr lang="en-US"/>
        </a:p>
      </dgm:t>
    </dgm:pt>
    <dgm:pt modelId="{FDE7F9E8-3F1E-413C-B246-F65237D9F713}">
      <dgm:prSet phldrT="[Text]" custT="1"/>
      <dgm:spPr/>
      <dgm:t>
        <a:bodyPr/>
        <a:lstStyle/>
        <a:p>
          <a:r>
            <a:rPr lang="en-US" sz="2000" dirty="0" smtClean="0">
              <a:latin typeface="Tahoma" pitchFamily="34" charset="0"/>
              <a:ea typeface="Tahoma" pitchFamily="34" charset="0"/>
              <a:cs typeface="Tahoma" pitchFamily="34" charset="0"/>
            </a:rPr>
            <a:t>Established a learning progression in the early grades related to recognizing patterns in numbers in order to lay a foundation for algebraic thinking. </a:t>
          </a:r>
          <a:endParaRPr lang="en-US" sz="2000" dirty="0">
            <a:latin typeface="Tahoma" pitchFamily="34" charset="0"/>
            <a:ea typeface="Tahoma" pitchFamily="34" charset="0"/>
            <a:cs typeface="Tahoma" pitchFamily="34" charset="0"/>
          </a:endParaRPr>
        </a:p>
      </dgm:t>
    </dgm:pt>
    <dgm:pt modelId="{63A681FD-AA38-4566-B72D-DAEB2A78FADA}" type="parTrans" cxnId="{D31ED647-D044-4E26-AFEF-829AD7EFBAC8}">
      <dgm:prSet/>
      <dgm:spPr/>
      <dgm:t>
        <a:bodyPr/>
        <a:lstStyle/>
        <a:p>
          <a:endParaRPr lang="en-US"/>
        </a:p>
      </dgm:t>
    </dgm:pt>
    <dgm:pt modelId="{B322D62E-6C97-45E1-9CC0-F5E04E6B26A1}" type="sibTrans" cxnId="{D31ED647-D044-4E26-AFEF-829AD7EFBAC8}">
      <dgm:prSet/>
      <dgm:spPr/>
      <dgm:t>
        <a:bodyPr/>
        <a:lstStyle/>
        <a:p>
          <a:endParaRPr lang="en-US"/>
        </a:p>
      </dgm:t>
    </dgm:pt>
    <dgm:pt modelId="{2F96B66F-D00C-4721-A247-94B2A165170D}" type="pres">
      <dgm:prSet presAssocID="{D11414F6-D26B-4CD5-9926-5749987E8738}" presName="Name0" presStyleCnt="0">
        <dgm:presLayoutVars>
          <dgm:dir/>
          <dgm:animLvl val="lvl"/>
          <dgm:resizeHandles val="exact"/>
        </dgm:presLayoutVars>
      </dgm:prSet>
      <dgm:spPr/>
      <dgm:t>
        <a:bodyPr/>
        <a:lstStyle/>
        <a:p>
          <a:endParaRPr lang="en-US"/>
        </a:p>
      </dgm:t>
    </dgm:pt>
    <dgm:pt modelId="{37565718-10BE-4715-9434-92081B7BD58C}" type="pres">
      <dgm:prSet presAssocID="{CD4560C7-89CE-4C9D-8E54-97555830176C}" presName="linNode" presStyleCnt="0"/>
      <dgm:spPr/>
    </dgm:pt>
    <dgm:pt modelId="{7645CD63-04E4-40F2-8467-E8FD39038AAC}" type="pres">
      <dgm:prSet presAssocID="{CD4560C7-89CE-4C9D-8E54-97555830176C}" presName="parentText" presStyleLbl="node1" presStyleIdx="0" presStyleCnt="2" custScaleX="60256">
        <dgm:presLayoutVars>
          <dgm:chMax val="1"/>
          <dgm:bulletEnabled val="1"/>
        </dgm:presLayoutVars>
      </dgm:prSet>
      <dgm:spPr/>
      <dgm:t>
        <a:bodyPr/>
        <a:lstStyle/>
        <a:p>
          <a:endParaRPr lang="en-US"/>
        </a:p>
      </dgm:t>
    </dgm:pt>
    <dgm:pt modelId="{5831C4A5-DB3F-45CA-B70A-CA93E35DAAAE}" type="pres">
      <dgm:prSet presAssocID="{CD4560C7-89CE-4C9D-8E54-97555830176C}" presName="descendantText" presStyleLbl="alignAccFollowNode1" presStyleIdx="0" presStyleCnt="2" custScaleX="119351" custScaleY="114717">
        <dgm:presLayoutVars>
          <dgm:bulletEnabled val="1"/>
        </dgm:presLayoutVars>
      </dgm:prSet>
      <dgm:spPr/>
      <dgm:t>
        <a:bodyPr/>
        <a:lstStyle/>
        <a:p>
          <a:endParaRPr lang="en-US"/>
        </a:p>
      </dgm:t>
    </dgm:pt>
    <dgm:pt modelId="{1C77374E-532D-495F-AED0-28441BC7697F}" type="pres">
      <dgm:prSet presAssocID="{B75E56DD-1090-4F7E-930A-4BC509B38C38}" presName="sp" presStyleCnt="0"/>
      <dgm:spPr/>
    </dgm:pt>
    <dgm:pt modelId="{D8DA42F3-8C58-4A32-ACB9-2B71C0176F5A}" type="pres">
      <dgm:prSet presAssocID="{87A78740-7D2A-491B-B684-A232FE81D23E}" presName="linNode" presStyleCnt="0"/>
      <dgm:spPr/>
    </dgm:pt>
    <dgm:pt modelId="{B251AFA4-D3C1-4547-9A48-1A93BDAC2018}" type="pres">
      <dgm:prSet presAssocID="{87A78740-7D2A-491B-B684-A232FE81D23E}" presName="parentText" presStyleLbl="node1" presStyleIdx="1" presStyleCnt="2" custScaleX="60256">
        <dgm:presLayoutVars>
          <dgm:chMax val="1"/>
          <dgm:bulletEnabled val="1"/>
        </dgm:presLayoutVars>
      </dgm:prSet>
      <dgm:spPr/>
      <dgm:t>
        <a:bodyPr/>
        <a:lstStyle/>
        <a:p>
          <a:endParaRPr lang="en-US"/>
        </a:p>
      </dgm:t>
    </dgm:pt>
    <dgm:pt modelId="{20FA35EF-2A2B-416F-8FA7-F632D3A4B379}" type="pres">
      <dgm:prSet presAssocID="{87A78740-7D2A-491B-B684-A232FE81D23E}" presName="descendantText" presStyleLbl="alignAccFollowNode1" presStyleIdx="1" presStyleCnt="2" custScaleX="119351" custScaleY="114717">
        <dgm:presLayoutVars>
          <dgm:bulletEnabled val="1"/>
        </dgm:presLayoutVars>
      </dgm:prSet>
      <dgm:spPr/>
      <dgm:t>
        <a:bodyPr/>
        <a:lstStyle/>
        <a:p>
          <a:endParaRPr lang="en-US"/>
        </a:p>
      </dgm:t>
    </dgm:pt>
  </dgm:ptLst>
  <dgm:cxnLst>
    <dgm:cxn modelId="{B4A5454B-348F-468E-A8D2-AB090CFAE058}" srcId="{D11414F6-D26B-4CD5-9926-5749987E8738}" destId="{87A78740-7D2A-491B-B684-A232FE81D23E}" srcOrd="1" destOrd="0" parTransId="{8BB2AE94-E562-45E8-95FD-26ED0C6B93E5}" sibTransId="{5F195BF9-AD51-4B20-9562-B5BE41CAD1DB}"/>
    <dgm:cxn modelId="{D7BC3D0D-741E-413A-931F-AEEF4527F459}" type="presOf" srcId="{D11414F6-D26B-4CD5-9926-5749987E8738}" destId="{2F96B66F-D00C-4721-A247-94B2A165170D}" srcOrd="0" destOrd="0" presId="urn:microsoft.com/office/officeart/2005/8/layout/vList5"/>
    <dgm:cxn modelId="{506BCCEA-A0F1-4308-93C5-F09D1C567F86}" type="presOf" srcId="{7A0AD61F-E581-42EE-B83A-C4678C418678}" destId="{20FA35EF-2A2B-416F-8FA7-F632D3A4B379}" srcOrd="0" destOrd="0" presId="urn:microsoft.com/office/officeart/2005/8/layout/vList5"/>
    <dgm:cxn modelId="{DF297A44-8B12-4EC7-A7EC-3E7C29528ADB}" type="presOf" srcId="{87A78740-7D2A-491B-B684-A232FE81D23E}" destId="{B251AFA4-D3C1-4547-9A48-1A93BDAC2018}" srcOrd="0" destOrd="0" presId="urn:microsoft.com/office/officeart/2005/8/layout/vList5"/>
    <dgm:cxn modelId="{BBD6E9B3-CCD2-44A0-B676-CC0504C2C571}" srcId="{D11414F6-D26B-4CD5-9926-5749987E8738}" destId="{CD4560C7-89CE-4C9D-8E54-97555830176C}" srcOrd="0" destOrd="0" parTransId="{057B2C3D-22A8-4868-9E3C-2E92ED25928C}" sibTransId="{B75E56DD-1090-4F7E-930A-4BC509B38C38}"/>
    <dgm:cxn modelId="{E79EE085-A67E-4189-9C06-92D603DE1EF3}" type="presOf" srcId="{CD4560C7-89CE-4C9D-8E54-97555830176C}" destId="{7645CD63-04E4-40F2-8467-E8FD39038AAC}" srcOrd="0" destOrd="0" presId="urn:microsoft.com/office/officeart/2005/8/layout/vList5"/>
    <dgm:cxn modelId="{6E6BF1EA-F68C-49D2-88CC-D52D438D5B04}" type="presOf" srcId="{FDE7F9E8-3F1E-413C-B246-F65237D9F713}" destId="{5831C4A5-DB3F-45CA-B70A-CA93E35DAAAE}" srcOrd="0" destOrd="0" presId="urn:microsoft.com/office/officeart/2005/8/layout/vList5"/>
    <dgm:cxn modelId="{ABF24F1C-FD73-4CDB-B1A7-F6684504A10F}" srcId="{87A78740-7D2A-491B-B684-A232FE81D23E}" destId="{7A0AD61F-E581-42EE-B83A-C4678C418678}" srcOrd="0" destOrd="0" parTransId="{F040CEE9-B949-4F44-ACCB-A604ADD5ED1C}" sibTransId="{B95045A1-D864-432E-9386-9B25BFCDEF8E}"/>
    <dgm:cxn modelId="{D31ED647-D044-4E26-AFEF-829AD7EFBAC8}" srcId="{CD4560C7-89CE-4C9D-8E54-97555830176C}" destId="{FDE7F9E8-3F1E-413C-B246-F65237D9F713}" srcOrd="0" destOrd="0" parTransId="{63A681FD-AA38-4566-B72D-DAEB2A78FADA}" sibTransId="{B322D62E-6C97-45E1-9CC0-F5E04E6B26A1}"/>
    <dgm:cxn modelId="{1C52A5E4-4F84-42AA-8C62-86CDDB492B28}" type="presParOf" srcId="{2F96B66F-D00C-4721-A247-94B2A165170D}" destId="{37565718-10BE-4715-9434-92081B7BD58C}" srcOrd="0" destOrd="0" presId="urn:microsoft.com/office/officeart/2005/8/layout/vList5"/>
    <dgm:cxn modelId="{D1B70FE5-7D3D-4205-81BB-72FC503C0D47}" type="presParOf" srcId="{37565718-10BE-4715-9434-92081B7BD58C}" destId="{7645CD63-04E4-40F2-8467-E8FD39038AAC}" srcOrd="0" destOrd="0" presId="urn:microsoft.com/office/officeart/2005/8/layout/vList5"/>
    <dgm:cxn modelId="{990A83B9-F7AA-4C69-8727-16914DF48736}" type="presParOf" srcId="{37565718-10BE-4715-9434-92081B7BD58C}" destId="{5831C4A5-DB3F-45CA-B70A-CA93E35DAAAE}" srcOrd="1" destOrd="0" presId="urn:microsoft.com/office/officeart/2005/8/layout/vList5"/>
    <dgm:cxn modelId="{5439B016-BAB7-44D1-A329-EA989CF5EA8F}" type="presParOf" srcId="{2F96B66F-D00C-4721-A247-94B2A165170D}" destId="{1C77374E-532D-495F-AED0-28441BC7697F}" srcOrd="1" destOrd="0" presId="urn:microsoft.com/office/officeart/2005/8/layout/vList5"/>
    <dgm:cxn modelId="{6D06F686-BC4C-47B9-BF22-FD2F75A747F9}" type="presParOf" srcId="{2F96B66F-D00C-4721-A247-94B2A165170D}" destId="{D8DA42F3-8C58-4A32-ACB9-2B71C0176F5A}" srcOrd="2" destOrd="0" presId="urn:microsoft.com/office/officeart/2005/8/layout/vList5"/>
    <dgm:cxn modelId="{2F3E38CA-BA55-4E19-B163-1ABBE2240F12}" type="presParOf" srcId="{D8DA42F3-8C58-4A32-ACB9-2B71C0176F5A}" destId="{B251AFA4-D3C1-4547-9A48-1A93BDAC2018}" srcOrd="0" destOrd="0" presId="urn:microsoft.com/office/officeart/2005/8/layout/vList5"/>
    <dgm:cxn modelId="{0FED0FB3-1795-4C3D-B346-BE03D2FC1A1C}" type="presParOf" srcId="{D8DA42F3-8C58-4A32-ACB9-2B71C0176F5A}" destId="{20FA35EF-2A2B-416F-8FA7-F632D3A4B37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11414F6-D26B-4CD5-9926-5749987E8738}"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en-US"/>
        </a:p>
      </dgm:t>
    </dgm:pt>
    <dgm:pt modelId="{CD4560C7-89CE-4C9D-8E54-97555830176C}">
      <dgm:prSet phldrT="[Text]"/>
      <dgm:spPr/>
      <dgm:t>
        <a:bodyPr/>
        <a:lstStyle/>
        <a:p>
          <a:r>
            <a:rPr lang="en-US" dirty="0" smtClean="0">
              <a:latin typeface="Tahoma" pitchFamily="34" charset="0"/>
              <a:ea typeface="Tahoma" pitchFamily="34" charset="0"/>
              <a:cs typeface="Tahoma" pitchFamily="34" charset="0"/>
            </a:rPr>
            <a:t>Proposed Change</a:t>
          </a:r>
          <a:endParaRPr lang="en-US" dirty="0">
            <a:latin typeface="Tahoma" pitchFamily="34" charset="0"/>
            <a:ea typeface="Tahoma" pitchFamily="34" charset="0"/>
            <a:cs typeface="Tahoma" pitchFamily="34" charset="0"/>
          </a:endParaRPr>
        </a:p>
      </dgm:t>
    </dgm:pt>
    <dgm:pt modelId="{057B2C3D-22A8-4868-9E3C-2E92ED25928C}" type="parTrans" cxnId="{BBD6E9B3-CCD2-44A0-B676-CC0504C2C571}">
      <dgm:prSet/>
      <dgm:spPr/>
      <dgm:t>
        <a:bodyPr/>
        <a:lstStyle/>
        <a:p>
          <a:endParaRPr lang="en-US"/>
        </a:p>
      </dgm:t>
    </dgm:pt>
    <dgm:pt modelId="{B75E56DD-1090-4F7E-930A-4BC509B38C38}" type="sibTrans" cxnId="{BBD6E9B3-CCD2-44A0-B676-CC0504C2C571}">
      <dgm:prSet/>
      <dgm:spPr/>
      <dgm:t>
        <a:bodyPr/>
        <a:lstStyle/>
        <a:p>
          <a:endParaRPr lang="en-US"/>
        </a:p>
      </dgm:t>
    </dgm:pt>
    <dgm:pt modelId="{87A78740-7D2A-491B-B684-A232FE81D23E}">
      <dgm:prSet phldrT="[Text]">
        <dgm:style>
          <a:lnRef idx="3">
            <a:schemeClr val="lt1"/>
          </a:lnRef>
          <a:fillRef idx="1">
            <a:schemeClr val="accent4"/>
          </a:fillRef>
          <a:effectRef idx="1">
            <a:schemeClr val="accent4"/>
          </a:effectRef>
          <a:fontRef idx="minor">
            <a:schemeClr val="lt1"/>
          </a:fontRef>
        </dgm:style>
      </dgm:prSet>
      <dgm:spPr/>
      <dgm:t>
        <a:bodyPr/>
        <a:lstStyle/>
        <a:p>
          <a:r>
            <a:rPr lang="en-US" dirty="0" smtClean="0">
              <a:latin typeface="Tahoma" pitchFamily="34" charset="0"/>
              <a:ea typeface="Tahoma" pitchFamily="34" charset="0"/>
              <a:cs typeface="Tahoma" pitchFamily="34" charset="0"/>
            </a:rPr>
            <a:t>Example</a:t>
          </a:r>
        </a:p>
        <a:p>
          <a:endParaRPr lang="en-US" dirty="0">
            <a:latin typeface="Tahoma" pitchFamily="34" charset="0"/>
            <a:ea typeface="Tahoma" pitchFamily="34" charset="0"/>
            <a:cs typeface="Tahoma" pitchFamily="34" charset="0"/>
          </a:endParaRPr>
        </a:p>
      </dgm:t>
    </dgm:pt>
    <dgm:pt modelId="{8BB2AE94-E562-45E8-95FD-26ED0C6B93E5}" type="parTrans" cxnId="{B4A5454B-348F-468E-A8D2-AB090CFAE058}">
      <dgm:prSet/>
      <dgm:spPr/>
      <dgm:t>
        <a:bodyPr/>
        <a:lstStyle/>
        <a:p>
          <a:endParaRPr lang="en-US"/>
        </a:p>
      </dgm:t>
    </dgm:pt>
    <dgm:pt modelId="{5F195BF9-AD51-4B20-9562-B5BE41CAD1DB}" type="sibTrans" cxnId="{B4A5454B-348F-468E-A8D2-AB090CFAE058}">
      <dgm:prSet/>
      <dgm:spPr/>
      <dgm:t>
        <a:bodyPr/>
        <a:lstStyle/>
        <a:p>
          <a:endParaRPr lang="en-US"/>
        </a:p>
      </dgm:t>
    </dgm:pt>
    <dgm:pt modelId="{7A0AD61F-E581-42EE-B83A-C4678C418678}">
      <dgm:prSet phldrT="[Text]"/>
      <dgm:spPr>
        <a:solidFill>
          <a:srgbClr val="EAF1DD">
            <a:alpha val="89804"/>
          </a:srgbClr>
        </a:solidFill>
      </dgm:spPr>
      <dgm:t>
        <a:bodyPr/>
        <a:lstStyle/>
        <a:p>
          <a:r>
            <a:rPr lang="en-US" dirty="0" smtClean="0">
              <a:latin typeface="Tahoma" pitchFamily="34" charset="0"/>
              <a:ea typeface="Tahoma" pitchFamily="34" charset="0"/>
              <a:cs typeface="Tahoma" pitchFamily="34" charset="0"/>
            </a:rPr>
            <a:t>SMP1: “Mathematically proficient elementary students explain to themselves the meaning of a problem…For example, young students might use concrete objects or pictures to show the actions of a problem, such as counting out and joining two sets to solve an addition problem.”</a:t>
          </a:r>
          <a:endParaRPr lang="en-US" dirty="0">
            <a:solidFill>
              <a:schemeClr val="accent1"/>
            </a:solidFill>
            <a:latin typeface="Tahoma" pitchFamily="34" charset="0"/>
            <a:ea typeface="Tahoma" pitchFamily="34" charset="0"/>
            <a:cs typeface="Tahoma" pitchFamily="34" charset="0"/>
          </a:endParaRPr>
        </a:p>
      </dgm:t>
    </dgm:pt>
    <dgm:pt modelId="{F040CEE9-B949-4F44-ACCB-A604ADD5ED1C}" type="parTrans" cxnId="{ABF24F1C-FD73-4CDB-B1A7-F6684504A10F}">
      <dgm:prSet/>
      <dgm:spPr/>
      <dgm:t>
        <a:bodyPr/>
        <a:lstStyle/>
        <a:p>
          <a:endParaRPr lang="en-US"/>
        </a:p>
      </dgm:t>
    </dgm:pt>
    <dgm:pt modelId="{B95045A1-D864-432E-9386-9B25BFCDEF8E}" type="sibTrans" cxnId="{ABF24F1C-FD73-4CDB-B1A7-F6684504A10F}">
      <dgm:prSet/>
      <dgm:spPr/>
      <dgm:t>
        <a:bodyPr/>
        <a:lstStyle/>
        <a:p>
          <a:endParaRPr lang="en-US"/>
        </a:p>
      </dgm:t>
    </dgm:pt>
    <dgm:pt modelId="{FDE7F9E8-3F1E-413C-B246-F65237D9F713}">
      <dgm:prSet phldrT="[Text]" custT="1"/>
      <dgm:spPr/>
      <dgm:t>
        <a:bodyPr/>
        <a:lstStyle/>
        <a:p>
          <a:r>
            <a:rPr lang="en-US" sz="2000" b="0" dirty="0" smtClean="0">
              <a:latin typeface="Tahoma" pitchFamily="34" charset="0"/>
              <a:ea typeface="Tahoma" pitchFamily="34" charset="0"/>
              <a:cs typeface="Tahoma" pitchFamily="34" charset="0"/>
            </a:rPr>
            <a:t>Developed descriptions of the Standards for Mathematical Practice (SMP) for narrower grade-spans, PK-5, 6-8, and 9-12; included specific examples to show how the content and mathematical practices can be connected in classrooms.</a:t>
          </a:r>
          <a:endParaRPr lang="en-US" sz="2000" b="0" dirty="0">
            <a:latin typeface="Tahoma" pitchFamily="34" charset="0"/>
            <a:ea typeface="Tahoma" pitchFamily="34" charset="0"/>
            <a:cs typeface="Tahoma" pitchFamily="34" charset="0"/>
          </a:endParaRPr>
        </a:p>
      </dgm:t>
    </dgm:pt>
    <dgm:pt modelId="{63A681FD-AA38-4566-B72D-DAEB2A78FADA}" type="parTrans" cxnId="{D31ED647-D044-4E26-AFEF-829AD7EFBAC8}">
      <dgm:prSet/>
      <dgm:spPr/>
      <dgm:t>
        <a:bodyPr/>
        <a:lstStyle/>
        <a:p>
          <a:endParaRPr lang="en-US"/>
        </a:p>
      </dgm:t>
    </dgm:pt>
    <dgm:pt modelId="{B322D62E-6C97-45E1-9CC0-F5E04E6B26A1}" type="sibTrans" cxnId="{D31ED647-D044-4E26-AFEF-829AD7EFBAC8}">
      <dgm:prSet/>
      <dgm:spPr/>
      <dgm:t>
        <a:bodyPr/>
        <a:lstStyle/>
        <a:p>
          <a:endParaRPr lang="en-US"/>
        </a:p>
      </dgm:t>
    </dgm:pt>
    <dgm:pt modelId="{2F96B66F-D00C-4721-A247-94B2A165170D}" type="pres">
      <dgm:prSet presAssocID="{D11414F6-D26B-4CD5-9926-5749987E8738}" presName="Name0" presStyleCnt="0">
        <dgm:presLayoutVars>
          <dgm:dir/>
          <dgm:animLvl val="lvl"/>
          <dgm:resizeHandles val="exact"/>
        </dgm:presLayoutVars>
      </dgm:prSet>
      <dgm:spPr/>
      <dgm:t>
        <a:bodyPr/>
        <a:lstStyle/>
        <a:p>
          <a:endParaRPr lang="en-US"/>
        </a:p>
      </dgm:t>
    </dgm:pt>
    <dgm:pt modelId="{37565718-10BE-4715-9434-92081B7BD58C}" type="pres">
      <dgm:prSet presAssocID="{CD4560C7-89CE-4C9D-8E54-97555830176C}" presName="linNode" presStyleCnt="0"/>
      <dgm:spPr/>
    </dgm:pt>
    <dgm:pt modelId="{7645CD63-04E4-40F2-8467-E8FD39038AAC}" type="pres">
      <dgm:prSet presAssocID="{CD4560C7-89CE-4C9D-8E54-97555830176C}" presName="parentText" presStyleLbl="node1" presStyleIdx="0" presStyleCnt="2" custScaleX="60256">
        <dgm:presLayoutVars>
          <dgm:chMax val="1"/>
          <dgm:bulletEnabled val="1"/>
        </dgm:presLayoutVars>
      </dgm:prSet>
      <dgm:spPr/>
      <dgm:t>
        <a:bodyPr/>
        <a:lstStyle/>
        <a:p>
          <a:endParaRPr lang="en-US"/>
        </a:p>
      </dgm:t>
    </dgm:pt>
    <dgm:pt modelId="{5831C4A5-DB3F-45CA-B70A-CA93E35DAAAE}" type="pres">
      <dgm:prSet presAssocID="{CD4560C7-89CE-4C9D-8E54-97555830176C}" presName="descendantText" presStyleLbl="alignAccFollowNode1" presStyleIdx="0" presStyleCnt="2" custScaleX="119351" custScaleY="114717">
        <dgm:presLayoutVars>
          <dgm:bulletEnabled val="1"/>
        </dgm:presLayoutVars>
      </dgm:prSet>
      <dgm:spPr/>
      <dgm:t>
        <a:bodyPr/>
        <a:lstStyle/>
        <a:p>
          <a:endParaRPr lang="en-US"/>
        </a:p>
      </dgm:t>
    </dgm:pt>
    <dgm:pt modelId="{1C77374E-532D-495F-AED0-28441BC7697F}" type="pres">
      <dgm:prSet presAssocID="{B75E56DD-1090-4F7E-930A-4BC509B38C38}" presName="sp" presStyleCnt="0"/>
      <dgm:spPr/>
    </dgm:pt>
    <dgm:pt modelId="{D8DA42F3-8C58-4A32-ACB9-2B71C0176F5A}" type="pres">
      <dgm:prSet presAssocID="{87A78740-7D2A-491B-B684-A232FE81D23E}" presName="linNode" presStyleCnt="0"/>
      <dgm:spPr/>
    </dgm:pt>
    <dgm:pt modelId="{B251AFA4-D3C1-4547-9A48-1A93BDAC2018}" type="pres">
      <dgm:prSet presAssocID="{87A78740-7D2A-491B-B684-A232FE81D23E}" presName="parentText" presStyleLbl="node1" presStyleIdx="1" presStyleCnt="2" custScaleX="60256">
        <dgm:presLayoutVars>
          <dgm:chMax val="1"/>
          <dgm:bulletEnabled val="1"/>
        </dgm:presLayoutVars>
      </dgm:prSet>
      <dgm:spPr/>
      <dgm:t>
        <a:bodyPr/>
        <a:lstStyle/>
        <a:p>
          <a:endParaRPr lang="en-US"/>
        </a:p>
      </dgm:t>
    </dgm:pt>
    <dgm:pt modelId="{20FA35EF-2A2B-416F-8FA7-F632D3A4B379}" type="pres">
      <dgm:prSet presAssocID="{87A78740-7D2A-491B-B684-A232FE81D23E}" presName="descendantText" presStyleLbl="alignAccFollowNode1" presStyleIdx="1" presStyleCnt="2" custScaleX="119351" custScaleY="114717">
        <dgm:presLayoutVars>
          <dgm:bulletEnabled val="1"/>
        </dgm:presLayoutVars>
      </dgm:prSet>
      <dgm:spPr/>
      <dgm:t>
        <a:bodyPr/>
        <a:lstStyle/>
        <a:p>
          <a:endParaRPr lang="en-US"/>
        </a:p>
      </dgm:t>
    </dgm:pt>
  </dgm:ptLst>
  <dgm:cxnLst>
    <dgm:cxn modelId="{B4A5454B-348F-468E-A8D2-AB090CFAE058}" srcId="{D11414F6-D26B-4CD5-9926-5749987E8738}" destId="{87A78740-7D2A-491B-B684-A232FE81D23E}" srcOrd="1" destOrd="0" parTransId="{8BB2AE94-E562-45E8-95FD-26ED0C6B93E5}" sibTransId="{5F195BF9-AD51-4B20-9562-B5BE41CAD1DB}"/>
    <dgm:cxn modelId="{53A8B8FD-F98C-48EF-915B-7E9DCFB6B526}" type="presOf" srcId="{CD4560C7-89CE-4C9D-8E54-97555830176C}" destId="{7645CD63-04E4-40F2-8467-E8FD39038AAC}" srcOrd="0" destOrd="0" presId="urn:microsoft.com/office/officeart/2005/8/layout/vList5"/>
    <dgm:cxn modelId="{BBD6E9B3-CCD2-44A0-B676-CC0504C2C571}" srcId="{D11414F6-D26B-4CD5-9926-5749987E8738}" destId="{CD4560C7-89CE-4C9D-8E54-97555830176C}" srcOrd="0" destOrd="0" parTransId="{057B2C3D-22A8-4868-9E3C-2E92ED25928C}" sibTransId="{B75E56DD-1090-4F7E-930A-4BC509B38C38}"/>
    <dgm:cxn modelId="{80AFB42A-B4E9-477C-A7E4-952D56DF5C6F}" type="presOf" srcId="{87A78740-7D2A-491B-B684-A232FE81D23E}" destId="{B251AFA4-D3C1-4547-9A48-1A93BDAC2018}" srcOrd="0" destOrd="0" presId="urn:microsoft.com/office/officeart/2005/8/layout/vList5"/>
    <dgm:cxn modelId="{983543E0-8142-4871-A8F8-2EAFA8B4E088}" type="presOf" srcId="{D11414F6-D26B-4CD5-9926-5749987E8738}" destId="{2F96B66F-D00C-4721-A247-94B2A165170D}" srcOrd="0" destOrd="0" presId="urn:microsoft.com/office/officeart/2005/8/layout/vList5"/>
    <dgm:cxn modelId="{2B3E7CEB-93D7-4079-AD85-41B08E80EAA6}" type="presOf" srcId="{FDE7F9E8-3F1E-413C-B246-F65237D9F713}" destId="{5831C4A5-DB3F-45CA-B70A-CA93E35DAAAE}" srcOrd="0" destOrd="0" presId="urn:microsoft.com/office/officeart/2005/8/layout/vList5"/>
    <dgm:cxn modelId="{41AA2414-D981-4C9B-81F7-89538D4D269D}" type="presOf" srcId="{7A0AD61F-E581-42EE-B83A-C4678C418678}" destId="{20FA35EF-2A2B-416F-8FA7-F632D3A4B379}" srcOrd="0" destOrd="0" presId="urn:microsoft.com/office/officeart/2005/8/layout/vList5"/>
    <dgm:cxn modelId="{ABF24F1C-FD73-4CDB-B1A7-F6684504A10F}" srcId="{87A78740-7D2A-491B-B684-A232FE81D23E}" destId="{7A0AD61F-E581-42EE-B83A-C4678C418678}" srcOrd="0" destOrd="0" parTransId="{F040CEE9-B949-4F44-ACCB-A604ADD5ED1C}" sibTransId="{B95045A1-D864-432E-9386-9B25BFCDEF8E}"/>
    <dgm:cxn modelId="{D31ED647-D044-4E26-AFEF-829AD7EFBAC8}" srcId="{CD4560C7-89CE-4C9D-8E54-97555830176C}" destId="{FDE7F9E8-3F1E-413C-B246-F65237D9F713}" srcOrd="0" destOrd="0" parTransId="{63A681FD-AA38-4566-B72D-DAEB2A78FADA}" sibTransId="{B322D62E-6C97-45E1-9CC0-F5E04E6B26A1}"/>
    <dgm:cxn modelId="{2E009C72-82C6-4D7B-91F7-CE112B35B350}" type="presParOf" srcId="{2F96B66F-D00C-4721-A247-94B2A165170D}" destId="{37565718-10BE-4715-9434-92081B7BD58C}" srcOrd="0" destOrd="0" presId="urn:microsoft.com/office/officeart/2005/8/layout/vList5"/>
    <dgm:cxn modelId="{CB5826EB-5847-4AF9-849E-885D69C94884}" type="presParOf" srcId="{37565718-10BE-4715-9434-92081B7BD58C}" destId="{7645CD63-04E4-40F2-8467-E8FD39038AAC}" srcOrd="0" destOrd="0" presId="urn:microsoft.com/office/officeart/2005/8/layout/vList5"/>
    <dgm:cxn modelId="{82C9A1AD-D722-48FB-AE03-5A6803310539}" type="presParOf" srcId="{37565718-10BE-4715-9434-92081B7BD58C}" destId="{5831C4A5-DB3F-45CA-B70A-CA93E35DAAAE}" srcOrd="1" destOrd="0" presId="urn:microsoft.com/office/officeart/2005/8/layout/vList5"/>
    <dgm:cxn modelId="{110C8E0C-75D6-4378-A5F6-5E2028ECE634}" type="presParOf" srcId="{2F96B66F-D00C-4721-A247-94B2A165170D}" destId="{1C77374E-532D-495F-AED0-28441BC7697F}" srcOrd="1" destOrd="0" presId="urn:microsoft.com/office/officeart/2005/8/layout/vList5"/>
    <dgm:cxn modelId="{431ADAC0-9E79-4952-B541-AF251FFCB370}" type="presParOf" srcId="{2F96B66F-D00C-4721-A247-94B2A165170D}" destId="{D8DA42F3-8C58-4A32-ACB9-2B71C0176F5A}" srcOrd="2" destOrd="0" presId="urn:microsoft.com/office/officeart/2005/8/layout/vList5"/>
    <dgm:cxn modelId="{DCB6F3F9-8F36-4977-AC9D-44C79AFFB9BB}" type="presParOf" srcId="{D8DA42F3-8C58-4A32-ACB9-2B71C0176F5A}" destId="{B251AFA4-D3C1-4547-9A48-1A93BDAC2018}" srcOrd="0" destOrd="0" presId="urn:microsoft.com/office/officeart/2005/8/layout/vList5"/>
    <dgm:cxn modelId="{B7726466-D897-42B4-9179-FBFDA2DE919C}" type="presParOf" srcId="{D8DA42F3-8C58-4A32-ACB9-2B71C0176F5A}" destId="{20FA35EF-2A2B-416F-8FA7-F632D3A4B379}"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11414F6-D26B-4CD5-9926-5749987E8738}"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en-US"/>
        </a:p>
      </dgm:t>
    </dgm:pt>
    <dgm:pt modelId="{CD4560C7-89CE-4C9D-8E54-97555830176C}">
      <dgm:prSet phldrT="[Text]"/>
      <dgm:spPr/>
      <dgm:t>
        <a:bodyPr/>
        <a:lstStyle/>
        <a:p>
          <a:r>
            <a:rPr lang="en-US" dirty="0" smtClean="0">
              <a:latin typeface="Tahoma" pitchFamily="34" charset="0"/>
              <a:ea typeface="Tahoma" pitchFamily="34" charset="0"/>
              <a:cs typeface="Tahoma" pitchFamily="34" charset="0"/>
            </a:rPr>
            <a:t>Proposed Change</a:t>
          </a:r>
          <a:endParaRPr lang="en-US" dirty="0">
            <a:latin typeface="Tahoma" pitchFamily="34" charset="0"/>
            <a:ea typeface="Tahoma" pitchFamily="34" charset="0"/>
            <a:cs typeface="Tahoma" pitchFamily="34" charset="0"/>
          </a:endParaRPr>
        </a:p>
      </dgm:t>
    </dgm:pt>
    <dgm:pt modelId="{057B2C3D-22A8-4868-9E3C-2E92ED25928C}" type="parTrans" cxnId="{BBD6E9B3-CCD2-44A0-B676-CC0504C2C571}">
      <dgm:prSet/>
      <dgm:spPr/>
      <dgm:t>
        <a:bodyPr/>
        <a:lstStyle/>
        <a:p>
          <a:endParaRPr lang="en-US"/>
        </a:p>
      </dgm:t>
    </dgm:pt>
    <dgm:pt modelId="{B75E56DD-1090-4F7E-930A-4BC509B38C38}" type="sibTrans" cxnId="{BBD6E9B3-CCD2-44A0-B676-CC0504C2C571}">
      <dgm:prSet/>
      <dgm:spPr/>
      <dgm:t>
        <a:bodyPr/>
        <a:lstStyle/>
        <a:p>
          <a:endParaRPr lang="en-US"/>
        </a:p>
      </dgm:t>
    </dgm:pt>
    <dgm:pt modelId="{87A78740-7D2A-491B-B684-A232FE81D23E}">
      <dgm:prSet phldrT="[Text]">
        <dgm:style>
          <a:lnRef idx="3">
            <a:schemeClr val="lt1"/>
          </a:lnRef>
          <a:fillRef idx="1">
            <a:schemeClr val="accent4"/>
          </a:fillRef>
          <a:effectRef idx="1">
            <a:schemeClr val="accent4"/>
          </a:effectRef>
          <a:fontRef idx="minor">
            <a:schemeClr val="lt1"/>
          </a:fontRef>
        </dgm:style>
      </dgm:prSet>
      <dgm:spPr/>
      <dgm:t>
        <a:bodyPr/>
        <a:lstStyle/>
        <a:p>
          <a:r>
            <a:rPr lang="en-US" dirty="0" smtClean="0">
              <a:latin typeface="Tahoma" pitchFamily="34" charset="0"/>
              <a:ea typeface="Tahoma" pitchFamily="34" charset="0"/>
              <a:cs typeface="Tahoma" pitchFamily="34" charset="0"/>
            </a:rPr>
            <a:t>Example</a:t>
          </a:r>
          <a:endParaRPr lang="en-US" dirty="0">
            <a:latin typeface="Tahoma" pitchFamily="34" charset="0"/>
            <a:ea typeface="Tahoma" pitchFamily="34" charset="0"/>
            <a:cs typeface="Tahoma" pitchFamily="34" charset="0"/>
          </a:endParaRPr>
        </a:p>
      </dgm:t>
    </dgm:pt>
    <dgm:pt modelId="{8BB2AE94-E562-45E8-95FD-26ED0C6B93E5}" type="parTrans" cxnId="{B4A5454B-348F-468E-A8D2-AB090CFAE058}">
      <dgm:prSet/>
      <dgm:spPr/>
      <dgm:t>
        <a:bodyPr/>
        <a:lstStyle/>
        <a:p>
          <a:endParaRPr lang="en-US"/>
        </a:p>
      </dgm:t>
    </dgm:pt>
    <dgm:pt modelId="{5F195BF9-AD51-4B20-9562-B5BE41CAD1DB}" type="sibTrans" cxnId="{B4A5454B-348F-468E-A8D2-AB090CFAE058}">
      <dgm:prSet/>
      <dgm:spPr/>
      <dgm:t>
        <a:bodyPr/>
        <a:lstStyle/>
        <a:p>
          <a:endParaRPr lang="en-US"/>
        </a:p>
      </dgm:t>
    </dgm:pt>
    <dgm:pt modelId="{7A0AD61F-E581-42EE-B83A-C4678C418678}">
      <dgm:prSet phldrT="[Text]" custT="1"/>
      <dgm:spPr>
        <a:solidFill>
          <a:srgbClr val="EAF1DD">
            <a:alpha val="89804"/>
          </a:srgbClr>
        </a:solidFill>
      </dgm:spPr>
      <dgm:t>
        <a:bodyPr/>
        <a:lstStyle/>
        <a:p>
          <a:r>
            <a:rPr lang="en-US" sz="2000" dirty="0" smtClean="0">
              <a:latin typeface="Tahoma" pitchFamily="34" charset="0"/>
              <a:ea typeface="Tahoma" pitchFamily="34" charset="0"/>
              <a:cs typeface="Tahoma" pitchFamily="34" charset="0"/>
            </a:rPr>
            <a:t>A new section, </a:t>
          </a:r>
          <a:r>
            <a:rPr lang="en-US" sz="2000" i="1" dirty="0" smtClean="0">
              <a:latin typeface="Tahoma" pitchFamily="34" charset="0"/>
              <a:ea typeface="Tahoma" pitchFamily="34" charset="0"/>
              <a:cs typeface="Tahoma" pitchFamily="34" charset="0"/>
            </a:rPr>
            <a:t>Making Decisions about High School Course Sequences </a:t>
          </a:r>
          <a:r>
            <a:rPr lang="en-US" sz="2000" dirty="0" smtClean="0">
              <a:latin typeface="Tahoma" pitchFamily="34" charset="0"/>
              <a:ea typeface="Tahoma" pitchFamily="34" charset="0"/>
              <a:cs typeface="Tahoma" pitchFamily="34" charset="0"/>
            </a:rPr>
            <a:t>is included in the Mathematics Framework.</a:t>
          </a:r>
          <a:endParaRPr lang="en-US" sz="2000" dirty="0">
            <a:solidFill>
              <a:schemeClr val="accent1"/>
            </a:solidFill>
            <a:latin typeface="Tahoma" pitchFamily="34" charset="0"/>
            <a:ea typeface="Tahoma" pitchFamily="34" charset="0"/>
            <a:cs typeface="Tahoma" pitchFamily="34" charset="0"/>
          </a:endParaRPr>
        </a:p>
      </dgm:t>
    </dgm:pt>
    <dgm:pt modelId="{F040CEE9-B949-4F44-ACCB-A604ADD5ED1C}" type="parTrans" cxnId="{ABF24F1C-FD73-4CDB-B1A7-F6684504A10F}">
      <dgm:prSet/>
      <dgm:spPr/>
      <dgm:t>
        <a:bodyPr/>
        <a:lstStyle/>
        <a:p>
          <a:endParaRPr lang="en-US"/>
        </a:p>
      </dgm:t>
    </dgm:pt>
    <dgm:pt modelId="{B95045A1-D864-432E-9386-9B25BFCDEF8E}" type="sibTrans" cxnId="{ABF24F1C-FD73-4CDB-B1A7-F6684504A10F}">
      <dgm:prSet/>
      <dgm:spPr/>
      <dgm:t>
        <a:bodyPr/>
        <a:lstStyle/>
        <a:p>
          <a:endParaRPr lang="en-US"/>
        </a:p>
      </dgm:t>
    </dgm:pt>
    <dgm:pt modelId="{FDE7F9E8-3F1E-413C-B246-F65237D9F713}">
      <dgm:prSet phldrT="[Text]" custT="1"/>
      <dgm:spPr/>
      <dgm:t>
        <a:bodyPr/>
        <a:lstStyle/>
        <a:p>
          <a:r>
            <a:rPr lang="en-US" sz="2000" dirty="0" smtClean="0">
              <a:latin typeface="Tahoma" pitchFamily="34" charset="0"/>
              <a:ea typeface="Tahoma" pitchFamily="34" charset="0"/>
              <a:cs typeface="Tahoma" pitchFamily="34" charset="0"/>
            </a:rPr>
            <a:t>Identified a course-taking pathway to compact the grade 7-8 standards to allow students to complete the Model </a:t>
          </a:r>
          <a:r>
            <a:rPr lang="it-IT" sz="2000" dirty="0" smtClean="0">
              <a:latin typeface="Tahoma" pitchFamily="34" charset="0"/>
              <a:ea typeface="Tahoma" pitchFamily="34" charset="0"/>
              <a:cs typeface="Tahoma" pitchFamily="34" charset="0"/>
            </a:rPr>
            <a:t>Algebra I (or Math I) course in grade 8. </a:t>
          </a:r>
          <a:endParaRPr lang="en-US" sz="2000" dirty="0">
            <a:latin typeface="Tahoma" pitchFamily="34" charset="0"/>
            <a:ea typeface="Tahoma" pitchFamily="34" charset="0"/>
            <a:cs typeface="Tahoma" pitchFamily="34" charset="0"/>
          </a:endParaRPr>
        </a:p>
      </dgm:t>
    </dgm:pt>
    <dgm:pt modelId="{63A681FD-AA38-4566-B72D-DAEB2A78FADA}" type="parTrans" cxnId="{D31ED647-D044-4E26-AFEF-829AD7EFBAC8}">
      <dgm:prSet/>
      <dgm:spPr/>
      <dgm:t>
        <a:bodyPr/>
        <a:lstStyle/>
        <a:p>
          <a:endParaRPr lang="en-US"/>
        </a:p>
      </dgm:t>
    </dgm:pt>
    <dgm:pt modelId="{B322D62E-6C97-45E1-9CC0-F5E04E6B26A1}" type="sibTrans" cxnId="{D31ED647-D044-4E26-AFEF-829AD7EFBAC8}">
      <dgm:prSet/>
      <dgm:spPr/>
      <dgm:t>
        <a:bodyPr/>
        <a:lstStyle/>
        <a:p>
          <a:endParaRPr lang="en-US"/>
        </a:p>
      </dgm:t>
    </dgm:pt>
    <dgm:pt modelId="{4607D109-E3BE-BB49-9B18-7F2CD32337B2}">
      <dgm:prSet phldrT="[Text]" custT="1"/>
      <dgm:spPr>
        <a:solidFill>
          <a:srgbClr val="EAF1DD">
            <a:alpha val="89804"/>
          </a:srgbClr>
        </a:solidFill>
      </dgm:spPr>
      <dgm:t>
        <a:bodyPr/>
        <a:lstStyle/>
        <a:p>
          <a:r>
            <a:rPr lang="en-US" sz="2000" dirty="0" smtClean="0">
              <a:latin typeface="Tahoma" pitchFamily="34" charset="0"/>
              <a:ea typeface="Tahoma" pitchFamily="34" charset="0"/>
              <a:cs typeface="Tahoma" pitchFamily="34" charset="0"/>
            </a:rPr>
            <a:t>Describes a ‘compacted’ pathway in which the standards from Grade 7, Grade 8, and the Model Algebra I (or Model Mathematics I) course could be compacted for students ready to complete Algebra I in grade 8 and proceed to take Calculus in grade 12. </a:t>
          </a:r>
          <a:endParaRPr lang="en-US" sz="2000" dirty="0">
            <a:solidFill>
              <a:schemeClr val="accent1"/>
            </a:solidFill>
            <a:latin typeface="Tahoma" pitchFamily="34" charset="0"/>
            <a:ea typeface="Tahoma" pitchFamily="34" charset="0"/>
            <a:cs typeface="Tahoma" pitchFamily="34" charset="0"/>
          </a:endParaRPr>
        </a:p>
      </dgm:t>
    </dgm:pt>
    <dgm:pt modelId="{C340B58D-3442-504B-AA73-6AB15356471F}" type="parTrans" cxnId="{68ED58E3-CC3A-EB4E-A844-0D8CA6787AA0}">
      <dgm:prSet/>
      <dgm:spPr/>
      <dgm:t>
        <a:bodyPr/>
        <a:lstStyle/>
        <a:p>
          <a:endParaRPr lang="en-US"/>
        </a:p>
      </dgm:t>
    </dgm:pt>
    <dgm:pt modelId="{07CFFD76-7474-694A-9E40-E95C80C5F6C4}" type="sibTrans" cxnId="{68ED58E3-CC3A-EB4E-A844-0D8CA6787AA0}">
      <dgm:prSet/>
      <dgm:spPr/>
      <dgm:t>
        <a:bodyPr/>
        <a:lstStyle/>
        <a:p>
          <a:endParaRPr lang="en-US"/>
        </a:p>
      </dgm:t>
    </dgm:pt>
    <dgm:pt modelId="{2F96B66F-D00C-4721-A247-94B2A165170D}" type="pres">
      <dgm:prSet presAssocID="{D11414F6-D26B-4CD5-9926-5749987E8738}" presName="Name0" presStyleCnt="0">
        <dgm:presLayoutVars>
          <dgm:dir/>
          <dgm:animLvl val="lvl"/>
          <dgm:resizeHandles val="exact"/>
        </dgm:presLayoutVars>
      </dgm:prSet>
      <dgm:spPr/>
      <dgm:t>
        <a:bodyPr/>
        <a:lstStyle/>
        <a:p>
          <a:endParaRPr lang="en-US"/>
        </a:p>
      </dgm:t>
    </dgm:pt>
    <dgm:pt modelId="{37565718-10BE-4715-9434-92081B7BD58C}" type="pres">
      <dgm:prSet presAssocID="{CD4560C7-89CE-4C9D-8E54-97555830176C}" presName="linNode" presStyleCnt="0"/>
      <dgm:spPr/>
    </dgm:pt>
    <dgm:pt modelId="{7645CD63-04E4-40F2-8467-E8FD39038AAC}" type="pres">
      <dgm:prSet presAssocID="{CD4560C7-89CE-4C9D-8E54-97555830176C}" presName="parentText" presStyleLbl="node1" presStyleIdx="0" presStyleCnt="2" custScaleX="60256">
        <dgm:presLayoutVars>
          <dgm:chMax val="1"/>
          <dgm:bulletEnabled val="1"/>
        </dgm:presLayoutVars>
      </dgm:prSet>
      <dgm:spPr/>
      <dgm:t>
        <a:bodyPr/>
        <a:lstStyle/>
        <a:p>
          <a:endParaRPr lang="en-US"/>
        </a:p>
      </dgm:t>
    </dgm:pt>
    <dgm:pt modelId="{5831C4A5-DB3F-45CA-B70A-CA93E35DAAAE}" type="pres">
      <dgm:prSet presAssocID="{CD4560C7-89CE-4C9D-8E54-97555830176C}" presName="descendantText" presStyleLbl="alignAccFollowNode1" presStyleIdx="0" presStyleCnt="2" custScaleX="119351" custScaleY="114717">
        <dgm:presLayoutVars>
          <dgm:bulletEnabled val="1"/>
        </dgm:presLayoutVars>
      </dgm:prSet>
      <dgm:spPr/>
      <dgm:t>
        <a:bodyPr/>
        <a:lstStyle/>
        <a:p>
          <a:endParaRPr lang="en-US"/>
        </a:p>
      </dgm:t>
    </dgm:pt>
    <dgm:pt modelId="{1C77374E-532D-495F-AED0-28441BC7697F}" type="pres">
      <dgm:prSet presAssocID="{B75E56DD-1090-4F7E-930A-4BC509B38C38}" presName="sp" presStyleCnt="0"/>
      <dgm:spPr/>
    </dgm:pt>
    <dgm:pt modelId="{D8DA42F3-8C58-4A32-ACB9-2B71C0176F5A}" type="pres">
      <dgm:prSet presAssocID="{87A78740-7D2A-491B-B684-A232FE81D23E}" presName="linNode" presStyleCnt="0"/>
      <dgm:spPr/>
    </dgm:pt>
    <dgm:pt modelId="{B251AFA4-D3C1-4547-9A48-1A93BDAC2018}" type="pres">
      <dgm:prSet presAssocID="{87A78740-7D2A-491B-B684-A232FE81D23E}" presName="parentText" presStyleLbl="node1" presStyleIdx="1" presStyleCnt="2" custScaleX="60256">
        <dgm:presLayoutVars>
          <dgm:chMax val="1"/>
          <dgm:bulletEnabled val="1"/>
        </dgm:presLayoutVars>
      </dgm:prSet>
      <dgm:spPr/>
      <dgm:t>
        <a:bodyPr/>
        <a:lstStyle/>
        <a:p>
          <a:endParaRPr lang="en-US"/>
        </a:p>
      </dgm:t>
    </dgm:pt>
    <dgm:pt modelId="{20FA35EF-2A2B-416F-8FA7-F632D3A4B379}" type="pres">
      <dgm:prSet presAssocID="{87A78740-7D2A-491B-B684-A232FE81D23E}" presName="descendantText" presStyleLbl="alignAccFollowNode1" presStyleIdx="1" presStyleCnt="2" custScaleX="119351" custScaleY="177058">
        <dgm:presLayoutVars>
          <dgm:bulletEnabled val="1"/>
        </dgm:presLayoutVars>
      </dgm:prSet>
      <dgm:spPr/>
      <dgm:t>
        <a:bodyPr/>
        <a:lstStyle/>
        <a:p>
          <a:endParaRPr lang="en-US"/>
        </a:p>
      </dgm:t>
    </dgm:pt>
  </dgm:ptLst>
  <dgm:cxnLst>
    <dgm:cxn modelId="{56616D70-1DE7-4BD6-B8F2-DAE7110DDC0F}" type="presOf" srcId="{4607D109-E3BE-BB49-9B18-7F2CD32337B2}" destId="{20FA35EF-2A2B-416F-8FA7-F632D3A4B379}" srcOrd="0" destOrd="1" presId="urn:microsoft.com/office/officeart/2005/8/layout/vList5"/>
    <dgm:cxn modelId="{42782ECB-CF95-4551-9848-0A87D7E1481F}" type="presOf" srcId="{FDE7F9E8-3F1E-413C-B246-F65237D9F713}" destId="{5831C4A5-DB3F-45CA-B70A-CA93E35DAAAE}" srcOrd="0" destOrd="0" presId="urn:microsoft.com/office/officeart/2005/8/layout/vList5"/>
    <dgm:cxn modelId="{B4A5454B-348F-468E-A8D2-AB090CFAE058}" srcId="{D11414F6-D26B-4CD5-9926-5749987E8738}" destId="{87A78740-7D2A-491B-B684-A232FE81D23E}" srcOrd="1" destOrd="0" parTransId="{8BB2AE94-E562-45E8-95FD-26ED0C6B93E5}" sibTransId="{5F195BF9-AD51-4B20-9562-B5BE41CAD1DB}"/>
    <dgm:cxn modelId="{D1889BC0-57DE-4378-A6F3-99C446247B81}" type="presOf" srcId="{D11414F6-D26B-4CD5-9926-5749987E8738}" destId="{2F96B66F-D00C-4721-A247-94B2A165170D}" srcOrd="0" destOrd="0" presId="urn:microsoft.com/office/officeart/2005/8/layout/vList5"/>
    <dgm:cxn modelId="{BBD6E9B3-CCD2-44A0-B676-CC0504C2C571}" srcId="{D11414F6-D26B-4CD5-9926-5749987E8738}" destId="{CD4560C7-89CE-4C9D-8E54-97555830176C}" srcOrd="0" destOrd="0" parTransId="{057B2C3D-22A8-4868-9E3C-2E92ED25928C}" sibTransId="{B75E56DD-1090-4F7E-930A-4BC509B38C38}"/>
    <dgm:cxn modelId="{B428D6C5-03AC-44D3-AC51-A75E7D3FFCDE}" type="presOf" srcId="{7A0AD61F-E581-42EE-B83A-C4678C418678}" destId="{20FA35EF-2A2B-416F-8FA7-F632D3A4B379}" srcOrd="0" destOrd="0" presId="urn:microsoft.com/office/officeart/2005/8/layout/vList5"/>
    <dgm:cxn modelId="{68ED58E3-CC3A-EB4E-A844-0D8CA6787AA0}" srcId="{87A78740-7D2A-491B-B684-A232FE81D23E}" destId="{4607D109-E3BE-BB49-9B18-7F2CD32337B2}" srcOrd="1" destOrd="0" parTransId="{C340B58D-3442-504B-AA73-6AB15356471F}" sibTransId="{07CFFD76-7474-694A-9E40-E95C80C5F6C4}"/>
    <dgm:cxn modelId="{0CB48DA5-0198-482B-8DB1-CF0AEDA6D8ED}" type="presOf" srcId="{CD4560C7-89CE-4C9D-8E54-97555830176C}" destId="{7645CD63-04E4-40F2-8467-E8FD39038AAC}" srcOrd="0" destOrd="0" presId="urn:microsoft.com/office/officeart/2005/8/layout/vList5"/>
    <dgm:cxn modelId="{ABF24F1C-FD73-4CDB-B1A7-F6684504A10F}" srcId="{87A78740-7D2A-491B-B684-A232FE81D23E}" destId="{7A0AD61F-E581-42EE-B83A-C4678C418678}" srcOrd="0" destOrd="0" parTransId="{F040CEE9-B949-4F44-ACCB-A604ADD5ED1C}" sibTransId="{B95045A1-D864-432E-9386-9B25BFCDEF8E}"/>
    <dgm:cxn modelId="{D31ED647-D044-4E26-AFEF-829AD7EFBAC8}" srcId="{CD4560C7-89CE-4C9D-8E54-97555830176C}" destId="{FDE7F9E8-3F1E-413C-B246-F65237D9F713}" srcOrd="0" destOrd="0" parTransId="{63A681FD-AA38-4566-B72D-DAEB2A78FADA}" sibTransId="{B322D62E-6C97-45E1-9CC0-F5E04E6B26A1}"/>
    <dgm:cxn modelId="{01E056E8-43CD-402C-8571-5809F52010B4}" type="presOf" srcId="{87A78740-7D2A-491B-B684-A232FE81D23E}" destId="{B251AFA4-D3C1-4547-9A48-1A93BDAC2018}" srcOrd="0" destOrd="0" presId="urn:microsoft.com/office/officeart/2005/8/layout/vList5"/>
    <dgm:cxn modelId="{9B4976F3-E1EC-4AD0-8610-BD53BA8AABFD}" type="presParOf" srcId="{2F96B66F-D00C-4721-A247-94B2A165170D}" destId="{37565718-10BE-4715-9434-92081B7BD58C}" srcOrd="0" destOrd="0" presId="urn:microsoft.com/office/officeart/2005/8/layout/vList5"/>
    <dgm:cxn modelId="{9AE4E16B-AC3E-4892-8274-AE539D67FA0C}" type="presParOf" srcId="{37565718-10BE-4715-9434-92081B7BD58C}" destId="{7645CD63-04E4-40F2-8467-E8FD39038AAC}" srcOrd="0" destOrd="0" presId="urn:microsoft.com/office/officeart/2005/8/layout/vList5"/>
    <dgm:cxn modelId="{6280C4F6-1DCD-4702-9E53-D9D282E1BE68}" type="presParOf" srcId="{37565718-10BE-4715-9434-92081B7BD58C}" destId="{5831C4A5-DB3F-45CA-B70A-CA93E35DAAAE}" srcOrd="1" destOrd="0" presId="urn:microsoft.com/office/officeart/2005/8/layout/vList5"/>
    <dgm:cxn modelId="{B613FA0D-CB10-4F03-9307-BB510226B1FB}" type="presParOf" srcId="{2F96B66F-D00C-4721-A247-94B2A165170D}" destId="{1C77374E-532D-495F-AED0-28441BC7697F}" srcOrd="1" destOrd="0" presId="urn:microsoft.com/office/officeart/2005/8/layout/vList5"/>
    <dgm:cxn modelId="{24DA0803-5A41-4299-A6B5-AB2310AB38C7}" type="presParOf" srcId="{2F96B66F-D00C-4721-A247-94B2A165170D}" destId="{D8DA42F3-8C58-4A32-ACB9-2B71C0176F5A}" srcOrd="2" destOrd="0" presId="urn:microsoft.com/office/officeart/2005/8/layout/vList5"/>
    <dgm:cxn modelId="{E651C5A9-4F8B-4984-AEDA-B3561EFC484B}" type="presParOf" srcId="{D8DA42F3-8C58-4A32-ACB9-2B71C0176F5A}" destId="{B251AFA4-D3C1-4547-9A48-1A93BDAC2018}" srcOrd="0" destOrd="0" presId="urn:microsoft.com/office/officeart/2005/8/layout/vList5"/>
    <dgm:cxn modelId="{0C1F10A4-8EDB-489A-99C7-9A1518016B7C}" type="presParOf" srcId="{D8DA42F3-8C58-4A32-ACB9-2B71C0176F5A}" destId="{20FA35EF-2A2B-416F-8FA7-F632D3A4B37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11414F6-D26B-4CD5-9926-5749987E8738}"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en-US"/>
        </a:p>
      </dgm:t>
    </dgm:pt>
    <dgm:pt modelId="{CD4560C7-89CE-4C9D-8E54-97555830176C}">
      <dgm:prSet phldrT="[Text]"/>
      <dgm:spPr/>
      <dgm:t>
        <a:bodyPr/>
        <a:lstStyle/>
        <a:p>
          <a:r>
            <a:rPr lang="en-US" dirty="0" smtClean="0">
              <a:latin typeface="Tahoma" pitchFamily="34" charset="0"/>
              <a:ea typeface="Tahoma" pitchFamily="34" charset="0"/>
              <a:cs typeface="Tahoma" pitchFamily="34" charset="0"/>
            </a:rPr>
            <a:t>Proposed Changes </a:t>
          </a:r>
          <a:endParaRPr lang="en-US" dirty="0">
            <a:latin typeface="Tahoma" pitchFamily="34" charset="0"/>
            <a:ea typeface="Tahoma" pitchFamily="34" charset="0"/>
            <a:cs typeface="Tahoma" pitchFamily="34" charset="0"/>
          </a:endParaRPr>
        </a:p>
      </dgm:t>
    </dgm:pt>
    <dgm:pt modelId="{057B2C3D-22A8-4868-9E3C-2E92ED25928C}" type="parTrans" cxnId="{BBD6E9B3-CCD2-44A0-B676-CC0504C2C571}">
      <dgm:prSet/>
      <dgm:spPr/>
      <dgm:t>
        <a:bodyPr/>
        <a:lstStyle/>
        <a:p>
          <a:endParaRPr lang="en-US"/>
        </a:p>
      </dgm:t>
    </dgm:pt>
    <dgm:pt modelId="{B75E56DD-1090-4F7E-930A-4BC509B38C38}" type="sibTrans" cxnId="{BBD6E9B3-CCD2-44A0-B676-CC0504C2C571}">
      <dgm:prSet/>
      <dgm:spPr/>
      <dgm:t>
        <a:bodyPr/>
        <a:lstStyle/>
        <a:p>
          <a:endParaRPr lang="en-US"/>
        </a:p>
      </dgm:t>
    </dgm:pt>
    <dgm:pt modelId="{FDE7F9E8-3F1E-413C-B246-F65237D9F713}">
      <dgm:prSet phldrT="[Text]" custT="1"/>
      <dgm:spPr/>
      <dgm:t>
        <a:bodyPr/>
        <a:lstStyle/>
        <a:p>
          <a:r>
            <a:rPr lang="en-US" sz="2000" dirty="0" smtClean="0">
              <a:latin typeface="Tahoma" pitchFamily="34" charset="0"/>
              <a:ea typeface="Tahoma" pitchFamily="34" charset="0"/>
              <a:cs typeface="Tahoma" pitchFamily="34" charset="0"/>
            </a:rPr>
            <a:t>Added examples throughout the elementary, middle and high school standards to clarify and help further explain the learning expectations of these standards.</a:t>
          </a:r>
          <a:endParaRPr lang="en-US" sz="2000" dirty="0">
            <a:latin typeface="Tahoma" pitchFamily="34" charset="0"/>
            <a:ea typeface="Tahoma" pitchFamily="34" charset="0"/>
            <a:cs typeface="Tahoma" pitchFamily="34" charset="0"/>
          </a:endParaRPr>
        </a:p>
      </dgm:t>
    </dgm:pt>
    <dgm:pt modelId="{63A681FD-AA38-4566-B72D-DAEB2A78FADA}" type="parTrans" cxnId="{D31ED647-D044-4E26-AFEF-829AD7EFBAC8}">
      <dgm:prSet/>
      <dgm:spPr/>
      <dgm:t>
        <a:bodyPr/>
        <a:lstStyle/>
        <a:p>
          <a:endParaRPr lang="en-US"/>
        </a:p>
      </dgm:t>
    </dgm:pt>
    <dgm:pt modelId="{B322D62E-6C97-45E1-9CC0-F5E04E6B26A1}" type="sibTrans" cxnId="{D31ED647-D044-4E26-AFEF-829AD7EFBAC8}">
      <dgm:prSet/>
      <dgm:spPr/>
      <dgm:t>
        <a:bodyPr/>
        <a:lstStyle/>
        <a:p>
          <a:endParaRPr lang="en-US"/>
        </a:p>
      </dgm:t>
    </dgm:pt>
    <dgm:pt modelId="{87A78740-7D2A-491B-B684-A232FE81D23E}">
      <dgm:prSet phldrT="[Text]">
        <dgm:style>
          <a:lnRef idx="3">
            <a:schemeClr val="lt1"/>
          </a:lnRef>
          <a:fillRef idx="1">
            <a:schemeClr val="accent4"/>
          </a:fillRef>
          <a:effectRef idx="1">
            <a:schemeClr val="accent4"/>
          </a:effectRef>
          <a:fontRef idx="minor">
            <a:schemeClr val="lt1"/>
          </a:fontRef>
        </dgm:style>
      </dgm:prSet>
      <dgm:spPr/>
      <dgm:t>
        <a:bodyPr/>
        <a:lstStyle/>
        <a:p>
          <a:r>
            <a:rPr lang="en-US" dirty="0" smtClean="0">
              <a:latin typeface="Tahoma" pitchFamily="34" charset="0"/>
              <a:ea typeface="Tahoma" pitchFamily="34" charset="0"/>
              <a:cs typeface="Tahoma" pitchFamily="34" charset="0"/>
            </a:rPr>
            <a:t> Example</a:t>
          </a:r>
          <a:endParaRPr lang="en-US" dirty="0">
            <a:latin typeface="Tahoma" pitchFamily="34" charset="0"/>
            <a:ea typeface="Tahoma" pitchFamily="34" charset="0"/>
            <a:cs typeface="Tahoma" pitchFamily="34" charset="0"/>
          </a:endParaRPr>
        </a:p>
      </dgm:t>
    </dgm:pt>
    <dgm:pt modelId="{5F195BF9-AD51-4B20-9562-B5BE41CAD1DB}" type="sibTrans" cxnId="{B4A5454B-348F-468E-A8D2-AB090CFAE058}">
      <dgm:prSet/>
      <dgm:spPr/>
      <dgm:t>
        <a:bodyPr/>
        <a:lstStyle/>
        <a:p>
          <a:endParaRPr lang="en-US"/>
        </a:p>
      </dgm:t>
    </dgm:pt>
    <dgm:pt modelId="{8BB2AE94-E562-45E8-95FD-26ED0C6B93E5}" type="parTrans" cxnId="{B4A5454B-348F-468E-A8D2-AB090CFAE058}">
      <dgm:prSet/>
      <dgm:spPr/>
      <dgm:t>
        <a:bodyPr/>
        <a:lstStyle/>
        <a:p>
          <a:endParaRPr lang="en-US"/>
        </a:p>
      </dgm:t>
    </dgm:pt>
    <dgm:pt modelId="{7A0AD61F-E581-42EE-B83A-C4678C418678}">
      <dgm:prSet phldrT="[Text]" custT="1"/>
      <dgm:spPr>
        <a:solidFill>
          <a:srgbClr val="EAF1DD">
            <a:alpha val="89804"/>
          </a:srgbClr>
        </a:solidFill>
      </dgm:spPr>
      <dgm:t>
        <a:bodyPr/>
        <a:lstStyle/>
        <a:p>
          <a:r>
            <a:rPr lang="en-US" sz="2000" dirty="0" smtClean="0">
              <a:latin typeface="Tahoma" pitchFamily="34" charset="0"/>
              <a:ea typeface="Tahoma" pitchFamily="34" charset="0"/>
              <a:cs typeface="Tahoma" pitchFamily="34" charset="0"/>
            </a:rPr>
            <a:t>Interpret multiplication as scaling (resizing), by:</a:t>
          </a:r>
          <a:endParaRPr lang="en-US" sz="2000" dirty="0">
            <a:solidFill>
              <a:schemeClr val="accent1"/>
            </a:solidFill>
            <a:latin typeface="Tahoma" pitchFamily="34" charset="0"/>
            <a:ea typeface="Tahoma" pitchFamily="34" charset="0"/>
            <a:cs typeface="Tahoma" pitchFamily="34" charset="0"/>
          </a:endParaRPr>
        </a:p>
      </dgm:t>
    </dgm:pt>
    <dgm:pt modelId="{B95045A1-D864-432E-9386-9B25BFCDEF8E}" type="sibTrans" cxnId="{ABF24F1C-FD73-4CDB-B1A7-F6684504A10F}">
      <dgm:prSet/>
      <dgm:spPr/>
      <dgm:t>
        <a:bodyPr/>
        <a:lstStyle/>
        <a:p>
          <a:endParaRPr lang="en-US"/>
        </a:p>
      </dgm:t>
    </dgm:pt>
    <dgm:pt modelId="{F040CEE9-B949-4F44-ACCB-A604ADD5ED1C}" type="parTrans" cxnId="{ABF24F1C-FD73-4CDB-B1A7-F6684504A10F}">
      <dgm:prSet/>
      <dgm:spPr/>
      <dgm:t>
        <a:bodyPr/>
        <a:lstStyle/>
        <a:p>
          <a:endParaRPr lang="en-US"/>
        </a:p>
      </dgm:t>
    </dgm:pt>
    <dgm:pt modelId="{63055CDA-39CC-43C8-BACA-419B4489B093}">
      <dgm:prSet custT="1"/>
      <dgm:spPr/>
      <dgm:t>
        <a:bodyPr/>
        <a:lstStyle/>
        <a:p>
          <a:r>
            <a:rPr lang="en-US" sz="2000" dirty="0" smtClean="0">
              <a:latin typeface="Tahoma" pitchFamily="34" charset="0"/>
              <a:ea typeface="Tahoma" pitchFamily="34" charset="0"/>
              <a:cs typeface="Tahoma" pitchFamily="34" charset="0"/>
            </a:rPr>
            <a:t>5.NF.5.a.  Comparing the size of a product to the size of one factor on the basis of the size of the other factor, without performing the indicated multiplication. </a:t>
          </a:r>
          <a:r>
            <a:rPr lang="en-US" sz="2000" b="1" i="1" dirty="0" smtClean="0">
              <a:solidFill>
                <a:srgbClr val="FF0000"/>
              </a:solidFill>
              <a:latin typeface="Tahoma" pitchFamily="34" charset="0"/>
              <a:ea typeface="Tahoma" pitchFamily="34" charset="0"/>
              <a:cs typeface="Tahoma" pitchFamily="34" charset="0"/>
            </a:rPr>
            <a:t>Example: Without multiplying tell which number is greater:    225  or  3/4 x 225?  1/50  or  3/2 x 11/50?</a:t>
          </a:r>
          <a:endParaRPr lang="en-US" sz="2000" b="1" dirty="0">
            <a:solidFill>
              <a:srgbClr val="FF0000"/>
            </a:solidFill>
            <a:latin typeface="Tahoma" pitchFamily="34" charset="0"/>
            <a:ea typeface="Tahoma" pitchFamily="34" charset="0"/>
            <a:cs typeface="Tahoma" pitchFamily="34" charset="0"/>
          </a:endParaRPr>
        </a:p>
      </dgm:t>
    </dgm:pt>
    <dgm:pt modelId="{509A3E1F-B808-413E-8300-DB2C4E329F60}" type="parTrans" cxnId="{30B83F48-86A5-4069-AB51-7722E35C40EB}">
      <dgm:prSet/>
      <dgm:spPr/>
      <dgm:t>
        <a:bodyPr/>
        <a:lstStyle/>
        <a:p>
          <a:endParaRPr lang="en-US"/>
        </a:p>
      </dgm:t>
    </dgm:pt>
    <dgm:pt modelId="{941A2BD3-5E88-4A83-9448-E15596C054FC}" type="sibTrans" cxnId="{30B83F48-86A5-4069-AB51-7722E35C40EB}">
      <dgm:prSet/>
      <dgm:spPr/>
      <dgm:t>
        <a:bodyPr/>
        <a:lstStyle/>
        <a:p>
          <a:endParaRPr lang="en-US"/>
        </a:p>
      </dgm:t>
    </dgm:pt>
    <dgm:pt modelId="{2F96B66F-D00C-4721-A247-94B2A165170D}" type="pres">
      <dgm:prSet presAssocID="{D11414F6-D26B-4CD5-9926-5749987E8738}" presName="Name0" presStyleCnt="0">
        <dgm:presLayoutVars>
          <dgm:dir/>
          <dgm:animLvl val="lvl"/>
          <dgm:resizeHandles val="exact"/>
        </dgm:presLayoutVars>
      </dgm:prSet>
      <dgm:spPr/>
      <dgm:t>
        <a:bodyPr/>
        <a:lstStyle/>
        <a:p>
          <a:endParaRPr lang="en-US"/>
        </a:p>
      </dgm:t>
    </dgm:pt>
    <dgm:pt modelId="{37565718-10BE-4715-9434-92081B7BD58C}" type="pres">
      <dgm:prSet presAssocID="{CD4560C7-89CE-4C9D-8E54-97555830176C}" presName="linNode" presStyleCnt="0"/>
      <dgm:spPr/>
    </dgm:pt>
    <dgm:pt modelId="{7645CD63-04E4-40F2-8467-E8FD39038AAC}" type="pres">
      <dgm:prSet presAssocID="{CD4560C7-89CE-4C9D-8E54-97555830176C}" presName="parentText" presStyleLbl="node1" presStyleIdx="0" presStyleCnt="2" custScaleX="60256">
        <dgm:presLayoutVars>
          <dgm:chMax val="1"/>
          <dgm:bulletEnabled val="1"/>
        </dgm:presLayoutVars>
      </dgm:prSet>
      <dgm:spPr/>
      <dgm:t>
        <a:bodyPr/>
        <a:lstStyle/>
        <a:p>
          <a:endParaRPr lang="en-US"/>
        </a:p>
      </dgm:t>
    </dgm:pt>
    <dgm:pt modelId="{5831C4A5-DB3F-45CA-B70A-CA93E35DAAAE}" type="pres">
      <dgm:prSet presAssocID="{CD4560C7-89CE-4C9D-8E54-97555830176C}" presName="descendantText" presStyleLbl="alignAccFollowNode1" presStyleIdx="0" presStyleCnt="2" custScaleX="119351" custScaleY="114717">
        <dgm:presLayoutVars>
          <dgm:bulletEnabled val="1"/>
        </dgm:presLayoutVars>
      </dgm:prSet>
      <dgm:spPr/>
      <dgm:t>
        <a:bodyPr/>
        <a:lstStyle/>
        <a:p>
          <a:endParaRPr lang="en-US"/>
        </a:p>
      </dgm:t>
    </dgm:pt>
    <dgm:pt modelId="{1C77374E-532D-495F-AED0-28441BC7697F}" type="pres">
      <dgm:prSet presAssocID="{B75E56DD-1090-4F7E-930A-4BC509B38C38}" presName="sp" presStyleCnt="0"/>
      <dgm:spPr/>
    </dgm:pt>
    <dgm:pt modelId="{D8DA42F3-8C58-4A32-ACB9-2B71C0176F5A}" type="pres">
      <dgm:prSet presAssocID="{87A78740-7D2A-491B-B684-A232FE81D23E}" presName="linNode" presStyleCnt="0"/>
      <dgm:spPr/>
    </dgm:pt>
    <dgm:pt modelId="{B251AFA4-D3C1-4547-9A48-1A93BDAC2018}" type="pres">
      <dgm:prSet presAssocID="{87A78740-7D2A-491B-B684-A232FE81D23E}" presName="parentText" presStyleLbl="node1" presStyleIdx="1" presStyleCnt="2" custScaleX="60256">
        <dgm:presLayoutVars>
          <dgm:chMax val="1"/>
          <dgm:bulletEnabled val="1"/>
        </dgm:presLayoutVars>
      </dgm:prSet>
      <dgm:spPr/>
      <dgm:t>
        <a:bodyPr/>
        <a:lstStyle/>
        <a:p>
          <a:endParaRPr lang="en-US"/>
        </a:p>
      </dgm:t>
    </dgm:pt>
    <dgm:pt modelId="{20FA35EF-2A2B-416F-8FA7-F632D3A4B379}" type="pres">
      <dgm:prSet presAssocID="{87A78740-7D2A-491B-B684-A232FE81D23E}" presName="descendantText" presStyleLbl="alignAccFollowNode1" presStyleIdx="1" presStyleCnt="2" custScaleX="119351" custScaleY="177058">
        <dgm:presLayoutVars>
          <dgm:bulletEnabled val="1"/>
        </dgm:presLayoutVars>
      </dgm:prSet>
      <dgm:spPr/>
      <dgm:t>
        <a:bodyPr/>
        <a:lstStyle/>
        <a:p>
          <a:endParaRPr lang="en-US"/>
        </a:p>
      </dgm:t>
    </dgm:pt>
  </dgm:ptLst>
  <dgm:cxnLst>
    <dgm:cxn modelId="{B4A5454B-348F-468E-A8D2-AB090CFAE058}" srcId="{D11414F6-D26B-4CD5-9926-5749987E8738}" destId="{87A78740-7D2A-491B-B684-A232FE81D23E}" srcOrd="1" destOrd="0" parTransId="{8BB2AE94-E562-45E8-95FD-26ED0C6B93E5}" sibTransId="{5F195BF9-AD51-4B20-9562-B5BE41CAD1DB}"/>
    <dgm:cxn modelId="{4EBD42C8-4348-42CE-9E15-F18DC7A505C7}" type="presOf" srcId="{63055CDA-39CC-43C8-BACA-419B4489B093}" destId="{20FA35EF-2A2B-416F-8FA7-F632D3A4B379}" srcOrd="0" destOrd="1" presId="urn:microsoft.com/office/officeart/2005/8/layout/vList5"/>
    <dgm:cxn modelId="{30B83F48-86A5-4069-AB51-7722E35C40EB}" srcId="{7A0AD61F-E581-42EE-B83A-C4678C418678}" destId="{63055CDA-39CC-43C8-BACA-419B4489B093}" srcOrd="0" destOrd="0" parTransId="{509A3E1F-B808-413E-8300-DB2C4E329F60}" sibTransId="{941A2BD3-5E88-4A83-9448-E15596C054FC}"/>
    <dgm:cxn modelId="{385F68E4-5F25-4C58-87AE-3C04869F2F65}" type="presOf" srcId="{87A78740-7D2A-491B-B684-A232FE81D23E}" destId="{B251AFA4-D3C1-4547-9A48-1A93BDAC2018}" srcOrd="0" destOrd="0" presId="urn:microsoft.com/office/officeart/2005/8/layout/vList5"/>
    <dgm:cxn modelId="{BBD6E9B3-CCD2-44A0-B676-CC0504C2C571}" srcId="{D11414F6-D26B-4CD5-9926-5749987E8738}" destId="{CD4560C7-89CE-4C9D-8E54-97555830176C}" srcOrd="0" destOrd="0" parTransId="{057B2C3D-22A8-4868-9E3C-2E92ED25928C}" sibTransId="{B75E56DD-1090-4F7E-930A-4BC509B38C38}"/>
    <dgm:cxn modelId="{3CEEA6C3-9659-438E-93F2-E3FAF76BEBD5}" type="presOf" srcId="{CD4560C7-89CE-4C9D-8E54-97555830176C}" destId="{7645CD63-04E4-40F2-8467-E8FD39038AAC}" srcOrd="0" destOrd="0" presId="urn:microsoft.com/office/officeart/2005/8/layout/vList5"/>
    <dgm:cxn modelId="{E79CF9AC-D590-422F-8343-23618BEE9C83}" type="presOf" srcId="{7A0AD61F-E581-42EE-B83A-C4678C418678}" destId="{20FA35EF-2A2B-416F-8FA7-F632D3A4B379}" srcOrd="0" destOrd="0" presId="urn:microsoft.com/office/officeart/2005/8/layout/vList5"/>
    <dgm:cxn modelId="{37DFE69C-18A8-499D-838D-36C2169CBB7A}" type="presOf" srcId="{FDE7F9E8-3F1E-413C-B246-F65237D9F713}" destId="{5831C4A5-DB3F-45CA-B70A-CA93E35DAAAE}" srcOrd="0" destOrd="0" presId="urn:microsoft.com/office/officeart/2005/8/layout/vList5"/>
    <dgm:cxn modelId="{ABF24F1C-FD73-4CDB-B1A7-F6684504A10F}" srcId="{87A78740-7D2A-491B-B684-A232FE81D23E}" destId="{7A0AD61F-E581-42EE-B83A-C4678C418678}" srcOrd="0" destOrd="0" parTransId="{F040CEE9-B949-4F44-ACCB-A604ADD5ED1C}" sibTransId="{B95045A1-D864-432E-9386-9B25BFCDEF8E}"/>
    <dgm:cxn modelId="{4D8307B0-2C70-4ACB-9757-5F3426F89DB7}" type="presOf" srcId="{D11414F6-D26B-4CD5-9926-5749987E8738}" destId="{2F96B66F-D00C-4721-A247-94B2A165170D}" srcOrd="0" destOrd="0" presId="urn:microsoft.com/office/officeart/2005/8/layout/vList5"/>
    <dgm:cxn modelId="{D31ED647-D044-4E26-AFEF-829AD7EFBAC8}" srcId="{CD4560C7-89CE-4C9D-8E54-97555830176C}" destId="{FDE7F9E8-3F1E-413C-B246-F65237D9F713}" srcOrd="0" destOrd="0" parTransId="{63A681FD-AA38-4566-B72D-DAEB2A78FADA}" sibTransId="{B322D62E-6C97-45E1-9CC0-F5E04E6B26A1}"/>
    <dgm:cxn modelId="{0155C36A-EBA4-4651-B0D0-018A44FCBF22}" type="presParOf" srcId="{2F96B66F-D00C-4721-A247-94B2A165170D}" destId="{37565718-10BE-4715-9434-92081B7BD58C}" srcOrd="0" destOrd="0" presId="urn:microsoft.com/office/officeart/2005/8/layout/vList5"/>
    <dgm:cxn modelId="{07F49EDB-1C71-4AE1-A73F-71A9EDD360E1}" type="presParOf" srcId="{37565718-10BE-4715-9434-92081B7BD58C}" destId="{7645CD63-04E4-40F2-8467-E8FD39038AAC}" srcOrd="0" destOrd="0" presId="urn:microsoft.com/office/officeart/2005/8/layout/vList5"/>
    <dgm:cxn modelId="{99421F93-47C2-491E-A435-E52483B16F3D}" type="presParOf" srcId="{37565718-10BE-4715-9434-92081B7BD58C}" destId="{5831C4A5-DB3F-45CA-B70A-CA93E35DAAAE}" srcOrd="1" destOrd="0" presId="urn:microsoft.com/office/officeart/2005/8/layout/vList5"/>
    <dgm:cxn modelId="{82704431-4B35-47EC-BAE0-2D35516600F2}" type="presParOf" srcId="{2F96B66F-D00C-4721-A247-94B2A165170D}" destId="{1C77374E-532D-495F-AED0-28441BC7697F}" srcOrd="1" destOrd="0" presId="urn:microsoft.com/office/officeart/2005/8/layout/vList5"/>
    <dgm:cxn modelId="{0CC952AF-CCC5-4CAE-8443-21C05892AB12}" type="presParOf" srcId="{2F96B66F-D00C-4721-A247-94B2A165170D}" destId="{D8DA42F3-8C58-4A32-ACB9-2B71C0176F5A}" srcOrd="2" destOrd="0" presId="urn:microsoft.com/office/officeart/2005/8/layout/vList5"/>
    <dgm:cxn modelId="{B9D4AE2E-6813-4B74-B567-AF9526B0BE88}" type="presParOf" srcId="{D8DA42F3-8C58-4A32-ACB9-2B71C0176F5A}" destId="{B251AFA4-D3C1-4547-9A48-1A93BDAC2018}" srcOrd="0" destOrd="0" presId="urn:microsoft.com/office/officeart/2005/8/layout/vList5"/>
    <dgm:cxn modelId="{DA91B2F8-839E-4E1C-B11A-5248075E097E}" type="presParOf" srcId="{D8DA42F3-8C58-4A32-ACB9-2B71C0176F5A}" destId="{20FA35EF-2A2B-416F-8FA7-F632D3A4B379}"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ED25CE-C9E7-464D-A267-DFF1AEC32484}">
      <dsp:nvSpPr>
        <dsp:cNvPr id="0" name=""/>
        <dsp:cNvSpPr/>
      </dsp:nvSpPr>
      <dsp:spPr>
        <a:xfrm rot="16200000">
          <a:off x="914400" y="-914400"/>
          <a:ext cx="1371600" cy="32004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Civic content knowledge</a:t>
          </a:r>
          <a:endParaRPr lang="en-US" sz="2000" kern="1200" dirty="0"/>
        </a:p>
      </dsp:txBody>
      <dsp:txXfrm rot="5400000">
        <a:off x="0" y="0"/>
        <a:ext cx="3200400" cy="1028700"/>
      </dsp:txXfrm>
    </dsp:sp>
    <dsp:sp modelId="{8C42EC44-1922-4910-B776-CB9CB09AF6D6}">
      <dsp:nvSpPr>
        <dsp:cNvPr id="0" name=""/>
        <dsp:cNvSpPr/>
      </dsp:nvSpPr>
      <dsp:spPr>
        <a:xfrm>
          <a:off x="3200400" y="0"/>
          <a:ext cx="3200400" cy="13716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Civic intellectual skills</a:t>
          </a:r>
          <a:endParaRPr lang="en-US" sz="2000" kern="1200" dirty="0"/>
        </a:p>
      </dsp:txBody>
      <dsp:txXfrm>
        <a:off x="3200400" y="0"/>
        <a:ext cx="3200400" cy="1028700"/>
      </dsp:txXfrm>
    </dsp:sp>
    <dsp:sp modelId="{7A7455E6-E517-4EFF-9067-3067FAF282F6}">
      <dsp:nvSpPr>
        <dsp:cNvPr id="0" name=""/>
        <dsp:cNvSpPr/>
      </dsp:nvSpPr>
      <dsp:spPr>
        <a:xfrm rot="10800000">
          <a:off x="0" y="1371600"/>
          <a:ext cx="3200400" cy="13716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Civic participatory skills</a:t>
          </a:r>
          <a:endParaRPr lang="en-US" sz="2000" kern="1200" dirty="0"/>
        </a:p>
      </dsp:txBody>
      <dsp:txXfrm rot="10800000">
        <a:off x="0" y="1714500"/>
        <a:ext cx="3200400" cy="1028700"/>
      </dsp:txXfrm>
    </dsp:sp>
    <dsp:sp modelId="{FDF267AB-7BCF-447F-8133-06A406C3FA6F}">
      <dsp:nvSpPr>
        <dsp:cNvPr id="0" name=""/>
        <dsp:cNvSpPr/>
      </dsp:nvSpPr>
      <dsp:spPr>
        <a:xfrm rot="5400000">
          <a:off x="4114800" y="457200"/>
          <a:ext cx="1371600" cy="32004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Civic dispositions</a:t>
          </a:r>
          <a:endParaRPr lang="en-US" sz="2000" kern="1200" dirty="0"/>
        </a:p>
      </dsp:txBody>
      <dsp:txXfrm rot="-5400000">
        <a:off x="3200400" y="1714499"/>
        <a:ext cx="3200400" cy="1028700"/>
      </dsp:txXfrm>
    </dsp:sp>
    <dsp:sp modelId="{5981604A-D606-446C-822F-94DA25B6C9C7}">
      <dsp:nvSpPr>
        <dsp:cNvPr id="0" name=""/>
        <dsp:cNvSpPr/>
      </dsp:nvSpPr>
      <dsp:spPr>
        <a:xfrm>
          <a:off x="2240280" y="1028700"/>
          <a:ext cx="1920240" cy="685800"/>
        </a:xfrm>
        <a:prstGeom prst="roundRect">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Civic readiness</a:t>
          </a:r>
          <a:endParaRPr lang="en-US" sz="2000" kern="1200" dirty="0"/>
        </a:p>
      </dsp:txBody>
      <dsp:txXfrm>
        <a:off x="2273758" y="1062178"/>
        <a:ext cx="1853284" cy="618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31C4A5-DB3F-45CA-B70A-CA93E35DAAAE}">
      <dsp:nvSpPr>
        <dsp:cNvPr id="0" name=""/>
        <dsp:cNvSpPr/>
      </dsp:nvSpPr>
      <dsp:spPr>
        <a:xfrm rot="5400000">
          <a:off x="3899055" y="-2020610"/>
          <a:ext cx="1845749" cy="6053329"/>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Increased cross-referencing among the Reading, Writing, Speaking and Listening, and Language standards helps educators make connections across the strands as they teach.</a:t>
          </a:r>
          <a:endParaRPr lang="en-US" sz="2000" kern="1200" dirty="0"/>
        </a:p>
      </dsp:txBody>
      <dsp:txXfrm rot="-5400000">
        <a:off x="1795265" y="173282"/>
        <a:ext cx="5963227" cy="1665545"/>
      </dsp:txXfrm>
    </dsp:sp>
    <dsp:sp modelId="{7645CD63-04E4-40F2-8467-E8FD39038AAC}">
      <dsp:nvSpPr>
        <dsp:cNvPr id="0" name=""/>
        <dsp:cNvSpPr/>
      </dsp:nvSpPr>
      <dsp:spPr>
        <a:xfrm>
          <a:off x="76204" y="454"/>
          <a:ext cx="1719060" cy="201119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t>Proposed Change</a:t>
          </a:r>
          <a:endParaRPr lang="en-US" sz="2600" kern="1200" dirty="0"/>
        </a:p>
      </dsp:txBody>
      <dsp:txXfrm>
        <a:off x="160122" y="84372"/>
        <a:ext cx="1551224" cy="1843363"/>
      </dsp:txXfrm>
    </dsp:sp>
    <dsp:sp modelId="{20FA35EF-2A2B-416F-8FA7-F632D3A4B379}">
      <dsp:nvSpPr>
        <dsp:cNvPr id="0" name=""/>
        <dsp:cNvSpPr/>
      </dsp:nvSpPr>
      <dsp:spPr>
        <a:xfrm rot="5400000">
          <a:off x="3572548" y="333251"/>
          <a:ext cx="2489494" cy="6047418"/>
        </a:xfrm>
        <a:prstGeom prst="round2SameRect">
          <a:avLst/>
        </a:prstGeom>
        <a:solidFill>
          <a:schemeClr val="accent1">
            <a:lumMod val="20000"/>
            <a:lumOff val="80000"/>
            <a:alpha val="9000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SL.5.1: Come to discussions prepared, having read or studied required material; explicitly draw on that preparation and other information known about the topic to explore ideas under discussion. </a:t>
          </a:r>
          <a:r>
            <a:rPr lang="en-US" sz="2000" kern="1200" dirty="0" smtClean="0">
              <a:solidFill>
                <a:schemeClr val="accent1"/>
              </a:solidFill>
            </a:rPr>
            <a:t>(See grade 5 Reading Literature standard 1 and Reading Informational Text standard 1 for specific expectations regarding the use of textual evidence.)</a:t>
          </a:r>
          <a:endParaRPr lang="en-US" sz="2000" kern="1200" dirty="0">
            <a:solidFill>
              <a:schemeClr val="accent1"/>
            </a:solidFill>
          </a:endParaRPr>
        </a:p>
      </dsp:txBody>
      <dsp:txXfrm rot="-5400000">
        <a:off x="1793587" y="2233740"/>
        <a:ext cx="5925891" cy="2246440"/>
      </dsp:txXfrm>
    </dsp:sp>
    <dsp:sp modelId="{B251AFA4-D3C1-4547-9A48-1A93BDAC2018}">
      <dsp:nvSpPr>
        <dsp:cNvPr id="0" name=""/>
        <dsp:cNvSpPr/>
      </dsp:nvSpPr>
      <dsp:spPr>
        <a:xfrm>
          <a:off x="76204" y="2351361"/>
          <a:ext cx="1717381" cy="2011199"/>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t>Example</a:t>
          </a:r>
          <a:endParaRPr lang="en-US" sz="2600" kern="1200" dirty="0"/>
        </a:p>
      </dsp:txBody>
      <dsp:txXfrm>
        <a:off x="160040" y="2435197"/>
        <a:ext cx="1549709" cy="18435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31C4A5-DB3F-45CA-B70A-CA93E35DAAAE}">
      <dsp:nvSpPr>
        <dsp:cNvPr id="0" name=""/>
        <dsp:cNvSpPr/>
      </dsp:nvSpPr>
      <dsp:spPr>
        <a:xfrm rot="5400000">
          <a:off x="3791816" y="-1904157"/>
          <a:ext cx="2060228" cy="6053329"/>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New references to critical studies of literature ask high school students to synthesize secondary with primary sources and help them become familiar with the conventions of literary analysis.</a:t>
          </a:r>
          <a:endParaRPr lang="en-US" sz="2000" kern="1200" dirty="0"/>
        </a:p>
      </dsp:txBody>
      <dsp:txXfrm rot="-5400000">
        <a:off x="1795266" y="192965"/>
        <a:ext cx="5952757" cy="1859084"/>
      </dsp:txXfrm>
    </dsp:sp>
    <dsp:sp modelId="{7645CD63-04E4-40F2-8467-E8FD39038AAC}">
      <dsp:nvSpPr>
        <dsp:cNvPr id="0" name=""/>
        <dsp:cNvSpPr/>
      </dsp:nvSpPr>
      <dsp:spPr>
        <a:xfrm>
          <a:off x="76204" y="56"/>
          <a:ext cx="1719060" cy="224490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t>Proposed Change</a:t>
          </a:r>
          <a:endParaRPr lang="en-US" sz="2600" kern="1200" dirty="0"/>
        </a:p>
      </dsp:txBody>
      <dsp:txXfrm>
        <a:off x="160122" y="83974"/>
        <a:ext cx="1551224" cy="2077066"/>
      </dsp:txXfrm>
    </dsp:sp>
    <dsp:sp modelId="{20FA35EF-2A2B-416F-8FA7-F632D3A4B379}">
      <dsp:nvSpPr>
        <dsp:cNvPr id="0" name=""/>
        <dsp:cNvSpPr/>
      </dsp:nvSpPr>
      <dsp:spPr>
        <a:xfrm rot="5400000">
          <a:off x="3791816" y="452990"/>
          <a:ext cx="2060228" cy="6053329"/>
        </a:xfrm>
        <a:prstGeom prst="round2SameRect">
          <a:avLst/>
        </a:prstGeom>
        <a:solidFill>
          <a:schemeClr val="accent1">
            <a:lumMod val="20000"/>
            <a:lumOff val="80000"/>
            <a:alpha val="9000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RL.9–10.7: Analyze a critical response to a work or body of literature (e.g., author documentary, book review); provide a summary of the argument presented and evaluate the strength of the evidence supporting it.</a:t>
          </a:r>
          <a:endParaRPr lang="en-US" sz="2000" kern="1200" dirty="0">
            <a:solidFill>
              <a:schemeClr val="accent1"/>
            </a:solidFill>
          </a:endParaRPr>
        </a:p>
      </dsp:txBody>
      <dsp:txXfrm rot="-5400000">
        <a:off x="1795266" y="2550112"/>
        <a:ext cx="5952757" cy="1859084"/>
      </dsp:txXfrm>
    </dsp:sp>
    <dsp:sp modelId="{B251AFA4-D3C1-4547-9A48-1A93BDAC2018}">
      <dsp:nvSpPr>
        <dsp:cNvPr id="0" name=""/>
        <dsp:cNvSpPr/>
      </dsp:nvSpPr>
      <dsp:spPr>
        <a:xfrm>
          <a:off x="76204" y="2357204"/>
          <a:ext cx="1719060" cy="2244902"/>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t>Example</a:t>
          </a:r>
          <a:endParaRPr lang="en-US" sz="2600" kern="1200" dirty="0"/>
        </a:p>
      </dsp:txBody>
      <dsp:txXfrm>
        <a:off x="160122" y="2441122"/>
        <a:ext cx="1551224" cy="20770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31C4A5-DB3F-45CA-B70A-CA93E35DAAAE}">
      <dsp:nvSpPr>
        <dsp:cNvPr id="0" name=""/>
        <dsp:cNvSpPr/>
      </dsp:nvSpPr>
      <dsp:spPr>
        <a:xfrm rot="5400000">
          <a:off x="3899055" y="-2020610"/>
          <a:ext cx="1845749" cy="6053329"/>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New and improved glossary entries define terms critical to understanding the standards, such as “read closely,” “analysis,” and “metaphor.” </a:t>
          </a:r>
          <a:endParaRPr lang="en-US" sz="2000" kern="1200" dirty="0"/>
        </a:p>
      </dsp:txBody>
      <dsp:txXfrm rot="-5400000">
        <a:off x="1795265" y="173282"/>
        <a:ext cx="5963227" cy="1665545"/>
      </dsp:txXfrm>
    </dsp:sp>
    <dsp:sp modelId="{7645CD63-04E4-40F2-8467-E8FD39038AAC}">
      <dsp:nvSpPr>
        <dsp:cNvPr id="0" name=""/>
        <dsp:cNvSpPr/>
      </dsp:nvSpPr>
      <dsp:spPr>
        <a:xfrm>
          <a:off x="76204" y="454"/>
          <a:ext cx="1719060" cy="201119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t>Proposed Change</a:t>
          </a:r>
          <a:endParaRPr lang="en-US" sz="2600" kern="1200" dirty="0"/>
        </a:p>
      </dsp:txBody>
      <dsp:txXfrm>
        <a:off x="160122" y="84372"/>
        <a:ext cx="1551224" cy="1843363"/>
      </dsp:txXfrm>
    </dsp:sp>
    <dsp:sp modelId="{20FA35EF-2A2B-416F-8FA7-F632D3A4B379}">
      <dsp:nvSpPr>
        <dsp:cNvPr id="0" name=""/>
        <dsp:cNvSpPr/>
      </dsp:nvSpPr>
      <dsp:spPr>
        <a:xfrm rot="5400000">
          <a:off x="3572548" y="333251"/>
          <a:ext cx="2489494" cy="6047418"/>
        </a:xfrm>
        <a:prstGeom prst="round2SameRect">
          <a:avLst/>
        </a:prstGeom>
        <a:solidFill>
          <a:schemeClr val="accent1">
            <a:lumMod val="20000"/>
            <a:lumOff val="80000"/>
            <a:alpha val="9000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“Reading closely: An approach to interpretation of text that relies on the words and phrases in the text and their relationships to one another. It emphasizes learning to notice </a:t>
          </a:r>
          <a:r>
            <a:rPr lang="en-US" sz="2000" b="1" kern="1200" dirty="0" smtClean="0"/>
            <a:t>metaphors</a:t>
          </a:r>
          <a:r>
            <a:rPr lang="en-US" sz="2000" kern="1200" dirty="0" smtClean="0"/>
            <a:t> or </a:t>
          </a:r>
          <a:r>
            <a:rPr lang="en-US" sz="2000" b="1" kern="1200" dirty="0" smtClean="0"/>
            <a:t>symbols</a:t>
          </a:r>
          <a:r>
            <a:rPr lang="en-US" sz="2000" kern="1200" dirty="0" smtClean="0"/>
            <a:t>, interesting juxtapositions of information, ambiguities, word choices, </a:t>
          </a:r>
          <a:r>
            <a:rPr lang="en-US" sz="2000" b="1" kern="1200" dirty="0" smtClean="0"/>
            <a:t>structures</a:t>
          </a:r>
          <a:r>
            <a:rPr lang="en-US" sz="2000" kern="1200" dirty="0" smtClean="0"/>
            <a:t>, and the ways any of these convey meaning….”</a:t>
          </a:r>
          <a:endParaRPr lang="en-US" sz="2000" kern="1200" dirty="0">
            <a:solidFill>
              <a:schemeClr val="accent1"/>
            </a:solidFill>
          </a:endParaRPr>
        </a:p>
      </dsp:txBody>
      <dsp:txXfrm rot="-5400000">
        <a:off x="1793587" y="2233740"/>
        <a:ext cx="5925891" cy="2246440"/>
      </dsp:txXfrm>
    </dsp:sp>
    <dsp:sp modelId="{B251AFA4-D3C1-4547-9A48-1A93BDAC2018}">
      <dsp:nvSpPr>
        <dsp:cNvPr id="0" name=""/>
        <dsp:cNvSpPr/>
      </dsp:nvSpPr>
      <dsp:spPr>
        <a:xfrm>
          <a:off x="76204" y="2351361"/>
          <a:ext cx="1717381" cy="2011199"/>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t>Example</a:t>
          </a:r>
          <a:endParaRPr lang="en-US" sz="2600" kern="1200" dirty="0"/>
        </a:p>
      </dsp:txBody>
      <dsp:txXfrm>
        <a:off x="160040" y="2435197"/>
        <a:ext cx="1549709" cy="184352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31C4A5-DB3F-45CA-B70A-CA93E35DAAAE}">
      <dsp:nvSpPr>
        <dsp:cNvPr id="0" name=""/>
        <dsp:cNvSpPr/>
      </dsp:nvSpPr>
      <dsp:spPr>
        <a:xfrm rot="5400000">
          <a:off x="3791816" y="-1904157"/>
          <a:ext cx="2060228" cy="6053329"/>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Tahoma" pitchFamily="34" charset="0"/>
              <a:ea typeface="Tahoma" pitchFamily="34" charset="0"/>
              <a:cs typeface="Tahoma" pitchFamily="34" charset="0"/>
            </a:rPr>
            <a:t>Established a learning progression in the early grades related to recognizing patterns in numbers in order to lay a foundation for algebraic thinking. </a:t>
          </a:r>
          <a:endParaRPr lang="en-US" sz="2000" kern="1200" dirty="0">
            <a:latin typeface="Tahoma" pitchFamily="34" charset="0"/>
            <a:ea typeface="Tahoma" pitchFamily="34" charset="0"/>
            <a:cs typeface="Tahoma" pitchFamily="34" charset="0"/>
          </a:endParaRPr>
        </a:p>
      </dsp:txBody>
      <dsp:txXfrm rot="-5400000">
        <a:off x="1795266" y="192965"/>
        <a:ext cx="5952757" cy="1859084"/>
      </dsp:txXfrm>
    </dsp:sp>
    <dsp:sp modelId="{7645CD63-04E4-40F2-8467-E8FD39038AAC}">
      <dsp:nvSpPr>
        <dsp:cNvPr id="0" name=""/>
        <dsp:cNvSpPr/>
      </dsp:nvSpPr>
      <dsp:spPr>
        <a:xfrm>
          <a:off x="76204" y="56"/>
          <a:ext cx="1719060" cy="224490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latin typeface="Tahoma" pitchFamily="34" charset="0"/>
              <a:ea typeface="Tahoma" pitchFamily="34" charset="0"/>
              <a:cs typeface="Tahoma" pitchFamily="34" charset="0"/>
            </a:rPr>
            <a:t>Proposed Change</a:t>
          </a:r>
          <a:endParaRPr lang="en-US" sz="2600" kern="1200" dirty="0">
            <a:latin typeface="Tahoma" pitchFamily="34" charset="0"/>
            <a:ea typeface="Tahoma" pitchFamily="34" charset="0"/>
            <a:cs typeface="Tahoma" pitchFamily="34" charset="0"/>
          </a:endParaRPr>
        </a:p>
      </dsp:txBody>
      <dsp:txXfrm>
        <a:off x="160122" y="83974"/>
        <a:ext cx="1551224" cy="2077066"/>
      </dsp:txXfrm>
    </dsp:sp>
    <dsp:sp modelId="{20FA35EF-2A2B-416F-8FA7-F632D3A4B379}">
      <dsp:nvSpPr>
        <dsp:cNvPr id="0" name=""/>
        <dsp:cNvSpPr/>
      </dsp:nvSpPr>
      <dsp:spPr>
        <a:xfrm rot="5400000">
          <a:off x="3791816" y="452990"/>
          <a:ext cx="2060228" cy="6053329"/>
        </a:xfrm>
        <a:prstGeom prst="round2SameRect">
          <a:avLst/>
        </a:prstGeom>
        <a:solidFill>
          <a:srgbClr val="EAF1DD">
            <a:alpha val="89804"/>
          </a:srgb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Tahoma" pitchFamily="34" charset="0"/>
              <a:ea typeface="Tahoma" pitchFamily="34" charset="0"/>
              <a:cs typeface="Tahoma" pitchFamily="34" charset="0"/>
            </a:rPr>
            <a:t>PK.CC.4 introduces “one more/one less” patterns and the standards progress to recognizing patterns in odd and even numbers (2.OA.3) and skip counting by 5s, 10s, and 100s in grade 2 (2.NBT.2).</a:t>
          </a:r>
          <a:endParaRPr lang="en-US" sz="2000" kern="1200" dirty="0">
            <a:solidFill>
              <a:schemeClr val="accent1"/>
            </a:solidFill>
            <a:latin typeface="Tahoma" pitchFamily="34" charset="0"/>
            <a:ea typeface="Tahoma" pitchFamily="34" charset="0"/>
            <a:cs typeface="Tahoma" pitchFamily="34" charset="0"/>
          </a:endParaRPr>
        </a:p>
      </dsp:txBody>
      <dsp:txXfrm rot="-5400000">
        <a:off x="1795266" y="2550112"/>
        <a:ext cx="5952757" cy="1859084"/>
      </dsp:txXfrm>
    </dsp:sp>
    <dsp:sp modelId="{B251AFA4-D3C1-4547-9A48-1A93BDAC2018}">
      <dsp:nvSpPr>
        <dsp:cNvPr id="0" name=""/>
        <dsp:cNvSpPr/>
      </dsp:nvSpPr>
      <dsp:spPr>
        <a:xfrm>
          <a:off x="76204" y="2357204"/>
          <a:ext cx="1719060" cy="2244902"/>
        </a:xfrm>
        <a:prstGeom prst="roundRect">
          <a:avLst/>
        </a:prstGeom>
        <a:solidFill>
          <a:schemeClr val="accent4"/>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4"/>
        </a:fillRef>
        <a:effectRef idx="1">
          <a:schemeClr val="accent4"/>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latin typeface="Tahoma" pitchFamily="34" charset="0"/>
              <a:ea typeface="Tahoma" pitchFamily="34" charset="0"/>
              <a:cs typeface="Tahoma" pitchFamily="34" charset="0"/>
            </a:rPr>
            <a:t>Example</a:t>
          </a:r>
          <a:endParaRPr lang="en-US" sz="2600" kern="1200" dirty="0">
            <a:latin typeface="Tahoma" pitchFamily="34" charset="0"/>
            <a:ea typeface="Tahoma" pitchFamily="34" charset="0"/>
            <a:cs typeface="Tahoma" pitchFamily="34" charset="0"/>
          </a:endParaRPr>
        </a:p>
      </dsp:txBody>
      <dsp:txXfrm>
        <a:off x="160122" y="2441122"/>
        <a:ext cx="1551224" cy="207706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31C4A5-DB3F-45CA-B70A-CA93E35DAAAE}">
      <dsp:nvSpPr>
        <dsp:cNvPr id="0" name=""/>
        <dsp:cNvSpPr/>
      </dsp:nvSpPr>
      <dsp:spPr>
        <a:xfrm rot="5400000">
          <a:off x="3791816" y="-1904157"/>
          <a:ext cx="2060228" cy="6053329"/>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latin typeface="Tahoma" pitchFamily="34" charset="0"/>
              <a:ea typeface="Tahoma" pitchFamily="34" charset="0"/>
              <a:cs typeface="Tahoma" pitchFamily="34" charset="0"/>
            </a:rPr>
            <a:t>Developed descriptions of the Standards for Mathematical Practice (SMP) for narrower grade-spans, PK-5, 6-8, and 9-12; included specific examples to show how the content and mathematical practices can be connected in classrooms.</a:t>
          </a:r>
          <a:endParaRPr lang="en-US" sz="2000" b="0" kern="1200" dirty="0">
            <a:latin typeface="Tahoma" pitchFamily="34" charset="0"/>
            <a:ea typeface="Tahoma" pitchFamily="34" charset="0"/>
            <a:cs typeface="Tahoma" pitchFamily="34" charset="0"/>
          </a:endParaRPr>
        </a:p>
      </dsp:txBody>
      <dsp:txXfrm rot="-5400000">
        <a:off x="1795266" y="192965"/>
        <a:ext cx="5952757" cy="1859084"/>
      </dsp:txXfrm>
    </dsp:sp>
    <dsp:sp modelId="{7645CD63-04E4-40F2-8467-E8FD39038AAC}">
      <dsp:nvSpPr>
        <dsp:cNvPr id="0" name=""/>
        <dsp:cNvSpPr/>
      </dsp:nvSpPr>
      <dsp:spPr>
        <a:xfrm>
          <a:off x="76204" y="56"/>
          <a:ext cx="1719060" cy="224490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latin typeface="Tahoma" pitchFamily="34" charset="0"/>
              <a:ea typeface="Tahoma" pitchFamily="34" charset="0"/>
              <a:cs typeface="Tahoma" pitchFamily="34" charset="0"/>
            </a:rPr>
            <a:t>Proposed Change</a:t>
          </a:r>
          <a:endParaRPr lang="en-US" sz="2600" kern="1200" dirty="0">
            <a:latin typeface="Tahoma" pitchFamily="34" charset="0"/>
            <a:ea typeface="Tahoma" pitchFamily="34" charset="0"/>
            <a:cs typeface="Tahoma" pitchFamily="34" charset="0"/>
          </a:endParaRPr>
        </a:p>
      </dsp:txBody>
      <dsp:txXfrm>
        <a:off x="160122" y="83974"/>
        <a:ext cx="1551224" cy="2077066"/>
      </dsp:txXfrm>
    </dsp:sp>
    <dsp:sp modelId="{20FA35EF-2A2B-416F-8FA7-F632D3A4B379}">
      <dsp:nvSpPr>
        <dsp:cNvPr id="0" name=""/>
        <dsp:cNvSpPr/>
      </dsp:nvSpPr>
      <dsp:spPr>
        <a:xfrm rot="5400000">
          <a:off x="3791816" y="452990"/>
          <a:ext cx="2060228" cy="6053329"/>
        </a:xfrm>
        <a:prstGeom prst="round2SameRect">
          <a:avLst/>
        </a:prstGeom>
        <a:solidFill>
          <a:srgbClr val="EAF1DD">
            <a:alpha val="89804"/>
          </a:srgb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Tahoma" pitchFamily="34" charset="0"/>
              <a:ea typeface="Tahoma" pitchFamily="34" charset="0"/>
              <a:cs typeface="Tahoma" pitchFamily="34" charset="0"/>
            </a:rPr>
            <a:t>SMP1: “Mathematically proficient elementary students explain to themselves the meaning of a problem…For example, young students might use concrete objects or pictures to show the actions of a problem, such as counting out and joining two sets to solve an addition problem.”</a:t>
          </a:r>
          <a:endParaRPr lang="en-US" sz="2000" kern="1200" dirty="0">
            <a:solidFill>
              <a:schemeClr val="accent1"/>
            </a:solidFill>
            <a:latin typeface="Tahoma" pitchFamily="34" charset="0"/>
            <a:ea typeface="Tahoma" pitchFamily="34" charset="0"/>
            <a:cs typeface="Tahoma" pitchFamily="34" charset="0"/>
          </a:endParaRPr>
        </a:p>
      </dsp:txBody>
      <dsp:txXfrm rot="-5400000">
        <a:off x="1795266" y="2550112"/>
        <a:ext cx="5952757" cy="1859084"/>
      </dsp:txXfrm>
    </dsp:sp>
    <dsp:sp modelId="{B251AFA4-D3C1-4547-9A48-1A93BDAC2018}">
      <dsp:nvSpPr>
        <dsp:cNvPr id="0" name=""/>
        <dsp:cNvSpPr/>
      </dsp:nvSpPr>
      <dsp:spPr>
        <a:xfrm>
          <a:off x="76204" y="2357204"/>
          <a:ext cx="1719060" cy="2244902"/>
        </a:xfrm>
        <a:prstGeom prst="roundRect">
          <a:avLst/>
        </a:prstGeom>
        <a:solidFill>
          <a:schemeClr val="accent4"/>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4"/>
        </a:fillRef>
        <a:effectRef idx="1">
          <a:schemeClr val="accent4"/>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latin typeface="Tahoma" pitchFamily="34" charset="0"/>
              <a:ea typeface="Tahoma" pitchFamily="34" charset="0"/>
              <a:cs typeface="Tahoma" pitchFamily="34" charset="0"/>
            </a:rPr>
            <a:t>Example</a:t>
          </a:r>
        </a:p>
        <a:p>
          <a:pPr lvl="0" algn="ctr" defTabSz="1155700">
            <a:lnSpc>
              <a:spcPct val="90000"/>
            </a:lnSpc>
            <a:spcBef>
              <a:spcPct val="0"/>
            </a:spcBef>
            <a:spcAft>
              <a:spcPct val="35000"/>
            </a:spcAft>
          </a:pPr>
          <a:endParaRPr lang="en-US" sz="2600" kern="1200" dirty="0">
            <a:latin typeface="Tahoma" pitchFamily="34" charset="0"/>
            <a:ea typeface="Tahoma" pitchFamily="34" charset="0"/>
            <a:cs typeface="Tahoma" pitchFamily="34" charset="0"/>
          </a:endParaRPr>
        </a:p>
      </dsp:txBody>
      <dsp:txXfrm>
        <a:off x="160122" y="2441122"/>
        <a:ext cx="1551224" cy="20770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31C4A5-DB3F-45CA-B70A-CA93E35DAAAE}">
      <dsp:nvSpPr>
        <dsp:cNvPr id="0" name=""/>
        <dsp:cNvSpPr/>
      </dsp:nvSpPr>
      <dsp:spPr>
        <a:xfrm rot="5400000">
          <a:off x="3966079" y="-2093159"/>
          <a:ext cx="1711701" cy="6053329"/>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Tahoma" pitchFamily="34" charset="0"/>
              <a:ea typeface="Tahoma" pitchFamily="34" charset="0"/>
              <a:cs typeface="Tahoma" pitchFamily="34" charset="0"/>
            </a:rPr>
            <a:t>Identified a course-taking pathway to compact the grade 7-8 standards to allow students to complete the Model </a:t>
          </a:r>
          <a:r>
            <a:rPr lang="it-IT" sz="2000" kern="1200" dirty="0" smtClean="0">
              <a:latin typeface="Tahoma" pitchFamily="34" charset="0"/>
              <a:ea typeface="Tahoma" pitchFamily="34" charset="0"/>
              <a:cs typeface="Tahoma" pitchFamily="34" charset="0"/>
            </a:rPr>
            <a:t>Algebra I (or Math I) course in grade 8. </a:t>
          </a:r>
          <a:endParaRPr lang="en-US" sz="2000" kern="1200" dirty="0">
            <a:latin typeface="Tahoma" pitchFamily="34" charset="0"/>
            <a:ea typeface="Tahoma" pitchFamily="34" charset="0"/>
            <a:cs typeface="Tahoma" pitchFamily="34" charset="0"/>
          </a:endParaRPr>
        </a:p>
      </dsp:txBody>
      <dsp:txXfrm rot="-5400000">
        <a:off x="1795265" y="161213"/>
        <a:ext cx="5969771" cy="1544585"/>
      </dsp:txXfrm>
    </dsp:sp>
    <dsp:sp modelId="{7645CD63-04E4-40F2-8467-E8FD39038AAC}">
      <dsp:nvSpPr>
        <dsp:cNvPr id="0" name=""/>
        <dsp:cNvSpPr/>
      </dsp:nvSpPr>
      <dsp:spPr>
        <a:xfrm>
          <a:off x="76204" y="938"/>
          <a:ext cx="1719060" cy="186513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latin typeface="Tahoma" pitchFamily="34" charset="0"/>
              <a:ea typeface="Tahoma" pitchFamily="34" charset="0"/>
              <a:cs typeface="Tahoma" pitchFamily="34" charset="0"/>
            </a:rPr>
            <a:t>Proposed Change</a:t>
          </a:r>
          <a:endParaRPr lang="en-US" sz="2600" kern="1200" dirty="0">
            <a:latin typeface="Tahoma" pitchFamily="34" charset="0"/>
            <a:ea typeface="Tahoma" pitchFamily="34" charset="0"/>
            <a:cs typeface="Tahoma" pitchFamily="34" charset="0"/>
          </a:endParaRPr>
        </a:p>
      </dsp:txBody>
      <dsp:txXfrm>
        <a:off x="160122" y="84856"/>
        <a:ext cx="1551224" cy="1697298"/>
      </dsp:txXfrm>
    </dsp:sp>
    <dsp:sp modelId="{20FA35EF-2A2B-416F-8FA7-F632D3A4B379}">
      <dsp:nvSpPr>
        <dsp:cNvPr id="0" name=""/>
        <dsp:cNvSpPr/>
      </dsp:nvSpPr>
      <dsp:spPr>
        <a:xfrm rot="5400000">
          <a:off x="3496347" y="256567"/>
          <a:ext cx="2641895" cy="6047418"/>
        </a:xfrm>
        <a:prstGeom prst="round2SameRect">
          <a:avLst/>
        </a:prstGeom>
        <a:solidFill>
          <a:srgbClr val="EAF1DD">
            <a:alpha val="89804"/>
          </a:srgb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Tahoma" pitchFamily="34" charset="0"/>
              <a:ea typeface="Tahoma" pitchFamily="34" charset="0"/>
              <a:cs typeface="Tahoma" pitchFamily="34" charset="0"/>
            </a:rPr>
            <a:t>A new section, </a:t>
          </a:r>
          <a:r>
            <a:rPr lang="en-US" sz="2000" i="1" kern="1200" dirty="0" smtClean="0">
              <a:latin typeface="Tahoma" pitchFamily="34" charset="0"/>
              <a:ea typeface="Tahoma" pitchFamily="34" charset="0"/>
              <a:cs typeface="Tahoma" pitchFamily="34" charset="0"/>
            </a:rPr>
            <a:t>Making Decisions about High School Course Sequences </a:t>
          </a:r>
          <a:r>
            <a:rPr lang="en-US" sz="2000" kern="1200" dirty="0" smtClean="0">
              <a:latin typeface="Tahoma" pitchFamily="34" charset="0"/>
              <a:ea typeface="Tahoma" pitchFamily="34" charset="0"/>
              <a:cs typeface="Tahoma" pitchFamily="34" charset="0"/>
            </a:rPr>
            <a:t>is included in the Mathematics Framework.</a:t>
          </a:r>
          <a:endParaRPr lang="en-US" sz="2000" kern="1200" dirty="0">
            <a:solidFill>
              <a:schemeClr val="accent1"/>
            </a:solidFill>
            <a:latin typeface="Tahoma" pitchFamily="34" charset="0"/>
            <a:ea typeface="Tahoma" pitchFamily="34" charset="0"/>
            <a:cs typeface="Tahoma" pitchFamily="34" charset="0"/>
          </a:endParaRPr>
        </a:p>
        <a:p>
          <a:pPr marL="228600" lvl="1" indent="-228600" algn="l" defTabSz="889000">
            <a:lnSpc>
              <a:spcPct val="90000"/>
            </a:lnSpc>
            <a:spcBef>
              <a:spcPct val="0"/>
            </a:spcBef>
            <a:spcAft>
              <a:spcPct val="15000"/>
            </a:spcAft>
            <a:buChar char="••"/>
          </a:pPr>
          <a:r>
            <a:rPr lang="en-US" sz="2000" kern="1200" dirty="0" smtClean="0">
              <a:latin typeface="Tahoma" pitchFamily="34" charset="0"/>
              <a:ea typeface="Tahoma" pitchFamily="34" charset="0"/>
              <a:cs typeface="Tahoma" pitchFamily="34" charset="0"/>
            </a:rPr>
            <a:t>Describes a ‘compacted’ pathway in which the standards from Grade 7, Grade 8, and the Model Algebra I (or Model Mathematics I) course could be compacted for students ready to complete Algebra I in grade 8 and proceed to take Calculus in grade 12. </a:t>
          </a:r>
          <a:endParaRPr lang="en-US" sz="2000" kern="1200" dirty="0">
            <a:solidFill>
              <a:schemeClr val="accent1"/>
            </a:solidFill>
            <a:latin typeface="Tahoma" pitchFamily="34" charset="0"/>
            <a:ea typeface="Tahoma" pitchFamily="34" charset="0"/>
            <a:cs typeface="Tahoma" pitchFamily="34" charset="0"/>
          </a:endParaRPr>
        </a:p>
      </dsp:txBody>
      <dsp:txXfrm rot="-5400000">
        <a:off x="1793586" y="2088296"/>
        <a:ext cx="5918451" cy="2383961"/>
      </dsp:txXfrm>
    </dsp:sp>
    <dsp:sp modelId="{B251AFA4-D3C1-4547-9A48-1A93BDAC2018}">
      <dsp:nvSpPr>
        <dsp:cNvPr id="0" name=""/>
        <dsp:cNvSpPr/>
      </dsp:nvSpPr>
      <dsp:spPr>
        <a:xfrm>
          <a:off x="76204" y="2347709"/>
          <a:ext cx="1717381" cy="1865134"/>
        </a:xfrm>
        <a:prstGeom prst="roundRect">
          <a:avLst/>
        </a:prstGeom>
        <a:solidFill>
          <a:schemeClr val="accent4"/>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4"/>
        </a:fillRef>
        <a:effectRef idx="1">
          <a:schemeClr val="accent4"/>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latin typeface="Tahoma" pitchFamily="34" charset="0"/>
              <a:ea typeface="Tahoma" pitchFamily="34" charset="0"/>
              <a:cs typeface="Tahoma" pitchFamily="34" charset="0"/>
            </a:rPr>
            <a:t>Example</a:t>
          </a:r>
          <a:endParaRPr lang="en-US" sz="2600" kern="1200" dirty="0">
            <a:latin typeface="Tahoma" pitchFamily="34" charset="0"/>
            <a:ea typeface="Tahoma" pitchFamily="34" charset="0"/>
            <a:cs typeface="Tahoma" pitchFamily="34" charset="0"/>
          </a:endParaRPr>
        </a:p>
      </dsp:txBody>
      <dsp:txXfrm>
        <a:off x="160040" y="2431545"/>
        <a:ext cx="1549709" cy="169746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31C4A5-DB3F-45CA-B70A-CA93E35DAAAE}">
      <dsp:nvSpPr>
        <dsp:cNvPr id="0" name=""/>
        <dsp:cNvSpPr/>
      </dsp:nvSpPr>
      <dsp:spPr>
        <a:xfrm rot="5400000">
          <a:off x="3966079" y="-2093159"/>
          <a:ext cx="1711701" cy="6053329"/>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Tahoma" pitchFamily="34" charset="0"/>
              <a:ea typeface="Tahoma" pitchFamily="34" charset="0"/>
              <a:cs typeface="Tahoma" pitchFamily="34" charset="0"/>
            </a:rPr>
            <a:t>Added examples throughout the elementary, middle and high school standards to clarify and help further explain the learning expectations of these standards.</a:t>
          </a:r>
          <a:endParaRPr lang="en-US" sz="2000" kern="1200" dirty="0">
            <a:latin typeface="Tahoma" pitchFamily="34" charset="0"/>
            <a:ea typeface="Tahoma" pitchFamily="34" charset="0"/>
            <a:cs typeface="Tahoma" pitchFamily="34" charset="0"/>
          </a:endParaRPr>
        </a:p>
      </dsp:txBody>
      <dsp:txXfrm rot="-5400000">
        <a:off x="1795265" y="161213"/>
        <a:ext cx="5969771" cy="1544585"/>
      </dsp:txXfrm>
    </dsp:sp>
    <dsp:sp modelId="{7645CD63-04E4-40F2-8467-E8FD39038AAC}">
      <dsp:nvSpPr>
        <dsp:cNvPr id="0" name=""/>
        <dsp:cNvSpPr/>
      </dsp:nvSpPr>
      <dsp:spPr>
        <a:xfrm>
          <a:off x="76204" y="938"/>
          <a:ext cx="1719060" cy="186513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latin typeface="Tahoma" pitchFamily="34" charset="0"/>
              <a:ea typeface="Tahoma" pitchFamily="34" charset="0"/>
              <a:cs typeface="Tahoma" pitchFamily="34" charset="0"/>
            </a:rPr>
            <a:t>Proposed Changes </a:t>
          </a:r>
          <a:endParaRPr lang="en-US" sz="2600" kern="1200" dirty="0">
            <a:latin typeface="Tahoma" pitchFamily="34" charset="0"/>
            <a:ea typeface="Tahoma" pitchFamily="34" charset="0"/>
            <a:cs typeface="Tahoma" pitchFamily="34" charset="0"/>
          </a:endParaRPr>
        </a:p>
      </dsp:txBody>
      <dsp:txXfrm>
        <a:off x="160122" y="84856"/>
        <a:ext cx="1551224" cy="1697298"/>
      </dsp:txXfrm>
    </dsp:sp>
    <dsp:sp modelId="{20FA35EF-2A2B-416F-8FA7-F632D3A4B379}">
      <dsp:nvSpPr>
        <dsp:cNvPr id="0" name=""/>
        <dsp:cNvSpPr/>
      </dsp:nvSpPr>
      <dsp:spPr>
        <a:xfrm rot="5400000">
          <a:off x="3496347" y="256567"/>
          <a:ext cx="2641895" cy="6047418"/>
        </a:xfrm>
        <a:prstGeom prst="round2SameRect">
          <a:avLst/>
        </a:prstGeom>
        <a:solidFill>
          <a:srgbClr val="EAF1DD">
            <a:alpha val="89804"/>
          </a:srgb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Tahoma" pitchFamily="34" charset="0"/>
              <a:ea typeface="Tahoma" pitchFamily="34" charset="0"/>
              <a:cs typeface="Tahoma" pitchFamily="34" charset="0"/>
            </a:rPr>
            <a:t>Interpret multiplication as scaling (resizing), by:</a:t>
          </a:r>
          <a:endParaRPr lang="en-US" sz="2000" kern="1200" dirty="0">
            <a:solidFill>
              <a:schemeClr val="accent1"/>
            </a:solidFill>
            <a:latin typeface="Tahoma" pitchFamily="34" charset="0"/>
            <a:ea typeface="Tahoma" pitchFamily="34" charset="0"/>
            <a:cs typeface="Tahoma" pitchFamily="34" charset="0"/>
          </a:endParaRPr>
        </a:p>
        <a:p>
          <a:pPr marL="457200" lvl="2" indent="-228600" algn="l" defTabSz="889000">
            <a:lnSpc>
              <a:spcPct val="90000"/>
            </a:lnSpc>
            <a:spcBef>
              <a:spcPct val="0"/>
            </a:spcBef>
            <a:spcAft>
              <a:spcPct val="15000"/>
            </a:spcAft>
            <a:buChar char="••"/>
          </a:pPr>
          <a:r>
            <a:rPr lang="en-US" sz="2000" kern="1200" dirty="0" smtClean="0">
              <a:latin typeface="Tahoma" pitchFamily="34" charset="0"/>
              <a:ea typeface="Tahoma" pitchFamily="34" charset="0"/>
              <a:cs typeface="Tahoma" pitchFamily="34" charset="0"/>
            </a:rPr>
            <a:t>5.NF.5.a.  Comparing the size of a product to the size of one factor on the basis of the size of the other factor, without performing the indicated multiplication. </a:t>
          </a:r>
          <a:r>
            <a:rPr lang="en-US" sz="2000" b="1" i="1" kern="1200" dirty="0" smtClean="0">
              <a:solidFill>
                <a:srgbClr val="FF0000"/>
              </a:solidFill>
              <a:latin typeface="Tahoma" pitchFamily="34" charset="0"/>
              <a:ea typeface="Tahoma" pitchFamily="34" charset="0"/>
              <a:cs typeface="Tahoma" pitchFamily="34" charset="0"/>
            </a:rPr>
            <a:t>Example: Without multiplying tell which number is greater:    225  or  3/4 x 225?  1/50  or  3/2 x 11/50?</a:t>
          </a:r>
          <a:endParaRPr lang="en-US" sz="2000" b="1" kern="1200" dirty="0">
            <a:solidFill>
              <a:srgbClr val="FF0000"/>
            </a:solidFill>
            <a:latin typeface="Tahoma" pitchFamily="34" charset="0"/>
            <a:ea typeface="Tahoma" pitchFamily="34" charset="0"/>
            <a:cs typeface="Tahoma" pitchFamily="34" charset="0"/>
          </a:endParaRPr>
        </a:p>
      </dsp:txBody>
      <dsp:txXfrm rot="-5400000">
        <a:off x="1793586" y="2088296"/>
        <a:ext cx="5918451" cy="2383961"/>
      </dsp:txXfrm>
    </dsp:sp>
    <dsp:sp modelId="{B251AFA4-D3C1-4547-9A48-1A93BDAC2018}">
      <dsp:nvSpPr>
        <dsp:cNvPr id="0" name=""/>
        <dsp:cNvSpPr/>
      </dsp:nvSpPr>
      <dsp:spPr>
        <a:xfrm>
          <a:off x="76204" y="2347709"/>
          <a:ext cx="1717381" cy="1865134"/>
        </a:xfrm>
        <a:prstGeom prst="roundRect">
          <a:avLst/>
        </a:prstGeom>
        <a:solidFill>
          <a:schemeClr val="accent4"/>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4"/>
        </a:fillRef>
        <a:effectRef idx="1">
          <a:schemeClr val="accent4"/>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latin typeface="Tahoma" pitchFamily="34" charset="0"/>
              <a:ea typeface="Tahoma" pitchFamily="34" charset="0"/>
              <a:cs typeface="Tahoma" pitchFamily="34" charset="0"/>
            </a:rPr>
            <a:t> Example</a:t>
          </a:r>
          <a:endParaRPr lang="en-US" sz="2600" kern="1200" dirty="0">
            <a:latin typeface="Tahoma" pitchFamily="34" charset="0"/>
            <a:ea typeface="Tahoma" pitchFamily="34" charset="0"/>
            <a:cs typeface="Tahoma" pitchFamily="34" charset="0"/>
          </a:endParaRPr>
        </a:p>
      </dsp:txBody>
      <dsp:txXfrm>
        <a:off x="160040" y="2431545"/>
        <a:ext cx="1549709" cy="1697462"/>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2" tIns="46581" rIns="93162" bIns="46581"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4820"/>
          </a:xfrm>
          <a:prstGeom prst="rect">
            <a:avLst/>
          </a:prstGeom>
        </p:spPr>
        <p:txBody>
          <a:bodyPr vert="horz" lIns="93162" tIns="46581" rIns="93162" bIns="46581" rtlCol="0"/>
          <a:lstStyle>
            <a:lvl1pPr algn="r">
              <a:defRPr sz="1200"/>
            </a:lvl1pPr>
          </a:lstStyle>
          <a:p>
            <a:fld id="{938AE5D3-7EC3-498C-8A93-D1F55A96F4C1}" type="datetimeFigureOut">
              <a:rPr lang="en-US" smtClean="0"/>
              <a:pPr/>
              <a:t>3/30/2017</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62" tIns="46581" rIns="93162" bIns="46581" rtlCol="0" anchor="b"/>
          <a:lstStyle>
            <a:lvl1pPr algn="l">
              <a:defRPr sz="1200"/>
            </a:lvl1p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3162" tIns="46581" rIns="93162" bIns="46581" rtlCol="0" anchor="b"/>
          <a:lstStyle>
            <a:lvl1pPr algn="r">
              <a:defRPr sz="1200"/>
            </a:lvl1pPr>
          </a:lstStyle>
          <a:p>
            <a:fld id="{B0820B25-C917-4208-BDDF-C72B78E7CCFD}" type="slidenum">
              <a:rPr lang="en-US" smtClean="0"/>
              <a:pPr/>
              <a:t>‹#›</a:t>
            </a:fld>
            <a:endParaRPr lang="en-US" dirty="0"/>
          </a:p>
        </p:txBody>
      </p:sp>
    </p:spTree>
    <p:extLst>
      <p:ext uri="{BB962C8B-B14F-4D97-AF65-F5344CB8AC3E}">
        <p14:creationId xmlns:p14="http://schemas.microsoft.com/office/powerpoint/2010/main" val="48561185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2" tIns="46581" rIns="93162" bIns="46581"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62" tIns="46581" rIns="93162" bIns="46581" rtlCol="0"/>
          <a:lstStyle>
            <a:lvl1pPr algn="r">
              <a:defRPr sz="1200"/>
            </a:lvl1pPr>
          </a:lstStyle>
          <a:p>
            <a:fld id="{0063F597-CE17-476A-A5CB-91589ED997B7}" type="datetimeFigureOut">
              <a:rPr lang="en-US" smtClean="0"/>
              <a:pPr/>
              <a:t>3/30/2017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2" tIns="46581" rIns="93162" bIns="46581"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2" tIns="46581" rIns="93162" bIns="4658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3162" tIns="46581" rIns="93162" bIns="46581" rtlCol="0" anchor="b"/>
          <a:lstStyle>
            <a:lvl1pPr algn="l">
              <a:defRPr sz="1200"/>
            </a:lvl1pPr>
          </a:lstStyle>
          <a:p>
            <a:r>
              <a:rPr lang="en-US" dirty="0" smtClean="0"/>
              <a:t>Massachusetts Department of Elementary and Secondary Education</a:t>
            </a:r>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62" tIns="46581" rIns="93162" bIns="46581" rtlCol="0" anchor="b"/>
          <a:lstStyle>
            <a:lvl1pPr algn="r">
              <a:defRPr sz="1200"/>
            </a:lvl1pPr>
          </a:lstStyle>
          <a:p>
            <a:fld id="{145724FF-A098-4B60-9000-6891DF0985A5}" type="slidenum">
              <a:rPr lang="en-US" smtClean="0"/>
              <a:pPr/>
              <a:t>‹#›</a:t>
            </a:fld>
            <a:endParaRPr lang="en-US" dirty="0"/>
          </a:p>
        </p:txBody>
      </p:sp>
    </p:spTree>
    <p:extLst>
      <p:ext uri="{BB962C8B-B14F-4D97-AF65-F5344CB8AC3E}">
        <p14:creationId xmlns:p14="http://schemas.microsoft.com/office/powerpoint/2010/main" val="34700118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HP </a:t>
            </a:r>
          </a:p>
          <a:p>
            <a:endParaRPr lang="en-US" baseline="0" dirty="0" smtClean="0"/>
          </a:p>
          <a:p>
            <a:r>
              <a:rPr lang="en-US" baseline="0" dirty="0" smtClean="0"/>
              <a:t>Introduce Susan Wheltle (former Literacy/Humanities Director at ESE, consultant), Rachel Bradshaw (Literacy Specialist, lead on ELA/literacy revisions, former secondary English teacher);</a:t>
            </a:r>
          </a:p>
          <a:p>
            <a:r>
              <a:rPr lang="en-US" baseline="0" dirty="0" smtClean="0"/>
              <a:t>Barbara Libby (former STEM Director at ESE, consultant), Connie Varoudakis (Mathematics Specialist, lead on mathematics revisions, former secondary math teacher and assistant principal)</a:t>
            </a:r>
          </a:p>
          <a:p>
            <a:endParaRPr lang="en-US" baseline="0" dirty="0" smtClean="0"/>
          </a:p>
          <a:p>
            <a:r>
              <a:rPr lang="en-US" baseline="0" dirty="0" smtClean="0"/>
              <a:t>Susan and Barbara have worked on every standards revision since the inception of the standards. </a:t>
            </a:r>
          </a:p>
          <a:p>
            <a:endParaRPr lang="en-US" baseline="0" dirty="0" smtClean="0"/>
          </a:p>
          <a:p>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1</a:t>
            </a:fld>
            <a:endParaRPr lang="en-US" dirty="0"/>
          </a:p>
        </p:txBody>
      </p:sp>
    </p:spTree>
    <p:extLst>
      <p:ext uri="{BB962C8B-B14F-4D97-AF65-F5344CB8AC3E}">
        <p14:creationId xmlns:p14="http://schemas.microsoft.com/office/powerpoint/2010/main" val="3184929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Connie </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10</a:t>
            </a:fld>
            <a:endParaRPr lang="en-US" dirty="0"/>
          </a:p>
        </p:txBody>
      </p:sp>
    </p:spTree>
    <p:extLst>
      <p:ext uri="{BB962C8B-B14F-4D97-AF65-F5344CB8AC3E}">
        <p14:creationId xmlns:p14="http://schemas.microsoft.com/office/powerpoint/2010/main" val="38180294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Rachel </a:t>
            </a:r>
          </a:p>
          <a:p>
            <a:endParaRPr lang="en-US" dirty="0" smtClean="0"/>
          </a:p>
          <a:p>
            <a:r>
              <a:rPr lang="en-US" dirty="0" smtClean="0"/>
              <a:t>Sample abbreviations and symbols at each grade level were</a:t>
            </a:r>
            <a:r>
              <a:rPr lang="en-US" baseline="0" dirty="0" smtClean="0"/>
              <a:t> chosen to align with grade-level expectations set by other Massachusetts curriculum frameworks. They are meant to support integration across subjects, not add new content to curriculum.</a:t>
            </a:r>
            <a:endParaRPr lang="en-US" dirty="0" smtClean="0"/>
          </a:p>
          <a:p>
            <a:r>
              <a:rPr lang="en-US" baseline="0" dirty="0" smtClean="0"/>
              <a:t>The grades 6-12 disciplinary literacy standards now reference mathematics in the Writing and Speaking and Listening strands, but the Reading ones are still math-free because they are less obviously applicable to the discipline. (There is still no Language strand in the standards for disciplinary literacy.)</a:t>
            </a:r>
            <a:endParaRPr lang="en-US" dirty="0" smtClean="0"/>
          </a:p>
          <a:p>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11</a:t>
            </a:fld>
            <a:endParaRPr lang="en-US" dirty="0"/>
          </a:p>
        </p:txBody>
      </p:sp>
    </p:spTree>
    <p:extLst>
      <p:ext uri="{BB962C8B-B14F-4D97-AF65-F5344CB8AC3E}">
        <p14:creationId xmlns:p14="http://schemas.microsoft.com/office/powerpoint/2010/main" val="2308458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Rachel</a:t>
            </a:r>
            <a:r>
              <a:rPr lang="en-US" baseline="0" dirty="0" smtClean="0"/>
              <a:t> </a:t>
            </a:r>
            <a:endParaRPr lang="en-US" dirty="0" smtClean="0"/>
          </a:p>
          <a:p>
            <a:endParaRPr lang="en-US" dirty="0" smtClean="0"/>
          </a:p>
          <a:p>
            <a:r>
              <a:rPr lang="en-US" dirty="0" smtClean="0"/>
              <a:t>The standards</a:t>
            </a:r>
            <a:r>
              <a:rPr lang="en-US" baseline="0" dirty="0" smtClean="0"/>
              <a:t> already emphasized civic participation—e.g., by expecting civil discourse and respectful collaboration; the revisions just make that emphasis more explicit in the guidance material that accompanies the standards in each Framework.</a:t>
            </a:r>
          </a:p>
          <a:p>
            <a:r>
              <a:rPr lang="en-US" baseline="0" dirty="0" smtClean="0"/>
              <a:t>(Civic content knowledge: how the government works, e.g.</a:t>
            </a:r>
          </a:p>
          <a:p>
            <a:r>
              <a:rPr lang="en-US" baseline="0" dirty="0" smtClean="0"/>
              <a:t>Civic intellectual skills: how to evaluate arguments for and against a given policy, e.g.</a:t>
            </a:r>
          </a:p>
          <a:p>
            <a:r>
              <a:rPr lang="en-US" baseline="0" dirty="0" smtClean="0"/>
              <a:t>Civic participatory skills: how to communicate productively with elected officials, e.g.</a:t>
            </a:r>
          </a:p>
          <a:p>
            <a:r>
              <a:rPr lang="en-US" baseline="0" dirty="0" smtClean="0"/>
              <a:t>Civic dispositions: commitment to equity and freedom of speech, e.g.)</a:t>
            </a:r>
            <a:endParaRPr lang="en-US" dirty="0" smtClean="0"/>
          </a:p>
          <a:p>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12</a:t>
            </a:fld>
            <a:endParaRPr lang="en-US" dirty="0"/>
          </a:p>
        </p:txBody>
      </p:sp>
    </p:spTree>
    <p:extLst>
      <p:ext uri="{BB962C8B-B14F-4D97-AF65-F5344CB8AC3E}">
        <p14:creationId xmlns:p14="http://schemas.microsoft.com/office/powerpoint/2010/main" val="23985788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Connie</a:t>
            </a:r>
            <a:r>
              <a:rPr lang="en-US" baseline="0" dirty="0" smtClean="0"/>
              <a:t> </a:t>
            </a:r>
            <a:endParaRPr lang="en-US" dirty="0" smtClean="0"/>
          </a:p>
          <a:p>
            <a:endParaRPr lang="en-US" dirty="0" smtClean="0"/>
          </a:p>
          <a:p>
            <a:r>
              <a:rPr lang="en-US" dirty="0" smtClean="0"/>
              <a:t>In</a:t>
            </a:r>
            <a:r>
              <a:rPr lang="en-US" baseline="0" dirty="0" smtClean="0"/>
              <a:t> addition to improved glossaries, we revised the Guiding Principles of the Frameworks. </a:t>
            </a:r>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13</a:t>
            </a:fld>
            <a:endParaRPr lang="en-US" dirty="0"/>
          </a:p>
        </p:txBody>
      </p:sp>
    </p:spTree>
    <p:extLst>
      <p:ext uri="{BB962C8B-B14F-4D97-AF65-F5344CB8AC3E}">
        <p14:creationId xmlns:p14="http://schemas.microsoft.com/office/powerpoint/2010/main" val="38217934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HP </a:t>
            </a:r>
          </a:p>
          <a:p>
            <a:endParaRPr lang="en-US" dirty="0" smtClean="0"/>
          </a:p>
          <a:p>
            <a:r>
              <a:rPr lang="en-US" dirty="0" smtClean="0"/>
              <a:t>Reference work underway</a:t>
            </a:r>
            <a:r>
              <a:rPr lang="en-US" baseline="0" dirty="0" smtClean="0"/>
              <a:t> on Author Lists. </a:t>
            </a:r>
            <a:endParaRPr lang="en-US" dirty="0" smtClean="0"/>
          </a:p>
          <a:p>
            <a:endParaRPr lang="en-US" dirty="0" smtClean="0"/>
          </a:p>
          <a:p>
            <a:r>
              <a:rPr lang="en-US" dirty="0" smtClean="0"/>
              <a:t>copyediting that is needed and then transmit the new frameworks to the Joint Committee on Education, per state law, and disseminate them statewide. The Department will provide implementation support to districts, produce guidance documents, conduct in-person and virtual professional development sessions to deepen educators’ understanding of the revised standards; and continue to design and implement regional networks to support implementation. The Department will gradually incorporate the new standards into the Next-generation MCAS.</a:t>
            </a:r>
          </a:p>
          <a:p>
            <a:r>
              <a:rPr lang="en-US" dirty="0" smtClean="0"/>
              <a:t/>
            </a:r>
            <a:br>
              <a:rPr lang="en-US" dirty="0" smtClean="0"/>
            </a:br>
            <a:r>
              <a:rPr lang="en-US" dirty="0" smtClean="0"/>
              <a:t>This spring, students in grades 3 through 8 will participate in the first administration of the Next-Generation MCAS tests in ELA and mathematics; these 2017 tests are aligned to the standards in the 2010 curriculum frameworks. Should the Board vote to approve the proposed revisions presented here, the second administration of the next-generation tests in spring 2018 will align to the revised frameworks.</a:t>
            </a:r>
            <a:br>
              <a:rPr lang="en-US" dirty="0" smtClean="0"/>
            </a:br>
            <a:r>
              <a:rPr lang="en-US" dirty="0" smtClean="0"/>
              <a:t/>
            </a:r>
            <a:br>
              <a:rPr lang="en-US" dirty="0" smtClean="0"/>
            </a:br>
            <a:r>
              <a:rPr lang="en-US" dirty="0" smtClean="0"/>
              <a:t>In 2017 and 2018, the legacy grade 10 mathematics tests will continue to be dually aligned to the 2000/2004 and 2010 Curriculum Frameworks, and the legacy grade 10 ELA tests will continue to be dually aligned to the 2001/2004 and 2010 Curriculum Frameworks. Both will transition to align with the revised frameworks when the next-generation grade 10 tests are given for the first time in spring 2019.</a:t>
            </a:r>
          </a:p>
          <a:p>
            <a:r>
              <a:rPr lang="en-US" b="1" dirty="0" smtClean="0"/>
              <a:t> </a:t>
            </a:r>
            <a:endParaRPr lang="en-US" dirty="0" smtClean="0"/>
          </a:p>
          <a:p>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14</a:t>
            </a:fld>
            <a:endParaRPr lang="en-US" dirty="0"/>
          </a:p>
        </p:txBody>
      </p:sp>
    </p:spTree>
    <p:extLst>
      <p:ext uri="{BB962C8B-B14F-4D97-AF65-F5344CB8AC3E}">
        <p14:creationId xmlns:p14="http://schemas.microsoft.com/office/powerpoint/2010/main" val="39302361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HP </a:t>
            </a:r>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15</a:t>
            </a:fld>
            <a:endParaRPr lang="en-US" dirty="0"/>
          </a:p>
        </p:txBody>
      </p:sp>
    </p:spTree>
    <p:extLst>
      <p:ext uri="{BB962C8B-B14F-4D97-AF65-F5344CB8AC3E}">
        <p14:creationId xmlns:p14="http://schemas.microsoft.com/office/powerpoint/2010/main" val="13402836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06902">
              <a:defRPr/>
            </a:pPr>
            <a:r>
              <a:rPr lang="en-US" dirty="0" smtClean="0"/>
              <a:t>The example is</a:t>
            </a:r>
            <a:r>
              <a:rPr lang="en-US" baseline="0" dirty="0" smtClean="0"/>
              <a:t> from the PK-5 descriptor of Practice Standard 1: Make sense of problems and persevere in solving them. </a:t>
            </a:r>
            <a:endParaRPr lang="en-US" dirty="0" smtClean="0"/>
          </a:p>
          <a:p>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21</a:t>
            </a:fld>
            <a:endParaRPr lang="en-US" dirty="0"/>
          </a:p>
        </p:txBody>
      </p:sp>
    </p:spTree>
    <p:extLst>
      <p:ext uri="{BB962C8B-B14F-4D97-AF65-F5344CB8AC3E}">
        <p14:creationId xmlns:p14="http://schemas.microsoft.com/office/powerpoint/2010/main" val="35365762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06902">
              <a:defRPr/>
            </a:pPr>
            <a:r>
              <a:rPr lang="en-US" dirty="0" smtClean="0"/>
              <a:t>Examples</a:t>
            </a:r>
            <a:r>
              <a:rPr lang="en-US" baseline="0" dirty="0" smtClean="0"/>
              <a:t> were added to standards across PK-12. </a:t>
            </a:r>
            <a:r>
              <a:rPr lang="en-US" dirty="0" smtClean="0"/>
              <a:t>This example from the grade 5 Number and Fractions domain is representative of examples</a:t>
            </a:r>
            <a:r>
              <a:rPr lang="en-US" baseline="0" dirty="0" smtClean="0"/>
              <a:t> added to the framework to maintain or improve the focus, clarity, and rigor of the standard for a particular grade or course.</a:t>
            </a:r>
            <a:endParaRPr lang="en-US" dirty="0" smtClean="0"/>
          </a:p>
          <a:p>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23</a:t>
            </a:fld>
            <a:endParaRPr lang="en-US" dirty="0"/>
          </a:p>
        </p:txBody>
      </p:sp>
    </p:spTree>
    <p:extLst>
      <p:ext uri="{BB962C8B-B14F-4D97-AF65-F5344CB8AC3E}">
        <p14:creationId xmlns:p14="http://schemas.microsoft.com/office/powerpoint/2010/main" val="399461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HP </a:t>
            </a:r>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2</a:t>
            </a:fld>
            <a:endParaRPr lang="en-US" dirty="0"/>
          </a:p>
        </p:txBody>
      </p:sp>
    </p:spTree>
    <p:extLst>
      <p:ext uri="{BB962C8B-B14F-4D97-AF65-F5344CB8AC3E}">
        <p14:creationId xmlns:p14="http://schemas.microsoft.com/office/powerpoint/2010/main" val="3692164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HP</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3</a:t>
            </a:fld>
            <a:endParaRPr lang="en-US" dirty="0"/>
          </a:p>
        </p:txBody>
      </p:sp>
    </p:spTree>
    <p:extLst>
      <p:ext uri="{BB962C8B-B14F-4D97-AF65-F5344CB8AC3E}">
        <p14:creationId xmlns:p14="http://schemas.microsoft.com/office/powerpoint/2010/main" val="2487496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06902">
              <a:defRPr/>
            </a:pPr>
            <a:r>
              <a:rPr lang="en-US" dirty="0" smtClean="0"/>
              <a:t>HP</a:t>
            </a:r>
          </a:p>
          <a:p>
            <a:pPr defTabSz="906902">
              <a:defRPr/>
            </a:pPr>
            <a:endParaRPr lang="en-US" dirty="0" smtClean="0"/>
          </a:p>
          <a:p>
            <a:pPr defTabSz="906902">
              <a:defRPr/>
            </a:pPr>
            <a:r>
              <a:rPr lang="en-US" dirty="0" smtClean="0"/>
              <a:t>The commitment to ambitious standards and high expectations for all students is reflected in the revisions to the ELA-literacy and mathematics standards that I am now recommending for your approval. The revised standards presented here draw from the best of prior Massachusetts standards and represent the wisdom of hundreds of the Commonwealth’s pre-K-12 and higher education faculty. The standards embody the Commonwealth’s commitment to providing all students with a world-class education. These updated standards were developed by Department staff from the Center for Instructional Support collaborating with classroom teachers, curriculum specialists, and college faculty across the Commonwealth and with staff in Student Assessment Services. The documents for your review represent our collective efforts to maintain the highest quality curriculum standards in the nation, standards that we are proud to include in the 2017 </a:t>
            </a:r>
            <a:r>
              <a:rPr lang="en-US" i="1" dirty="0" smtClean="0"/>
              <a:t>Massachusetts Curriculum Frameworks for English Language Arts and Literacy</a:t>
            </a:r>
            <a:r>
              <a:rPr lang="en-US" dirty="0" smtClean="0"/>
              <a:t> and </a:t>
            </a:r>
            <a:r>
              <a:rPr lang="en-US" i="1" dirty="0" smtClean="0"/>
              <a:t>Mathematics.</a:t>
            </a:r>
            <a:endParaRPr lang="en-US" dirty="0" smtClean="0"/>
          </a:p>
          <a:p>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4</a:t>
            </a:fld>
            <a:endParaRPr lang="en-US" dirty="0"/>
          </a:p>
        </p:txBody>
      </p:sp>
    </p:spTree>
    <p:extLst>
      <p:ext uri="{BB962C8B-B14F-4D97-AF65-F5344CB8AC3E}">
        <p14:creationId xmlns:p14="http://schemas.microsoft.com/office/powerpoint/2010/main" val="1293812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HP</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5</a:t>
            </a:fld>
            <a:endParaRPr lang="en-US" dirty="0"/>
          </a:p>
        </p:txBody>
      </p:sp>
    </p:spTree>
    <p:extLst>
      <p:ext uri="{BB962C8B-B14F-4D97-AF65-F5344CB8AC3E}">
        <p14:creationId xmlns:p14="http://schemas.microsoft.com/office/powerpoint/2010/main" val="224130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HP</a:t>
            </a:r>
          </a:p>
          <a:p>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6</a:t>
            </a:fld>
            <a:endParaRPr lang="en-US" dirty="0"/>
          </a:p>
        </p:txBody>
      </p:sp>
    </p:spTree>
    <p:extLst>
      <p:ext uri="{BB962C8B-B14F-4D97-AF65-F5344CB8AC3E}">
        <p14:creationId xmlns:p14="http://schemas.microsoft.com/office/powerpoint/2010/main" val="1897190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Rachel </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7</a:t>
            </a:fld>
            <a:endParaRPr lang="en-US" dirty="0"/>
          </a:p>
        </p:txBody>
      </p:sp>
    </p:spTree>
    <p:extLst>
      <p:ext uri="{BB962C8B-B14F-4D97-AF65-F5344CB8AC3E}">
        <p14:creationId xmlns:p14="http://schemas.microsoft.com/office/powerpoint/2010/main" val="323580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Rachel</a:t>
            </a:r>
            <a:r>
              <a:rPr lang="en-US" baseline="0" dirty="0" smtClean="0"/>
              <a:t> </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8</a:t>
            </a:fld>
            <a:endParaRPr lang="en-US" dirty="0"/>
          </a:p>
        </p:txBody>
      </p:sp>
    </p:spTree>
    <p:extLst>
      <p:ext uri="{BB962C8B-B14F-4D97-AF65-F5344CB8AC3E}">
        <p14:creationId xmlns:p14="http://schemas.microsoft.com/office/powerpoint/2010/main" val="3962747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Connie </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9</a:t>
            </a:fld>
            <a:endParaRPr lang="en-US" dirty="0"/>
          </a:p>
        </p:txBody>
      </p:sp>
    </p:spTree>
    <p:extLst>
      <p:ext uri="{BB962C8B-B14F-4D97-AF65-F5344CB8AC3E}">
        <p14:creationId xmlns:p14="http://schemas.microsoft.com/office/powerpoint/2010/main" val="22312251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2" descr="Massachusetts Department of Elementary and Secondary Education"/>
          <p:cNvPicPr>
            <a:picLocks noChangeAspect="1"/>
          </p:cNvPicPr>
          <p:nvPr userDrawn="1"/>
        </p:nvPicPr>
        <p:blipFill>
          <a:blip r:embed="rId3" cstate="print"/>
          <a:srcRect/>
          <a:stretch>
            <a:fillRect/>
          </a:stretch>
        </p:blipFill>
        <p:spPr bwMode="auto">
          <a:xfrm>
            <a:off x="533400" y="5562600"/>
            <a:ext cx="2714625" cy="6477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E909CC5C-69EA-4534-BE59-4E5B0A4E5F75}" type="datetime1">
              <a:rPr lang="en-US" smtClean="0"/>
              <a:pPr/>
              <a:t>3/30/2017</a:t>
            </a:fld>
            <a:endParaRPr lang="en-US" dirty="0"/>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r>
              <a:rPr lang="en-US" dirty="0" smtClean="0"/>
              <a:t>Massachusetts Department of Elementary and Secondary Education</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85800" y="612775"/>
            <a:ext cx="76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EC8AA7-C9A5-4216-8731-B592272485AA}" type="datetime1">
              <a:rPr lang="en-US" smtClean="0"/>
              <a:pPr/>
              <a:t>3/30/2017</a:t>
            </a:fld>
            <a:endParaRPr lang="en-US" dirty="0"/>
          </a:p>
        </p:txBody>
      </p:sp>
      <p:sp>
        <p:nvSpPr>
          <p:cNvPr id="6" name="Footer Placeholder 5"/>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9E1034-51E8-4F0F-AA1F-A0FB2164C3F0}" type="datetime1">
              <a:rPr lang="en-US" smtClean="0"/>
              <a:pPr/>
              <a:t>3/30/2017</a:t>
            </a:fld>
            <a:endParaRPr lang="en-US" dirty="0"/>
          </a:p>
        </p:txBody>
      </p:sp>
      <p:sp>
        <p:nvSpPr>
          <p:cNvPr id="5" name="Footer Placeholder 4"/>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5F487C-80E0-4C45-884B-72002D7574F0}" type="datetime1">
              <a:rPr lang="en-US" smtClean="0"/>
              <a:pPr/>
              <a:t>3/30/2017</a:t>
            </a:fld>
            <a:endParaRPr lang="en-US" dirty="0"/>
          </a:p>
        </p:txBody>
      </p:sp>
      <p:sp>
        <p:nvSpPr>
          <p:cNvPr id="5" name="Footer Placeholder 4"/>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DE2A19-39A4-4724-A1C6-875579E7DEDE}" type="datetime1">
              <a:rPr lang="en-US" smtClean="0"/>
              <a:pPr/>
              <a:t>3/30/2017</a:t>
            </a:fld>
            <a:endParaRPr lang="en-US" dirty="0"/>
          </a:p>
        </p:txBody>
      </p:sp>
      <p:sp>
        <p:nvSpPr>
          <p:cNvPr id="5" name="Footer Placeholder 4"/>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6" name="Slide Number Placeholder 5"/>
          <p:cNvSpPr>
            <a:spLocks noGrp="1"/>
          </p:cNvSpPr>
          <p:nvPr>
            <p:ph type="sldNum" sz="quarter" idx="12"/>
          </p:nvPr>
        </p:nvSpPr>
        <p:spPr/>
        <p:txBody>
          <a:bodyPr/>
          <a:lstStyle/>
          <a:p>
            <a:fld id="{BD26C40E-487C-40A4-A841-8174FD7B7142}"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2E7DEE-5E2C-4AA2-A951-28B4C6DDD1AF}" type="datetime1">
              <a:rPr lang="en-US" smtClean="0"/>
              <a:pPr/>
              <a:t>3/30/2017</a:t>
            </a:fld>
            <a:endParaRPr lang="en-US" dirty="0"/>
          </a:p>
        </p:txBody>
      </p:sp>
      <p:sp>
        <p:nvSpPr>
          <p:cNvPr id="5" name="Footer Placeholder 4"/>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750741-271D-4839-B235-B416DD6EF192}" type="datetime1">
              <a:rPr lang="en-US" smtClean="0"/>
              <a:pPr/>
              <a:t>3/30/2017</a:t>
            </a:fld>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a:t>
            </a:fld>
            <a:endParaRPr lang="en-US" dirty="0"/>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6"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9E7BD9-B7FB-48A5-905C-BEA681EBED42}" type="datetime1">
              <a:rPr lang="en-US" smtClean="0"/>
              <a:pPr/>
              <a:t>3/30/2017</a:t>
            </a:fld>
            <a:endParaRPr lang="en-US" dirty="0"/>
          </a:p>
        </p:txBody>
      </p:sp>
      <p:sp>
        <p:nvSpPr>
          <p:cNvPr id="6" name="Footer Placeholder 5"/>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3A222F-8F1F-402C-B182-E7A3C7C197F8}" type="datetime1">
              <a:rPr lang="en-US" smtClean="0"/>
              <a:pPr/>
              <a:t>3/30/2017</a:t>
            </a:fld>
            <a:endParaRPr lang="en-US" dirty="0"/>
          </a:p>
        </p:txBody>
      </p:sp>
      <p:sp>
        <p:nvSpPr>
          <p:cNvPr id="8" name="Footer Placeholder 7"/>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9" name="Slide Number Placeholder 8"/>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9F08CE-243E-4233-90AB-0C1BBF00078D}" type="datetime1">
              <a:rPr lang="en-US" smtClean="0"/>
              <a:pPr/>
              <a:t>3/30/2017</a:t>
            </a:fld>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A8DBA1-BAFA-40A6-AEE5-1FF2DAF1BBDD}" type="datetime1">
              <a:rPr lang="en-US" smtClean="0"/>
              <a:pPr/>
              <a:t>3/30/2017</a:t>
            </a:fld>
            <a:endParaRPr lang="en-US" dirty="0"/>
          </a:p>
        </p:txBody>
      </p:sp>
      <p:sp>
        <p:nvSpPr>
          <p:cNvPr id="3" name="Footer Placeholder 2"/>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4" name="Slide Number Placeholder 3"/>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16" cstate="print">
            <a:lum bright="40000"/>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16" cstate="print">
            <a:lum bright="40000"/>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16" cstate="print">
            <a:lum bright="40000"/>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524000"/>
            <a:ext cx="7924800" cy="4602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DE2A19-39A4-4724-A1C6-875579E7DEDE}" type="datetime1">
              <a:rPr lang="en-US" smtClean="0"/>
              <a:pPr/>
              <a:t>3/30/2017</a:t>
            </a:fld>
            <a:endParaRPr lang="en-US" dirty="0"/>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Massachusetts Department of Elementary and Secondary Education</a:t>
            </a:r>
            <a:endParaRPr lang="en-US" dirty="0"/>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fld id="{BD26C40E-487C-40A4-A841-8174FD7B714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 id="2147483762" r:id="rId14"/>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533400"/>
            <a:ext cx="8077200" cy="1905000"/>
          </a:xfrm>
        </p:spPr>
        <p:txBody>
          <a:bodyPr>
            <a:normAutofit/>
          </a:bodyPr>
          <a:lstStyle/>
          <a:p>
            <a:r>
              <a:rPr lang="it-IT" sz="3600" dirty="0" smtClean="0"/>
              <a:t>Standards Review:  </a:t>
            </a:r>
            <a:br>
              <a:rPr lang="it-IT" sz="3600" dirty="0" smtClean="0"/>
            </a:br>
            <a:r>
              <a:rPr lang="it-IT" sz="3600" dirty="0" smtClean="0"/>
              <a:t>English Language Arts (ELA)/Literacy and Mathematics </a:t>
            </a:r>
            <a:endParaRPr lang="en-US" sz="3600" dirty="0"/>
          </a:p>
        </p:txBody>
      </p:sp>
      <p:sp>
        <p:nvSpPr>
          <p:cNvPr id="3" name="Subtitle 2"/>
          <p:cNvSpPr>
            <a:spLocks noGrp="1"/>
          </p:cNvSpPr>
          <p:nvPr>
            <p:ph type="subTitle" idx="1"/>
          </p:nvPr>
        </p:nvSpPr>
        <p:spPr>
          <a:xfrm>
            <a:off x="533400" y="2590800"/>
            <a:ext cx="5791200" cy="3048000"/>
          </a:xfrm>
        </p:spPr>
        <p:txBody>
          <a:bodyPr>
            <a:noAutofit/>
          </a:bodyPr>
          <a:lstStyle/>
          <a:p>
            <a:endParaRPr lang="en-US" sz="2400" dirty="0" smtClean="0">
              <a:solidFill>
                <a:srgbClr val="8A8BA1"/>
              </a:solidFill>
              <a:latin typeface="+mn-lt"/>
            </a:endParaRPr>
          </a:p>
          <a:p>
            <a:r>
              <a:rPr lang="en-US" sz="2400" dirty="0" smtClean="0">
                <a:solidFill>
                  <a:srgbClr val="8A8BA1"/>
                </a:solidFill>
                <a:latin typeface="+mn-lt"/>
              </a:rPr>
              <a:t>Motion for the Board to vote on proposed revised standards. </a:t>
            </a: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Department Responses to Public Comment: Mathematics</a:t>
            </a: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10</a:t>
            </a:fld>
            <a:endParaRPr lang="en-US" dirty="0"/>
          </a:p>
        </p:txBody>
      </p:sp>
      <p:graphicFrame>
        <p:nvGraphicFramePr>
          <p:cNvPr id="8" name="Content Placeholder 5"/>
          <p:cNvGraphicFramePr>
            <a:graphicFrameLocks/>
          </p:cNvGraphicFramePr>
          <p:nvPr/>
        </p:nvGraphicFramePr>
        <p:xfrm>
          <a:off x="609600" y="2402840"/>
          <a:ext cx="7924800" cy="3937000"/>
        </p:xfrm>
        <a:graphic>
          <a:graphicData uri="http://schemas.openxmlformats.org/drawingml/2006/table">
            <a:tbl>
              <a:tblPr firstRow="1" bandRow="1">
                <a:tableStyleId>{5C22544A-7EE6-4342-B048-85BDC9FD1C3A}</a:tableStyleId>
              </a:tblPr>
              <a:tblGrid>
                <a:gridCol w="4114800"/>
                <a:gridCol w="3810000"/>
              </a:tblGrid>
              <a:tr h="370840">
                <a:tc>
                  <a:txBody>
                    <a:bodyPr/>
                    <a:lstStyle/>
                    <a:p>
                      <a:r>
                        <a:rPr lang="en-US" dirty="0" smtClean="0"/>
                        <a:t>Public Comment</a:t>
                      </a:r>
                      <a:endParaRPr lang="en-US" dirty="0"/>
                    </a:p>
                  </a:txBody>
                  <a:tcPr>
                    <a:solidFill>
                      <a:srgbClr val="86A84A"/>
                    </a:solidFill>
                  </a:tcPr>
                </a:tc>
                <a:tc>
                  <a:txBody>
                    <a:bodyPr/>
                    <a:lstStyle/>
                    <a:p>
                      <a:r>
                        <a:rPr lang="en-US" dirty="0" smtClean="0"/>
                        <a:t>Action</a:t>
                      </a:r>
                      <a:endParaRPr lang="en-US" dirty="0"/>
                    </a:p>
                  </a:txBody>
                  <a:tcPr>
                    <a:solidFill>
                      <a:srgbClr val="86A84A"/>
                    </a:solidFill>
                  </a:tcPr>
                </a:tc>
              </a:tr>
              <a:tr h="370840">
                <a:tc>
                  <a:txBody>
                    <a:bodyPr/>
                    <a:lstStyle/>
                    <a:p>
                      <a:r>
                        <a:rPr lang="en-US" dirty="0" smtClean="0"/>
                        <a:t>Removing the phrase “explain a proof”</a:t>
                      </a:r>
                      <a:r>
                        <a:rPr lang="en-US" baseline="0" dirty="0" smtClean="0"/>
                        <a:t> of the Pythagorean Theorem in the standards for grade 8 resulted in lost rigor.</a:t>
                      </a:r>
                      <a:endParaRPr lang="en-US" dirty="0"/>
                    </a:p>
                  </a:txBody>
                  <a:tcPr>
                    <a:solidFill>
                      <a:srgbClr val="CDDDAC"/>
                    </a:solidFill>
                  </a:tcPr>
                </a:tc>
                <a:tc>
                  <a:txBody>
                    <a:bodyPr/>
                    <a:lstStyle/>
                    <a:p>
                      <a:r>
                        <a:rPr lang="en-US" dirty="0" smtClean="0"/>
                        <a:t>Standard </a:t>
                      </a:r>
                      <a:r>
                        <a:rPr lang="en-US" baseline="0" dirty="0" smtClean="0"/>
                        <a:t>edited to clarify that grade 8 students must be able to “</a:t>
                      </a:r>
                      <a:r>
                        <a:rPr lang="en-US" i="0" baseline="0" dirty="0" smtClean="0"/>
                        <a:t>analyze and justify”</a:t>
                      </a:r>
                      <a:r>
                        <a:rPr lang="en-US" baseline="0" dirty="0" smtClean="0"/>
                        <a:t> the theorem. </a:t>
                      </a:r>
                      <a:endParaRPr lang="en-US" dirty="0"/>
                    </a:p>
                  </a:txBody>
                  <a:tcPr>
                    <a:solidFill>
                      <a:srgbClr val="CDDDAC"/>
                    </a:solidFill>
                  </a:tcPr>
                </a:tc>
              </a:tr>
              <a:tr h="370840">
                <a:tc>
                  <a:txBody>
                    <a:bodyPr/>
                    <a:lstStyle/>
                    <a:p>
                      <a:r>
                        <a:rPr lang="en-US" dirty="0" smtClean="0"/>
                        <a:t>Edits to model course standards in the two</a:t>
                      </a:r>
                      <a:r>
                        <a:rPr lang="en-US" baseline="0" dirty="0" smtClean="0"/>
                        <a:t> high school pathways (traditional and integrated) resulted in different expectations for student learning. </a:t>
                      </a:r>
                      <a:endParaRPr lang="en-US" dirty="0"/>
                    </a:p>
                  </a:txBody>
                  <a:tcPr>
                    <a:solidFill>
                      <a:srgbClr val="E6EED5"/>
                    </a:solidFill>
                  </a:tcPr>
                </a:tc>
                <a:tc>
                  <a:txBody>
                    <a:bodyPr/>
                    <a:lstStyle/>
                    <a:p>
                      <a:r>
                        <a:rPr lang="en-US" dirty="0" smtClean="0"/>
                        <a:t>Edits</a:t>
                      </a:r>
                      <a:r>
                        <a:rPr lang="en-US" baseline="0" dirty="0" smtClean="0"/>
                        <a:t> made to high school model course standards to ensure consistent expectations across pathways. </a:t>
                      </a:r>
                      <a:endParaRPr lang="en-US" dirty="0"/>
                    </a:p>
                  </a:txBody>
                  <a:tcPr>
                    <a:solidFill>
                      <a:srgbClr val="E6EED5"/>
                    </a:solidFill>
                  </a:tcPr>
                </a:tc>
              </a:tr>
              <a:tr h="370840">
                <a:tc>
                  <a:txBody>
                    <a:bodyPr/>
                    <a:lstStyle/>
                    <a:p>
                      <a:r>
                        <a:rPr lang="en-US" dirty="0" smtClean="0"/>
                        <a:t>The model course standards were edited, but not the Conceptual</a:t>
                      </a:r>
                      <a:r>
                        <a:rPr lang="en-US" baseline="0" dirty="0" smtClean="0"/>
                        <a:t> Category standards, causing misalignment. </a:t>
                      </a:r>
                      <a:endParaRPr lang="en-US" dirty="0"/>
                    </a:p>
                  </a:txBody>
                  <a:tcPr>
                    <a:solidFill>
                      <a:srgbClr val="CDDDAC"/>
                    </a:solidFill>
                  </a:tcPr>
                </a:tc>
                <a:tc>
                  <a:txBody>
                    <a:bodyPr/>
                    <a:lstStyle/>
                    <a:p>
                      <a:r>
                        <a:rPr lang="en-US" baseline="0" dirty="0" smtClean="0"/>
                        <a:t>Conceptual Category standards edited to reflect the learning expectations of both pathways. </a:t>
                      </a:r>
                      <a:endParaRPr lang="en-US" dirty="0"/>
                    </a:p>
                  </a:txBody>
                  <a:tcPr>
                    <a:solidFill>
                      <a:srgbClr val="CDDDAC"/>
                    </a:solidFill>
                  </a:tcPr>
                </a:tc>
              </a:tr>
            </a:tbl>
          </a:graphicData>
        </a:graphic>
      </p:graphicFrame>
      <p:sp>
        <p:nvSpPr>
          <p:cNvPr id="9" name="Rectangle 8"/>
          <p:cNvSpPr/>
          <p:nvPr/>
        </p:nvSpPr>
        <p:spPr>
          <a:xfrm>
            <a:off x="609600" y="1991360"/>
            <a:ext cx="1231427" cy="369332"/>
          </a:xfrm>
          <a:prstGeom prst="rect">
            <a:avLst/>
          </a:prstGeom>
        </p:spPr>
        <p:txBody>
          <a:bodyPr wrap="none">
            <a:spAutoFit/>
          </a:bodyPr>
          <a:lstStyle/>
          <a:p>
            <a:r>
              <a:rPr lang="en-US" dirty="0" smtClean="0"/>
              <a:t>Examples: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Literacy Across the Curriculum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ELA/Literacy:</a:t>
            </a:r>
          </a:p>
          <a:p>
            <a:pPr lvl="1"/>
            <a:r>
              <a:rPr lang="en-US" dirty="0" smtClean="0"/>
              <a:t>More attention to abbreviations and symbols related to content areas (e.g., kg., B.C.E., #, &gt;) </a:t>
            </a:r>
          </a:p>
          <a:p>
            <a:pPr lvl="1"/>
            <a:r>
              <a:rPr lang="en-US" dirty="0" smtClean="0"/>
              <a:t>References to mathematics where other content areas are mentioned, as appropriate</a:t>
            </a:r>
          </a:p>
          <a:p>
            <a:pPr lvl="1"/>
            <a:r>
              <a:rPr lang="en-US" dirty="0" smtClean="0"/>
              <a:t>New Speaking and Listening strand in standards for Literacy in the Content areas</a:t>
            </a:r>
          </a:p>
          <a:p>
            <a:pPr lvl="1"/>
            <a:r>
              <a:rPr lang="en-US" dirty="0" smtClean="0"/>
              <a:t>Instructional examples, sample student writing, and guidance related to various content areas</a:t>
            </a:r>
          </a:p>
          <a:p>
            <a:r>
              <a:rPr lang="en-US" dirty="0" smtClean="0"/>
              <a:t>Mathematics:</a:t>
            </a:r>
          </a:p>
          <a:p>
            <a:pPr lvl="1"/>
            <a:r>
              <a:rPr lang="en-US" dirty="0" smtClean="0"/>
              <a:t>Strengthened introductory language to stress importance of literacy skills to effective communication about mathematics</a:t>
            </a:r>
          </a:p>
          <a:p>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Civic Learning and Engagement</a:t>
            </a:r>
            <a:endParaRPr lang="en-US" dirty="0"/>
          </a:p>
        </p:txBody>
      </p:sp>
      <p:sp>
        <p:nvSpPr>
          <p:cNvPr id="3" name="Content Placeholder 2"/>
          <p:cNvSpPr>
            <a:spLocks noGrp="1"/>
          </p:cNvSpPr>
          <p:nvPr>
            <p:ph idx="1"/>
          </p:nvPr>
        </p:nvSpPr>
        <p:spPr>
          <a:xfrm>
            <a:off x="609600" y="1524000"/>
            <a:ext cx="7924800" cy="4724400"/>
          </a:xfrm>
        </p:spPr>
        <p:txBody>
          <a:bodyPr/>
          <a:lstStyle/>
          <a:p>
            <a:r>
              <a:rPr lang="en-US" dirty="0" smtClean="0"/>
              <a:t>Introductory material reflects new definition of college, career, </a:t>
            </a:r>
            <a:r>
              <a:rPr lang="en-US" dirty="0" smtClean="0">
                <a:solidFill>
                  <a:schemeClr val="accent1"/>
                </a:solidFill>
              </a:rPr>
              <a:t>and civic </a:t>
            </a:r>
            <a:r>
              <a:rPr lang="en-US" dirty="0" smtClean="0"/>
              <a:t>readiness adopted by Boards of Elementary and Secondary Education and Higher Education in 2016.</a:t>
            </a:r>
          </a:p>
          <a:p>
            <a:endParaRPr lang="en-US" dirty="0" smtClean="0"/>
          </a:p>
          <a:p>
            <a:pPr>
              <a:buNone/>
            </a:pPr>
            <a:endParaRPr lang="en-US" dirty="0" smtClean="0"/>
          </a:p>
          <a:p>
            <a:endParaRPr lang="en-US" dirty="0" smtClean="0"/>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12</a:t>
            </a:fld>
            <a:endParaRPr lang="en-US" dirty="0"/>
          </a:p>
        </p:txBody>
      </p:sp>
      <p:graphicFrame>
        <p:nvGraphicFramePr>
          <p:cNvPr id="8" name="Diagram 7"/>
          <p:cNvGraphicFramePr/>
          <p:nvPr/>
        </p:nvGraphicFramePr>
        <p:xfrm>
          <a:off x="1295400" y="3429000"/>
          <a:ext cx="6400800" cy="274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Improved Glossaries</a:t>
            </a: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13</a:t>
            </a:fld>
            <a:endParaRPr lang="en-US" dirty="0"/>
          </a:p>
        </p:txBody>
      </p:sp>
      <p:sp>
        <p:nvSpPr>
          <p:cNvPr id="6" name="Content Placeholder 2"/>
          <p:cNvSpPr>
            <a:spLocks noGrp="1"/>
          </p:cNvSpPr>
          <p:nvPr>
            <p:ph idx="1"/>
          </p:nvPr>
        </p:nvSpPr>
        <p:spPr/>
        <p:txBody>
          <a:bodyPr numCol="2">
            <a:normAutofit/>
          </a:bodyPr>
          <a:lstStyle/>
          <a:p>
            <a:r>
              <a:rPr lang="en-US" sz="2400" dirty="0" smtClean="0"/>
              <a:t>The glossaries included in both Frameworks have been improved for clarity. New or improved definitions have been added for terms such as:</a:t>
            </a:r>
          </a:p>
          <a:p>
            <a:endParaRPr lang="en-US" sz="2400" dirty="0" smtClean="0"/>
          </a:p>
          <a:p>
            <a:pPr lvl="1"/>
            <a:endParaRPr lang="en-US" dirty="0" smtClean="0"/>
          </a:p>
          <a:p>
            <a:pPr lvl="1"/>
            <a:endParaRPr lang="en-US" dirty="0"/>
          </a:p>
          <a:p>
            <a:pPr lvl="1"/>
            <a:endParaRPr lang="en-US" dirty="0" smtClean="0"/>
          </a:p>
          <a:p>
            <a:pPr marL="457200" lvl="1" indent="0">
              <a:buNone/>
            </a:pPr>
            <a:endParaRPr lang="en-US" dirty="0" smtClean="0"/>
          </a:p>
          <a:p>
            <a:pPr lvl="1"/>
            <a:r>
              <a:rPr lang="en-US" dirty="0" smtClean="0"/>
              <a:t>ELA/Literacy:</a:t>
            </a:r>
          </a:p>
          <a:p>
            <a:pPr lvl="2"/>
            <a:r>
              <a:rPr lang="en-US" dirty="0" smtClean="0"/>
              <a:t>audience</a:t>
            </a:r>
          </a:p>
          <a:p>
            <a:pPr lvl="2"/>
            <a:r>
              <a:rPr lang="en-US" dirty="0" smtClean="0"/>
              <a:t>read closely</a:t>
            </a:r>
          </a:p>
          <a:p>
            <a:pPr lvl="2"/>
            <a:r>
              <a:rPr lang="en-US" dirty="0" smtClean="0"/>
              <a:t>allusion</a:t>
            </a:r>
          </a:p>
          <a:p>
            <a:pPr lvl="2"/>
            <a:r>
              <a:rPr lang="en-US" dirty="0" smtClean="0"/>
              <a:t>verb</a:t>
            </a:r>
          </a:p>
          <a:p>
            <a:pPr lvl="1"/>
            <a:r>
              <a:rPr lang="en-US" dirty="0" smtClean="0"/>
              <a:t>Mathematics:</a:t>
            </a:r>
          </a:p>
          <a:p>
            <a:pPr lvl="2"/>
            <a:r>
              <a:rPr lang="en-US" dirty="0" smtClean="0"/>
              <a:t>fluency </a:t>
            </a:r>
          </a:p>
          <a:p>
            <a:pPr lvl="2"/>
            <a:r>
              <a:rPr lang="en-US" dirty="0" smtClean="0"/>
              <a:t>know from memory </a:t>
            </a:r>
          </a:p>
          <a:p>
            <a:pPr lvl="2"/>
            <a:r>
              <a:rPr lang="en-US" dirty="0" smtClean="0"/>
              <a:t>algorithm</a:t>
            </a:r>
          </a:p>
          <a:p>
            <a:pPr lvl="2"/>
            <a:r>
              <a:rPr lang="en-US" dirty="0" smtClean="0"/>
              <a:t>standard algorithm</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Next Steps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Copyedit </a:t>
            </a:r>
          </a:p>
          <a:p>
            <a:r>
              <a:rPr lang="en-US" dirty="0" smtClean="0"/>
              <a:t>Transmit to the Joint Committee on Education </a:t>
            </a:r>
          </a:p>
          <a:p>
            <a:r>
              <a:rPr lang="en-US" dirty="0" smtClean="0"/>
              <a:t>Make available statewide </a:t>
            </a:r>
          </a:p>
          <a:p>
            <a:r>
              <a:rPr lang="en-US" dirty="0" smtClean="0"/>
              <a:t>Provide implementation support to districts—examples: </a:t>
            </a:r>
          </a:p>
          <a:p>
            <a:pPr lvl="1"/>
            <a:r>
              <a:rPr lang="en-US" dirty="0" smtClean="0"/>
              <a:t>Regional networks &amp; professional learning for educators</a:t>
            </a:r>
          </a:p>
          <a:p>
            <a:pPr lvl="1"/>
            <a:r>
              <a:rPr lang="en-US" dirty="0" smtClean="0"/>
              <a:t>Extensive guidance materials (e.g., cross-walks between revised and previous standards)</a:t>
            </a:r>
          </a:p>
          <a:p>
            <a:pPr lvl="1"/>
            <a:r>
              <a:rPr lang="en-US" dirty="0" smtClean="0"/>
              <a:t>Links to current resources (e.g., videos of teaching, model curriculum)</a:t>
            </a:r>
          </a:p>
          <a:p>
            <a:r>
              <a:rPr lang="en-US" dirty="0" smtClean="0"/>
              <a:t>Align the Next-generation MCAS with the revised standards for the spring 2018 administration </a:t>
            </a:r>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Thank you for your support of this work.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Examples</a:t>
            </a:r>
            <a:endParaRPr lang="en-US"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rmAutofit fontScale="90000"/>
          </a:bodyPr>
          <a:lstStyle/>
          <a:p>
            <a:r>
              <a:rPr lang="en-US" dirty="0" smtClean="0"/>
              <a:t>Increasing Coherence: ELA/Literacy</a:t>
            </a: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17</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87122445"/>
              </p:ext>
            </p:extLst>
          </p:nvPr>
        </p:nvGraphicFramePr>
        <p:xfrm>
          <a:off x="609600" y="1524000"/>
          <a:ext cx="7924800" cy="4602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Increasing Rigor: ELA/Literacy</a:t>
            </a: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18</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47299288"/>
              </p:ext>
            </p:extLst>
          </p:nvPr>
        </p:nvGraphicFramePr>
        <p:xfrm>
          <a:off x="609600" y="1524000"/>
          <a:ext cx="7924800" cy="4602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Increasing Clarity: ELA/Literacy</a:t>
            </a: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19</a:t>
            </a:fld>
            <a:endParaRPr lang="en-US" dirty="0"/>
          </a:p>
        </p:txBody>
      </p:sp>
      <p:graphicFrame>
        <p:nvGraphicFramePr>
          <p:cNvPr id="6" name="Content Placeholder 5"/>
          <p:cNvGraphicFramePr>
            <a:graphicFrameLocks noGrp="1"/>
          </p:cNvGraphicFramePr>
          <p:nvPr>
            <p:ph idx="1"/>
          </p:nvPr>
        </p:nvGraphicFramePr>
        <p:xfrm>
          <a:off x="609600" y="1524000"/>
          <a:ext cx="7924800" cy="4602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this so important?</a:t>
            </a:r>
            <a:endParaRPr lang="en-US" dirty="0"/>
          </a:p>
        </p:txBody>
      </p:sp>
      <p:sp>
        <p:nvSpPr>
          <p:cNvPr id="3" name="Content Placeholder 2"/>
          <p:cNvSpPr>
            <a:spLocks noGrp="1"/>
          </p:cNvSpPr>
          <p:nvPr>
            <p:ph idx="1"/>
          </p:nvPr>
        </p:nvSpPr>
        <p:spPr>
          <a:xfrm>
            <a:off x="609600" y="1524000"/>
            <a:ext cx="7924800" cy="4800600"/>
          </a:xfrm>
        </p:spPr>
        <p:txBody>
          <a:bodyPr>
            <a:noAutofit/>
          </a:bodyPr>
          <a:lstStyle/>
          <a:p>
            <a:pPr>
              <a:buNone/>
            </a:pPr>
            <a:r>
              <a:rPr lang="en-US" sz="2100" dirty="0" smtClean="0"/>
              <a:t>Reason #1: The standards define the expectations for what teachers should teach and what students should learn for the nearly 1 million students in our schools. </a:t>
            </a:r>
          </a:p>
          <a:p>
            <a:pPr>
              <a:buNone/>
            </a:pPr>
            <a:endParaRPr lang="en-US" sz="2100" dirty="0" smtClean="0"/>
          </a:p>
          <a:p>
            <a:pPr>
              <a:buNone/>
            </a:pPr>
            <a:r>
              <a:rPr lang="en-US" sz="2100" dirty="0" smtClean="0"/>
              <a:t>Reason #2: The standards are based on the premise that if students are successful in attaining the knowledge and skills defined by the standards, they will be successful after high school.  </a:t>
            </a:r>
          </a:p>
          <a:p>
            <a:pPr>
              <a:buNone/>
            </a:pPr>
            <a:endParaRPr lang="en-US" sz="2100" dirty="0" smtClean="0"/>
          </a:p>
          <a:p>
            <a:pPr>
              <a:buNone/>
            </a:pPr>
            <a:r>
              <a:rPr lang="en-US" sz="2100" dirty="0" smtClean="0"/>
              <a:t>Reason #3: The standards should be a cornerstone of all of our work across the agency. For example, we should be asking ourselves, </a:t>
            </a:r>
            <a:r>
              <a:rPr lang="en-US" sz="2100" i="1" dirty="0" smtClean="0"/>
              <a:t>“How does my work link to ensuring students access and achieve these ambitious goals for their learning?”</a:t>
            </a:r>
            <a:endParaRPr lang="en-US" sz="2100" dirty="0" smtClean="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229600" cy="1143000"/>
          </a:xfrm>
        </p:spPr>
        <p:txBody>
          <a:bodyPr>
            <a:normAutofit fontScale="90000"/>
          </a:bodyPr>
          <a:lstStyle/>
          <a:p>
            <a:r>
              <a:rPr lang="en-US" dirty="0" smtClean="0">
                <a:latin typeface="Tahoma" pitchFamily="34" charset="0"/>
                <a:ea typeface="Tahoma" pitchFamily="34" charset="0"/>
                <a:cs typeface="Tahoma" pitchFamily="34" charset="0"/>
              </a:rPr>
              <a:t>Increasing Coherence: Mathematics</a:t>
            </a: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20</a:t>
            </a:fld>
            <a:endParaRPr lang="en-US" dirty="0"/>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3809826201"/>
              </p:ext>
            </p:extLst>
          </p:nvPr>
        </p:nvGraphicFramePr>
        <p:xfrm>
          <a:off x="609600" y="1524000"/>
          <a:ext cx="7924800" cy="4602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ahoma" pitchFamily="34" charset="0"/>
                <a:ea typeface="Tahoma" pitchFamily="34" charset="0"/>
                <a:cs typeface="Tahoma" pitchFamily="34" charset="0"/>
              </a:rPr>
              <a:t>Increasing Clarity: Mathematics</a:t>
            </a: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21</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06296050"/>
              </p:ext>
            </p:extLst>
          </p:nvPr>
        </p:nvGraphicFramePr>
        <p:xfrm>
          <a:off x="609600" y="1524000"/>
          <a:ext cx="7924800" cy="4602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ahoma" pitchFamily="34" charset="0"/>
                <a:ea typeface="Tahoma" pitchFamily="34" charset="0"/>
                <a:cs typeface="Tahoma" pitchFamily="34" charset="0"/>
              </a:rPr>
              <a:t>Increasing Rigor: Mathematics</a:t>
            </a: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22</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94059126"/>
              </p:ext>
            </p:extLst>
          </p:nvPr>
        </p:nvGraphicFramePr>
        <p:xfrm>
          <a:off x="609600" y="1600200"/>
          <a:ext cx="7924800" cy="4602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ahoma" pitchFamily="34" charset="0"/>
                <a:ea typeface="Tahoma" pitchFamily="34" charset="0"/>
                <a:cs typeface="Tahoma" pitchFamily="34" charset="0"/>
              </a:rPr>
              <a:t>Clarity and Rigor: Mathematics</a:t>
            </a: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23</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85530942"/>
              </p:ext>
            </p:extLst>
          </p:nvPr>
        </p:nvGraphicFramePr>
        <p:xfrm>
          <a:off x="609600" y="1524000"/>
          <a:ext cx="7924800" cy="4602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Reminder: How did we approach revisions?</a:t>
            </a:r>
            <a:endParaRPr lang="en-US" dirty="0"/>
          </a:p>
        </p:txBody>
      </p:sp>
      <p:sp>
        <p:nvSpPr>
          <p:cNvPr id="3" name="Content Placeholder 2"/>
          <p:cNvSpPr>
            <a:spLocks noGrp="1"/>
          </p:cNvSpPr>
          <p:nvPr>
            <p:ph idx="1"/>
          </p:nvPr>
        </p:nvSpPr>
        <p:spPr>
          <a:xfrm>
            <a:off x="609600" y="1828800"/>
            <a:ext cx="7924800" cy="4297363"/>
          </a:xfrm>
        </p:spPr>
        <p:txBody>
          <a:bodyPr>
            <a:normAutofit/>
          </a:bodyPr>
          <a:lstStyle/>
          <a:p>
            <a:pPr>
              <a:buNone/>
            </a:pPr>
            <a:r>
              <a:rPr lang="en-US" dirty="0" smtClean="0"/>
              <a:t>We asked: Will this proposed revision….</a:t>
            </a:r>
          </a:p>
          <a:p>
            <a:pPr>
              <a:buNone/>
            </a:pPr>
            <a:r>
              <a:rPr lang="en-US" dirty="0" smtClean="0"/>
              <a:t>Increase coherence?	</a:t>
            </a:r>
          </a:p>
          <a:p>
            <a:pPr>
              <a:buNone/>
            </a:pPr>
            <a:r>
              <a:rPr lang="en-US" dirty="0" smtClean="0"/>
              <a:t>Increase rigor (ambition)?</a:t>
            </a:r>
          </a:p>
          <a:p>
            <a:pPr>
              <a:buNone/>
            </a:pPr>
            <a:r>
              <a:rPr lang="en-US" dirty="0" smtClean="0"/>
              <a:t>Increase clarity?</a:t>
            </a:r>
          </a:p>
          <a:p>
            <a:pPr>
              <a:buNone/>
            </a:pPr>
            <a:endParaRPr lang="en-US" dirty="0" smtClean="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p:txBody>
          <a:bodyPr/>
          <a:lstStyle/>
          <a:p>
            <a:pPr>
              <a:buNone/>
            </a:pPr>
            <a:r>
              <a:rPr lang="en-US" dirty="0" smtClean="0"/>
              <a:t>	</a:t>
            </a:r>
          </a:p>
          <a:p>
            <a:pPr>
              <a:buNone/>
            </a:pPr>
            <a:r>
              <a:rPr lang="en-US" dirty="0" smtClean="0"/>
              <a:t>	We are grateful to the hundreds of Massachusetts pre-K–12 educators, higher education faculty, and other stakeholders who contributed hundreds of hours of time and thoughtful feedback to build Massachusetts’ standards for ELA/literacy and mathematics—the highest-quality standards in the nation.</a:t>
            </a: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Three Phases</a:t>
            </a:r>
            <a:endParaRPr lang="en-US" dirty="0"/>
          </a:p>
        </p:txBody>
      </p:sp>
      <p:sp>
        <p:nvSpPr>
          <p:cNvPr id="3" name="Content Placeholder 2"/>
          <p:cNvSpPr>
            <a:spLocks noGrp="1"/>
          </p:cNvSpPr>
          <p:nvPr>
            <p:ph idx="1"/>
          </p:nvPr>
        </p:nvSpPr>
        <p:spPr>
          <a:xfrm>
            <a:off x="609600" y="1524000"/>
            <a:ext cx="8077200" cy="4602163"/>
          </a:xfrm>
        </p:spPr>
        <p:txBody>
          <a:bodyPr>
            <a:normAutofit/>
          </a:bodyPr>
          <a:lstStyle/>
          <a:p>
            <a:pPr lvl="0"/>
            <a:r>
              <a:rPr lang="en-US" dirty="0" smtClean="0"/>
              <a:t>Phase 1 (January–July 2016): Gathered recommendations for revisions. </a:t>
            </a:r>
          </a:p>
          <a:p>
            <a:pPr lvl="0"/>
            <a:endParaRPr lang="en-US" dirty="0" smtClean="0"/>
          </a:p>
          <a:p>
            <a:pPr lvl="0"/>
            <a:r>
              <a:rPr lang="en-US" dirty="0" smtClean="0"/>
              <a:t>Phase 2 (July–October 2016): Completed proposed revisions; updated Board on progress.</a:t>
            </a:r>
          </a:p>
          <a:p>
            <a:pPr lvl="0"/>
            <a:endParaRPr lang="en-US" dirty="0" smtClean="0"/>
          </a:p>
          <a:p>
            <a:pPr lvl="0"/>
            <a:r>
              <a:rPr lang="en-US" dirty="0" smtClean="0"/>
              <a:t>Phase 3 (November 2016 – Spring 2017): Conducted public comment period; made final revisions.</a:t>
            </a:r>
          </a:p>
          <a:p>
            <a:pPr>
              <a:buNone/>
            </a:pP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 of Public Comment </a:t>
            </a:r>
            <a:endParaRPr lang="en-US" dirty="0"/>
          </a:p>
        </p:txBody>
      </p:sp>
      <p:sp>
        <p:nvSpPr>
          <p:cNvPr id="3" name="Content Placeholder 2"/>
          <p:cNvSpPr>
            <a:spLocks noGrp="1"/>
          </p:cNvSpPr>
          <p:nvPr>
            <p:ph idx="1"/>
          </p:nvPr>
        </p:nvSpPr>
        <p:spPr>
          <a:xfrm>
            <a:off x="609600" y="1524000"/>
            <a:ext cx="7924800" cy="4800600"/>
          </a:xfrm>
        </p:spPr>
        <p:txBody>
          <a:bodyPr>
            <a:normAutofit fontScale="77500" lnSpcReduction="20000"/>
          </a:bodyPr>
          <a:lstStyle/>
          <a:p>
            <a:pPr lvl="0">
              <a:lnSpc>
                <a:spcPct val="120000"/>
              </a:lnSpc>
            </a:pPr>
            <a:r>
              <a:rPr lang="en-US" sz="3000" dirty="0" smtClean="0"/>
              <a:t>Online public comment survey (997 full or partial responses, 78% pre-K–12 teachers, 10% pre-K–12 administrators) </a:t>
            </a:r>
          </a:p>
          <a:p>
            <a:pPr lvl="0">
              <a:lnSpc>
                <a:spcPct val="120000"/>
              </a:lnSpc>
            </a:pPr>
            <a:r>
              <a:rPr lang="en-US" sz="3000" dirty="0" smtClean="0"/>
              <a:t>10 public regional meetings hosted by the Department (473 participants)</a:t>
            </a:r>
          </a:p>
          <a:p>
            <a:pPr lvl="0">
              <a:lnSpc>
                <a:spcPct val="120000"/>
              </a:lnSpc>
            </a:pPr>
            <a:r>
              <a:rPr lang="en-US" sz="3000" dirty="0" smtClean="0"/>
              <a:t>Student Advisory Council meeting (60 participants) </a:t>
            </a:r>
          </a:p>
          <a:p>
            <a:pPr lvl="0">
              <a:lnSpc>
                <a:spcPct val="120000"/>
              </a:lnSpc>
            </a:pPr>
            <a:r>
              <a:rPr lang="en-US" sz="3000" dirty="0" smtClean="0"/>
              <a:t>4 public conference calls hosted by the Department (162 participants)</a:t>
            </a:r>
          </a:p>
          <a:p>
            <a:pPr>
              <a:lnSpc>
                <a:spcPct val="120000"/>
              </a:lnSpc>
            </a:pPr>
            <a:r>
              <a:rPr lang="en-US" sz="3000" dirty="0" smtClean="0"/>
              <a:t>Principal and Teacher Advisory Cabinets (~75 participants)</a:t>
            </a:r>
          </a:p>
          <a:p>
            <a:pPr>
              <a:lnSpc>
                <a:spcPct val="120000"/>
              </a:lnSpc>
            </a:pPr>
            <a:r>
              <a:rPr lang="en-US" sz="3000" dirty="0" smtClean="0"/>
              <a:t>Additional correspondence related to the draft frameworks</a:t>
            </a:r>
          </a:p>
          <a:p>
            <a:pPr lvl="0">
              <a:buNone/>
            </a:pPr>
            <a:endParaRPr lang="en-US" dirty="0" smtClean="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Public Comment Survey: ELA/Literacy</a:t>
            </a:r>
            <a:endParaRPr lang="en-US" dirty="0"/>
          </a:p>
        </p:txBody>
      </p:sp>
      <p:graphicFrame>
        <p:nvGraphicFramePr>
          <p:cNvPr id="6" name="Content Placeholder 5"/>
          <p:cNvGraphicFramePr>
            <a:graphicFrameLocks noGrp="1"/>
          </p:cNvGraphicFramePr>
          <p:nvPr>
            <p:ph idx="1"/>
          </p:nvPr>
        </p:nvGraphicFramePr>
        <p:xfrm>
          <a:off x="609600" y="2011680"/>
          <a:ext cx="7924800" cy="3657600"/>
        </p:xfrm>
        <a:graphic>
          <a:graphicData uri="http://schemas.openxmlformats.org/drawingml/2006/table">
            <a:tbl>
              <a:tblPr firstRow="1" bandRow="1">
                <a:tableStyleId>{5C22544A-7EE6-4342-B048-85BDC9FD1C3A}</a:tableStyleId>
              </a:tblPr>
              <a:tblGrid>
                <a:gridCol w="2641600"/>
                <a:gridCol w="2641600"/>
                <a:gridCol w="2641600"/>
              </a:tblGrid>
              <a:tr h="370840">
                <a:tc>
                  <a:txBody>
                    <a:bodyPr/>
                    <a:lstStyle/>
                    <a:p>
                      <a:r>
                        <a:rPr lang="en-US" dirty="0" smtClean="0"/>
                        <a:t>Item</a:t>
                      </a:r>
                      <a:endParaRPr lang="en-US" dirty="0"/>
                    </a:p>
                  </a:txBody>
                  <a:tcPr/>
                </a:tc>
                <a:tc>
                  <a:txBody>
                    <a:bodyPr/>
                    <a:lstStyle/>
                    <a:p>
                      <a:r>
                        <a:rPr lang="en-US" dirty="0" smtClean="0"/>
                        <a:t>Agree or </a:t>
                      </a:r>
                    </a:p>
                    <a:p>
                      <a:r>
                        <a:rPr lang="en-US" dirty="0" smtClean="0"/>
                        <a:t>Somewhat</a:t>
                      </a:r>
                      <a:r>
                        <a:rPr lang="en-US" baseline="0" dirty="0" smtClean="0"/>
                        <a:t> Agree</a:t>
                      </a:r>
                      <a:endParaRPr lang="en-US" dirty="0"/>
                    </a:p>
                  </a:txBody>
                  <a:tcPr/>
                </a:tc>
                <a:tc>
                  <a:txBody>
                    <a:bodyPr/>
                    <a:lstStyle/>
                    <a:p>
                      <a:r>
                        <a:rPr lang="en-US" dirty="0" smtClean="0"/>
                        <a:t>Disagree or Somewhat Disagree</a:t>
                      </a:r>
                      <a:endParaRPr lang="en-US" dirty="0"/>
                    </a:p>
                  </a:txBody>
                  <a:tcPr/>
                </a:tc>
              </a:tr>
              <a:tr h="370840">
                <a:tc>
                  <a:txBody>
                    <a:bodyPr/>
                    <a:lstStyle/>
                    <a:p>
                      <a:r>
                        <a:rPr lang="en-US" dirty="0" smtClean="0"/>
                        <a:t>The revisions improve or maintain the </a:t>
                      </a:r>
                      <a:r>
                        <a:rPr lang="en-US" b="1" dirty="0" smtClean="0"/>
                        <a:t>clarity</a:t>
                      </a:r>
                      <a:r>
                        <a:rPr lang="en-US" dirty="0" smtClean="0"/>
                        <a:t> of the Framework.</a:t>
                      </a:r>
                      <a:endParaRPr lang="en-US" dirty="0"/>
                    </a:p>
                  </a:txBody>
                  <a:tcPr/>
                </a:tc>
                <a:tc>
                  <a:txBody>
                    <a:bodyPr/>
                    <a:lstStyle/>
                    <a:p>
                      <a:r>
                        <a:rPr lang="en-US" dirty="0" smtClean="0"/>
                        <a:t>91.5%</a:t>
                      </a:r>
                      <a:endParaRPr lang="en-US" dirty="0"/>
                    </a:p>
                  </a:txBody>
                  <a:tcPr/>
                </a:tc>
                <a:tc>
                  <a:txBody>
                    <a:bodyPr/>
                    <a:lstStyle/>
                    <a:p>
                      <a:r>
                        <a:rPr lang="en-US" dirty="0" smtClean="0"/>
                        <a:t>8.5%</a:t>
                      </a:r>
                      <a:endParaRPr lang="en-US" dirty="0"/>
                    </a:p>
                  </a:txBody>
                  <a:tcPr/>
                </a:tc>
              </a:tr>
              <a:tr h="370840">
                <a:tc>
                  <a:txBody>
                    <a:bodyPr/>
                    <a:lstStyle/>
                    <a:p>
                      <a:r>
                        <a:rPr lang="en-US" dirty="0" smtClean="0"/>
                        <a:t>T</a:t>
                      </a:r>
                      <a:r>
                        <a:rPr lang="en-US" baseline="0" dirty="0" smtClean="0"/>
                        <a:t>he revisions improve or maintain the </a:t>
                      </a:r>
                      <a:r>
                        <a:rPr lang="en-US" b="1" baseline="0" dirty="0" smtClean="0"/>
                        <a:t>coherence</a:t>
                      </a:r>
                      <a:r>
                        <a:rPr lang="en-US" baseline="0" dirty="0" smtClean="0"/>
                        <a:t> of the Framework.</a:t>
                      </a:r>
                      <a:endParaRPr lang="en-US" dirty="0"/>
                    </a:p>
                  </a:txBody>
                  <a:tcPr/>
                </a:tc>
                <a:tc>
                  <a:txBody>
                    <a:bodyPr/>
                    <a:lstStyle/>
                    <a:p>
                      <a:r>
                        <a:rPr lang="en-US" dirty="0" smtClean="0"/>
                        <a:t>90.8%</a:t>
                      </a:r>
                      <a:endParaRPr lang="en-US" dirty="0"/>
                    </a:p>
                  </a:txBody>
                  <a:tcPr/>
                </a:tc>
                <a:tc>
                  <a:txBody>
                    <a:bodyPr/>
                    <a:lstStyle/>
                    <a:p>
                      <a:r>
                        <a:rPr lang="en-US" dirty="0" smtClean="0"/>
                        <a:t>9.2%</a:t>
                      </a:r>
                      <a:endParaRPr lang="en-US" dirty="0"/>
                    </a:p>
                  </a:txBody>
                  <a:tcPr/>
                </a:tc>
              </a:tr>
              <a:tr h="370840">
                <a:tc>
                  <a:txBody>
                    <a:bodyPr/>
                    <a:lstStyle/>
                    <a:p>
                      <a:r>
                        <a:rPr lang="en-US" dirty="0" smtClean="0"/>
                        <a:t>The revisions improve or maintain the </a:t>
                      </a:r>
                      <a:r>
                        <a:rPr lang="en-US" b="1" dirty="0" smtClean="0"/>
                        <a:t>rigor</a:t>
                      </a:r>
                      <a:r>
                        <a:rPr lang="en-US" dirty="0" smtClean="0"/>
                        <a:t> of the Framework.</a:t>
                      </a:r>
                      <a:endParaRPr lang="en-US" dirty="0"/>
                    </a:p>
                  </a:txBody>
                  <a:tcPr/>
                </a:tc>
                <a:tc>
                  <a:txBody>
                    <a:bodyPr/>
                    <a:lstStyle/>
                    <a:p>
                      <a:r>
                        <a:rPr lang="en-US" dirty="0" smtClean="0"/>
                        <a:t>89.5%</a:t>
                      </a:r>
                      <a:endParaRPr lang="en-US" dirty="0"/>
                    </a:p>
                  </a:txBody>
                  <a:tcPr/>
                </a:tc>
                <a:tc>
                  <a:txBody>
                    <a:bodyPr/>
                    <a:lstStyle/>
                    <a:p>
                      <a:r>
                        <a:rPr lang="en-US" dirty="0" smtClean="0"/>
                        <a:t>10.5%</a:t>
                      </a:r>
                      <a:endParaRPr lang="en-US" dirty="0"/>
                    </a:p>
                  </a:txBody>
                  <a:tcPr/>
                </a:tc>
              </a:tr>
            </a:tbl>
          </a:graphicData>
        </a:graphic>
      </p:graphicFrame>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Department Responses to Public Comment: ELA/Literacy</a:t>
            </a: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8</a:t>
            </a:fld>
            <a:endParaRPr lang="en-US" dirty="0"/>
          </a:p>
        </p:txBody>
      </p:sp>
      <p:graphicFrame>
        <p:nvGraphicFramePr>
          <p:cNvPr id="6" name="Content Placeholder 5"/>
          <p:cNvGraphicFramePr>
            <a:graphicFrameLocks/>
          </p:cNvGraphicFramePr>
          <p:nvPr/>
        </p:nvGraphicFramePr>
        <p:xfrm>
          <a:off x="609600" y="2402840"/>
          <a:ext cx="7924800" cy="3388360"/>
        </p:xfrm>
        <a:graphic>
          <a:graphicData uri="http://schemas.openxmlformats.org/drawingml/2006/table">
            <a:tbl>
              <a:tblPr firstRow="1" bandRow="1">
                <a:tableStyleId>{5C22544A-7EE6-4342-B048-85BDC9FD1C3A}</a:tableStyleId>
              </a:tblPr>
              <a:tblGrid>
                <a:gridCol w="5029200"/>
                <a:gridCol w="2895600"/>
              </a:tblGrid>
              <a:tr h="370840">
                <a:tc>
                  <a:txBody>
                    <a:bodyPr/>
                    <a:lstStyle/>
                    <a:p>
                      <a:r>
                        <a:rPr lang="en-US" dirty="0" smtClean="0"/>
                        <a:t>Public</a:t>
                      </a:r>
                      <a:r>
                        <a:rPr lang="en-US" baseline="0" dirty="0" smtClean="0"/>
                        <a:t> </a:t>
                      </a:r>
                      <a:r>
                        <a:rPr lang="en-US" dirty="0" smtClean="0"/>
                        <a:t>Comment</a:t>
                      </a:r>
                      <a:endParaRPr lang="en-US" dirty="0"/>
                    </a:p>
                  </a:txBody>
                  <a:tcPr/>
                </a:tc>
                <a:tc>
                  <a:txBody>
                    <a:bodyPr/>
                    <a:lstStyle/>
                    <a:p>
                      <a:r>
                        <a:rPr lang="en-US" dirty="0" smtClean="0"/>
                        <a:t>Action</a:t>
                      </a:r>
                      <a:endParaRPr lang="en-US" dirty="0"/>
                    </a:p>
                  </a:txBody>
                  <a:tcPr/>
                </a:tc>
              </a:tr>
              <a:tr h="370840">
                <a:tc>
                  <a:txBody>
                    <a:bodyPr/>
                    <a:lstStyle/>
                    <a:p>
                      <a:r>
                        <a:rPr lang="en-US" dirty="0" smtClean="0"/>
                        <a:t>Removing “with prompting and support” from the pre-K–2</a:t>
                      </a:r>
                      <a:r>
                        <a:rPr lang="en-US" baseline="0" dirty="0" smtClean="0"/>
                        <a:t> standards risks causing confusion about expectations for young learners.  </a:t>
                      </a:r>
                      <a:endParaRPr lang="en-US" dirty="0"/>
                    </a:p>
                  </a:txBody>
                  <a:tcPr/>
                </a:tc>
                <a:tc>
                  <a:txBody>
                    <a:bodyPr/>
                    <a:lstStyle/>
                    <a:p>
                      <a:r>
                        <a:rPr lang="en-US" dirty="0" smtClean="0"/>
                        <a:t>Phrase restored in grades pre-K–2.</a:t>
                      </a:r>
                      <a:endParaRPr lang="en-US" dirty="0"/>
                    </a:p>
                  </a:txBody>
                  <a:tcPr/>
                </a:tc>
              </a:tr>
              <a:tr h="370840">
                <a:tc>
                  <a:txBody>
                    <a:bodyPr/>
                    <a:lstStyle/>
                    <a:p>
                      <a:r>
                        <a:rPr lang="en-US" dirty="0" smtClean="0"/>
                        <a:t>Changing “research projects” to “research” </a:t>
                      </a:r>
                      <a:r>
                        <a:rPr lang="en-US" baseline="0" dirty="0" smtClean="0"/>
                        <a:t>signals that students no longer need to conduct and present rigorous academic research.</a:t>
                      </a:r>
                      <a:endParaRPr lang="en-US" dirty="0"/>
                    </a:p>
                  </a:txBody>
                  <a:tcPr/>
                </a:tc>
                <a:tc>
                  <a:txBody>
                    <a:bodyPr/>
                    <a:lstStyle/>
                    <a:p>
                      <a:r>
                        <a:rPr lang="en-US" dirty="0" smtClean="0"/>
                        <a:t>References to projects</a:t>
                      </a:r>
                      <a:r>
                        <a:rPr lang="en-US" baseline="0" dirty="0" smtClean="0"/>
                        <a:t> restored; expectations for research clarified and strengthened.</a:t>
                      </a:r>
                      <a:endParaRPr lang="en-US" dirty="0"/>
                    </a:p>
                  </a:txBody>
                  <a:tcPr/>
                </a:tc>
              </a:tr>
              <a:tr h="370840">
                <a:tc>
                  <a:txBody>
                    <a:bodyPr/>
                    <a:lstStyle/>
                    <a:p>
                      <a:r>
                        <a:rPr lang="en-US" dirty="0" smtClean="0"/>
                        <a:t>Expectations for writing poetry in the elementary grades</a:t>
                      </a:r>
                      <a:r>
                        <a:rPr lang="en-US" baseline="0" dirty="0" smtClean="0"/>
                        <a:t> are not sufficiently explicit.</a:t>
                      </a:r>
                      <a:endParaRPr lang="en-US" dirty="0"/>
                    </a:p>
                  </a:txBody>
                  <a:tcPr/>
                </a:tc>
                <a:tc>
                  <a:txBody>
                    <a:bodyPr/>
                    <a:lstStyle/>
                    <a:p>
                      <a:r>
                        <a:rPr lang="en-US" dirty="0" smtClean="0"/>
                        <a:t>Progression</a:t>
                      </a:r>
                      <a:r>
                        <a:rPr lang="en-US" baseline="0" dirty="0" smtClean="0"/>
                        <a:t> specific to writing poetry added in </a:t>
                      </a:r>
                      <a:r>
                        <a:rPr lang="en-US" dirty="0" smtClean="0"/>
                        <a:t>grades K–5.</a:t>
                      </a:r>
                      <a:endParaRPr lang="en-US" dirty="0"/>
                    </a:p>
                  </a:txBody>
                  <a:tcPr/>
                </a:tc>
              </a:tr>
            </a:tbl>
          </a:graphicData>
        </a:graphic>
      </p:graphicFrame>
      <p:sp>
        <p:nvSpPr>
          <p:cNvPr id="7" name="Rectangle 6"/>
          <p:cNvSpPr/>
          <p:nvPr/>
        </p:nvSpPr>
        <p:spPr>
          <a:xfrm>
            <a:off x="609600" y="1991360"/>
            <a:ext cx="1231427" cy="369332"/>
          </a:xfrm>
          <a:prstGeom prst="rect">
            <a:avLst/>
          </a:prstGeom>
        </p:spPr>
        <p:txBody>
          <a:bodyPr wrap="none">
            <a:spAutoFit/>
          </a:bodyPr>
          <a:lstStyle/>
          <a:p>
            <a:r>
              <a:rPr lang="en-US" dirty="0" smtClean="0"/>
              <a:t>Examples: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Public Comment Survey:</a:t>
            </a:r>
            <a:br>
              <a:rPr lang="en-US" dirty="0" smtClean="0"/>
            </a:br>
            <a:r>
              <a:rPr lang="en-US" dirty="0" smtClean="0"/>
              <a:t>Mathematics</a:t>
            </a:r>
            <a:endParaRPr lang="en-US" dirty="0"/>
          </a:p>
        </p:txBody>
      </p:sp>
      <p:graphicFrame>
        <p:nvGraphicFramePr>
          <p:cNvPr id="6" name="Content Placeholder 5"/>
          <p:cNvGraphicFramePr>
            <a:graphicFrameLocks noGrp="1"/>
          </p:cNvGraphicFramePr>
          <p:nvPr>
            <p:ph idx="1"/>
          </p:nvPr>
        </p:nvGraphicFramePr>
        <p:xfrm>
          <a:off x="609600" y="2011680"/>
          <a:ext cx="7924800" cy="3657600"/>
        </p:xfrm>
        <a:graphic>
          <a:graphicData uri="http://schemas.openxmlformats.org/drawingml/2006/table">
            <a:tbl>
              <a:tblPr firstRow="1" bandRow="1">
                <a:tableStyleId>{5C22544A-7EE6-4342-B048-85BDC9FD1C3A}</a:tableStyleId>
              </a:tblPr>
              <a:tblGrid>
                <a:gridCol w="2641600"/>
                <a:gridCol w="2641600"/>
                <a:gridCol w="2641600"/>
              </a:tblGrid>
              <a:tr h="370840">
                <a:tc>
                  <a:txBody>
                    <a:bodyPr/>
                    <a:lstStyle/>
                    <a:p>
                      <a:r>
                        <a:rPr lang="en-US" dirty="0" smtClean="0"/>
                        <a:t>Item</a:t>
                      </a:r>
                      <a:endParaRPr lang="en-US" dirty="0"/>
                    </a:p>
                  </a:txBody>
                  <a:tcPr>
                    <a:solidFill>
                      <a:srgbClr val="86A84A"/>
                    </a:solidFill>
                  </a:tcPr>
                </a:tc>
                <a:tc>
                  <a:txBody>
                    <a:bodyPr/>
                    <a:lstStyle/>
                    <a:p>
                      <a:r>
                        <a:rPr lang="en-US" dirty="0" smtClean="0"/>
                        <a:t>Agree or </a:t>
                      </a:r>
                    </a:p>
                    <a:p>
                      <a:r>
                        <a:rPr lang="en-US" dirty="0" smtClean="0"/>
                        <a:t>Somewhat</a:t>
                      </a:r>
                      <a:r>
                        <a:rPr lang="en-US" baseline="0" dirty="0" smtClean="0"/>
                        <a:t> Agree</a:t>
                      </a:r>
                      <a:endParaRPr lang="en-US" dirty="0"/>
                    </a:p>
                  </a:txBody>
                  <a:tcPr>
                    <a:solidFill>
                      <a:srgbClr val="86A84A"/>
                    </a:solidFill>
                  </a:tcPr>
                </a:tc>
                <a:tc>
                  <a:txBody>
                    <a:bodyPr/>
                    <a:lstStyle/>
                    <a:p>
                      <a:r>
                        <a:rPr lang="en-US" dirty="0" smtClean="0"/>
                        <a:t>Disagree or Somewhat Disagree</a:t>
                      </a:r>
                      <a:endParaRPr lang="en-US" dirty="0"/>
                    </a:p>
                  </a:txBody>
                  <a:tcPr>
                    <a:solidFill>
                      <a:srgbClr val="86A84A"/>
                    </a:solidFill>
                  </a:tcPr>
                </a:tc>
              </a:tr>
              <a:tr h="370840">
                <a:tc>
                  <a:txBody>
                    <a:bodyPr/>
                    <a:lstStyle/>
                    <a:p>
                      <a:r>
                        <a:rPr lang="en-US" dirty="0" smtClean="0"/>
                        <a:t>The revisions improve or maintain the </a:t>
                      </a:r>
                      <a:r>
                        <a:rPr lang="en-US" b="1" dirty="0" smtClean="0"/>
                        <a:t>clarity</a:t>
                      </a:r>
                      <a:r>
                        <a:rPr lang="en-US" dirty="0" smtClean="0"/>
                        <a:t> of the Framework.</a:t>
                      </a:r>
                      <a:r>
                        <a:rPr lang="en-US" baseline="0" dirty="0" smtClean="0"/>
                        <a:t> </a:t>
                      </a:r>
                      <a:endParaRPr lang="en-US" dirty="0"/>
                    </a:p>
                  </a:txBody>
                  <a:tcPr>
                    <a:solidFill>
                      <a:srgbClr val="CDDDAC"/>
                    </a:solidFill>
                  </a:tcPr>
                </a:tc>
                <a:tc>
                  <a:txBody>
                    <a:bodyPr/>
                    <a:lstStyle/>
                    <a:p>
                      <a:r>
                        <a:rPr lang="en-US" dirty="0" smtClean="0"/>
                        <a:t>90.6%</a:t>
                      </a:r>
                      <a:endParaRPr lang="en-US" dirty="0"/>
                    </a:p>
                  </a:txBody>
                  <a:tcPr>
                    <a:solidFill>
                      <a:srgbClr val="CDDDAC"/>
                    </a:solidFill>
                  </a:tcPr>
                </a:tc>
                <a:tc>
                  <a:txBody>
                    <a:bodyPr/>
                    <a:lstStyle/>
                    <a:p>
                      <a:r>
                        <a:rPr lang="en-US" dirty="0" smtClean="0"/>
                        <a:t>9.4%</a:t>
                      </a:r>
                      <a:endParaRPr lang="en-US" dirty="0"/>
                    </a:p>
                  </a:txBody>
                  <a:tcPr>
                    <a:solidFill>
                      <a:srgbClr val="CDDDAC"/>
                    </a:solidFill>
                  </a:tcPr>
                </a:tc>
              </a:tr>
              <a:tr h="370840">
                <a:tc>
                  <a:txBody>
                    <a:bodyPr/>
                    <a:lstStyle/>
                    <a:p>
                      <a:r>
                        <a:rPr lang="en-US" dirty="0" smtClean="0"/>
                        <a:t>T</a:t>
                      </a:r>
                      <a:r>
                        <a:rPr lang="en-US" baseline="0" dirty="0" smtClean="0"/>
                        <a:t>he revisions improve or maintain the </a:t>
                      </a:r>
                      <a:r>
                        <a:rPr lang="en-US" b="1" baseline="0" dirty="0" smtClean="0"/>
                        <a:t>coherence</a:t>
                      </a:r>
                      <a:r>
                        <a:rPr lang="en-US" baseline="0" dirty="0" smtClean="0"/>
                        <a:t> of the Framework.</a:t>
                      </a:r>
                      <a:endParaRPr lang="en-US" dirty="0"/>
                    </a:p>
                  </a:txBody>
                  <a:tcPr>
                    <a:solidFill>
                      <a:srgbClr val="E6EED5"/>
                    </a:solidFill>
                  </a:tcPr>
                </a:tc>
                <a:tc>
                  <a:txBody>
                    <a:bodyPr/>
                    <a:lstStyle/>
                    <a:p>
                      <a:r>
                        <a:rPr lang="en-US" dirty="0" smtClean="0"/>
                        <a:t>85.7%</a:t>
                      </a:r>
                      <a:endParaRPr lang="en-US" dirty="0"/>
                    </a:p>
                  </a:txBody>
                  <a:tcPr>
                    <a:solidFill>
                      <a:srgbClr val="E6EED5"/>
                    </a:solidFill>
                  </a:tcPr>
                </a:tc>
                <a:tc>
                  <a:txBody>
                    <a:bodyPr/>
                    <a:lstStyle/>
                    <a:p>
                      <a:r>
                        <a:rPr lang="en-US" dirty="0" smtClean="0"/>
                        <a:t>14.3%</a:t>
                      </a:r>
                      <a:endParaRPr lang="en-US" dirty="0"/>
                    </a:p>
                  </a:txBody>
                  <a:tcPr>
                    <a:solidFill>
                      <a:srgbClr val="E6EED5"/>
                    </a:solidFill>
                  </a:tcPr>
                </a:tc>
              </a:tr>
              <a:tr h="370840">
                <a:tc>
                  <a:txBody>
                    <a:bodyPr/>
                    <a:lstStyle/>
                    <a:p>
                      <a:r>
                        <a:rPr lang="en-US" dirty="0" smtClean="0"/>
                        <a:t>The revisions improve or maintain the </a:t>
                      </a:r>
                      <a:r>
                        <a:rPr lang="en-US" b="1" dirty="0" smtClean="0"/>
                        <a:t>rigor</a:t>
                      </a:r>
                      <a:r>
                        <a:rPr lang="en-US" dirty="0" smtClean="0"/>
                        <a:t> of the Framework.</a:t>
                      </a:r>
                      <a:endParaRPr lang="en-US" dirty="0"/>
                    </a:p>
                  </a:txBody>
                  <a:tcPr>
                    <a:solidFill>
                      <a:srgbClr val="CDDDAC"/>
                    </a:solidFill>
                  </a:tcPr>
                </a:tc>
                <a:tc>
                  <a:txBody>
                    <a:bodyPr/>
                    <a:lstStyle/>
                    <a:p>
                      <a:r>
                        <a:rPr lang="en-US" dirty="0" smtClean="0"/>
                        <a:t>89.7%</a:t>
                      </a:r>
                      <a:endParaRPr lang="en-US" dirty="0"/>
                    </a:p>
                  </a:txBody>
                  <a:tcPr>
                    <a:solidFill>
                      <a:srgbClr val="CDDDAC"/>
                    </a:solidFill>
                  </a:tcPr>
                </a:tc>
                <a:tc>
                  <a:txBody>
                    <a:bodyPr/>
                    <a:lstStyle/>
                    <a:p>
                      <a:r>
                        <a:rPr lang="en-US" dirty="0" smtClean="0"/>
                        <a:t>10.4%</a:t>
                      </a:r>
                      <a:endParaRPr lang="en-US" dirty="0"/>
                    </a:p>
                  </a:txBody>
                  <a:tcPr>
                    <a:solidFill>
                      <a:srgbClr val="CDDDAC"/>
                    </a:solidFill>
                  </a:tcPr>
                </a:tc>
              </a:tr>
            </a:tbl>
          </a:graphicData>
        </a:graphic>
      </p:graphicFrame>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9</a:t>
            </a:fld>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COLORS" val="0"/>
  <p:tag name="MULTIRESPDIVISOR"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722948"/>
  <p:tag name="USESCHEMECOLORS" val="True"/>
  <p:tag name="GRIDROTATIONINTERVAL" val="2"/>
  <p:tag name="POLLINGCYCLE" val="2"/>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RESETCHARTS" val="Tru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CHARTLABELS" val="1"/>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INCLUDENONRESPONDERS" val="False"/>
  <p:tag name="SAVECSVWITHSESSION" val="True"/>
  <p:tag name="DISPLAYNAME" val="True"/>
  <p:tag name="PRRESPONSE7" val="4"/>
  <p:tag name="GRIDFONTSIZE" val="12"/>
  <p:tag name="STDCHART" val="1"/>
  <p:tag name="RESPTABLESTYLE" val="-1"/>
  <p:tag name="CUSTOMCELLBACKCOLOR1" val="-657956"/>
  <p:tag name="PRRESPONSE4" val="7"/>
  <p:tag name="ADVANCEDSETTINGSVIEW" val="False"/>
  <p:tag name="DELIMITERS" val="3.1"/>
  <p:tag name="TPFULLVERSION" val="4.3.2.1178"/>
  <p:tag name="LUIDIAENABLED" val="False"/>
  <p:tag name="EXPANDSHOWBAR" val="Tru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2007_ESE_Template">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DESE-231-32281</_dlc_DocId>
    <_dlc_DocIdUrl xmlns="733efe1c-5bbe-4968-87dc-d400e65c879f">
      <Url>https://sharepoint.doemass.org/ese/webteam/cps/_layouts/DocIdRedir.aspx?ID=DESE-231-32281</Url>
      <Description>DESE-231-32281</Description>
    </_dlc_DocIdUrl>
  </documentManagement>
</p:properties>
</file>

<file path=customXml/item2.xml><?xml version="1.0" encoding="utf-8"?>
<?mso-contentType ?>
<FormTemplates xmlns="http://schemas.microsoft.com/sharepoint/v3/contenttype/forms">
  <Display>DocumentLibraryForm</Display>
  <Edit>DropOffZoneRoutingForm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3a5a55f13e9bb649c79d8b6e4cc9fe8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9f746412060615af2bac066d19f8186c"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E564FCA-6BA9-4E7C-AB52-BB3D7E9188C9}">
  <ds:schemaRefs>
    <ds:schemaRef ds:uri="http://purl.org/dc/dcmitype/"/>
    <ds:schemaRef ds:uri="http://purl.org/dc/elements/1.1/"/>
    <ds:schemaRef ds:uri="http://purl.org/dc/terms/"/>
    <ds:schemaRef ds:uri="http://schemas.microsoft.com/office/infopath/2007/PartnerControls"/>
    <ds:schemaRef ds:uri="http://www.w3.org/XML/1998/namespace"/>
    <ds:schemaRef ds:uri="http://schemas.openxmlformats.org/package/2006/metadata/core-properties"/>
    <ds:schemaRef ds:uri="http://schemas.microsoft.com/office/2006/documentManagement/types"/>
    <ds:schemaRef ds:uri="733efe1c-5bbe-4968-87dc-d400e65c879f"/>
    <ds:schemaRef ds:uri="0a4e05da-b9bc-4326-ad73-01ef31b95567"/>
    <ds:schemaRef ds:uri="http://schemas.microsoft.com/office/2006/metadata/properties"/>
  </ds:schemaRefs>
</ds:datastoreItem>
</file>

<file path=customXml/itemProps2.xml><?xml version="1.0" encoding="utf-8"?>
<ds:datastoreItem xmlns:ds="http://schemas.openxmlformats.org/officeDocument/2006/customXml" ds:itemID="{37FE7CD9-04ED-4585-BA44-D3E4F78F440A}">
  <ds:schemaRefs>
    <ds:schemaRef ds:uri="http://schemas.microsoft.com/sharepoint/v3/contenttype/forms"/>
  </ds:schemaRefs>
</ds:datastoreItem>
</file>

<file path=customXml/itemProps3.xml><?xml version="1.0" encoding="utf-8"?>
<ds:datastoreItem xmlns:ds="http://schemas.openxmlformats.org/officeDocument/2006/customXml" ds:itemID="{2D1DB295-9426-47D8-81C8-936CDEAAE0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544CCE92-9D5D-4EA4-8645-661305B068F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2007_ESE_Template</Template>
  <TotalTime>7116</TotalTime>
  <Words>2356</Words>
  <Application>Microsoft Office PowerPoint</Application>
  <PresentationFormat>On-screen Show (4:3)</PresentationFormat>
  <Paragraphs>276</Paragraphs>
  <Slides>23</Slides>
  <Notes>17</Notes>
  <HiddenSlides>8</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Georgia</vt:lpstr>
      <vt:lpstr>Tahoma</vt:lpstr>
      <vt:lpstr>Wingdings 2</vt:lpstr>
      <vt:lpstr>2007_ESE_Template</vt:lpstr>
      <vt:lpstr>Standards Review:   English Language Arts (ELA)/Literacy and Mathematics </vt:lpstr>
      <vt:lpstr>Why is this so important?</vt:lpstr>
      <vt:lpstr>Reminder: How did we approach revisions?</vt:lpstr>
      <vt:lpstr>Acknowledgements</vt:lpstr>
      <vt:lpstr>Process: Three Phases</vt:lpstr>
      <vt:lpstr>Sources of Public Comment </vt:lpstr>
      <vt:lpstr>Public Comment Survey: ELA/Literacy</vt:lpstr>
      <vt:lpstr>Department Responses to Public Comment: ELA/Literacy</vt:lpstr>
      <vt:lpstr>Public Comment Survey: Mathematics</vt:lpstr>
      <vt:lpstr>Department Responses to Public Comment: Mathematics</vt:lpstr>
      <vt:lpstr>Literacy Across the Curriculum</vt:lpstr>
      <vt:lpstr>Civic Learning and Engagement</vt:lpstr>
      <vt:lpstr>Improved Glossaries</vt:lpstr>
      <vt:lpstr>Next Steps</vt:lpstr>
      <vt:lpstr>Thank you for your support of this work. </vt:lpstr>
      <vt:lpstr>Additional Examples</vt:lpstr>
      <vt:lpstr>Increasing Coherence: ELA/Literacy</vt:lpstr>
      <vt:lpstr>Increasing Rigor: ELA/Literacy</vt:lpstr>
      <vt:lpstr>Increasing Clarity: ELA/Literacy</vt:lpstr>
      <vt:lpstr>Increasing Coherence: Mathematics</vt:lpstr>
      <vt:lpstr>Increasing Clarity: Mathematics</vt:lpstr>
      <vt:lpstr>Increasing Rigor: Mathematics</vt:lpstr>
      <vt:lpstr>Clarity and Rigor: Mathematics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BESE March 2017: Standards Review: ELA/Literacy and Math</dc:title>
  <dc:creator>ESE</dc:creator>
  <cp:lastModifiedBy>Giovanni, Danielle (EOE)</cp:lastModifiedBy>
  <cp:revision>525</cp:revision>
  <cp:lastPrinted>2016-10-21T17:46:00Z</cp:lastPrinted>
  <dcterms:created xsi:type="dcterms:W3CDTF">2016-01-07T20:48:03Z</dcterms:created>
  <dcterms:modified xsi:type="dcterms:W3CDTF">2017-03-30T19:07:54Z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0x010100524261BFE874874F899C38CF9C771BFF</vt:lpwstr>
  </property>
  <property fmtid="{D5CDD505-2E9C-101B-9397-08002B2CF9AE}" pid="3" name="_dlc_DocIdItemGuid">
    <vt:lpwstr>e7e9ea3e-7721-4c00-8a65-95c52e13e652</vt:lpwstr>
  </property>
  <property fmtid="{D5CDD505-2E9C-101B-9397-08002B2CF9AE}" pid="4" name="metadate">
    <vt:lpwstr>Mar 30 2017</vt:lpwstr>
  </property>
</Properties>
</file>