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2" r:id="rId6"/>
  </p:sldMasterIdLst>
  <p:notesMasterIdLst>
    <p:notesMasterId r:id="rId15"/>
  </p:notesMasterIdLst>
  <p:sldIdLst>
    <p:sldId id="264" r:id="rId7"/>
    <p:sldId id="265" r:id="rId8"/>
    <p:sldId id="270" r:id="rId9"/>
    <p:sldId id="274" r:id="rId10"/>
    <p:sldId id="271" r:id="rId11"/>
    <p:sldId id="272" r:id="rId12"/>
    <p:sldId id="275" r:id="rId13"/>
    <p:sldId id="273" r:id="rId14"/>
  </p:sldIdLst>
  <p:sldSz cx="10058400" cy="7772400"/>
  <p:notesSz cx="7010400" cy="9296400"/>
  <p:custDataLst>
    <p:tags r:id="rId16"/>
  </p:custDataLst>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371C5"/>
    <a:srgbClr val="DEA900"/>
    <a:srgbClr val="EC7320"/>
    <a:srgbClr val="5A6E8C"/>
    <a:srgbClr val="93C571"/>
    <a:srgbClr val="4E9696"/>
    <a:srgbClr val="D9D9D9"/>
    <a:srgbClr val="6A2A10"/>
    <a:srgbClr val="A34019"/>
    <a:srgbClr val="2D590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0" autoAdjust="0"/>
    <p:restoredTop sz="94660"/>
  </p:normalViewPr>
  <p:slideViewPr>
    <p:cSldViewPr snapToGrid="0">
      <p:cViewPr>
        <p:scale>
          <a:sx n="110" d="100"/>
          <a:sy n="110" d="100"/>
        </p:scale>
        <p:origin x="-1602" y="-186"/>
      </p:cViewPr>
      <p:guideLst>
        <p:guide orient="horz" pos="2448"/>
        <p:guide pos="3168"/>
      </p:guideLst>
    </p:cSldViewPr>
  </p:slideViewPr>
  <p:notesTextViewPr>
    <p:cViewPr>
      <p:scale>
        <a:sx n="1" d="1"/>
        <a:sy n="1" d="1"/>
      </p:scale>
      <p:origin x="0" y="0"/>
    </p:cViewPr>
  </p:notesTextViewPr>
  <p:sorterViewPr>
    <p:cViewPr>
      <p:scale>
        <a:sx n="100" d="100"/>
        <a:sy n="100" d="100"/>
      </p:scale>
      <p:origin x="0" y="71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7C8DEF1-D82B-49F3-83EB-316F37721B80}" type="datetimeFigureOut">
              <a:rPr lang="en-US" smtClean="0"/>
              <a:pPr/>
              <a:t>4/11/2017</a:t>
            </a:fld>
            <a:endParaRPr lang="en-US"/>
          </a:p>
        </p:txBody>
      </p:sp>
      <p:sp>
        <p:nvSpPr>
          <p:cNvPr id="4" name="Slide Image Placeholder 3"/>
          <p:cNvSpPr>
            <a:spLocks noGrp="1" noRot="1" noChangeAspect="1"/>
          </p:cNvSpPr>
          <p:nvPr>
            <p:ph type="sldImg" idx="2"/>
          </p:nvPr>
        </p:nvSpPr>
        <p:spPr>
          <a:xfrm>
            <a:off x="1474788" y="1162050"/>
            <a:ext cx="406082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12BDB22-1B04-4165-8BE3-B431E653D46B}" type="slidenum">
              <a:rPr lang="en-US" smtClean="0"/>
              <a:pPr/>
              <a:t>‹#›</a:t>
            </a:fld>
            <a:endParaRPr lang="en-US"/>
          </a:p>
        </p:txBody>
      </p:sp>
    </p:spTree>
    <p:extLst>
      <p:ext uri="{BB962C8B-B14F-4D97-AF65-F5344CB8AC3E}">
        <p14:creationId xmlns:p14="http://schemas.microsoft.com/office/powerpoint/2010/main" xmlns="" val="1085334366"/>
      </p:ext>
    </p:extLst>
  </p:cSld>
  <p:clrMap bg1="lt1" tx1="dk1" bg2="lt2" tx2="dk2" accent1="accent1" accent2="accent2" accent3="accent3" accent4="accent4" accent5="accent5" accent6="accent6" hlink="hlink" folHlink="folHlink"/>
  <p:notesStyle>
    <a:lvl1pPr marL="0" algn="l" defTabSz="1018824" rtl="0" eaLnBrk="1" latinLnBrk="0" hangingPunct="1">
      <a:defRPr sz="1300" kern="1200">
        <a:solidFill>
          <a:schemeClr val="tx1"/>
        </a:solidFill>
        <a:latin typeface="+mn-lt"/>
        <a:ea typeface="+mn-ea"/>
        <a:cs typeface="+mn-cs"/>
      </a:defRPr>
    </a:lvl1pPr>
    <a:lvl2pPr marL="509412" algn="l" defTabSz="1018824" rtl="0" eaLnBrk="1" latinLnBrk="0" hangingPunct="1">
      <a:defRPr sz="1300" kern="1200">
        <a:solidFill>
          <a:schemeClr val="tx1"/>
        </a:solidFill>
        <a:latin typeface="+mn-lt"/>
        <a:ea typeface="+mn-ea"/>
        <a:cs typeface="+mn-cs"/>
      </a:defRPr>
    </a:lvl2pPr>
    <a:lvl3pPr marL="1018824" algn="l" defTabSz="1018824" rtl="0" eaLnBrk="1" latinLnBrk="0" hangingPunct="1">
      <a:defRPr sz="1300" kern="1200">
        <a:solidFill>
          <a:schemeClr val="tx1"/>
        </a:solidFill>
        <a:latin typeface="+mn-lt"/>
        <a:ea typeface="+mn-ea"/>
        <a:cs typeface="+mn-cs"/>
      </a:defRPr>
    </a:lvl3pPr>
    <a:lvl4pPr marL="1528237" algn="l" defTabSz="1018824" rtl="0" eaLnBrk="1" latinLnBrk="0" hangingPunct="1">
      <a:defRPr sz="1300" kern="1200">
        <a:solidFill>
          <a:schemeClr val="tx1"/>
        </a:solidFill>
        <a:latin typeface="+mn-lt"/>
        <a:ea typeface="+mn-ea"/>
        <a:cs typeface="+mn-cs"/>
      </a:defRPr>
    </a:lvl4pPr>
    <a:lvl5pPr marL="2037649" algn="l" defTabSz="1018824" rtl="0" eaLnBrk="1" latinLnBrk="0" hangingPunct="1">
      <a:defRPr sz="1300" kern="1200">
        <a:solidFill>
          <a:schemeClr val="tx1"/>
        </a:solidFill>
        <a:latin typeface="+mn-lt"/>
        <a:ea typeface="+mn-ea"/>
        <a:cs typeface="+mn-cs"/>
      </a:defRPr>
    </a:lvl5pPr>
    <a:lvl6pPr marL="2547061" algn="l" defTabSz="1018824" rtl="0" eaLnBrk="1" latinLnBrk="0" hangingPunct="1">
      <a:defRPr sz="1300" kern="1200">
        <a:solidFill>
          <a:schemeClr val="tx1"/>
        </a:solidFill>
        <a:latin typeface="+mn-lt"/>
        <a:ea typeface="+mn-ea"/>
        <a:cs typeface="+mn-cs"/>
      </a:defRPr>
    </a:lvl6pPr>
    <a:lvl7pPr marL="3056473" algn="l" defTabSz="1018824" rtl="0" eaLnBrk="1" latinLnBrk="0" hangingPunct="1">
      <a:defRPr sz="1300" kern="1200">
        <a:solidFill>
          <a:schemeClr val="tx1"/>
        </a:solidFill>
        <a:latin typeface="+mn-lt"/>
        <a:ea typeface="+mn-ea"/>
        <a:cs typeface="+mn-cs"/>
      </a:defRPr>
    </a:lvl7pPr>
    <a:lvl8pPr marL="3565886" algn="l" defTabSz="1018824" rtl="0" eaLnBrk="1" latinLnBrk="0" hangingPunct="1">
      <a:defRPr sz="1300" kern="1200">
        <a:solidFill>
          <a:schemeClr val="tx1"/>
        </a:solidFill>
        <a:latin typeface="+mn-lt"/>
        <a:ea typeface="+mn-ea"/>
        <a:cs typeface="+mn-cs"/>
      </a:defRPr>
    </a:lvl8pPr>
    <a:lvl9pPr marL="4075298" algn="l" defTabSz="1018824"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700"/>
            </a:lvl1pPr>
          </a:lstStyle>
          <a:p>
            <a:r>
              <a:rPr lang="en-US" smtClean="0"/>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700"/>
            </a:lvl1pPr>
            <a:lvl2pPr marL="509412" indent="0" algn="ctr">
              <a:buNone/>
              <a:defRPr sz="2200"/>
            </a:lvl2pPr>
            <a:lvl3pPr marL="1018824" indent="0" algn="ctr">
              <a:buNone/>
              <a:defRPr sz="2000"/>
            </a:lvl3pPr>
            <a:lvl4pPr marL="1528237" indent="0" algn="ctr">
              <a:buNone/>
              <a:defRPr sz="1800"/>
            </a:lvl4pPr>
            <a:lvl5pPr marL="2037649" indent="0" algn="ctr">
              <a:buNone/>
              <a:defRPr sz="1800"/>
            </a:lvl5pPr>
            <a:lvl6pPr marL="2547061" indent="0" algn="ctr">
              <a:buNone/>
              <a:defRPr sz="1800"/>
            </a:lvl6pPr>
            <a:lvl7pPr marL="3056473" indent="0" algn="ctr">
              <a:buNone/>
              <a:defRPr sz="1800"/>
            </a:lvl7pPr>
            <a:lvl8pPr marL="3565886" indent="0" algn="ctr">
              <a:buNone/>
              <a:defRPr sz="1800"/>
            </a:lvl8pPr>
            <a:lvl9pPr marL="4075298"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22A44D7-4E1C-481F-92BB-E2F116D48CC5}" type="datetimeFigureOut">
              <a:rPr lang="en-US" smtClean="0"/>
              <a:pPr/>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F88BF-3C94-4420-A10F-74FE2CF69363}" type="slidenum">
              <a:rPr lang="en-US" smtClean="0"/>
              <a:pPr/>
              <a:t>‹#›</a:t>
            </a:fld>
            <a:endParaRPr lang="en-US"/>
          </a:p>
        </p:txBody>
      </p:sp>
    </p:spTree>
    <p:extLst>
      <p:ext uri="{BB962C8B-B14F-4D97-AF65-F5344CB8AC3E}">
        <p14:creationId xmlns:p14="http://schemas.microsoft.com/office/powerpoint/2010/main" xmlns="" val="2250786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2A44D7-4E1C-481F-92BB-E2F116D48CC5}" type="datetimeFigureOut">
              <a:rPr lang="en-US" smtClean="0"/>
              <a:pPr/>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F88BF-3C94-4420-A10F-74FE2CF69363}" type="slidenum">
              <a:rPr lang="en-US" smtClean="0"/>
              <a:pPr/>
              <a:t>‹#›</a:t>
            </a:fld>
            <a:endParaRPr lang="en-US"/>
          </a:p>
        </p:txBody>
      </p:sp>
    </p:spTree>
    <p:extLst>
      <p:ext uri="{BB962C8B-B14F-4D97-AF65-F5344CB8AC3E}">
        <p14:creationId xmlns:p14="http://schemas.microsoft.com/office/powerpoint/2010/main" xmlns="" val="1534012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4" y="413808"/>
            <a:ext cx="2168843" cy="658675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91516" y="413808"/>
            <a:ext cx="6380798" cy="6586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2A44D7-4E1C-481F-92BB-E2F116D48CC5}" type="datetimeFigureOut">
              <a:rPr lang="en-US" smtClean="0"/>
              <a:pPr/>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F88BF-3C94-4420-A10F-74FE2CF69363}" type="slidenum">
              <a:rPr lang="en-US" smtClean="0"/>
              <a:pPr/>
              <a:t>‹#›</a:t>
            </a:fld>
            <a:endParaRPr lang="en-US"/>
          </a:p>
        </p:txBody>
      </p:sp>
    </p:spTree>
    <p:extLst>
      <p:ext uri="{BB962C8B-B14F-4D97-AF65-F5344CB8AC3E}">
        <p14:creationId xmlns:p14="http://schemas.microsoft.com/office/powerpoint/2010/main" xmlns="" val="2651813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700"/>
            </a:lvl1pPr>
          </a:lstStyle>
          <a:p>
            <a:r>
              <a:rPr lang="en-US" smtClean="0"/>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700"/>
            </a:lvl1pPr>
            <a:lvl2pPr marL="509412" indent="0" algn="ctr">
              <a:buNone/>
              <a:defRPr sz="2200"/>
            </a:lvl2pPr>
            <a:lvl3pPr marL="1018824" indent="0" algn="ctr">
              <a:buNone/>
              <a:defRPr sz="2000"/>
            </a:lvl3pPr>
            <a:lvl4pPr marL="1528237" indent="0" algn="ctr">
              <a:buNone/>
              <a:defRPr sz="1800"/>
            </a:lvl4pPr>
            <a:lvl5pPr marL="2037649" indent="0" algn="ctr">
              <a:buNone/>
              <a:defRPr sz="1800"/>
            </a:lvl5pPr>
            <a:lvl6pPr marL="2547061" indent="0" algn="ctr">
              <a:buNone/>
              <a:defRPr sz="1800"/>
            </a:lvl6pPr>
            <a:lvl7pPr marL="3056473" indent="0" algn="ctr">
              <a:buNone/>
              <a:defRPr sz="1800"/>
            </a:lvl7pPr>
            <a:lvl8pPr marL="3565886" indent="0" algn="ctr">
              <a:buNone/>
              <a:defRPr sz="1800"/>
            </a:lvl8pPr>
            <a:lvl9pPr marL="4075298"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22A44D7-4E1C-481F-92BB-E2F116D48CC5}" type="datetimeFigureOut">
              <a:rPr lang="en-US" smtClean="0">
                <a:solidFill>
                  <a:prstClr val="black">
                    <a:tint val="75000"/>
                  </a:prstClr>
                </a:solidFill>
              </a:rPr>
              <a:pPr/>
              <a:t>4/11/2017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32F88BF-3C94-4420-A10F-74FE2CF693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488794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2A44D7-4E1C-481F-92BB-E2F116D48CC5}" type="datetimeFigureOut">
              <a:rPr lang="en-US" smtClean="0">
                <a:solidFill>
                  <a:prstClr val="black">
                    <a:tint val="75000"/>
                  </a:prstClr>
                </a:solidFill>
              </a:rPr>
              <a:pPr/>
              <a:t>4/11/2017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32F88BF-3C94-4420-A10F-74FE2CF693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53246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8" y="1937706"/>
            <a:ext cx="8675370" cy="3233102"/>
          </a:xfrm>
        </p:spPr>
        <p:txBody>
          <a:bodyPr anchor="b"/>
          <a:lstStyle>
            <a:lvl1pPr>
              <a:defRPr sz="6700"/>
            </a:lvl1pPr>
          </a:lstStyle>
          <a:p>
            <a:r>
              <a:rPr lang="en-US" smtClean="0"/>
              <a:t>Click to edit Master title style</a:t>
            </a:r>
            <a:endParaRPr lang="en-US" dirty="0"/>
          </a:p>
        </p:txBody>
      </p:sp>
      <p:sp>
        <p:nvSpPr>
          <p:cNvPr id="3" name="Text Placeholder 2"/>
          <p:cNvSpPr>
            <a:spLocks noGrp="1"/>
          </p:cNvSpPr>
          <p:nvPr>
            <p:ph type="body" idx="1"/>
          </p:nvPr>
        </p:nvSpPr>
        <p:spPr>
          <a:xfrm>
            <a:off x="686278" y="5201394"/>
            <a:ext cx="8675370" cy="1700212"/>
          </a:xfrm>
        </p:spPr>
        <p:txBody>
          <a:bodyPr/>
          <a:lstStyle>
            <a:lvl1pPr marL="0" indent="0">
              <a:buNone/>
              <a:defRPr sz="2700">
                <a:solidFill>
                  <a:schemeClr val="tx1"/>
                </a:solidFill>
              </a:defRPr>
            </a:lvl1pPr>
            <a:lvl2pPr marL="509412" indent="0">
              <a:buNone/>
              <a:defRPr sz="2200">
                <a:solidFill>
                  <a:schemeClr val="tx1">
                    <a:tint val="75000"/>
                  </a:schemeClr>
                </a:solidFill>
              </a:defRPr>
            </a:lvl2pPr>
            <a:lvl3pPr marL="1018824" indent="0">
              <a:buNone/>
              <a:defRPr sz="2000">
                <a:solidFill>
                  <a:schemeClr val="tx1">
                    <a:tint val="75000"/>
                  </a:schemeClr>
                </a:solidFill>
              </a:defRPr>
            </a:lvl3pPr>
            <a:lvl4pPr marL="1528237" indent="0">
              <a:buNone/>
              <a:defRPr sz="1800">
                <a:solidFill>
                  <a:schemeClr val="tx1">
                    <a:tint val="75000"/>
                  </a:schemeClr>
                </a:solidFill>
              </a:defRPr>
            </a:lvl4pPr>
            <a:lvl5pPr marL="2037649" indent="0">
              <a:buNone/>
              <a:defRPr sz="1800">
                <a:solidFill>
                  <a:schemeClr val="tx1">
                    <a:tint val="75000"/>
                  </a:schemeClr>
                </a:solidFill>
              </a:defRPr>
            </a:lvl5pPr>
            <a:lvl6pPr marL="2547061" indent="0">
              <a:buNone/>
              <a:defRPr sz="1800">
                <a:solidFill>
                  <a:schemeClr val="tx1">
                    <a:tint val="75000"/>
                  </a:schemeClr>
                </a:solidFill>
              </a:defRPr>
            </a:lvl6pPr>
            <a:lvl7pPr marL="3056473" indent="0">
              <a:buNone/>
              <a:defRPr sz="1800">
                <a:solidFill>
                  <a:schemeClr val="tx1">
                    <a:tint val="75000"/>
                  </a:schemeClr>
                </a:solidFill>
              </a:defRPr>
            </a:lvl7pPr>
            <a:lvl8pPr marL="3565886" indent="0">
              <a:buNone/>
              <a:defRPr sz="1800">
                <a:solidFill>
                  <a:schemeClr val="tx1">
                    <a:tint val="75000"/>
                  </a:schemeClr>
                </a:solidFill>
              </a:defRPr>
            </a:lvl8pPr>
            <a:lvl9pPr marL="4075298" indent="0">
              <a:buNone/>
              <a:defRPr sz="1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2A44D7-4E1C-481F-92BB-E2F116D48CC5}" type="datetimeFigureOut">
              <a:rPr lang="en-US" smtClean="0">
                <a:solidFill>
                  <a:prstClr val="black">
                    <a:tint val="75000"/>
                  </a:prstClr>
                </a:solidFill>
              </a:rPr>
              <a:pPr/>
              <a:t>4/11/2017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32F88BF-3C94-4420-A10F-74FE2CF693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65164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91516"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2066"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2A44D7-4E1C-481F-92BB-E2F116D48CC5}" type="datetimeFigureOut">
              <a:rPr lang="en-US" smtClean="0">
                <a:solidFill>
                  <a:prstClr val="black">
                    <a:tint val="75000"/>
                  </a:prstClr>
                </a:solidFill>
              </a:rPr>
              <a:pPr/>
              <a:t>4/11/2017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32F88BF-3C94-4420-A10F-74FE2CF693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53306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6" y="413810"/>
            <a:ext cx="8675370" cy="150230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92826" y="1905319"/>
            <a:ext cx="4255174" cy="933767"/>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2067" y="1905319"/>
            <a:ext cx="4276130" cy="933767"/>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092067" y="2839085"/>
            <a:ext cx="4276130"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2A44D7-4E1C-481F-92BB-E2F116D48CC5}" type="datetimeFigureOut">
              <a:rPr lang="en-US" smtClean="0">
                <a:solidFill>
                  <a:prstClr val="black">
                    <a:tint val="75000"/>
                  </a:prstClr>
                </a:solidFill>
              </a:rPr>
              <a:pPr/>
              <a:t>4/11/2017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32F88BF-3C94-4420-A10F-74FE2CF693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3832449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2A44D7-4E1C-481F-92BB-E2F116D48CC5}" type="datetimeFigureOut">
              <a:rPr lang="en-US" smtClean="0">
                <a:solidFill>
                  <a:prstClr val="black">
                    <a:tint val="75000"/>
                  </a:prstClr>
                </a:solidFill>
              </a:rPr>
              <a:pPr/>
              <a:t>4/11/2017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32F88BF-3C94-4420-A10F-74FE2CF693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2677287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A44D7-4E1C-481F-92BB-E2F116D48CC5}" type="datetimeFigureOut">
              <a:rPr lang="en-US" smtClean="0">
                <a:solidFill>
                  <a:prstClr val="black">
                    <a:tint val="75000"/>
                  </a:prstClr>
                </a:solidFill>
              </a:rPr>
              <a:pPr/>
              <a:t>4/11/2017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32F88BF-3C94-4420-A10F-74FE2CF693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7751130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6" y="518160"/>
            <a:ext cx="3244097" cy="1813560"/>
          </a:xfrm>
        </p:spPr>
        <p:txBody>
          <a:bodyPr anchor="b"/>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76131" y="1119083"/>
            <a:ext cx="5092066" cy="5523442"/>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92826" y="2331720"/>
            <a:ext cx="3244097" cy="4319800"/>
          </a:xfrm>
        </p:spPr>
        <p:txBody>
          <a:bodyPr/>
          <a:lstStyle>
            <a:lvl1pPr marL="0" indent="0">
              <a:buNone/>
              <a:defRPr sz="1800"/>
            </a:lvl1pPr>
            <a:lvl2pPr marL="509412" indent="0">
              <a:buNone/>
              <a:defRPr sz="1600"/>
            </a:lvl2pPr>
            <a:lvl3pPr marL="1018824" indent="0">
              <a:buNone/>
              <a:defRPr sz="1300"/>
            </a:lvl3pPr>
            <a:lvl4pPr marL="1528237" indent="0">
              <a:buNone/>
              <a:defRPr sz="1100"/>
            </a:lvl4pPr>
            <a:lvl5pPr marL="2037649" indent="0">
              <a:buNone/>
              <a:defRPr sz="1100"/>
            </a:lvl5pPr>
            <a:lvl6pPr marL="2547061" indent="0">
              <a:buNone/>
              <a:defRPr sz="1100"/>
            </a:lvl6pPr>
            <a:lvl7pPr marL="3056473" indent="0">
              <a:buNone/>
              <a:defRPr sz="1100"/>
            </a:lvl7pPr>
            <a:lvl8pPr marL="3565886" indent="0">
              <a:buNone/>
              <a:defRPr sz="1100"/>
            </a:lvl8pPr>
            <a:lvl9pPr marL="4075298"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A44D7-4E1C-481F-92BB-E2F116D48CC5}" type="datetimeFigureOut">
              <a:rPr lang="en-US" smtClean="0">
                <a:solidFill>
                  <a:prstClr val="black">
                    <a:tint val="75000"/>
                  </a:prstClr>
                </a:solidFill>
              </a:rPr>
              <a:pPr/>
              <a:t>4/11/2017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32F88BF-3C94-4420-A10F-74FE2CF693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157243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2A44D7-4E1C-481F-92BB-E2F116D48CC5}" type="datetimeFigureOut">
              <a:rPr lang="en-US" smtClean="0"/>
              <a:pPr/>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F88BF-3C94-4420-A10F-74FE2CF69363}" type="slidenum">
              <a:rPr lang="en-US" smtClean="0"/>
              <a:pPr/>
              <a:t>‹#›</a:t>
            </a:fld>
            <a:endParaRPr lang="en-US"/>
          </a:p>
        </p:txBody>
      </p:sp>
    </p:spTree>
    <p:extLst>
      <p:ext uri="{BB962C8B-B14F-4D97-AF65-F5344CB8AC3E}">
        <p14:creationId xmlns:p14="http://schemas.microsoft.com/office/powerpoint/2010/main" xmlns="" val="23872486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6" y="518160"/>
            <a:ext cx="3244097" cy="1813560"/>
          </a:xfrm>
        </p:spPr>
        <p:txBody>
          <a:bodyPr anchor="b"/>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76131" y="1119083"/>
            <a:ext cx="5092066" cy="5523442"/>
          </a:xfrm>
        </p:spPr>
        <p:txBody>
          <a:bodyPr anchor="t"/>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r>
              <a:rPr lang="en-US" smtClean="0"/>
              <a:t>Click icon to add picture</a:t>
            </a:r>
            <a:endParaRPr lang="en-US" dirty="0"/>
          </a:p>
        </p:txBody>
      </p:sp>
      <p:sp>
        <p:nvSpPr>
          <p:cNvPr id="4" name="Text Placeholder 3"/>
          <p:cNvSpPr>
            <a:spLocks noGrp="1"/>
          </p:cNvSpPr>
          <p:nvPr>
            <p:ph type="body" sz="half" idx="2"/>
          </p:nvPr>
        </p:nvSpPr>
        <p:spPr>
          <a:xfrm>
            <a:off x="692826" y="2331720"/>
            <a:ext cx="3244097" cy="4319800"/>
          </a:xfrm>
        </p:spPr>
        <p:txBody>
          <a:bodyPr/>
          <a:lstStyle>
            <a:lvl1pPr marL="0" indent="0">
              <a:buNone/>
              <a:defRPr sz="1800"/>
            </a:lvl1pPr>
            <a:lvl2pPr marL="509412" indent="0">
              <a:buNone/>
              <a:defRPr sz="1600"/>
            </a:lvl2pPr>
            <a:lvl3pPr marL="1018824" indent="0">
              <a:buNone/>
              <a:defRPr sz="1300"/>
            </a:lvl3pPr>
            <a:lvl4pPr marL="1528237" indent="0">
              <a:buNone/>
              <a:defRPr sz="1100"/>
            </a:lvl4pPr>
            <a:lvl5pPr marL="2037649" indent="0">
              <a:buNone/>
              <a:defRPr sz="1100"/>
            </a:lvl5pPr>
            <a:lvl6pPr marL="2547061" indent="0">
              <a:buNone/>
              <a:defRPr sz="1100"/>
            </a:lvl6pPr>
            <a:lvl7pPr marL="3056473" indent="0">
              <a:buNone/>
              <a:defRPr sz="1100"/>
            </a:lvl7pPr>
            <a:lvl8pPr marL="3565886" indent="0">
              <a:buNone/>
              <a:defRPr sz="1100"/>
            </a:lvl8pPr>
            <a:lvl9pPr marL="4075298"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A44D7-4E1C-481F-92BB-E2F116D48CC5}" type="datetimeFigureOut">
              <a:rPr lang="en-US" smtClean="0">
                <a:solidFill>
                  <a:prstClr val="black">
                    <a:tint val="75000"/>
                  </a:prstClr>
                </a:solidFill>
              </a:rPr>
              <a:pPr/>
              <a:t>4/11/2017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32F88BF-3C94-4420-A10F-74FE2CF693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6923981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2A44D7-4E1C-481F-92BB-E2F116D48CC5}" type="datetimeFigureOut">
              <a:rPr lang="en-US" smtClean="0">
                <a:solidFill>
                  <a:prstClr val="black">
                    <a:tint val="75000"/>
                  </a:prstClr>
                </a:solidFill>
              </a:rPr>
              <a:pPr/>
              <a:t>4/11/2017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32F88BF-3C94-4420-A10F-74FE2CF693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4729244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4" y="413808"/>
            <a:ext cx="2168843" cy="658675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91516" y="413808"/>
            <a:ext cx="6380798" cy="6586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22A44D7-4E1C-481F-92BB-E2F116D48CC5}" type="datetimeFigureOut">
              <a:rPr lang="en-US" smtClean="0">
                <a:solidFill>
                  <a:prstClr val="black">
                    <a:tint val="75000"/>
                  </a:prstClr>
                </a:solidFill>
              </a:rPr>
              <a:pPr/>
              <a:t>4/11/2017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32F88BF-3C94-4420-A10F-74FE2CF693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838692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8" y="1937706"/>
            <a:ext cx="8675370" cy="3233102"/>
          </a:xfrm>
        </p:spPr>
        <p:txBody>
          <a:bodyPr anchor="b"/>
          <a:lstStyle>
            <a:lvl1pPr>
              <a:defRPr sz="6700"/>
            </a:lvl1pPr>
          </a:lstStyle>
          <a:p>
            <a:r>
              <a:rPr lang="en-US" smtClean="0"/>
              <a:t>Click to edit Master title style</a:t>
            </a:r>
            <a:endParaRPr lang="en-US" dirty="0"/>
          </a:p>
        </p:txBody>
      </p:sp>
      <p:sp>
        <p:nvSpPr>
          <p:cNvPr id="3" name="Text Placeholder 2"/>
          <p:cNvSpPr>
            <a:spLocks noGrp="1"/>
          </p:cNvSpPr>
          <p:nvPr>
            <p:ph type="body" idx="1"/>
          </p:nvPr>
        </p:nvSpPr>
        <p:spPr>
          <a:xfrm>
            <a:off x="686278" y="5201394"/>
            <a:ext cx="8675370" cy="1700212"/>
          </a:xfrm>
        </p:spPr>
        <p:txBody>
          <a:bodyPr/>
          <a:lstStyle>
            <a:lvl1pPr marL="0" indent="0">
              <a:buNone/>
              <a:defRPr sz="2700">
                <a:solidFill>
                  <a:schemeClr val="tx1"/>
                </a:solidFill>
              </a:defRPr>
            </a:lvl1pPr>
            <a:lvl2pPr marL="509412" indent="0">
              <a:buNone/>
              <a:defRPr sz="2200">
                <a:solidFill>
                  <a:schemeClr val="tx1">
                    <a:tint val="75000"/>
                  </a:schemeClr>
                </a:solidFill>
              </a:defRPr>
            </a:lvl2pPr>
            <a:lvl3pPr marL="1018824" indent="0">
              <a:buNone/>
              <a:defRPr sz="2000">
                <a:solidFill>
                  <a:schemeClr val="tx1">
                    <a:tint val="75000"/>
                  </a:schemeClr>
                </a:solidFill>
              </a:defRPr>
            </a:lvl3pPr>
            <a:lvl4pPr marL="1528237" indent="0">
              <a:buNone/>
              <a:defRPr sz="1800">
                <a:solidFill>
                  <a:schemeClr val="tx1">
                    <a:tint val="75000"/>
                  </a:schemeClr>
                </a:solidFill>
              </a:defRPr>
            </a:lvl4pPr>
            <a:lvl5pPr marL="2037649" indent="0">
              <a:buNone/>
              <a:defRPr sz="1800">
                <a:solidFill>
                  <a:schemeClr val="tx1">
                    <a:tint val="75000"/>
                  </a:schemeClr>
                </a:solidFill>
              </a:defRPr>
            </a:lvl5pPr>
            <a:lvl6pPr marL="2547061" indent="0">
              <a:buNone/>
              <a:defRPr sz="1800">
                <a:solidFill>
                  <a:schemeClr val="tx1">
                    <a:tint val="75000"/>
                  </a:schemeClr>
                </a:solidFill>
              </a:defRPr>
            </a:lvl6pPr>
            <a:lvl7pPr marL="3056473" indent="0">
              <a:buNone/>
              <a:defRPr sz="1800">
                <a:solidFill>
                  <a:schemeClr val="tx1">
                    <a:tint val="75000"/>
                  </a:schemeClr>
                </a:solidFill>
              </a:defRPr>
            </a:lvl7pPr>
            <a:lvl8pPr marL="3565886" indent="0">
              <a:buNone/>
              <a:defRPr sz="1800">
                <a:solidFill>
                  <a:schemeClr val="tx1">
                    <a:tint val="75000"/>
                  </a:schemeClr>
                </a:solidFill>
              </a:defRPr>
            </a:lvl8pPr>
            <a:lvl9pPr marL="4075298" indent="0">
              <a:buNone/>
              <a:defRPr sz="1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2A44D7-4E1C-481F-92BB-E2F116D48CC5}" type="datetimeFigureOut">
              <a:rPr lang="en-US" smtClean="0"/>
              <a:pPr/>
              <a:t>4/11/2017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F88BF-3C94-4420-A10F-74FE2CF69363}" type="slidenum">
              <a:rPr lang="en-US" smtClean="0"/>
              <a:pPr/>
              <a:t>‹#›</a:t>
            </a:fld>
            <a:endParaRPr lang="en-US"/>
          </a:p>
        </p:txBody>
      </p:sp>
    </p:spTree>
    <p:extLst>
      <p:ext uri="{BB962C8B-B14F-4D97-AF65-F5344CB8AC3E}">
        <p14:creationId xmlns:p14="http://schemas.microsoft.com/office/powerpoint/2010/main" xmlns="" val="1445192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91516"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2066"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2A44D7-4E1C-481F-92BB-E2F116D48CC5}" type="datetimeFigureOut">
              <a:rPr lang="en-US" smtClean="0"/>
              <a:pPr/>
              <a:t>4/11/2017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F88BF-3C94-4420-A10F-74FE2CF69363}" type="slidenum">
              <a:rPr lang="en-US" smtClean="0"/>
              <a:pPr/>
              <a:t>‹#›</a:t>
            </a:fld>
            <a:endParaRPr lang="en-US"/>
          </a:p>
        </p:txBody>
      </p:sp>
    </p:spTree>
    <p:extLst>
      <p:ext uri="{BB962C8B-B14F-4D97-AF65-F5344CB8AC3E}">
        <p14:creationId xmlns:p14="http://schemas.microsoft.com/office/powerpoint/2010/main" xmlns="" val="1738417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6" y="413810"/>
            <a:ext cx="8675370" cy="150230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92826" y="1905319"/>
            <a:ext cx="4255174" cy="933767"/>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2067" y="1905319"/>
            <a:ext cx="4276130" cy="933767"/>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092067" y="2839085"/>
            <a:ext cx="4276130"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22A44D7-4E1C-481F-92BB-E2F116D48CC5}" type="datetimeFigureOut">
              <a:rPr lang="en-US" smtClean="0"/>
              <a:pPr/>
              <a:t>4/11/2017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2F88BF-3C94-4420-A10F-74FE2CF69363}" type="slidenum">
              <a:rPr lang="en-US" smtClean="0"/>
              <a:pPr/>
              <a:t>‹#›</a:t>
            </a:fld>
            <a:endParaRPr lang="en-US"/>
          </a:p>
        </p:txBody>
      </p:sp>
    </p:spTree>
    <p:extLst>
      <p:ext uri="{BB962C8B-B14F-4D97-AF65-F5344CB8AC3E}">
        <p14:creationId xmlns:p14="http://schemas.microsoft.com/office/powerpoint/2010/main" xmlns="" val="284306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2A44D7-4E1C-481F-92BB-E2F116D48CC5}" type="datetimeFigureOut">
              <a:rPr lang="en-US" smtClean="0"/>
              <a:pPr/>
              <a:t>4/11/2017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2F88BF-3C94-4420-A10F-74FE2CF69363}" type="slidenum">
              <a:rPr lang="en-US" smtClean="0"/>
              <a:pPr/>
              <a:t>‹#›</a:t>
            </a:fld>
            <a:endParaRPr lang="en-US"/>
          </a:p>
        </p:txBody>
      </p:sp>
    </p:spTree>
    <p:extLst>
      <p:ext uri="{BB962C8B-B14F-4D97-AF65-F5344CB8AC3E}">
        <p14:creationId xmlns:p14="http://schemas.microsoft.com/office/powerpoint/2010/main" xmlns="" val="630896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A44D7-4E1C-481F-92BB-E2F116D48CC5}" type="datetimeFigureOut">
              <a:rPr lang="en-US" smtClean="0"/>
              <a:pPr/>
              <a:t>4/11/2017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2F88BF-3C94-4420-A10F-74FE2CF69363}" type="slidenum">
              <a:rPr lang="en-US" smtClean="0"/>
              <a:pPr/>
              <a:t>‹#›</a:t>
            </a:fld>
            <a:endParaRPr lang="en-US"/>
          </a:p>
        </p:txBody>
      </p:sp>
    </p:spTree>
    <p:extLst>
      <p:ext uri="{BB962C8B-B14F-4D97-AF65-F5344CB8AC3E}">
        <p14:creationId xmlns:p14="http://schemas.microsoft.com/office/powerpoint/2010/main" xmlns="" val="3006042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6" y="518160"/>
            <a:ext cx="3244097" cy="1813560"/>
          </a:xfrm>
        </p:spPr>
        <p:txBody>
          <a:bodyPr anchor="b"/>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76131" y="1119083"/>
            <a:ext cx="5092066" cy="5523442"/>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92826" y="2331720"/>
            <a:ext cx="3244097" cy="4319800"/>
          </a:xfrm>
        </p:spPr>
        <p:txBody>
          <a:bodyPr/>
          <a:lstStyle>
            <a:lvl1pPr marL="0" indent="0">
              <a:buNone/>
              <a:defRPr sz="1800"/>
            </a:lvl1pPr>
            <a:lvl2pPr marL="509412" indent="0">
              <a:buNone/>
              <a:defRPr sz="1600"/>
            </a:lvl2pPr>
            <a:lvl3pPr marL="1018824" indent="0">
              <a:buNone/>
              <a:defRPr sz="1300"/>
            </a:lvl3pPr>
            <a:lvl4pPr marL="1528237" indent="0">
              <a:buNone/>
              <a:defRPr sz="1100"/>
            </a:lvl4pPr>
            <a:lvl5pPr marL="2037649" indent="0">
              <a:buNone/>
              <a:defRPr sz="1100"/>
            </a:lvl5pPr>
            <a:lvl6pPr marL="2547061" indent="0">
              <a:buNone/>
              <a:defRPr sz="1100"/>
            </a:lvl6pPr>
            <a:lvl7pPr marL="3056473" indent="0">
              <a:buNone/>
              <a:defRPr sz="1100"/>
            </a:lvl7pPr>
            <a:lvl8pPr marL="3565886" indent="0">
              <a:buNone/>
              <a:defRPr sz="1100"/>
            </a:lvl8pPr>
            <a:lvl9pPr marL="4075298"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A44D7-4E1C-481F-92BB-E2F116D48CC5}" type="datetimeFigureOut">
              <a:rPr lang="en-US" smtClean="0"/>
              <a:pPr/>
              <a:t>4/11/2017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F88BF-3C94-4420-A10F-74FE2CF69363}" type="slidenum">
              <a:rPr lang="en-US" smtClean="0"/>
              <a:pPr/>
              <a:t>‹#›</a:t>
            </a:fld>
            <a:endParaRPr lang="en-US"/>
          </a:p>
        </p:txBody>
      </p:sp>
    </p:spTree>
    <p:extLst>
      <p:ext uri="{BB962C8B-B14F-4D97-AF65-F5344CB8AC3E}">
        <p14:creationId xmlns:p14="http://schemas.microsoft.com/office/powerpoint/2010/main" xmlns="" val="1948263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6" y="518160"/>
            <a:ext cx="3244097" cy="1813560"/>
          </a:xfrm>
        </p:spPr>
        <p:txBody>
          <a:bodyPr anchor="b"/>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76131" y="1119083"/>
            <a:ext cx="5092066" cy="5523442"/>
          </a:xfrm>
        </p:spPr>
        <p:txBody>
          <a:bodyPr anchor="t"/>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r>
              <a:rPr lang="en-US" smtClean="0"/>
              <a:t>Click icon to add picture</a:t>
            </a:r>
            <a:endParaRPr lang="en-US" dirty="0"/>
          </a:p>
        </p:txBody>
      </p:sp>
      <p:sp>
        <p:nvSpPr>
          <p:cNvPr id="4" name="Text Placeholder 3"/>
          <p:cNvSpPr>
            <a:spLocks noGrp="1"/>
          </p:cNvSpPr>
          <p:nvPr>
            <p:ph type="body" sz="half" idx="2"/>
          </p:nvPr>
        </p:nvSpPr>
        <p:spPr>
          <a:xfrm>
            <a:off x="692826" y="2331720"/>
            <a:ext cx="3244097" cy="4319800"/>
          </a:xfrm>
        </p:spPr>
        <p:txBody>
          <a:bodyPr/>
          <a:lstStyle>
            <a:lvl1pPr marL="0" indent="0">
              <a:buNone/>
              <a:defRPr sz="1800"/>
            </a:lvl1pPr>
            <a:lvl2pPr marL="509412" indent="0">
              <a:buNone/>
              <a:defRPr sz="1600"/>
            </a:lvl2pPr>
            <a:lvl3pPr marL="1018824" indent="0">
              <a:buNone/>
              <a:defRPr sz="1300"/>
            </a:lvl3pPr>
            <a:lvl4pPr marL="1528237" indent="0">
              <a:buNone/>
              <a:defRPr sz="1100"/>
            </a:lvl4pPr>
            <a:lvl5pPr marL="2037649" indent="0">
              <a:buNone/>
              <a:defRPr sz="1100"/>
            </a:lvl5pPr>
            <a:lvl6pPr marL="2547061" indent="0">
              <a:buNone/>
              <a:defRPr sz="1100"/>
            </a:lvl6pPr>
            <a:lvl7pPr marL="3056473" indent="0">
              <a:buNone/>
              <a:defRPr sz="1100"/>
            </a:lvl7pPr>
            <a:lvl8pPr marL="3565886" indent="0">
              <a:buNone/>
              <a:defRPr sz="1100"/>
            </a:lvl8pPr>
            <a:lvl9pPr marL="4075298"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2A44D7-4E1C-481F-92BB-E2F116D48CC5}" type="datetimeFigureOut">
              <a:rPr lang="en-US" smtClean="0"/>
              <a:pPr/>
              <a:t>4/11/2017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F88BF-3C94-4420-A10F-74FE2CF69363}" type="slidenum">
              <a:rPr lang="en-US" smtClean="0"/>
              <a:pPr/>
              <a:t>‹#›</a:t>
            </a:fld>
            <a:endParaRPr lang="en-US"/>
          </a:p>
        </p:txBody>
      </p:sp>
    </p:spTree>
    <p:extLst>
      <p:ext uri="{BB962C8B-B14F-4D97-AF65-F5344CB8AC3E}">
        <p14:creationId xmlns:p14="http://schemas.microsoft.com/office/powerpoint/2010/main" xmlns="" val="2309963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6" y="413810"/>
            <a:ext cx="8675370" cy="1502305"/>
          </a:xfrm>
          <a:prstGeom prst="rect">
            <a:avLst/>
          </a:prstGeom>
        </p:spPr>
        <p:txBody>
          <a:bodyPr vert="horz" lIns="101882" tIns="50941" rIns="101882" bIns="50941"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91516" y="2069042"/>
            <a:ext cx="8675370" cy="4931516"/>
          </a:xfrm>
          <a:prstGeom prst="rect">
            <a:avLst/>
          </a:prstGeom>
        </p:spPr>
        <p:txBody>
          <a:bodyPr vert="horz" lIns="101882" tIns="50941" rIns="101882" bIns="5094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91514" y="7203866"/>
            <a:ext cx="2263140" cy="413808"/>
          </a:xfrm>
          <a:prstGeom prst="rect">
            <a:avLst/>
          </a:prstGeom>
        </p:spPr>
        <p:txBody>
          <a:bodyPr vert="horz" lIns="101882" tIns="50941" rIns="101882" bIns="50941" rtlCol="0" anchor="ctr"/>
          <a:lstStyle>
            <a:lvl1pPr algn="l">
              <a:defRPr sz="1300">
                <a:solidFill>
                  <a:schemeClr val="tx1">
                    <a:tint val="75000"/>
                  </a:schemeClr>
                </a:solidFill>
              </a:defRPr>
            </a:lvl1pPr>
          </a:lstStyle>
          <a:p>
            <a:fld id="{922A44D7-4E1C-481F-92BB-E2F116D48CC5}" type="datetimeFigureOut">
              <a:rPr lang="en-US" smtClean="0"/>
              <a:pPr/>
              <a:t>4/11/2017</a:t>
            </a:fld>
            <a:endParaRPr lang="en-US"/>
          </a:p>
        </p:txBody>
      </p:sp>
      <p:sp>
        <p:nvSpPr>
          <p:cNvPr id="5" name="Footer Placeholder 4"/>
          <p:cNvSpPr>
            <a:spLocks noGrp="1"/>
          </p:cNvSpPr>
          <p:nvPr>
            <p:ph type="ftr" sz="quarter" idx="3"/>
          </p:nvPr>
        </p:nvSpPr>
        <p:spPr>
          <a:xfrm>
            <a:off x="3331846" y="7203866"/>
            <a:ext cx="3394710" cy="413808"/>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6" y="7203866"/>
            <a:ext cx="2263140" cy="413808"/>
          </a:xfrm>
          <a:prstGeom prst="rect">
            <a:avLst/>
          </a:prstGeom>
        </p:spPr>
        <p:txBody>
          <a:bodyPr vert="horz" lIns="101882" tIns="50941" rIns="101882" bIns="50941" rtlCol="0" anchor="ctr"/>
          <a:lstStyle>
            <a:lvl1pPr algn="r">
              <a:defRPr sz="1300">
                <a:solidFill>
                  <a:schemeClr val="tx1">
                    <a:tint val="75000"/>
                  </a:schemeClr>
                </a:solidFill>
              </a:defRPr>
            </a:lvl1pPr>
          </a:lstStyle>
          <a:p>
            <a:fld id="{632F88BF-3C94-4420-A10F-74FE2CF69363}" type="slidenum">
              <a:rPr lang="en-US" smtClean="0"/>
              <a:pPr/>
              <a:t>‹#›</a:t>
            </a:fld>
            <a:endParaRPr lang="en-US"/>
          </a:p>
        </p:txBody>
      </p:sp>
    </p:spTree>
    <p:extLst>
      <p:ext uri="{BB962C8B-B14F-4D97-AF65-F5344CB8AC3E}">
        <p14:creationId xmlns:p14="http://schemas.microsoft.com/office/powerpoint/2010/main" xmlns="" val="1961900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18824" rtl="0" eaLnBrk="1" latinLnBrk="0" hangingPunct="1">
        <a:lnSpc>
          <a:spcPct val="90000"/>
        </a:lnSpc>
        <a:spcBef>
          <a:spcPct val="0"/>
        </a:spcBef>
        <a:buNone/>
        <a:defRPr sz="4900" kern="1200">
          <a:solidFill>
            <a:schemeClr val="tx1"/>
          </a:solidFill>
          <a:latin typeface="+mj-lt"/>
          <a:ea typeface="+mj-ea"/>
          <a:cs typeface="+mj-cs"/>
        </a:defRPr>
      </a:lvl1pPr>
    </p:titleStyle>
    <p:bodyStyle>
      <a:lvl1pPr marL="254706" indent="-254706" algn="l" defTabSz="1018824" rtl="0" eaLnBrk="1" latinLnBrk="0" hangingPunct="1">
        <a:lnSpc>
          <a:spcPct val="90000"/>
        </a:lnSpc>
        <a:spcBef>
          <a:spcPts val="1114"/>
        </a:spcBef>
        <a:buFont typeface="Arial" panose="020B0604020202020204" pitchFamily="34" charset="0"/>
        <a:buChar char="•"/>
        <a:defRPr sz="3100" kern="1200">
          <a:solidFill>
            <a:schemeClr val="tx1"/>
          </a:solidFill>
          <a:latin typeface="+mn-lt"/>
          <a:ea typeface="+mn-ea"/>
          <a:cs typeface="+mn-cs"/>
        </a:defRPr>
      </a:lvl1pPr>
      <a:lvl2pPr marL="764118" indent="-254706" algn="l" defTabSz="1018824" rtl="0" eaLnBrk="1" latinLnBrk="0" hangingPunct="1">
        <a:lnSpc>
          <a:spcPct val="90000"/>
        </a:lnSpc>
        <a:spcBef>
          <a:spcPts val="557"/>
        </a:spcBef>
        <a:buFont typeface="Arial" panose="020B0604020202020204" pitchFamily="34" charset="0"/>
        <a:buChar char="•"/>
        <a:defRPr sz="2700" kern="1200">
          <a:solidFill>
            <a:schemeClr val="tx1"/>
          </a:solidFill>
          <a:latin typeface="+mn-lt"/>
          <a:ea typeface="+mn-ea"/>
          <a:cs typeface="+mn-cs"/>
        </a:defRPr>
      </a:lvl2pPr>
      <a:lvl3pPr marL="1273531" indent="-254706" algn="l" defTabSz="1018824" rtl="0" eaLnBrk="1" latinLnBrk="0" hangingPunct="1">
        <a:lnSpc>
          <a:spcPct val="90000"/>
        </a:lnSpc>
        <a:spcBef>
          <a:spcPts val="557"/>
        </a:spcBef>
        <a:buFont typeface="Arial" panose="020B0604020202020204" pitchFamily="34" charset="0"/>
        <a:buChar char="•"/>
        <a:defRPr sz="2200" kern="1200">
          <a:solidFill>
            <a:schemeClr val="tx1"/>
          </a:solidFill>
          <a:latin typeface="+mn-lt"/>
          <a:ea typeface="+mn-ea"/>
          <a:cs typeface="+mn-cs"/>
        </a:defRPr>
      </a:lvl3pPr>
      <a:lvl4pPr marL="1782943" indent="-254706" algn="l" defTabSz="1018824" rtl="0" eaLnBrk="1" latinLnBrk="0" hangingPunct="1">
        <a:lnSpc>
          <a:spcPct val="90000"/>
        </a:lnSpc>
        <a:spcBef>
          <a:spcPts val="557"/>
        </a:spcBef>
        <a:buFont typeface="Arial" panose="020B0604020202020204" pitchFamily="34" charset="0"/>
        <a:buChar char="•"/>
        <a:defRPr sz="2000" kern="1200">
          <a:solidFill>
            <a:schemeClr val="tx1"/>
          </a:solidFill>
          <a:latin typeface="+mn-lt"/>
          <a:ea typeface="+mn-ea"/>
          <a:cs typeface="+mn-cs"/>
        </a:defRPr>
      </a:lvl4pPr>
      <a:lvl5pPr marL="2292355" indent="-254706" algn="l" defTabSz="1018824" rtl="0" eaLnBrk="1" latinLnBrk="0" hangingPunct="1">
        <a:lnSpc>
          <a:spcPct val="90000"/>
        </a:lnSpc>
        <a:spcBef>
          <a:spcPts val="557"/>
        </a:spcBef>
        <a:buFont typeface="Arial" panose="020B0604020202020204" pitchFamily="34" charset="0"/>
        <a:buChar char="•"/>
        <a:defRPr sz="2000" kern="1200">
          <a:solidFill>
            <a:schemeClr val="tx1"/>
          </a:solidFill>
          <a:latin typeface="+mn-lt"/>
          <a:ea typeface="+mn-ea"/>
          <a:cs typeface="+mn-cs"/>
        </a:defRPr>
      </a:lvl5pPr>
      <a:lvl6pPr marL="2801767" indent="-254706" algn="l" defTabSz="1018824" rtl="0" eaLnBrk="1" latinLnBrk="0" hangingPunct="1">
        <a:lnSpc>
          <a:spcPct val="90000"/>
        </a:lnSpc>
        <a:spcBef>
          <a:spcPts val="557"/>
        </a:spcBef>
        <a:buFont typeface="Arial" panose="020B0604020202020204" pitchFamily="34" charset="0"/>
        <a:buChar char="•"/>
        <a:defRPr sz="2000" kern="1200">
          <a:solidFill>
            <a:schemeClr val="tx1"/>
          </a:solidFill>
          <a:latin typeface="+mn-lt"/>
          <a:ea typeface="+mn-ea"/>
          <a:cs typeface="+mn-cs"/>
        </a:defRPr>
      </a:lvl6pPr>
      <a:lvl7pPr marL="3311180" indent="-254706" algn="l" defTabSz="1018824" rtl="0" eaLnBrk="1" latinLnBrk="0" hangingPunct="1">
        <a:lnSpc>
          <a:spcPct val="90000"/>
        </a:lnSpc>
        <a:spcBef>
          <a:spcPts val="557"/>
        </a:spcBef>
        <a:buFont typeface="Arial" panose="020B0604020202020204" pitchFamily="34" charset="0"/>
        <a:buChar char="•"/>
        <a:defRPr sz="2000" kern="1200">
          <a:solidFill>
            <a:schemeClr val="tx1"/>
          </a:solidFill>
          <a:latin typeface="+mn-lt"/>
          <a:ea typeface="+mn-ea"/>
          <a:cs typeface="+mn-cs"/>
        </a:defRPr>
      </a:lvl7pPr>
      <a:lvl8pPr marL="3820592" indent="-254706" algn="l" defTabSz="1018824" rtl="0" eaLnBrk="1" latinLnBrk="0" hangingPunct="1">
        <a:lnSpc>
          <a:spcPct val="90000"/>
        </a:lnSpc>
        <a:spcBef>
          <a:spcPts val="557"/>
        </a:spcBef>
        <a:buFont typeface="Arial" panose="020B0604020202020204" pitchFamily="34" charset="0"/>
        <a:buChar char="•"/>
        <a:defRPr sz="2000" kern="1200">
          <a:solidFill>
            <a:schemeClr val="tx1"/>
          </a:solidFill>
          <a:latin typeface="+mn-lt"/>
          <a:ea typeface="+mn-ea"/>
          <a:cs typeface="+mn-cs"/>
        </a:defRPr>
      </a:lvl8pPr>
      <a:lvl9pPr marL="4330004" indent="-254706" algn="l" defTabSz="1018824" rtl="0" eaLnBrk="1" latinLnBrk="0" hangingPunct="1">
        <a:lnSpc>
          <a:spcPct val="90000"/>
        </a:lnSpc>
        <a:spcBef>
          <a:spcPts val="557"/>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6" y="413810"/>
            <a:ext cx="8675370" cy="1502305"/>
          </a:xfrm>
          <a:prstGeom prst="rect">
            <a:avLst/>
          </a:prstGeom>
        </p:spPr>
        <p:txBody>
          <a:bodyPr vert="horz" lIns="101882" tIns="50941" rIns="101882" bIns="50941"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91516" y="2069042"/>
            <a:ext cx="8675370" cy="4931516"/>
          </a:xfrm>
          <a:prstGeom prst="rect">
            <a:avLst/>
          </a:prstGeom>
        </p:spPr>
        <p:txBody>
          <a:bodyPr vert="horz" lIns="101882" tIns="50941" rIns="101882" bIns="5094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91514" y="7203866"/>
            <a:ext cx="2263140" cy="413808"/>
          </a:xfrm>
          <a:prstGeom prst="rect">
            <a:avLst/>
          </a:prstGeom>
        </p:spPr>
        <p:txBody>
          <a:bodyPr vert="horz" lIns="101882" tIns="50941" rIns="101882" bIns="50941" rtlCol="0" anchor="ctr"/>
          <a:lstStyle>
            <a:lvl1pPr algn="l">
              <a:defRPr sz="1300">
                <a:solidFill>
                  <a:schemeClr val="tx1">
                    <a:tint val="75000"/>
                  </a:schemeClr>
                </a:solidFill>
              </a:defRPr>
            </a:lvl1pPr>
          </a:lstStyle>
          <a:p>
            <a:fld id="{922A44D7-4E1C-481F-92BB-E2F116D48CC5}" type="datetimeFigureOut">
              <a:rPr lang="en-US" smtClean="0">
                <a:solidFill>
                  <a:prstClr val="black">
                    <a:tint val="75000"/>
                  </a:prstClr>
                </a:solidFill>
              </a:rPr>
              <a:pPr/>
              <a:t>4/11/2017</a:t>
            </a:fld>
            <a:endParaRPr lang="en-US">
              <a:solidFill>
                <a:prstClr val="black">
                  <a:tint val="75000"/>
                </a:prstClr>
              </a:solidFill>
            </a:endParaRPr>
          </a:p>
        </p:txBody>
      </p:sp>
      <p:sp>
        <p:nvSpPr>
          <p:cNvPr id="5" name="Footer Placeholder 4"/>
          <p:cNvSpPr>
            <a:spLocks noGrp="1"/>
          </p:cNvSpPr>
          <p:nvPr>
            <p:ph type="ftr" sz="quarter" idx="3"/>
          </p:nvPr>
        </p:nvSpPr>
        <p:spPr>
          <a:xfrm>
            <a:off x="3331846" y="7203866"/>
            <a:ext cx="3394710" cy="413808"/>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7103746" y="7203866"/>
            <a:ext cx="2263140" cy="413808"/>
          </a:xfrm>
          <a:prstGeom prst="rect">
            <a:avLst/>
          </a:prstGeom>
        </p:spPr>
        <p:txBody>
          <a:bodyPr vert="horz" lIns="101882" tIns="50941" rIns="101882" bIns="50941" rtlCol="0" anchor="ctr"/>
          <a:lstStyle>
            <a:lvl1pPr algn="r">
              <a:defRPr sz="1300">
                <a:solidFill>
                  <a:schemeClr val="tx1">
                    <a:tint val="75000"/>
                  </a:schemeClr>
                </a:solidFill>
              </a:defRPr>
            </a:lvl1pPr>
          </a:lstStyle>
          <a:p>
            <a:fld id="{632F88BF-3C94-4420-A10F-74FE2CF6936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4082965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18824" rtl="0" eaLnBrk="1" latinLnBrk="0" hangingPunct="1">
        <a:lnSpc>
          <a:spcPct val="90000"/>
        </a:lnSpc>
        <a:spcBef>
          <a:spcPct val="0"/>
        </a:spcBef>
        <a:buNone/>
        <a:defRPr sz="4900" kern="1200">
          <a:solidFill>
            <a:schemeClr val="tx1"/>
          </a:solidFill>
          <a:latin typeface="+mj-lt"/>
          <a:ea typeface="+mj-ea"/>
          <a:cs typeface="+mj-cs"/>
        </a:defRPr>
      </a:lvl1pPr>
    </p:titleStyle>
    <p:bodyStyle>
      <a:lvl1pPr marL="254706" indent="-254706" algn="l" defTabSz="1018824" rtl="0" eaLnBrk="1" latinLnBrk="0" hangingPunct="1">
        <a:lnSpc>
          <a:spcPct val="90000"/>
        </a:lnSpc>
        <a:spcBef>
          <a:spcPts val="1114"/>
        </a:spcBef>
        <a:buFont typeface="Arial" panose="020B0604020202020204" pitchFamily="34" charset="0"/>
        <a:buChar char="•"/>
        <a:defRPr sz="3100" kern="1200">
          <a:solidFill>
            <a:schemeClr val="tx1"/>
          </a:solidFill>
          <a:latin typeface="+mn-lt"/>
          <a:ea typeface="+mn-ea"/>
          <a:cs typeface="+mn-cs"/>
        </a:defRPr>
      </a:lvl1pPr>
      <a:lvl2pPr marL="764118" indent="-254706" algn="l" defTabSz="1018824" rtl="0" eaLnBrk="1" latinLnBrk="0" hangingPunct="1">
        <a:lnSpc>
          <a:spcPct val="90000"/>
        </a:lnSpc>
        <a:spcBef>
          <a:spcPts val="557"/>
        </a:spcBef>
        <a:buFont typeface="Arial" panose="020B0604020202020204" pitchFamily="34" charset="0"/>
        <a:buChar char="•"/>
        <a:defRPr sz="2700" kern="1200">
          <a:solidFill>
            <a:schemeClr val="tx1"/>
          </a:solidFill>
          <a:latin typeface="+mn-lt"/>
          <a:ea typeface="+mn-ea"/>
          <a:cs typeface="+mn-cs"/>
        </a:defRPr>
      </a:lvl2pPr>
      <a:lvl3pPr marL="1273531" indent="-254706" algn="l" defTabSz="1018824" rtl="0" eaLnBrk="1" latinLnBrk="0" hangingPunct="1">
        <a:lnSpc>
          <a:spcPct val="90000"/>
        </a:lnSpc>
        <a:spcBef>
          <a:spcPts val="557"/>
        </a:spcBef>
        <a:buFont typeface="Arial" panose="020B0604020202020204" pitchFamily="34" charset="0"/>
        <a:buChar char="•"/>
        <a:defRPr sz="2200" kern="1200">
          <a:solidFill>
            <a:schemeClr val="tx1"/>
          </a:solidFill>
          <a:latin typeface="+mn-lt"/>
          <a:ea typeface="+mn-ea"/>
          <a:cs typeface="+mn-cs"/>
        </a:defRPr>
      </a:lvl3pPr>
      <a:lvl4pPr marL="1782943" indent="-254706" algn="l" defTabSz="1018824" rtl="0" eaLnBrk="1" latinLnBrk="0" hangingPunct="1">
        <a:lnSpc>
          <a:spcPct val="90000"/>
        </a:lnSpc>
        <a:spcBef>
          <a:spcPts val="557"/>
        </a:spcBef>
        <a:buFont typeface="Arial" panose="020B0604020202020204" pitchFamily="34" charset="0"/>
        <a:buChar char="•"/>
        <a:defRPr sz="2000" kern="1200">
          <a:solidFill>
            <a:schemeClr val="tx1"/>
          </a:solidFill>
          <a:latin typeface="+mn-lt"/>
          <a:ea typeface="+mn-ea"/>
          <a:cs typeface="+mn-cs"/>
        </a:defRPr>
      </a:lvl4pPr>
      <a:lvl5pPr marL="2292355" indent="-254706" algn="l" defTabSz="1018824" rtl="0" eaLnBrk="1" latinLnBrk="0" hangingPunct="1">
        <a:lnSpc>
          <a:spcPct val="90000"/>
        </a:lnSpc>
        <a:spcBef>
          <a:spcPts val="557"/>
        </a:spcBef>
        <a:buFont typeface="Arial" panose="020B0604020202020204" pitchFamily="34" charset="0"/>
        <a:buChar char="•"/>
        <a:defRPr sz="2000" kern="1200">
          <a:solidFill>
            <a:schemeClr val="tx1"/>
          </a:solidFill>
          <a:latin typeface="+mn-lt"/>
          <a:ea typeface="+mn-ea"/>
          <a:cs typeface="+mn-cs"/>
        </a:defRPr>
      </a:lvl5pPr>
      <a:lvl6pPr marL="2801767" indent="-254706" algn="l" defTabSz="1018824" rtl="0" eaLnBrk="1" latinLnBrk="0" hangingPunct="1">
        <a:lnSpc>
          <a:spcPct val="90000"/>
        </a:lnSpc>
        <a:spcBef>
          <a:spcPts val="557"/>
        </a:spcBef>
        <a:buFont typeface="Arial" panose="020B0604020202020204" pitchFamily="34" charset="0"/>
        <a:buChar char="•"/>
        <a:defRPr sz="2000" kern="1200">
          <a:solidFill>
            <a:schemeClr val="tx1"/>
          </a:solidFill>
          <a:latin typeface="+mn-lt"/>
          <a:ea typeface="+mn-ea"/>
          <a:cs typeface="+mn-cs"/>
        </a:defRPr>
      </a:lvl6pPr>
      <a:lvl7pPr marL="3311180" indent="-254706" algn="l" defTabSz="1018824" rtl="0" eaLnBrk="1" latinLnBrk="0" hangingPunct="1">
        <a:lnSpc>
          <a:spcPct val="90000"/>
        </a:lnSpc>
        <a:spcBef>
          <a:spcPts val="557"/>
        </a:spcBef>
        <a:buFont typeface="Arial" panose="020B0604020202020204" pitchFamily="34" charset="0"/>
        <a:buChar char="•"/>
        <a:defRPr sz="2000" kern="1200">
          <a:solidFill>
            <a:schemeClr val="tx1"/>
          </a:solidFill>
          <a:latin typeface="+mn-lt"/>
          <a:ea typeface="+mn-ea"/>
          <a:cs typeface="+mn-cs"/>
        </a:defRPr>
      </a:lvl7pPr>
      <a:lvl8pPr marL="3820592" indent="-254706" algn="l" defTabSz="1018824" rtl="0" eaLnBrk="1" latinLnBrk="0" hangingPunct="1">
        <a:lnSpc>
          <a:spcPct val="90000"/>
        </a:lnSpc>
        <a:spcBef>
          <a:spcPts val="557"/>
        </a:spcBef>
        <a:buFont typeface="Arial" panose="020B0604020202020204" pitchFamily="34" charset="0"/>
        <a:buChar char="•"/>
        <a:defRPr sz="2000" kern="1200">
          <a:solidFill>
            <a:schemeClr val="tx1"/>
          </a:solidFill>
          <a:latin typeface="+mn-lt"/>
          <a:ea typeface="+mn-ea"/>
          <a:cs typeface="+mn-cs"/>
        </a:defRPr>
      </a:lvl8pPr>
      <a:lvl9pPr marL="4330004" indent="-254706" algn="l" defTabSz="1018824" rtl="0" eaLnBrk="1" latinLnBrk="0" hangingPunct="1">
        <a:lnSpc>
          <a:spcPct val="90000"/>
        </a:lnSpc>
        <a:spcBef>
          <a:spcPts val="557"/>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mailto:mcosta@revere.mec.edu" TargetMode="External"/><Relationship Id="rId3" Type="http://schemas.openxmlformats.org/officeDocument/2006/relationships/hyperlink" Target="mailto:sfinn@haverhill-ps.org" TargetMode="External"/><Relationship Id="rId7" Type="http://schemas.openxmlformats.org/officeDocument/2006/relationships/hyperlink" Target="mailto:keithsegalla@quincypublicschools.com" TargetMode="External"/><Relationship Id="rId2" Type="http://schemas.openxmlformats.org/officeDocument/2006/relationships/hyperlink" Target="mailto:dsilva@fallriverschools.org" TargetMode="External"/><Relationship Id="rId1" Type="http://schemas.openxmlformats.org/officeDocument/2006/relationships/slideLayout" Target="../slideLayouts/slideLayout7.xml"/><Relationship Id="rId6" Type="http://schemas.openxmlformats.org/officeDocument/2006/relationships/hyperlink" Target="mailto:johnstonm@lynnschools.org" TargetMode="External"/><Relationship Id="rId11" Type="http://schemas.openxmlformats.org/officeDocument/2006/relationships/hyperlink" Target="mailto:HarrityS@worc.k12.ma.us" TargetMode="External"/><Relationship Id="rId5" Type="http://schemas.openxmlformats.org/officeDocument/2006/relationships/hyperlink" Target="mailto:rhowe@lowell.k12.ma.us" TargetMode="External"/><Relationship Id="rId10" Type="http://schemas.openxmlformats.org/officeDocument/2006/relationships/hyperlink" Target="mailto:nyczp@sps.springfield.ma.us" TargetMode="External"/><Relationship Id="rId4" Type="http://schemas.openxmlformats.org/officeDocument/2006/relationships/hyperlink" Target="mailto:goliver@projectgradusa.org" TargetMode="External"/><Relationship Id="rId9" Type="http://schemas.openxmlformats.org/officeDocument/2006/relationships/hyperlink" Target="mailto:andrewwulf@salemk12.or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sfinn@haverhill-ps.org" TargetMode="External"/><Relationship Id="rId2" Type="http://schemas.openxmlformats.org/officeDocument/2006/relationships/hyperlink" Target="mailto:dsilva@fallriverschools.org" TargetMode="Externa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hyperlink" Target="mailto:rhowe@lowell.k12.ma.us" TargetMode="External"/><Relationship Id="rId2" Type="http://schemas.openxmlformats.org/officeDocument/2006/relationships/hyperlink" Target="mailto:goliver@projectgradusa.org" TargetMode="Externa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hyperlink" Target="mailto:keithsegalla@quincypublicschools.com" TargetMode="External"/><Relationship Id="rId2" Type="http://schemas.openxmlformats.org/officeDocument/2006/relationships/hyperlink" Target="mailto:johnstonm@lynnschools.org" TargetMode="Externa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hyperlink" Target="mailto:mcosta@revere.mec.edu" TargetMode="External"/><Relationship Id="rId2" Type="http://schemas.openxmlformats.org/officeDocument/2006/relationships/hyperlink" Target="mailto:keithsegalla@quincypublicschools.com" TargetMode="Externa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hyperlink" Target="mailto:nyczp@sps.springfield.ma.us" TargetMode="External"/><Relationship Id="rId2" Type="http://schemas.openxmlformats.org/officeDocument/2006/relationships/hyperlink" Target="mailto:andrewwulf@salemk12.org" TargetMode="Externa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hyperlink" Target="mailto:HarrityS@worc.k12.ma.us" TargetMode="Externa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2" name="Rectangle 31" descr="Gray Background"/>
          <p:cNvSpPr/>
          <p:nvPr/>
        </p:nvSpPr>
        <p:spPr>
          <a:xfrm>
            <a:off x="3363459" y="4518837"/>
            <a:ext cx="3327991" cy="3253563"/>
          </a:xfrm>
          <a:prstGeom prst="rect">
            <a:avLst/>
          </a:prstGeom>
          <a:solidFill>
            <a:srgbClr val="5A6E8C"/>
          </a:solidFill>
          <a:ln>
            <a:solidFill>
              <a:srgbClr val="5A6E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descr="Orange Background"/>
          <p:cNvSpPr/>
          <p:nvPr/>
        </p:nvSpPr>
        <p:spPr>
          <a:xfrm>
            <a:off x="6719776" y="4518837"/>
            <a:ext cx="3327991" cy="3253563"/>
          </a:xfrm>
          <a:prstGeom prst="rect">
            <a:avLst/>
          </a:prstGeom>
          <a:solidFill>
            <a:srgbClr val="DEA900"/>
          </a:solidFill>
          <a:ln>
            <a:solidFill>
              <a:srgbClr val="DEA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descr="Blue Background"/>
          <p:cNvSpPr/>
          <p:nvPr/>
        </p:nvSpPr>
        <p:spPr>
          <a:xfrm>
            <a:off x="-1" y="4518837"/>
            <a:ext cx="3327991" cy="3253563"/>
          </a:xfrm>
          <a:prstGeom prst="rect">
            <a:avLst/>
          </a:prstGeom>
          <a:solidFill>
            <a:srgbClr val="4371C5"/>
          </a:solidFill>
          <a:ln>
            <a:solidFill>
              <a:srgbClr val="4371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descr="header background"/>
          <p:cNvSpPr/>
          <p:nvPr/>
        </p:nvSpPr>
        <p:spPr>
          <a:xfrm>
            <a:off x="0" y="0"/>
            <a:ext cx="10058400" cy="669851"/>
          </a:xfrm>
          <a:prstGeom prst="rect">
            <a:avLst/>
          </a:prstGeom>
          <a:solidFill>
            <a:srgbClr val="4E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TextBox 135" descr="High School Financial Literacy Pilot Program"/>
          <p:cNvSpPr txBox="1"/>
          <p:nvPr/>
        </p:nvSpPr>
        <p:spPr>
          <a:xfrm>
            <a:off x="180753" y="53165"/>
            <a:ext cx="9877650" cy="592983"/>
          </a:xfrm>
          <a:prstGeom prst="rect">
            <a:avLst/>
          </a:prstGeom>
          <a:noFill/>
        </p:spPr>
        <p:txBody>
          <a:bodyPr wrap="square" lIns="101882" tIns="50941" rIns="101882" bIns="50941" rtlCol="0">
            <a:spAutoFit/>
          </a:bodyPr>
          <a:lstStyle/>
          <a:p>
            <a:pPr algn="ctr"/>
            <a:r>
              <a:rPr lang="en-US" sz="3100" spc="200" dirty="0" smtClean="0">
                <a:solidFill>
                  <a:schemeClr val="bg1">
                    <a:lumMod val="95000"/>
                  </a:schemeClr>
                </a:solidFill>
                <a:latin typeface="Berlin Sans FB" pitchFamily="34" charset="0"/>
                <a:cs typeface="Arial" panose="020B0604020202020204" pitchFamily="34" charset="0"/>
              </a:rPr>
              <a:t>High School Financial Literacy Pilot Program</a:t>
            </a:r>
            <a:endParaRPr lang="en-US" sz="3100" spc="200" dirty="0">
              <a:solidFill>
                <a:schemeClr val="bg1">
                  <a:lumMod val="95000"/>
                </a:schemeClr>
              </a:solidFill>
              <a:latin typeface="Berlin Sans FB" pitchFamily="34" charset="0"/>
              <a:cs typeface="Arial" panose="020B0604020202020204" pitchFamily="34" charset="0"/>
            </a:endParaRPr>
          </a:p>
        </p:txBody>
      </p:sp>
      <p:grpSp>
        <p:nvGrpSpPr>
          <p:cNvPr id="2" name="Group 172" descr="Chart Icon"/>
          <p:cNvGrpSpPr/>
          <p:nvPr/>
        </p:nvGrpSpPr>
        <p:grpSpPr>
          <a:xfrm>
            <a:off x="103246" y="85064"/>
            <a:ext cx="556972" cy="507176"/>
            <a:chOff x="4505127" y="6916618"/>
            <a:chExt cx="556972" cy="507176"/>
          </a:xfrm>
        </p:grpSpPr>
        <p:sp>
          <p:nvSpPr>
            <p:cNvPr id="167" name="Freeform 166" descr="Chart Icon"/>
            <p:cNvSpPr/>
            <p:nvPr/>
          </p:nvSpPr>
          <p:spPr>
            <a:xfrm>
              <a:off x="4960666" y="7016772"/>
              <a:ext cx="79425" cy="407022"/>
            </a:xfrm>
            <a:custGeom>
              <a:avLst/>
              <a:gdLst>
                <a:gd name="connsiteX0" fmla="*/ 37679 w 71989"/>
                <a:gd name="connsiteY0" fmla="*/ 0 h 350919"/>
                <a:gd name="connsiteX1" fmla="*/ 43842 w 71989"/>
                <a:gd name="connsiteY1" fmla="*/ 0 h 350919"/>
                <a:gd name="connsiteX2" fmla="*/ 71989 w 71989"/>
                <a:gd name="connsiteY2" fmla="*/ 46040 h 350919"/>
                <a:gd name="connsiteX3" fmla="*/ 71989 w 71989"/>
                <a:gd name="connsiteY3" fmla="*/ 350919 h 350919"/>
                <a:gd name="connsiteX4" fmla="*/ 0 w 71989"/>
                <a:gd name="connsiteY4" fmla="*/ 350919 h 350919"/>
                <a:gd name="connsiteX5" fmla="*/ 0 w 71989"/>
                <a:gd name="connsiteY5" fmla="*/ 19898 h 350919"/>
                <a:gd name="connsiteX0" fmla="*/ 37679 w 100992"/>
                <a:gd name="connsiteY0" fmla="*/ 0 h 350919"/>
                <a:gd name="connsiteX1" fmla="*/ 100992 w 100992"/>
                <a:gd name="connsiteY1" fmla="*/ 7096 h 350919"/>
                <a:gd name="connsiteX2" fmla="*/ 71989 w 100992"/>
                <a:gd name="connsiteY2" fmla="*/ 46040 h 350919"/>
                <a:gd name="connsiteX3" fmla="*/ 71989 w 100992"/>
                <a:gd name="connsiteY3" fmla="*/ 350919 h 350919"/>
                <a:gd name="connsiteX4" fmla="*/ 0 w 100992"/>
                <a:gd name="connsiteY4" fmla="*/ 350919 h 350919"/>
                <a:gd name="connsiteX5" fmla="*/ 0 w 100992"/>
                <a:gd name="connsiteY5" fmla="*/ 19898 h 350919"/>
                <a:gd name="connsiteX6" fmla="*/ 37679 w 100992"/>
                <a:gd name="connsiteY6" fmla="*/ 0 h 350919"/>
                <a:gd name="connsiteX0" fmla="*/ 37679 w 71989"/>
                <a:gd name="connsiteY0" fmla="*/ 0 h 350919"/>
                <a:gd name="connsiteX1" fmla="*/ 71989 w 71989"/>
                <a:gd name="connsiteY1" fmla="*/ 46040 h 350919"/>
                <a:gd name="connsiteX2" fmla="*/ 71989 w 71989"/>
                <a:gd name="connsiteY2" fmla="*/ 350919 h 350919"/>
                <a:gd name="connsiteX3" fmla="*/ 0 w 71989"/>
                <a:gd name="connsiteY3" fmla="*/ 350919 h 350919"/>
                <a:gd name="connsiteX4" fmla="*/ 0 w 71989"/>
                <a:gd name="connsiteY4" fmla="*/ 19898 h 350919"/>
                <a:gd name="connsiteX5" fmla="*/ 37679 w 71989"/>
                <a:gd name="connsiteY5" fmla="*/ 0 h 350919"/>
                <a:gd name="connsiteX0" fmla="*/ 40060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40060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989" h="355650">
                  <a:moveTo>
                    <a:pt x="37678" y="0"/>
                  </a:moveTo>
                  <a:lnTo>
                    <a:pt x="71989" y="50771"/>
                  </a:lnTo>
                  <a:lnTo>
                    <a:pt x="71989" y="355650"/>
                  </a:lnTo>
                  <a:lnTo>
                    <a:pt x="0" y="355650"/>
                  </a:lnTo>
                  <a:lnTo>
                    <a:pt x="0" y="24629"/>
                  </a:lnTo>
                  <a:lnTo>
                    <a:pt x="37678" y="0"/>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cs typeface="Arial" panose="020B0604020202020204" pitchFamily="34" charset="0"/>
              </a:endParaRPr>
            </a:p>
          </p:txBody>
        </p:sp>
        <p:sp>
          <p:nvSpPr>
            <p:cNvPr id="168" name="Freeform 167" descr="Chart Icon"/>
            <p:cNvSpPr/>
            <p:nvPr/>
          </p:nvSpPr>
          <p:spPr>
            <a:xfrm>
              <a:off x="4862801" y="7047691"/>
              <a:ext cx="79425" cy="376103"/>
            </a:xfrm>
            <a:custGeom>
              <a:avLst/>
              <a:gdLst>
                <a:gd name="connsiteX0" fmla="*/ 71989 w 71989"/>
                <a:gd name="connsiteY0" fmla="*/ 0 h 328633"/>
                <a:gd name="connsiteX1" fmla="*/ 71989 w 71989"/>
                <a:gd name="connsiteY1" fmla="*/ 328633 h 328633"/>
                <a:gd name="connsiteX2" fmla="*/ 0 w 71989"/>
                <a:gd name="connsiteY2" fmla="*/ 328633 h 328633"/>
                <a:gd name="connsiteX3" fmla="*/ 0 w 71989"/>
                <a:gd name="connsiteY3" fmla="*/ 41137 h 328633"/>
              </a:gdLst>
              <a:ahLst/>
              <a:cxnLst>
                <a:cxn ang="0">
                  <a:pos x="connsiteX0" y="connsiteY0"/>
                </a:cxn>
                <a:cxn ang="0">
                  <a:pos x="connsiteX1" y="connsiteY1"/>
                </a:cxn>
                <a:cxn ang="0">
                  <a:pos x="connsiteX2" y="connsiteY2"/>
                </a:cxn>
                <a:cxn ang="0">
                  <a:pos x="connsiteX3" y="connsiteY3"/>
                </a:cxn>
              </a:cxnLst>
              <a:rect l="l" t="t" r="r" b="b"/>
              <a:pathLst>
                <a:path w="71989" h="328633">
                  <a:moveTo>
                    <a:pt x="71989" y="0"/>
                  </a:moveTo>
                  <a:lnTo>
                    <a:pt x="71989" y="328633"/>
                  </a:lnTo>
                  <a:lnTo>
                    <a:pt x="0" y="328633"/>
                  </a:lnTo>
                  <a:lnTo>
                    <a:pt x="0" y="41137"/>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169" name="Freeform 168" descr="Chart Icon"/>
            <p:cNvSpPr/>
            <p:nvPr/>
          </p:nvSpPr>
          <p:spPr>
            <a:xfrm>
              <a:off x="4764936" y="7100278"/>
              <a:ext cx="79425" cy="323516"/>
            </a:xfrm>
            <a:custGeom>
              <a:avLst/>
              <a:gdLst>
                <a:gd name="connsiteX0" fmla="*/ 71989 w 71989"/>
                <a:gd name="connsiteY0" fmla="*/ 0 h 282684"/>
                <a:gd name="connsiteX1" fmla="*/ 71989 w 71989"/>
                <a:gd name="connsiteY1" fmla="*/ 282684 h 282684"/>
                <a:gd name="connsiteX2" fmla="*/ 0 w 71989"/>
                <a:gd name="connsiteY2" fmla="*/ 282684 h 282684"/>
                <a:gd name="connsiteX3" fmla="*/ 0 w 71989"/>
                <a:gd name="connsiteY3" fmla="*/ 38704 h 282684"/>
              </a:gdLst>
              <a:ahLst/>
              <a:cxnLst>
                <a:cxn ang="0">
                  <a:pos x="connsiteX0" y="connsiteY0"/>
                </a:cxn>
                <a:cxn ang="0">
                  <a:pos x="connsiteX1" y="connsiteY1"/>
                </a:cxn>
                <a:cxn ang="0">
                  <a:pos x="connsiteX2" y="connsiteY2"/>
                </a:cxn>
                <a:cxn ang="0">
                  <a:pos x="connsiteX3" y="connsiteY3"/>
                </a:cxn>
              </a:cxnLst>
              <a:rect l="l" t="t" r="r" b="b"/>
              <a:pathLst>
                <a:path w="71989" h="282684">
                  <a:moveTo>
                    <a:pt x="71989" y="0"/>
                  </a:moveTo>
                  <a:lnTo>
                    <a:pt x="71989" y="282684"/>
                  </a:lnTo>
                  <a:lnTo>
                    <a:pt x="0" y="282684"/>
                  </a:lnTo>
                  <a:lnTo>
                    <a:pt x="0" y="38704"/>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170" name="Freeform 169" descr="Chart Icon"/>
            <p:cNvSpPr/>
            <p:nvPr/>
          </p:nvSpPr>
          <p:spPr>
            <a:xfrm>
              <a:off x="4667072" y="7073967"/>
              <a:ext cx="79425" cy="349827"/>
            </a:xfrm>
            <a:custGeom>
              <a:avLst/>
              <a:gdLst>
                <a:gd name="connsiteX0" fmla="*/ 69910 w 71989"/>
                <a:gd name="connsiteY0" fmla="*/ 0 h 305674"/>
                <a:gd name="connsiteX1" fmla="*/ 71989 w 71989"/>
                <a:gd name="connsiteY1" fmla="*/ 4158 h 305674"/>
                <a:gd name="connsiteX2" fmla="*/ 71989 w 71989"/>
                <a:gd name="connsiteY2" fmla="*/ 305674 h 305674"/>
                <a:gd name="connsiteX3" fmla="*/ 0 w 71989"/>
                <a:gd name="connsiteY3" fmla="*/ 305674 h 305674"/>
                <a:gd name="connsiteX4" fmla="*/ 0 w 71989"/>
                <a:gd name="connsiteY4" fmla="*/ 54673 h 3056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989" h="305674">
                  <a:moveTo>
                    <a:pt x="69910" y="0"/>
                  </a:moveTo>
                  <a:lnTo>
                    <a:pt x="71989" y="4158"/>
                  </a:lnTo>
                  <a:lnTo>
                    <a:pt x="71989" y="305674"/>
                  </a:lnTo>
                  <a:lnTo>
                    <a:pt x="0" y="305674"/>
                  </a:lnTo>
                  <a:lnTo>
                    <a:pt x="0" y="54673"/>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171" name="Freeform 170" descr="Chart Icon"/>
            <p:cNvSpPr/>
            <p:nvPr/>
          </p:nvSpPr>
          <p:spPr>
            <a:xfrm>
              <a:off x="4569208" y="7151495"/>
              <a:ext cx="79425" cy="272299"/>
            </a:xfrm>
            <a:custGeom>
              <a:avLst/>
              <a:gdLst>
                <a:gd name="connsiteX0" fmla="*/ 71989 w 71989"/>
                <a:gd name="connsiteY0" fmla="*/ 0 h 237931"/>
                <a:gd name="connsiteX1" fmla="*/ 71989 w 71989"/>
                <a:gd name="connsiteY1" fmla="*/ 237931 h 237931"/>
                <a:gd name="connsiteX2" fmla="*/ 0 w 71989"/>
                <a:gd name="connsiteY2" fmla="*/ 237931 h 237931"/>
                <a:gd name="connsiteX3" fmla="*/ 0 w 71989"/>
                <a:gd name="connsiteY3" fmla="*/ 56299 h 237931"/>
              </a:gdLst>
              <a:ahLst/>
              <a:cxnLst>
                <a:cxn ang="0">
                  <a:pos x="connsiteX0" y="connsiteY0"/>
                </a:cxn>
                <a:cxn ang="0">
                  <a:pos x="connsiteX1" y="connsiteY1"/>
                </a:cxn>
                <a:cxn ang="0">
                  <a:pos x="connsiteX2" y="connsiteY2"/>
                </a:cxn>
                <a:cxn ang="0">
                  <a:pos x="connsiteX3" y="connsiteY3"/>
                </a:cxn>
              </a:cxnLst>
              <a:rect l="l" t="t" r="r" b="b"/>
              <a:pathLst>
                <a:path w="71989" h="237931">
                  <a:moveTo>
                    <a:pt x="71989" y="0"/>
                  </a:moveTo>
                  <a:lnTo>
                    <a:pt x="71989" y="237931"/>
                  </a:lnTo>
                  <a:lnTo>
                    <a:pt x="0" y="237931"/>
                  </a:lnTo>
                  <a:lnTo>
                    <a:pt x="0" y="56299"/>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172" name="Rectangle 48" descr="Chart Icon"/>
            <p:cNvSpPr/>
            <p:nvPr/>
          </p:nvSpPr>
          <p:spPr>
            <a:xfrm>
              <a:off x="4505127" y="6916618"/>
              <a:ext cx="556972" cy="286928"/>
            </a:xfrm>
            <a:custGeom>
              <a:avLst/>
              <a:gdLst>
                <a:gd name="connsiteX0" fmla="*/ 0 w 238125"/>
                <a:gd name="connsiteY0" fmla="*/ 0 h 71437"/>
                <a:gd name="connsiteX1" fmla="*/ 238125 w 238125"/>
                <a:gd name="connsiteY1" fmla="*/ 0 h 71437"/>
                <a:gd name="connsiteX2" fmla="*/ 238125 w 238125"/>
                <a:gd name="connsiteY2" fmla="*/ 71437 h 71437"/>
                <a:gd name="connsiteX3" fmla="*/ 0 w 238125"/>
                <a:gd name="connsiteY3" fmla="*/ 71437 h 71437"/>
                <a:gd name="connsiteX4" fmla="*/ 0 w 238125"/>
                <a:gd name="connsiteY4" fmla="*/ 0 h 71437"/>
                <a:gd name="connsiteX0" fmla="*/ 0 w 259556"/>
                <a:gd name="connsiteY0" fmla="*/ 0 h 71437"/>
                <a:gd name="connsiteX1" fmla="*/ 259556 w 259556"/>
                <a:gd name="connsiteY1" fmla="*/ 0 h 71437"/>
                <a:gd name="connsiteX2" fmla="*/ 259556 w 259556"/>
                <a:gd name="connsiteY2" fmla="*/ 71437 h 71437"/>
                <a:gd name="connsiteX3" fmla="*/ 21431 w 259556"/>
                <a:gd name="connsiteY3" fmla="*/ 71437 h 71437"/>
                <a:gd name="connsiteX4" fmla="*/ 0 w 259556"/>
                <a:gd name="connsiteY4" fmla="*/ 0 h 71437"/>
                <a:gd name="connsiteX0" fmla="*/ 0 w 259556"/>
                <a:gd name="connsiteY0" fmla="*/ 135732 h 207169"/>
                <a:gd name="connsiteX1" fmla="*/ 219074 w 259556"/>
                <a:gd name="connsiteY1" fmla="*/ 0 h 207169"/>
                <a:gd name="connsiteX2" fmla="*/ 259556 w 259556"/>
                <a:gd name="connsiteY2" fmla="*/ 207169 h 207169"/>
                <a:gd name="connsiteX3" fmla="*/ 21431 w 259556"/>
                <a:gd name="connsiteY3" fmla="*/ 207169 h 207169"/>
                <a:gd name="connsiteX4" fmla="*/ 0 w 259556"/>
                <a:gd name="connsiteY4" fmla="*/ 135732 h 207169"/>
                <a:gd name="connsiteX0" fmla="*/ 0 w 219074"/>
                <a:gd name="connsiteY0" fmla="*/ 135732 h 207169"/>
                <a:gd name="connsiteX1" fmla="*/ 219074 w 219074"/>
                <a:gd name="connsiteY1" fmla="*/ 0 h 207169"/>
                <a:gd name="connsiteX2" fmla="*/ 195262 w 219074"/>
                <a:gd name="connsiteY2" fmla="*/ 52388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197644 w 219074"/>
                <a:gd name="connsiteY2" fmla="*/ 80963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211930 w 219074"/>
                <a:gd name="connsiteY2" fmla="*/ 33338 h 207169"/>
                <a:gd name="connsiteX3" fmla="*/ 197644 w 219074"/>
                <a:gd name="connsiteY3" fmla="*/ 80963 h 207169"/>
                <a:gd name="connsiteX4" fmla="*/ 21431 w 219074"/>
                <a:gd name="connsiteY4" fmla="*/ 207169 h 207169"/>
                <a:gd name="connsiteX5" fmla="*/ 0 w 219074"/>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197644 w 271462"/>
                <a:gd name="connsiteY3" fmla="*/ 80963 h 207169"/>
                <a:gd name="connsiteX4" fmla="*/ 21431 w 271462"/>
                <a:gd name="connsiteY4" fmla="*/ 207169 h 207169"/>
                <a:gd name="connsiteX5" fmla="*/ 0 w 271462"/>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228599 w 271462"/>
                <a:gd name="connsiteY3" fmla="*/ 73819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50030 w 271462"/>
                <a:gd name="connsiteY3" fmla="*/ 154782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69080 w 271462"/>
                <a:gd name="connsiteY3" fmla="*/ 92869 h 207169"/>
                <a:gd name="connsiteX4" fmla="*/ 250030 w 271462"/>
                <a:gd name="connsiteY4" fmla="*/ 154782 h 207169"/>
                <a:gd name="connsiteX5" fmla="*/ 197644 w 271462"/>
                <a:gd name="connsiteY5" fmla="*/ 80963 h 207169"/>
                <a:gd name="connsiteX6" fmla="*/ 21431 w 271462"/>
                <a:gd name="connsiteY6" fmla="*/ 207169 h 207169"/>
                <a:gd name="connsiteX7" fmla="*/ 0 w 271462"/>
                <a:gd name="connsiteY7" fmla="*/ 135732 h 207169"/>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250030 w 447674"/>
                <a:gd name="connsiteY4" fmla="*/ 176213 h 228600"/>
                <a:gd name="connsiteX5" fmla="*/ 197644 w 447674"/>
                <a:gd name="connsiteY5" fmla="*/ 102394 h 228600"/>
                <a:gd name="connsiteX6" fmla="*/ 21431 w 447674"/>
                <a:gd name="connsiteY6" fmla="*/ 228600 h 228600"/>
                <a:gd name="connsiteX7" fmla="*/ 0 w 447674"/>
                <a:gd name="connsiteY7"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352424 w 447674"/>
                <a:gd name="connsiteY4" fmla="*/ 83344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438149 w 447674"/>
                <a:gd name="connsiteY4" fmla="*/ 28575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250030 w 438149"/>
                <a:gd name="connsiteY5" fmla="*/ 159545 h 211932"/>
                <a:gd name="connsiteX6" fmla="*/ 197644 w 438149"/>
                <a:gd name="connsiteY6" fmla="*/ 85726 h 211932"/>
                <a:gd name="connsiteX7" fmla="*/ 21431 w 438149"/>
                <a:gd name="connsiteY7" fmla="*/ 211932 h 211932"/>
                <a:gd name="connsiteX8" fmla="*/ 0 w 438149"/>
                <a:gd name="connsiteY8" fmla="*/ 140495 h 211932"/>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382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38149"/>
                <a:gd name="connsiteY0" fmla="*/ 185738 h 257175"/>
                <a:gd name="connsiteX1" fmla="*/ 219074 w 438149"/>
                <a:gd name="connsiteY1" fmla="*/ 50006 h 257175"/>
                <a:gd name="connsiteX2" fmla="*/ 271462 w 438149"/>
                <a:gd name="connsiteY2" fmla="*/ 114300 h 257175"/>
                <a:gd name="connsiteX3" fmla="*/ 383380 w 438149"/>
                <a:gd name="connsiteY3" fmla="*/ 45243 h 257175"/>
                <a:gd name="connsiteX4" fmla="*/ 438149 w 438149"/>
                <a:gd name="connsiteY4" fmla="*/ 57150 h 257175"/>
                <a:gd name="connsiteX5" fmla="*/ 400050 w 438149"/>
                <a:gd name="connsiteY5" fmla="*/ 0 h 257175"/>
                <a:gd name="connsiteX6" fmla="*/ 250030 w 438149"/>
                <a:gd name="connsiteY6" fmla="*/ 204788 h 257175"/>
                <a:gd name="connsiteX7" fmla="*/ 197644 w 438149"/>
                <a:gd name="connsiteY7" fmla="*/ 130969 h 257175"/>
                <a:gd name="connsiteX8" fmla="*/ 21431 w 438149"/>
                <a:gd name="connsiteY8" fmla="*/ 257175 h 257175"/>
                <a:gd name="connsiteX9" fmla="*/ 0 w 438149"/>
                <a:gd name="connsiteY9" fmla="*/ 185738 h 257175"/>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8576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97681 w 497681"/>
                <a:gd name="connsiteY4" fmla="*/ 4763 h 211932"/>
                <a:gd name="connsiteX5" fmla="*/ 409575 w 497681"/>
                <a:gd name="connsiteY5" fmla="*/ 28576 h 211932"/>
                <a:gd name="connsiteX6" fmla="*/ 250030 w 497681"/>
                <a:gd name="connsiteY6" fmla="*/ 159545 h 211932"/>
                <a:gd name="connsiteX7" fmla="*/ 197644 w 497681"/>
                <a:gd name="connsiteY7" fmla="*/ 85726 h 211932"/>
                <a:gd name="connsiteX8" fmla="*/ 21431 w 497681"/>
                <a:gd name="connsiteY8" fmla="*/ 211932 h 211932"/>
                <a:gd name="connsiteX9" fmla="*/ 0 w 497681"/>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21481 w 497681"/>
                <a:gd name="connsiteY4" fmla="*/ 4763 h 211932"/>
                <a:gd name="connsiteX5" fmla="*/ 497681 w 497681"/>
                <a:gd name="connsiteY5" fmla="*/ 4763 h 211932"/>
                <a:gd name="connsiteX6" fmla="*/ 409575 w 497681"/>
                <a:gd name="connsiteY6" fmla="*/ 28576 h 211932"/>
                <a:gd name="connsiteX7" fmla="*/ 250030 w 497681"/>
                <a:gd name="connsiteY7" fmla="*/ 159545 h 211932"/>
                <a:gd name="connsiteX8" fmla="*/ 197644 w 497681"/>
                <a:gd name="connsiteY8" fmla="*/ 85726 h 211932"/>
                <a:gd name="connsiteX9" fmla="*/ 21431 w 497681"/>
                <a:gd name="connsiteY9" fmla="*/ 211932 h 211932"/>
                <a:gd name="connsiteX10" fmla="*/ 0 w 497681"/>
                <a:gd name="connsiteY10" fmla="*/ 140495 h 211932"/>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97681 w 497681"/>
                <a:gd name="connsiteY4" fmla="*/ 0 h 254794"/>
                <a:gd name="connsiteX5" fmla="*/ 497681 w 497681"/>
                <a:gd name="connsiteY5" fmla="*/ 47625 h 254794"/>
                <a:gd name="connsiteX6" fmla="*/ 409575 w 497681"/>
                <a:gd name="connsiteY6" fmla="*/ 71438 h 254794"/>
                <a:gd name="connsiteX7" fmla="*/ 250030 w 497681"/>
                <a:gd name="connsiteY7" fmla="*/ 202407 h 254794"/>
                <a:gd name="connsiteX8" fmla="*/ 197644 w 497681"/>
                <a:gd name="connsiteY8" fmla="*/ 128588 h 254794"/>
                <a:gd name="connsiteX9" fmla="*/ 21431 w 497681"/>
                <a:gd name="connsiteY9" fmla="*/ 254794 h 254794"/>
                <a:gd name="connsiteX10" fmla="*/ 0 w 497681"/>
                <a:gd name="connsiteY10"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23863 w 497681"/>
                <a:gd name="connsiteY4" fmla="*/ 30957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8624 w 497681"/>
                <a:gd name="connsiteY3" fmla="*/ 5476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59580 w 497681"/>
                <a:gd name="connsiteY3" fmla="*/ 33337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76250 w 497681"/>
                <a:gd name="connsiteY4" fmla="*/ 7145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59555 w 497681"/>
                <a:gd name="connsiteY2" fmla="*/ 135731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40532 w 497681"/>
                <a:gd name="connsiteY7" fmla="*/ 4524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33388 w 497681"/>
                <a:gd name="connsiteY7" fmla="*/ 6191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509588"/>
                <a:gd name="connsiteY0" fmla="*/ 183357 h 254794"/>
                <a:gd name="connsiteX1" fmla="*/ 219074 w 509588"/>
                <a:gd name="connsiteY1" fmla="*/ 47625 h 254794"/>
                <a:gd name="connsiteX2" fmla="*/ 266699 w 509588"/>
                <a:gd name="connsiteY2" fmla="*/ 109538 h 254794"/>
                <a:gd name="connsiteX3" fmla="*/ 414336 w 509588"/>
                <a:gd name="connsiteY3" fmla="*/ 33337 h 254794"/>
                <a:gd name="connsiteX4" fmla="*/ 397669 w 509588"/>
                <a:gd name="connsiteY4" fmla="*/ 1 h 254794"/>
                <a:gd name="connsiteX5" fmla="*/ 509588 w 509588"/>
                <a:gd name="connsiteY5" fmla="*/ 0 h 254794"/>
                <a:gd name="connsiteX6" fmla="*/ 464344 w 509588"/>
                <a:gd name="connsiteY6" fmla="*/ 104774 h 254794"/>
                <a:gd name="connsiteX7" fmla="*/ 433388 w 509588"/>
                <a:gd name="connsiteY7" fmla="*/ 61914 h 254794"/>
                <a:gd name="connsiteX8" fmla="*/ 250030 w 509588"/>
                <a:gd name="connsiteY8" fmla="*/ 202407 h 254794"/>
                <a:gd name="connsiteX9" fmla="*/ 197644 w 509588"/>
                <a:gd name="connsiteY9" fmla="*/ 128588 h 254794"/>
                <a:gd name="connsiteX10" fmla="*/ 21431 w 509588"/>
                <a:gd name="connsiteY10" fmla="*/ 254794 h 254794"/>
                <a:gd name="connsiteX11" fmla="*/ 0 w 509588"/>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0030 w 502444"/>
                <a:gd name="connsiteY8" fmla="*/ 20240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66689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4525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0481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14288 w 481013"/>
                <a:gd name="connsiteY0" fmla="*/ 180976 h 254794"/>
                <a:gd name="connsiteX1" fmla="*/ 197643 w 481013"/>
                <a:gd name="connsiteY1" fmla="*/ 40481 h 254794"/>
                <a:gd name="connsiteX2" fmla="*/ 245268 w 481013"/>
                <a:gd name="connsiteY2" fmla="*/ 109538 h 254794"/>
                <a:gd name="connsiteX3" fmla="*/ 392905 w 481013"/>
                <a:gd name="connsiteY3" fmla="*/ 33337 h 254794"/>
                <a:gd name="connsiteX4" fmla="*/ 376238 w 481013"/>
                <a:gd name="connsiteY4" fmla="*/ 1 h 254794"/>
                <a:gd name="connsiteX5" fmla="*/ 481013 w 481013"/>
                <a:gd name="connsiteY5" fmla="*/ 0 h 254794"/>
                <a:gd name="connsiteX6" fmla="*/ 442913 w 481013"/>
                <a:gd name="connsiteY6" fmla="*/ 104774 h 254794"/>
                <a:gd name="connsiteX7" fmla="*/ 414338 w 481013"/>
                <a:gd name="connsiteY7" fmla="*/ 66676 h 254794"/>
                <a:gd name="connsiteX8" fmla="*/ 219075 w 481013"/>
                <a:gd name="connsiteY8" fmla="*/ 178594 h 254794"/>
                <a:gd name="connsiteX9" fmla="*/ 176213 w 481013"/>
                <a:gd name="connsiteY9" fmla="*/ 128588 h 254794"/>
                <a:gd name="connsiteX10" fmla="*/ 0 w 481013"/>
                <a:gd name="connsiteY10" fmla="*/ 254794 h 254794"/>
                <a:gd name="connsiteX11" fmla="*/ 14288 w 481013"/>
                <a:gd name="connsiteY11" fmla="*/ 180976 h 254794"/>
                <a:gd name="connsiteX0" fmla="*/ 0 w 492919"/>
                <a:gd name="connsiteY0" fmla="*/ 178595 h 254794"/>
                <a:gd name="connsiteX1" fmla="*/ 209549 w 492919"/>
                <a:gd name="connsiteY1" fmla="*/ 40481 h 254794"/>
                <a:gd name="connsiteX2" fmla="*/ 257174 w 492919"/>
                <a:gd name="connsiteY2" fmla="*/ 109538 h 254794"/>
                <a:gd name="connsiteX3" fmla="*/ 404811 w 492919"/>
                <a:gd name="connsiteY3" fmla="*/ 33337 h 254794"/>
                <a:gd name="connsiteX4" fmla="*/ 388144 w 492919"/>
                <a:gd name="connsiteY4" fmla="*/ 1 h 254794"/>
                <a:gd name="connsiteX5" fmla="*/ 492919 w 492919"/>
                <a:gd name="connsiteY5" fmla="*/ 0 h 254794"/>
                <a:gd name="connsiteX6" fmla="*/ 454819 w 492919"/>
                <a:gd name="connsiteY6" fmla="*/ 104774 h 254794"/>
                <a:gd name="connsiteX7" fmla="*/ 426244 w 492919"/>
                <a:gd name="connsiteY7" fmla="*/ 66676 h 254794"/>
                <a:gd name="connsiteX8" fmla="*/ 230981 w 492919"/>
                <a:gd name="connsiteY8" fmla="*/ 178594 h 254794"/>
                <a:gd name="connsiteX9" fmla="*/ 188119 w 492919"/>
                <a:gd name="connsiteY9" fmla="*/ 128588 h 254794"/>
                <a:gd name="connsiteX10" fmla="*/ 11906 w 492919"/>
                <a:gd name="connsiteY10" fmla="*/ 254794 h 254794"/>
                <a:gd name="connsiteX11" fmla="*/ 0 w 492919"/>
                <a:gd name="connsiteY11" fmla="*/ 178595 h 254794"/>
                <a:gd name="connsiteX0" fmla="*/ 0 w 492919"/>
                <a:gd name="connsiteY0" fmla="*/ 178595 h 264319"/>
                <a:gd name="connsiteX1" fmla="*/ 209549 w 492919"/>
                <a:gd name="connsiteY1" fmla="*/ 40481 h 264319"/>
                <a:gd name="connsiteX2" fmla="*/ 257174 w 492919"/>
                <a:gd name="connsiteY2" fmla="*/ 109538 h 264319"/>
                <a:gd name="connsiteX3" fmla="*/ 404811 w 492919"/>
                <a:gd name="connsiteY3" fmla="*/ 33337 h 264319"/>
                <a:gd name="connsiteX4" fmla="*/ 388144 w 492919"/>
                <a:gd name="connsiteY4" fmla="*/ 1 h 264319"/>
                <a:gd name="connsiteX5" fmla="*/ 492919 w 492919"/>
                <a:gd name="connsiteY5" fmla="*/ 0 h 264319"/>
                <a:gd name="connsiteX6" fmla="*/ 454819 w 492919"/>
                <a:gd name="connsiteY6" fmla="*/ 104774 h 264319"/>
                <a:gd name="connsiteX7" fmla="*/ 426244 w 492919"/>
                <a:gd name="connsiteY7" fmla="*/ 66676 h 264319"/>
                <a:gd name="connsiteX8" fmla="*/ 230981 w 492919"/>
                <a:gd name="connsiteY8" fmla="*/ 178594 h 264319"/>
                <a:gd name="connsiteX9" fmla="*/ 188119 w 492919"/>
                <a:gd name="connsiteY9" fmla="*/ 128588 h 264319"/>
                <a:gd name="connsiteX10" fmla="*/ 9525 w 492919"/>
                <a:gd name="connsiteY10" fmla="*/ 264319 h 264319"/>
                <a:gd name="connsiteX11" fmla="*/ 0 w 492919"/>
                <a:gd name="connsiteY11" fmla="*/ 178595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197644 w 502444"/>
                <a:gd name="connsiteY9" fmla="*/ 128588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9550 w 502444"/>
                <a:gd name="connsiteY9" fmla="*/ 102394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97630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9582 w 502444"/>
                <a:gd name="connsiteY6" fmla="*/ 107155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0011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88144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485775"/>
                <a:gd name="connsiteY0" fmla="*/ 180976 h 264318"/>
                <a:gd name="connsiteX1" fmla="*/ 219074 w 485775"/>
                <a:gd name="connsiteY1" fmla="*/ 40480 h 264318"/>
                <a:gd name="connsiteX2" fmla="*/ 266699 w 485775"/>
                <a:gd name="connsiteY2" fmla="*/ 109537 h 264318"/>
                <a:gd name="connsiteX3" fmla="*/ 414336 w 485775"/>
                <a:gd name="connsiteY3" fmla="*/ 33336 h 264318"/>
                <a:gd name="connsiteX4" fmla="*/ 388144 w 485775"/>
                <a:gd name="connsiteY4" fmla="*/ 0 h 264318"/>
                <a:gd name="connsiteX5" fmla="*/ 485775 w 485775"/>
                <a:gd name="connsiteY5" fmla="*/ 4762 h 264318"/>
                <a:gd name="connsiteX6" fmla="*/ 457201 w 485775"/>
                <a:gd name="connsiteY6" fmla="*/ 104772 h 264318"/>
                <a:gd name="connsiteX7" fmla="*/ 435769 w 485775"/>
                <a:gd name="connsiteY7" fmla="*/ 66675 h 264318"/>
                <a:gd name="connsiteX8" fmla="*/ 235744 w 485775"/>
                <a:gd name="connsiteY8" fmla="*/ 180975 h 264318"/>
                <a:gd name="connsiteX9" fmla="*/ 204788 w 485775"/>
                <a:gd name="connsiteY9" fmla="*/ 119062 h 264318"/>
                <a:gd name="connsiteX10" fmla="*/ 19050 w 485775"/>
                <a:gd name="connsiteY10" fmla="*/ 264318 h 264318"/>
                <a:gd name="connsiteX11" fmla="*/ 0 w 485775"/>
                <a:gd name="connsiteY11" fmla="*/ 180976 h 264318"/>
                <a:gd name="connsiteX0" fmla="*/ 0 w 495300"/>
                <a:gd name="connsiteY0" fmla="*/ 180976 h 264318"/>
                <a:gd name="connsiteX1" fmla="*/ 219074 w 495300"/>
                <a:gd name="connsiteY1" fmla="*/ 40480 h 264318"/>
                <a:gd name="connsiteX2" fmla="*/ 266699 w 495300"/>
                <a:gd name="connsiteY2" fmla="*/ 109537 h 264318"/>
                <a:gd name="connsiteX3" fmla="*/ 414336 w 495300"/>
                <a:gd name="connsiteY3" fmla="*/ 33336 h 264318"/>
                <a:gd name="connsiteX4" fmla="*/ 388144 w 495300"/>
                <a:gd name="connsiteY4" fmla="*/ 0 h 264318"/>
                <a:gd name="connsiteX5" fmla="*/ 495300 w 495300"/>
                <a:gd name="connsiteY5" fmla="*/ 4762 h 264318"/>
                <a:gd name="connsiteX6" fmla="*/ 457201 w 495300"/>
                <a:gd name="connsiteY6" fmla="*/ 104772 h 264318"/>
                <a:gd name="connsiteX7" fmla="*/ 435769 w 495300"/>
                <a:gd name="connsiteY7" fmla="*/ 66675 h 264318"/>
                <a:gd name="connsiteX8" fmla="*/ 235744 w 495300"/>
                <a:gd name="connsiteY8" fmla="*/ 180975 h 264318"/>
                <a:gd name="connsiteX9" fmla="*/ 204788 w 495300"/>
                <a:gd name="connsiteY9" fmla="*/ 119062 h 264318"/>
                <a:gd name="connsiteX10" fmla="*/ 19050 w 495300"/>
                <a:gd name="connsiteY10" fmla="*/ 264318 h 264318"/>
                <a:gd name="connsiteX11" fmla="*/ 0 w 495300"/>
                <a:gd name="connsiteY11" fmla="*/ 180976 h 264318"/>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04788 w 497681"/>
                <a:gd name="connsiteY9" fmla="*/ 119063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3358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3361 w 497681"/>
                <a:gd name="connsiteY1" fmla="*/ 28574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0030 w 497681"/>
                <a:gd name="connsiteY1" fmla="*/ 19049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14287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2857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0980 w 497681"/>
                <a:gd name="connsiteY1" fmla="*/ 4762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33362 w 497681"/>
                <a:gd name="connsiteY8" fmla="*/ 171451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52413"/>
                <a:gd name="connsiteX1" fmla="*/ 240505 w 497681"/>
                <a:gd name="connsiteY1" fmla="*/ 40481 h 252413"/>
                <a:gd name="connsiteX2" fmla="*/ 266699 w 497681"/>
                <a:gd name="connsiteY2" fmla="*/ 109538 h 252413"/>
                <a:gd name="connsiteX3" fmla="*/ 414336 w 497681"/>
                <a:gd name="connsiteY3" fmla="*/ 33337 h 252413"/>
                <a:gd name="connsiteX4" fmla="*/ 388144 w 497681"/>
                <a:gd name="connsiteY4" fmla="*/ 1 h 252413"/>
                <a:gd name="connsiteX5" fmla="*/ 497681 w 497681"/>
                <a:gd name="connsiteY5" fmla="*/ 0 h 252413"/>
                <a:gd name="connsiteX6" fmla="*/ 466726 w 497681"/>
                <a:gd name="connsiteY6" fmla="*/ 102391 h 252413"/>
                <a:gd name="connsiteX7" fmla="*/ 445294 w 497681"/>
                <a:gd name="connsiteY7" fmla="*/ 59532 h 252413"/>
                <a:gd name="connsiteX8" fmla="*/ 233362 w 497681"/>
                <a:gd name="connsiteY8" fmla="*/ 171451 h 252413"/>
                <a:gd name="connsiteX9" fmla="*/ 221457 w 497681"/>
                <a:gd name="connsiteY9" fmla="*/ 107156 h 252413"/>
                <a:gd name="connsiteX10" fmla="*/ 11906 w 497681"/>
                <a:gd name="connsiteY10" fmla="*/ 252413 h 252413"/>
                <a:gd name="connsiteX11" fmla="*/ 0 w 497681"/>
                <a:gd name="connsiteY11" fmla="*/ 180977 h 252413"/>
                <a:gd name="connsiteX0" fmla="*/ 0 w 509587"/>
                <a:gd name="connsiteY0" fmla="*/ 164309 h 252413"/>
                <a:gd name="connsiteX1" fmla="*/ 252411 w 509587"/>
                <a:gd name="connsiteY1" fmla="*/ 40481 h 252413"/>
                <a:gd name="connsiteX2" fmla="*/ 278605 w 509587"/>
                <a:gd name="connsiteY2" fmla="*/ 109538 h 252413"/>
                <a:gd name="connsiteX3" fmla="*/ 426242 w 509587"/>
                <a:gd name="connsiteY3" fmla="*/ 33337 h 252413"/>
                <a:gd name="connsiteX4" fmla="*/ 400050 w 509587"/>
                <a:gd name="connsiteY4" fmla="*/ 1 h 252413"/>
                <a:gd name="connsiteX5" fmla="*/ 509587 w 509587"/>
                <a:gd name="connsiteY5" fmla="*/ 0 h 252413"/>
                <a:gd name="connsiteX6" fmla="*/ 478632 w 509587"/>
                <a:gd name="connsiteY6" fmla="*/ 102391 h 252413"/>
                <a:gd name="connsiteX7" fmla="*/ 457200 w 509587"/>
                <a:gd name="connsiteY7" fmla="*/ 59532 h 252413"/>
                <a:gd name="connsiteX8" fmla="*/ 245268 w 509587"/>
                <a:gd name="connsiteY8" fmla="*/ 171451 h 252413"/>
                <a:gd name="connsiteX9" fmla="*/ 233363 w 509587"/>
                <a:gd name="connsiteY9" fmla="*/ 107156 h 252413"/>
                <a:gd name="connsiteX10" fmla="*/ 23812 w 509587"/>
                <a:gd name="connsiteY10" fmla="*/ 252413 h 252413"/>
                <a:gd name="connsiteX11" fmla="*/ 0 w 509587"/>
                <a:gd name="connsiteY11" fmla="*/ 164309 h 252413"/>
                <a:gd name="connsiteX0" fmla="*/ 0 w 507206"/>
                <a:gd name="connsiteY0" fmla="*/ 176215 h 252413"/>
                <a:gd name="connsiteX1" fmla="*/ 250030 w 507206"/>
                <a:gd name="connsiteY1" fmla="*/ 40481 h 252413"/>
                <a:gd name="connsiteX2" fmla="*/ 276224 w 507206"/>
                <a:gd name="connsiteY2" fmla="*/ 109538 h 252413"/>
                <a:gd name="connsiteX3" fmla="*/ 423861 w 507206"/>
                <a:gd name="connsiteY3" fmla="*/ 33337 h 252413"/>
                <a:gd name="connsiteX4" fmla="*/ 397669 w 507206"/>
                <a:gd name="connsiteY4" fmla="*/ 1 h 252413"/>
                <a:gd name="connsiteX5" fmla="*/ 507206 w 507206"/>
                <a:gd name="connsiteY5" fmla="*/ 0 h 252413"/>
                <a:gd name="connsiteX6" fmla="*/ 476251 w 507206"/>
                <a:gd name="connsiteY6" fmla="*/ 102391 h 252413"/>
                <a:gd name="connsiteX7" fmla="*/ 454819 w 507206"/>
                <a:gd name="connsiteY7" fmla="*/ 59532 h 252413"/>
                <a:gd name="connsiteX8" fmla="*/ 242887 w 507206"/>
                <a:gd name="connsiteY8" fmla="*/ 171451 h 252413"/>
                <a:gd name="connsiteX9" fmla="*/ 230982 w 507206"/>
                <a:gd name="connsiteY9" fmla="*/ 107156 h 252413"/>
                <a:gd name="connsiteX10" fmla="*/ 21431 w 507206"/>
                <a:gd name="connsiteY10" fmla="*/ 252413 h 252413"/>
                <a:gd name="connsiteX11" fmla="*/ 0 w 507206"/>
                <a:gd name="connsiteY11" fmla="*/ 176215 h 252413"/>
                <a:gd name="connsiteX0" fmla="*/ 0 w 502443"/>
                <a:gd name="connsiteY0" fmla="*/ 188121 h 252413"/>
                <a:gd name="connsiteX1" fmla="*/ 245267 w 502443"/>
                <a:gd name="connsiteY1" fmla="*/ 40481 h 252413"/>
                <a:gd name="connsiteX2" fmla="*/ 271461 w 502443"/>
                <a:gd name="connsiteY2" fmla="*/ 109538 h 252413"/>
                <a:gd name="connsiteX3" fmla="*/ 419098 w 502443"/>
                <a:gd name="connsiteY3" fmla="*/ 33337 h 252413"/>
                <a:gd name="connsiteX4" fmla="*/ 392906 w 502443"/>
                <a:gd name="connsiteY4" fmla="*/ 1 h 252413"/>
                <a:gd name="connsiteX5" fmla="*/ 502443 w 502443"/>
                <a:gd name="connsiteY5" fmla="*/ 0 h 252413"/>
                <a:gd name="connsiteX6" fmla="*/ 471488 w 502443"/>
                <a:gd name="connsiteY6" fmla="*/ 102391 h 252413"/>
                <a:gd name="connsiteX7" fmla="*/ 450056 w 502443"/>
                <a:gd name="connsiteY7" fmla="*/ 59532 h 252413"/>
                <a:gd name="connsiteX8" fmla="*/ 238124 w 502443"/>
                <a:gd name="connsiteY8" fmla="*/ 171451 h 252413"/>
                <a:gd name="connsiteX9" fmla="*/ 226219 w 502443"/>
                <a:gd name="connsiteY9" fmla="*/ 107156 h 252413"/>
                <a:gd name="connsiteX10" fmla="*/ 16668 w 502443"/>
                <a:gd name="connsiteY10" fmla="*/ 252413 h 252413"/>
                <a:gd name="connsiteX11" fmla="*/ 0 w 502443"/>
                <a:gd name="connsiteY11" fmla="*/ 188121 h 252413"/>
                <a:gd name="connsiteX0" fmla="*/ 0 w 502443"/>
                <a:gd name="connsiteY0" fmla="*/ 188121 h 250032"/>
                <a:gd name="connsiteX1" fmla="*/ 245267 w 502443"/>
                <a:gd name="connsiteY1" fmla="*/ 40481 h 250032"/>
                <a:gd name="connsiteX2" fmla="*/ 271461 w 502443"/>
                <a:gd name="connsiteY2" fmla="*/ 109538 h 250032"/>
                <a:gd name="connsiteX3" fmla="*/ 419098 w 502443"/>
                <a:gd name="connsiteY3" fmla="*/ 33337 h 250032"/>
                <a:gd name="connsiteX4" fmla="*/ 392906 w 502443"/>
                <a:gd name="connsiteY4" fmla="*/ 1 h 250032"/>
                <a:gd name="connsiteX5" fmla="*/ 502443 w 502443"/>
                <a:gd name="connsiteY5" fmla="*/ 0 h 250032"/>
                <a:gd name="connsiteX6" fmla="*/ 471488 w 502443"/>
                <a:gd name="connsiteY6" fmla="*/ 102391 h 250032"/>
                <a:gd name="connsiteX7" fmla="*/ 450056 w 502443"/>
                <a:gd name="connsiteY7" fmla="*/ 59532 h 250032"/>
                <a:gd name="connsiteX8" fmla="*/ 238124 w 502443"/>
                <a:gd name="connsiteY8" fmla="*/ 171451 h 250032"/>
                <a:gd name="connsiteX9" fmla="*/ 226219 w 502443"/>
                <a:gd name="connsiteY9" fmla="*/ 107156 h 250032"/>
                <a:gd name="connsiteX10" fmla="*/ 26193 w 502443"/>
                <a:gd name="connsiteY10" fmla="*/ 250032 h 250032"/>
                <a:gd name="connsiteX11" fmla="*/ 0 w 502443"/>
                <a:gd name="connsiteY11" fmla="*/ 188121 h 250032"/>
                <a:gd name="connsiteX0" fmla="*/ 0 w 502443"/>
                <a:gd name="connsiteY0" fmla="*/ 188121 h 247651"/>
                <a:gd name="connsiteX1" fmla="*/ 245267 w 502443"/>
                <a:gd name="connsiteY1" fmla="*/ 40481 h 247651"/>
                <a:gd name="connsiteX2" fmla="*/ 271461 w 502443"/>
                <a:gd name="connsiteY2" fmla="*/ 109538 h 247651"/>
                <a:gd name="connsiteX3" fmla="*/ 419098 w 502443"/>
                <a:gd name="connsiteY3" fmla="*/ 33337 h 247651"/>
                <a:gd name="connsiteX4" fmla="*/ 392906 w 502443"/>
                <a:gd name="connsiteY4" fmla="*/ 1 h 247651"/>
                <a:gd name="connsiteX5" fmla="*/ 502443 w 502443"/>
                <a:gd name="connsiteY5" fmla="*/ 0 h 247651"/>
                <a:gd name="connsiteX6" fmla="*/ 471488 w 502443"/>
                <a:gd name="connsiteY6" fmla="*/ 102391 h 247651"/>
                <a:gd name="connsiteX7" fmla="*/ 450056 w 502443"/>
                <a:gd name="connsiteY7" fmla="*/ 59532 h 247651"/>
                <a:gd name="connsiteX8" fmla="*/ 238124 w 502443"/>
                <a:gd name="connsiteY8" fmla="*/ 171451 h 247651"/>
                <a:gd name="connsiteX9" fmla="*/ 226219 w 502443"/>
                <a:gd name="connsiteY9" fmla="*/ 107156 h 247651"/>
                <a:gd name="connsiteX10" fmla="*/ 28574 w 502443"/>
                <a:gd name="connsiteY10" fmla="*/ 247651 h 247651"/>
                <a:gd name="connsiteX11" fmla="*/ 0 w 502443"/>
                <a:gd name="connsiteY11" fmla="*/ 188121 h 247651"/>
                <a:gd name="connsiteX0" fmla="*/ 0 w 504824"/>
                <a:gd name="connsiteY0" fmla="*/ 192883 h 247651"/>
                <a:gd name="connsiteX1" fmla="*/ 247648 w 504824"/>
                <a:gd name="connsiteY1" fmla="*/ 40481 h 247651"/>
                <a:gd name="connsiteX2" fmla="*/ 273842 w 504824"/>
                <a:gd name="connsiteY2" fmla="*/ 109538 h 247651"/>
                <a:gd name="connsiteX3" fmla="*/ 421479 w 504824"/>
                <a:gd name="connsiteY3" fmla="*/ 33337 h 247651"/>
                <a:gd name="connsiteX4" fmla="*/ 395287 w 504824"/>
                <a:gd name="connsiteY4" fmla="*/ 1 h 247651"/>
                <a:gd name="connsiteX5" fmla="*/ 504824 w 504824"/>
                <a:gd name="connsiteY5" fmla="*/ 0 h 247651"/>
                <a:gd name="connsiteX6" fmla="*/ 473869 w 504824"/>
                <a:gd name="connsiteY6" fmla="*/ 102391 h 247651"/>
                <a:gd name="connsiteX7" fmla="*/ 452437 w 504824"/>
                <a:gd name="connsiteY7" fmla="*/ 59532 h 247651"/>
                <a:gd name="connsiteX8" fmla="*/ 240505 w 504824"/>
                <a:gd name="connsiteY8" fmla="*/ 171451 h 247651"/>
                <a:gd name="connsiteX9" fmla="*/ 228600 w 504824"/>
                <a:gd name="connsiteY9" fmla="*/ 107156 h 247651"/>
                <a:gd name="connsiteX10" fmla="*/ 30955 w 504824"/>
                <a:gd name="connsiteY10" fmla="*/ 247651 h 247651"/>
                <a:gd name="connsiteX11" fmla="*/ 0 w 504824"/>
                <a:gd name="connsiteY11" fmla="*/ 192883 h 247651"/>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3869 w 504824"/>
                <a:gd name="connsiteY6" fmla="*/ 107154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400050 w 504824"/>
                <a:gd name="connsiteY4" fmla="*/ 9527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4824" h="252414">
                  <a:moveTo>
                    <a:pt x="0" y="197646"/>
                  </a:moveTo>
                  <a:lnTo>
                    <a:pt x="247648" y="45244"/>
                  </a:lnTo>
                  <a:lnTo>
                    <a:pt x="273842" y="114301"/>
                  </a:lnTo>
                  <a:lnTo>
                    <a:pt x="421479" y="38100"/>
                  </a:lnTo>
                  <a:lnTo>
                    <a:pt x="400050" y="9527"/>
                  </a:lnTo>
                  <a:lnTo>
                    <a:pt x="504824" y="0"/>
                  </a:lnTo>
                  <a:lnTo>
                    <a:pt x="471488" y="100011"/>
                  </a:lnTo>
                  <a:lnTo>
                    <a:pt x="452437" y="64295"/>
                  </a:lnTo>
                  <a:lnTo>
                    <a:pt x="240505" y="176214"/>
                  </a:lnTo>
                  <a:lnTo>
                    <a:pt x="228600" y="111919"/>
                  </a:lnTo>
                  <a:lnTo>
                    <a:pt x="30955" y="252414"/>
                  </a:lnTo>
                  <a:lnTo>
                    <a:pt x="0" y="197646"/>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sp>
        <p:nvSpPr>
          <p:cNvPr id="40" name="TextBox 39"/>
          <p:cNvSpPr txBox="1"/>
          <p:nvPr/>
        </p:nvSpPr>
        <p:spPr>
          <a:xfrm>
            <a:off x="0" y="758457"/>
            <a:ext cx="10058400" cy="3685951"/>
          </a:xfrm>
          <a:prstGeom prst="rect">
            <a:avLst/>
          </a:prstGeom>
          <a:noFill/>
        </p:spPr>
        <p:txBody>
          <a:bodyPr wrap="square" lIns="101882" tIns="50941" rIns="101882" bIns="50941" numCol="2" spcCol="182880" rtlCol="0">
            <a:noAutofit/>
          </a:bodyPr>
          <a:lstStyle/>
          <a:p>
            <a:pPr>
              <a:lnSpc>
                <a:spcPts val="2200"/>
              </a:lnSpc>
              <a:spcAft>
                <a:spcPts val="1200"/>
              </a:spcAft>
              <a:tabLst>
                <a:tab pos="627063" algn="l"/>
              </a:tabLst>
            </a:pPr>
            <a:r>
              <a:rPr lang="en-US" sz="1400" dirty="0" smtClean="0">
                <a:solidFill>
                  <a:schemeClr val="tx1">
                    <a:lumMod val="85000"/>
                    <a:lumOff val="15000"/>
                  </a:schemeClr>
                </a:solidFill>
                <a:cs typeface="Arial" panose="020B0604020202020204" pitchFamily="34" charset="0"/>
              </a:rPr>
              <a:t>	he purpose of this state-funded Financial Literacy Pilot 	Program Grant is to support high schools in 10 	Gateway 	municipalities to plan and pilot financial literacy programs that engage high school students in developing personal financial knowledge and skills for college and career readiness. The overall goal of this Pilot Program is to develop multiple models that demonstrate effective implementation of high school financial literacy education; models that any high school can choose to implement based on their context and desired goals.</a:t>
            </a:r>
          </a:p>
          <a:p>
            <a:pPr>
              <a:lnSpc>
                <a:spcPts val="2200"/>
              </a:lnSpc>
              <a:spcAft>
                <a:spcPts val="1200"/>
              </a:spcAft>
            </a:pPr>
            <a:r>
              <a:rPr lang="en-US" sz="1400" dirty="0" smtClean="0">
                <a:solidFill>
                  <a:schemeClr val="tx1">
                    <a:lumMod val="85000"/>
                    <a:lumOff val="15000"/>
                  </a:schemeClr>
                </a:solidFill>
                <a:cs typeface="Arial" panose="020B0604020202020204" pitchFamily="34" charset="0"/>
              </a:rPr>
              <a:t>The Pilot Program aligns with the Economic Education Council’s National Standards for Financial Literacy and the Massachusetts Curriculum Framework for Mathematics and Technology Literacy to equip high school students with the knowledge and skills needed to make critical decisions regarding personal finances.  </a:t>
            </a:r>
          </a:p>
          <a:p>
            <a:pPr>
              <a:lnSpc>
                <a:spcPts val="2200"/>
              </a:lnSpc>
            </a:pPr>
            <a:r>
              <a:rPr lang="en-US" sz="1400" dirty="0" smtClean="0">
                <a:solidFill>
                  <a:schemeClr val="tx1">
                    <a:lumMod val="85000"/>
                    <a:lumOff val="15000"/>
                  </a:schemeClr>
                </a:solidFill>
              </a:rPr>
              <a:t>While the topics and requirements listed below were mandatory of all grant recipients, there was significant flexibility in how each district designed and implemented their program. The ten pilot districts were chosen to represent diverse approaches to ensure that a range of models were articulated and tested. Each of the 11 Financial Literacy Pilot (FLP) high schools employed diverse program models designed to meet their unique needs, populations, and priorities. Most high schools added courses or other components to improve their programs or scale up to reach more students.</a:t>
            </a:r>
            <a:endParaRPr lang="en-US" sz="1400" dirty="0" smtClean="0">
              <a:solidFill>
                <a:schemeClr val="tx1">
                  <a:lumMod val="85000"/>
                  <a:lumOff val="15000"/>
                </a:schemeClr>
              </a:solidFill>
              <a:cs typeface="Arial" panose="020B0604020202020204" pitchFamily="34" charset="0"/>
            </a:endParaRPr>
          </a:p>
        </p:txBody>
      </p:sp>
      <p:sp>
        <p:nvSpPr>
          <p:cNvPr id="41" name="TextBox 40"/>
          <p:cNvSpPr txBox="1"/>
          <p:nvPr/>
        </p:nvSpPr>
        <p:spPr>
          <a:xfrm>
            <a:off x="3538" y="4579243"/>
            <a:ext cx="10054862" cy="2810401"/>
          </a:xfrm>
          <a:prstGeom prst="rect">
            <a:avLst/>
          </a:prstGeom>
          <a:noFill/>
        </p:spPr>
        <p:txBody>
          <a:bodyPr wrap="square" lIns="101882" tIns="50941" rIns="101882" bIns="50941" numCol="3" spcCol="182880" rtlCol="0">
            <a:noAutofit/>
          </a:bodyPr>
          <a:lstStyle/>
          <a:p>
            <a:pPr>
              <a:spcAft>
                <a:spcPts val="600"/>
              </a:spcAft>
            </a:pPr>
            <a:r>
              <a:rPr lang="en-US" sz="1100" b="1" dirty="0" smtClean="0">
                <a:solidFill>
                  <a:schemeClr val="bg1"/>
                </a:solidFill>
                <a:latin typeface="Arial" pitchFamily="34" charset="0"/>
                <a:cs typeface="Arial" pitchFamily="34" charset="0"/>
              </a:rPr>
              <a:t>Topics addressed in the National Standards for Financial Literacy include:</a:t>
            </a:r>
          </a:p>
          <a:p>
            <a:pPr marL="457200" indent="-233363">
              <a:buFont typeface="Arial" pitchFamily="34" charset="0"/>
              <a:buChar char="■"/>
            </a:pPr>
            <a:r>
              <a:rPr lang="en-US" sz="1100" dirty="0" smtClean="0">
                <a:solidFill>
                  <a:schemeClr val="bg1"/>
                </a:solidFill>
                <a:latin typeface="Arial" pitchFamily="34" charset="0"/>
                <a:cs typeface="Arial" pitchFamily="34" charset="0"/>
              </a:rPr>
              <a:t>Earning Income</a:t>
            </a:r>
          </a:p>
          <a:p>
            <a:pPr marL="457200" indent="-233363">
              <a:buFont typeface="Arial" pitchFamily="34" charset="0"/>
              <a:buChar char="■"/>
            </a:pPr>
            <a:r>
              <a:rPr lang="en-US" sz="1100" dirty="0" smtClean="0">
                <a:solidFill>
                  <a:schemeClr val="bg1"/>
                </a:solidFill>
                <a:latin typeface="Arial" pitchFamily="34" charset="0"/>
                <a:cs typeface="Arial" pitchFamily="34" charset="0"/>
              </a:rPr>
              <a:t>Buying Goods and Services</a:t>
            </a:r>
          </a:p>
          <a:p>
            <a:pPr marL="457200" indent="-233363">
              <a:buFont typeface="Arial" pitchFamily="34" charset="0"/>
              <a:buChar char="■"/>
            </a:pPr>
            <a:r>
              <a:rPr lang="en-US" sz="1100" dirty="0" smtClean="0">
                <a:solidFill>
                  <a:schemeClr val="bg1"/>
                </a:solidFill>
                <a:latin typeface="Arial" pitchFamily="34" charset="0"/>
                <a:cs typeface="Arial" pitchFamily="34" charset="0"/>
              </a:rPr>
              <a:t>Using Credit</a:t>
            </a:r>
          </a:p>
          <a:p>
            <a:pPr marL="457200" indent="-233363">
              <a:buFont typeface="Arial" pitchFamily="34" charset="0"/>
              <a:buChar char="■"/>
            </a:pPr>
            <a:r>
              <a:rPr lang="en-US" sz="1100" dirty="0" smtClean="0">
                <a:solidFill>
                  <a:schemeClr val="bg1"/>
                </a:solidFill>
                <a:latin typeface="Arial" pitchFamily="34" charset="0"/>
                <a:cs typeface="Arial" pitchFamily="34" charset="0"/>
              </a:rPr>
              <a:t>Saving</a:t>
            </a:r>
          </a:p>
          <a:p>
            <a:pPr marL="457200" indent="-233363">
              <a:buFont typeface="Arial" pitchFamily="34" charset="0"/>
              <a:buChar char="■"/>
            </a:pPr>
            <a:r>
              <a:rPr lang="en-US" sz="1100" dirty="0" smtClean="0">
                <a:solidFill>
                  <a:schemeClr val="bg1"/>
                </a:solidFill>
                <a:latin typeface="Arial" pitchFamily="34" charset="0"/>
                <a:cs typeface="Arial" pitchFamily="34" charset="0"/>
              </a:rPr>
              <a:t>Financial Investing</a:t>
            </a:r>
          </a:p>
          <a:p>
            <a:pPr marL="457200" indent="-233363">
              <a:buFont typeface="Arial" pitchFamily="34" charset="0"/>
              <a:buChar char="■"/>
            </a:pPr>
            <a:r>
              <a:rPr lang="en-US" sz="1100" dirty="0" smtClean="0">
                <a:solidFill>
                  <a:schemeClr val="bg1"/>
                </a:solidFill>
                <a:latin typeface="Arial" pitchFamily="34" charset="0"/>
                <a:cs typeface="Arial" pitchFamily="34" charset="0"/>
              </a:rPr>
              <a:t>Protecting and Insuring</a:t>
            </a:r>
          </a:p>
          <a:p>
            <a:endParaRPr lang="en-US" sz="1100" dirty="0" smtClean="0">
              <a:solidFill>
                <a:schemeClr val="bg1"/>
              </a:solidFill>
              <a:latin typeface="Arial" pitchFamily="34" charset="0"/>
              <a:cs typeface="Arial" pitchFamily="34" charset="0"/>
            </a:endParaRPr>
          </a:p>
          <a:p>
            <a:endParaRPr lang="en-US" sz="1100" dirty="0" smtClean="0">
              <a:solidFill>
                <a:schemeClr val="bg1"/>
              </a:solidFill>
              <a:latin typeface="Arial" pitchFamily="34" charset="0"/>
              <a:cs typeface="Arial" pitchFamily="34" charset="0"/>
            </a:endParaRPr>
          </a:p>
          <a:p>
            <a:endParaRPr lang="en-US" sz="1100" dirty="0" smtClean="0">
              <a:solidFill>
                <a:schemeClr val="bg1"/>
              </a:solidFill>
              <a:latin typeface="Arial" pitchFamily="34" charset="0"/>
              <a:cs typeface="Arial" pitchFamily="34" charset="0"/>
            </a:endParaRPr>
          </a:p>
          <a:p>
            <a:endParaRPr lang="en-US" sz="1100" dirty="0" smtClean="0">
              <a:solidFill>
                <a:schemeClr val="bg1"/>
              </a:solidFill>
              <a:latin typeface="Arial" pitchFamily="34" charset="0"/>
              <a:cs typeface="Arial" pitchFamily="34" charset="0"/>
            </a:endParaRPr>
          </a:p>
          <a:p>
            <a:endParaRPr lang="en-US" sz="1100" dirty="0" smtClean="0">
              <a:solidFill>
                <a:schemeClr val="bg1"/>
              </a:solidFill>
              <a:latin typeface="Arial" pitchFamily="34" charset="0"/>
              <a:cs typeface="Arial" pitchFamily="34" charset="0"/>
            </a:endParaRPr>
          </a:p>
          <a:p>
            <a:endParaRPr lang="en-US" sz="1100" dirty="0" smtClean="0">
              <a:solidFill>
                <a:schemeClr val="bg1"/>
              </a:solidFill>
              <a:latin typeface="Arial" pitchFamily="34" charset="0"/>
              <a:cs typeface="Arial" pitchFamily="34" charset="0"/>
            </a:endParaRPr>
          </a:p>
          <a:p>
            <a:endParaRPr lang="en-US" sz="1100" dirty="0" smtClean="0">
              <a:solidFill>
                <a:schemeClr val="bg1"/>
              </a:solidFill>
              <a:latin typeface="Arial" pitchFamily="34" charset="0"/>
              <a:cs typeface="Arial" pitchFamily="34" charset="0"/>
            </a:endParaRPr>
          </a:p>
          <a:p>
            <a:endParaRPr lang="en-US" sz="1100" dirty="0" smtClean="0">
              <a:solidFill>
                <a:schemeClr val="bg1"/>
              </a:solidFill>
              <a:latin typeface="Arial" pitchFamily="34" charset="0"/>
              <a:cs typeface="Arial" pitchFamily="34" charset="0"/>
            </a:endParaRPr>
          </a:p>
          <a:p>
            <a:pPr>
              <a:spcAft>
                <a:spcPts val="600"/>
              </a:spcAft>
            </a:pPr>
            <a:r>
              <a:rPr lang="en-US" sz="1100" b="1" dirty="0" smtClean="0">
                <a:solidFill>
                  <a:schemeClr val="bg1"/>
                </a:solidFill>
                <a:latin typeface="Arial" pitchFamily="34" charset="0"/>
                <a:cs typeface="Arial" pitchFamily="34" charset="0"/>
              </a:rPr>
              <a:t>Topics addressed in the Massachusetts Curriculum Frameworks for Mathematics and Technology Literacy include:</a:t>
            </a:r>
          </a:p>
          <a:p>
            <a:pPr marL="457200" indent="-223838">
              <a:buFont typeface="Arial" pitchFamily="34" charset="0"/>
              <a:buChar char="■"/>
            </a:pPr>
            <a:r>
              <a:rPr lang="en-US" sz="1100" dirty="0" smtClean="0">
                <a:solidFill>
                  <a:schemeClr val="bg1"/>
                </a:solidFill>
                <a:latin typeface="Arial" pitchFamily="34" charset="0"/>
                <a:cs typeface="Arial" pitchFamily="34" charset="0"/>
              </a:rPr>
              <a:t>Algebraic functions</a:t>
            </a:r>
          </a:p>
          <a:p>
            <a:pPr marL="457200" indent="-223838">
              <a:buFont typeface="Arial" pitchFamily="34" charset="0"/>
              <a:buChar char="■"/>
            </a:pPr>
            <a:r>
              <a:rPr lang="en-US" sz="1100" dirty="0" smtClean="0">
                <a:solidFill>
                  <a:schemeClr val="bg1"/>
                </a:solidFill>
                <a:latin typeface="Arial" pitchFamily="34" charset="0"/>
                <a:cs typeface="Arial" pitchFamily="34" charset="0"/>
              </a:rPr>
              <a:t>Exponents</a:t>
            </a:r>
          </a:p>
          <a:p>
            <a:pPr marL="457200" indent="-223838">
              <a:buFont typeface="Arial" pitchFamily="34" charset="0"/>
              <a:buChar char="■"/>
            </a:pPr>
            <a:r>
              <a:rPr lang="en-US" sz="1100" dirty="0" smtClean="0">
                <a:solidFill>
                  <a:schemeClr val="bg1"/>
                </a:solidFill>
                <a:latin typeface="Arial" pitchFamily="34" charset="0"/>
                <a:cs typeface="Arial" pitchFamily="34" charset="0"/>
              </a:rPr>
              <a:t>Using spreadsheets</a:t>
            </a:r>
          </a:p>
          <a:p>
            <a:endParaRPr lang="en-US" sz="1100" dirty="0" smtClean="0">
              <a:solidFill>
                <a:schemeClr val="bg1"/>
              </a:solidFill>
              <a:latin typeface="Arial" pitchFamily="34" charset="0"/>
              <a:cs typeface="Arial" pitchFamily="34" charset="0"/>
            </a:endParaRPr>
          </a:p>
          <a:p>
            <a:r>
              <a:rPr lang="en-US" sz="1100" dirty="0" smtClean="0">
                <a:solidFill>
                  <a:schemeClr val="bg1"/>
                </a:solidFill>
                <a:latin typeface="Arial" pitchFamily="34" charset="0"/>
                <a:cs typeface="Arial" pitchFamily="34" charset="0"/>
              </a:rPr>
              <a:t>Many of the district programs included additional elements or topics, such as Dress for Success, Business Plan writing, creating market research reports, financial planning, job shadowing, and a ‘Shark Tank’ competition.</a:t>
            </a:r>
          </a:p>
          <a:p>
            <a:r>
              <a:rPr lang="en-US" sz="1100" dirty="0" smtClean="0">
                <a:solidFill>
                  <a:schemeClr val="bg1"/>
                </a:solidFill>
                <a:latin typeface="Arial" pitchFamily="34" charset="0"/>
                <a:cs typeface="Arial" pitchFamily="34" charset="0"/>
              </a:rPr>
              <a:t> </a:t>
            </a:r>
          </a:p>
          <a:p>
            <a:endParaRPr lang="en-US" sz="1100" dirty="0" smtClean="0">
              <a:solidFill>
                <a:schemeClr val="bg1"/>
              </a:solidFill>
              <a:latin typeface="Arial" pitchFamily="34" charset="0"/>
              <a:cs typeface="Arial" pitchFamily="34" charset="0"/>
            </a:endParaRPr>
          </a:p>
          <a:p>
            <a:endParaRPr lang="en-US" sz="1100" dirty="0" smtClean="0">
              <a:solidFill>
                <a:schemeClr val="bg1"/>
              </a:solidFill>
              <a:latin typeface="Arial" pitchFamily="34" charset="0"/>
              <a:cs typeface="Arial" pitchFamily="34" charset="0"/>
            </a:endParaRPr>
          </a:p>
          <a:p>
            <a:endParaRPr lang="en-US" sz="1100" dirty="0" smtClean="0">
              <a:solidFill>
                <a:schemeClr val="bg1"/>
              </a:solidFill>
              <a:latin typeface="Arial" pitchFamily="34" charset="0"/>
              <a:cs typeface="Arial" pitchFamily="34" charset="0"/>
            </a:endParaRPr>
          </a:p>
          <a:p>
            <a:pPr>
              <a:spcAft>
                <a:spcPts val="600"/>
              </a:spcAft>
            </a:pPr>
            <a:r>
              <a:rPr lang="en-US" sz="1100" b="1" dirty="0" smtClean="0">
                <a:solidFill>
                  <a:schemeClr val="bg1"/>
                </a:solidFill>
                <a:latin typeface="Arial" pitchFamily="34" charset="0"/>
                <a:cs typeface="Arial" pitchFamily="34" charset="0"/>
              </a:rPr>
              <a:t>The Financial Literacy Pilot Program grant recipients were required to meet specific requirements:</a:t>
            </a:r>
          </a:p>
          <a:p>
            <a:pPr marL="457200" indent="-223838">
              <a:buFont typeface="Arial" pitchFamily="34" charset="0"/>
              <a:buChar char="■"/>
            </a:pPr>
            <a:r>
              <a:rPr lang="en-US" sz="1100" dirty="0" smtClean="0">
                <a:solidFill>
                  <a:schemeClr val="bg1"/>
                </a:solidFill>
                <a:latin typeface="Arial" pitchFamily="34" charset="0"/>
                <a:cs typeface="Arial" pitchFamily="34" charset="0"/>
              </a:rPr>
              <a:t>Provide a minimum of 12 hours of professional development</a:t>
            </a:r>
          </a:p>
          <a:p>
            <a:pPr marL="457200" indent="-223838">
              <a:buFont typeface="Arial" pitchFamily="34" charset="0"/>
              <a:buChar char="■"/>
            </a:pPr>
            <a:r>
              <a:rPr lang="en-US" sz="1100" dirty="0" smtClean="0">
                <a:solidFill>
                  <a:schemeClr val="bg1"/>
                </a:solidFill>
                <a:latin typeface="Arial" pitchFamily="34" charset="0"/>
                <a:cs typeface="Arial" pitchFamily="34" charset="0"/>
              </a:rPr>
              <a:t>Provide a minimum of 25 hours of standards-aligned financial literacy content</a:t>
            </a:r>
          </a:p>
          <a:p>
            <a:pPr marL="457200" indent="-223838">
              <a:buFont typeface="Arial" pitchFamily="34" charset="0"/>
              <a:buChar char="■"/>
            </a:pPr>
            <a:r>
              <a:rPr lang="en-US" sz="1100" dirty="0" smtClean="0">
                <a:solidFill>
                  <a:schemeClr val="bg1"/>
                </a:solidFill>
                <a:latin typeface="Arial" pitchFamily="34" charset="0"/>
                <a:cs typeface="Arial" pitchFamily="34" charset="0"/>
              </a:rPr>
              <a:t>Meet Financial Literacy, Mathematics, and Technology Literacy standards</a:t>
            </a:r>
          </a:p>
          <a:p>
            <a:pPr marL="457200" indent="-223838">
              <a:buFont typeface="Arial" pitchFamily="34" charset="0"/>
              <a:buChar char="■"/>
            </a:pPr>
            <a:r>
              <a:rPr lang="en-US" sz="1100" dirty="0" smtClean="0">
                <a:solidFill>
                  <a:schemeClr val="bg1"/>
                </a:solidFill>
                <a:latin typeface="Arial" pitchFamily="34" charset="0"/>
                <a:cs typeface="Arial" pitchFamily="34" charset="0"/>
              </a:rPr>
              <a:t>Financial literacy content must be part of a credit-bearing course</a:t>
            </a:r>
          </a:p>
          <a:p>
            <a:pPr marL="457200" indent="-223838">
              <a:buFont typeface="Arial" pitchFamily="34" charset="0"/>
              <a:buChar char="■"/>
            </a:pPr>
            <a:r>
              <a:rPr lang="en-US" sz="1100" dirty="0" smtClean="0">
                <a:solidFill>
                  <a:schemeClr val="bg1"/>
                </a:solidFill>
                <a:latin typeface="Arial" pitchFamily="34" charset="0"/>
                <a:cs typeface="Arial" pitchFamily="34" charset="0"/>
              </a:rPr>
              <a:t>Include at least one experiential activity</a:t>
            </a:r>
          </a:p>
          <a:p>
            <a:pPr marL="457200" indent="-223838">
              <a:buFont typeface="Arial" pitchFamily="34" charset="0"/>
              <a:buChar char="■"/>
            </a:pPr>
            <a:r>
              <a:rPr lang="en-US" sz="1100" dirty="0" smtClean="0">
                <a:solidFill>
                  <a:schemeClr val="bg1"/>
                </a:solidFill>
                <a:latin typeface="Arial" pitchFamily="34" charset="0"/>
                <a:cs typeface="Arial" pitchFamily="34" charset="0"/>
              </a:rPr>
              <a:t>Scale-up implementation over three implementation years</a:t>
            </a:r>
          </a:p>
          <a:p>
            <a:pPr marL="457200" indent="-223838">
              <a:buFont typeface="Arial" pitchFamily="34" charset="0"/>
              <a:buChar char="■"/>
            </a:pPr>
            <a:r>
              <a:rPr lang="en-US" sz="1100" dirty="0" smtClean="0">
                <a:solidFill>
                  <a:schemeClr val="bg1"/>
                </a:solidFill>
                <a:latin typeface="Arial" pitchFamily="34" charset="0"/>
                <a:cs typeface="Arial" pitchFamily="34" charset="0"/>
              </a:rPr>
              <a:t>Contribute to program evaluation and evaluate project-specific effectiveness</a:t>
            </a:r>
          </a:p>
        </p:txBody>
      </p:sp>
      <p:sp>
        <p:nvSpPr>
          <p:cNvPr id="44" name="TextBox 43"/>
          <p:cNvSpPr txBox="1"/>
          <p:nvPr/>
        </p:nvSpPr>
        <p:spPr>
          <a:xfrm>
            <a:off x="28272" y="7410896"/>
            <a:ext cx="1876728" cy="318321"/>
          </a:xfrm>
          <a:prstGeom prst="rect">
            <a:avLst/>
          </a:prstGeom>
          <a:noFill/>
        </p:spPr>
        <p:txBody>
          <a:bodyPr wrap="square" lIns="101882" tIns="50941" rIns="101882" bIns="50941" numCol="1" spcCol="182880" rtlCol="0">
            <a:spAutoFit/>
          </a:bodyPr>
          <a:lstStyle/>
          <a:p>
            <a:pPr algn="ctr"/>
            <a:r>
              <a:rPr lang="en-US" sz="1400" dirty="0" smtClean="0">
                <a:solidFill>
                  <a:schemeClr val="bg1"/>
                </a:solidFill>
                <a:latin typeface="Arial" pitchFamily="34" charset="0"/>
                <a:cs typeface="Arial" pitchFamily="34" charset="0"/>
              </a:rPr>
              <a:t> www.doe.mass.edu</a:t>
            </a:r>
          </a:p>
        </p:txBody>
      </p:sp>
      <p:sp>
        <p:nvSpPr>
          <p:cNvPr id="34" name="TextBox 33" descr="T"/>
          <p:cNvSpPr txBox="1"/>
          <p:nvPr/>
        </p:nvSpPr>
        <p:spPr>
          <a:xfrm>
            <a:off x="26" y="606054"/>
            <a:ext cx="732893" cy="1169551"/>
          </a:xfrm>
          <a:prstGeom prst="rect">
            <a:avLst/>
          </a:prstGeom>
          <a:noFill/>
        </p:spPr>
        <p:txBody>
          <a:bodyPr wrap="none" rtlCol="0">
            <a:spAutoFit/>
          </a:bodyPr>
          <a:lstStyle/>
          <a:p>
            <a:r>
              <a:rPr lang="en-US" sz="7000" b="1" dirty="0" smtClean="0">
                <a:solidFill>
                  <a:srgbClr val="4E9696"/>
                </a:solidFill>
                <a:latin typeface="Arial" pitchFamily="34" charset="0"/>
                <a:cs typeface="Arial" pitchFamily="34" charset="0"/>
              </a:rPr>
              <a:t>T</a:t>
            </a:r>
            <a:endParaRPr lang="en-US" sz="7000" b="1" dirty="0">
              <a:solidFill>
                <a:srgbClr val="4E9696"/>
              </a:solidFill>
              <a:latin typeface="Arial" pitchFamily="34" charset="0"/>
              <a:cs typeface="Arial" pitchFamily="34" charset="0"/>
            </a:endParaRPr>
          </a:p>
        </p:txBody>
      </p:sp>
      <p:pic>
        <p:nvPicPr>
          <p:cNvPr id="1038" name="Picture 14" descr="Massachusetts Department of Elementary and Secondary Education Logo"/>
          <p:cNvPicPr>
            <a:picLocks noChangeAspect="1" noChangeArrowheads="1"/>
          </p:cNvPicPr>
          <p:nvPr/>
        </p:nvPicPr>
        <p:blipFill>
          <a:blip r:embed="rId2" cstate="print">
            <a:lum bright="70000" contrast="-70000"/>
          </a:blip>
          <a:srcRect/>
          <a:stretch>
            <a:fillRect/>
          </a:stretch>
        </p:blipFill>
        <p:spPr bwMode="auto">
          <a:xfrm>
            <a:off x="-6349" y="6702425"/>
            <a:ext cx="1917699" cy="932637"/>
          </a:xfrm>
          <a:prstGeom prst="rect">
            <a:avLst/>
          </a:prstGeom>
          <a:noFill/>
        </p:spPr>
      </p:pic>
    </p:spTree>
    <p:extLst>
      <p:ext uri="{BB962C8B-B14F-4D97-AF65-F5344CB8AC3E}">
        <p14:creationId xmlns:p14="http://schemas.microsoft.com/office/powerpoint/2010/main" xmlns="" val="1743642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6" name="Rectangle 15" descr="footer background"/>
          <p:cNvSpPr/>
          <p:nvPr/>
        </p:nvSpPr>
        <p:spPr>
          <a:xfrm>
            <a:off x="0" y="7550093"/>
            <a:ext cx="10058400" cy="222308"/>
          </a:xfrm>
          <a:prstGeom prst="rect">
            <a:avLst/>
          </a:prstGeom>
          <a:solidFill>
            <a:srgbClr val="4E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descr="header background"/>
          <p:cNvSpPr/>
          <p:nvPr/>
        </p:nvSpPr>
        <p:spPr>
          <a:xfrm>
            <a:off x="0" y="0"/>
            <a:ext cx="10058400" cy="669851"/>
          </a:xfrm>
          <a:prstGeom prst="rect">
            <a:avLst/>
          </a:prstGeom>
          <a:solidFill>
            <a:srgbClr val="4E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180753" y="53165"/>
            <a:ext cx="9877650" cy="592983"/>
          </a:xfrm>
          <a:prstGeom prst="rect">
            <a:avLst/>
          </a:prstGeom>
          <a:noFill/>
        </p:spPr>
        <p:txBody>
          <a:bodyPr wrap="square" lIns="101882" tIns="50941" rIns="101882" bIns="50941" rtlCol="0">
            <a:spAutoFit/>
          </a:bodyPr>
          <a:lstStyle/>
          <a:p>
            <a:pPr algn="ctr"/>
            <a:r>
              <a:rPr lang="en-US" sz="3100" spc="200" dirty="0" smtClean="0">
                <a:solidFill>
                  <a:schemeClr val="bg1">
                    <a:lumMod val="95000"/>
                  </a:schemeClr>
                </a:solidFill>
                <a:latin typeface="Berlin Sans FB" pitchFamily="34" charset="0"/>
                <a:cs typeface="Arial" panose="020B0604020202020204" pitchFamily="34" charset="0"/>
              </a:rPr>
              <a:t>High School Financial Literacy Pilot Program</a:t>
            </a:r>
            <a:endParaRPr lang="en-US" sz="3100" spc="200" dirty="0">
              <a:solidFill>
                <a:schemeClr val="bg1">
                  <a:lumMod val="95000"/>
                </a:schemeClr>
              </a:solidFill>
              <a:latin typeface="Berlin Sans FB" pitchFamily="34" charset="0"/>
              <a:cs typeface="Arial" panose="020B0604020202020204" pitchFamily="34" charset="0"/>
            </a:endParaRPr>
          </a:p>
        </p:txBody>
      </p:sp>
      <p:grpSp>
        <p:nvGrpSpPr>
          <p:cNvPr id="2" name="Group 172" descr="Chart Icon"/>
          <p:cNvGrpSpPr/>
          <p:nvPr/>
        </p:nvGrpSpPr>
        <p:grpSpPr>
          <a:xfrm>
            <a:off x="103246" y="85064"/>
            <a:ext cx="556972" cy="507176"/>
            <a:chOff x="4505127" y="6916618"/>
            <a:chExt cx="556972" cy="507176"/>
          </a:xfrm>
        </p:grpSpPr>
        <p:sp>
          <p:nvSpPr>
            <p:cNvPr id="42" name="Freeform 41" descr="Chart Icon"/>
            <p:cNvSpPr/>
            <p:nvPr/>
          </p:nvSpPr>
          <p:spPr>
            <a:xfrm>
              <a:off x="4960666" y="7016772"/>
              <a:ext cx="79425" cy="407022"/>
            </a:xfrm>
            <a:custGeom>
              <a:avLst/>
              <a:gdLst>
                <a:gd name="connsiteX0" fmla="*/ 37679 w 71989"/>
                <a:gd name="connsiteY0" fmla="*/ 0 h 350919"/>
                <a:gd name="connsiteX1" fmla="*/ 43842 w 71989"/>
                <a:gd name="connsiteY1" fmla="*/ 0 h 350919"/>
                <a:gd name="connsiteX2" fmla="*/ 71989 w 71989"/>
                <a:gd name="connsiteY2" fmla="*/ 46040 h 350919"/>
                <a:gd name="connsiteX3" fmla="*/ 71989 w 71989"/>
                <a:gd name="connsiteY3" fmla="*/ 350919 h 350919"/>
                <a:gd name="connsiteX4" fmla="*/ 0 w 71989"/>
                <a:gd name="connsiteY4" fmla="*/ 350919 h 350919"/>
                <a:gd name="connsiteX5" fmla="*/ 0 w 71989"/>
                <a:gd name="connsiteY5" fmla="*/ 19898 h 350919"/>
                <a:gd name="connsiteX0" fmla="*/ 37679 w 100992"/>
                <a:gd name="connsiteY0" fmla="*/ 0 h 350919"/>
                <a:gd name="connsiteX1" fmla="*/ 100992 w 100992"/>
                <a:gd name="connsiteY1" fmla="*/ 7096 h 350919"/>
                <a:gd name="connsiteX2" fmla="*/ 71989 w 100992"/>
                <a:gd name="connsiteY2" fmla="*/ 46040 h 350919"/>
                <a:gd name="connsiteX3" fmla="*/ 71989 w 100992"/>
                <a:gd name="connsiteY3" fmla="*/ 350919 h 350919"/>
                <a:gd name="connsiteX4" fmla="*/ 0 w 100992"/>
                <a:gd name="connsiteY4" fmla="*/ 350919 h 350919"/>
                <a:gd name="connsiteX5" fmla="*/ 0 w 100992"/>
                <a:gd name="connsiteY5" fmla="*/ 19898 h 350919"/>
                <a:gd name="connsiteX6" fmla="*/ 37679 w 100992"/>
                <a:gd name="connsiteY6" fmla="*/ 0 h 350919"/>
                <a:gd name="connsiteX0" fmla="*/ 37679 w 71989"/>
                <a:gd name="connsiteY0" fmla="*/ 0 h 350919"/>
                <a:gd name="connsiteX1" fmla="*/ 71989 w 71989"/>
                <a:gd name="connsiteY1" fmla="*/ 46040 h 350919"/>
                <a:gd name="connsiteX2" fmla="*/ 71989 w 71989"/>
                <a:gd name="connsiteY2" fmla="*/ 350919 h 350919"/>
                <a:gd name="connsiteX3" fmla="*/ 0 w 71989"/>
                <a:gd name="connsiteY3" fmla="*/ 350919 h 350919"/>
                <a:gd name="connsiteX4" fmla="*/ 0 w 71989"/>
                <a:gd name="connsiteY4" fmla="*/ 19898 h 350919"/>
                <a:gd name="connsiteX5" fmla="*/ 37679 w 71989"/>
                <a:gd name="connsiteY5" fmla="*/ 0 h 350919"/>
                <a:gd name="connsiteX0" fmla="*/ 40060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40060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989" h="355650">
                  <a:moveTo>
                    <a:pt x="37678" y="0"/>
                  </a:moveTo>
                  <a:lnTo>
                    <a:pt x="71989" y="50771"/>
                  </a:lnTo>
                  <a:lnTo>
                    <a:pt x="71989" y="355650"/>
                  </a:lnTo>
                  <a:lnTo>
                    <a:pt x="0" y="355650"/>
                  </a:lnTo>
                  <a:lnTo>
                    <a:pt x="0" y="24629"/>
                  </a:lnTo>
                  <a:lnTo>
                    <a:pt x="37678" y="0"/>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cs typeface="Arial" panose="020B0604020202020204" pitchFamily="34" charset="0"/>
              </a:endParaRPr>
            </a:p>
          </p:txBody>
        </p:sp>
        <p:sp>
          <p:nvSpPr>
            <p:cNvPr id="43" name="Freeform 42" descr="Chart Icon"/>
            <p:cNvSpPr/>
            <p:nvPr/>
          </p:nvSpPr>
          <p:spPr>
            <a:xfrm>
              <a:off x="4862801" y="7047691"/>
              <a:ext cx="79425" cy="376103"/>
            </a:xfrm>
            <a:custGeom>
              <a:avLst/>
              <a:gdLst>
                <a:gd name="connsiteX0" fmla="*/ 71989 w 71989"/>
                <a:gd name="connsiteY0" fmla="*/ 0 h 328633"/>
                <a:gd name="connsiteX1" fmla="*/ 71989 w 71989"/>
                <a:gd name="connsiteY1" fmla="*/ 328633 h 328633"/>
                <a:gd name="connsiteX2" fmla="*/ 0 w 71989"/>
                <a:gd name="connsiteY2" fmla="*/ 328633 h 328633"/>
                <a:gd name="connsiteX3" fmla="*/ 0 w 71989"/>
                <a:gd name="connsiteY3" fmla="*/ 41137 h 328633"/>
              </a:gdLst>
              <a:ahLst/>
              <a:cxnLst>
                <a:cxn ang="0">
                  <a:pos x="connsiteX0" y="connsiteY0"/>
                </a:cxn>
                <a:cxn ang="0">
                  <a:pos x="connsiteX1" y="connsiteY1"/>
                </a:cxn>
                <a:cxn ang="0">
                  <a:pos x="connsiteX2" y="connsiteY2"/>
                </a:cxn>
                <a:cxn ang="0">
                  <a:pos x="connsiteX3" y="connsiteY3"/>
                </a:cxn>
              </a:cxnLst>
              <a:rect l="l" t="t" r="r" b="b"/>
              <a:pathLst>
                <a:path w="71989" h="328633">
                  <a:moveTo>
                    <a:pt x="71989" y="0"/>
                  </a:moveTo>
                  <a:lnTo>
                    <a:pt x="71989" y="328633"/>
                  </a:lnTo>
                  <a:lnTo>
                    <a:pt x="0" y="328633"/>
                  </a:lnTo>
                  <a:lnTo>
                    <a:pt x="0" y="41137"/>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4" name="Freeform 43" descr="Chart Icon"/>
            <p:cNvSpPr/>
            <p:nvPr/>
          </p:nvSpPr>
          <p:spPr>
            <a:xfrm>
              <a:off x="4764936" y="7100278"/>
              <a:ext cx="79425" cy="323516"/>
            </a:xfrm>
            <a:custGeom>
              <a:avLst/>
              <a:gdLst>
                <a:gd name="connsiteX0" fmla="*/ 71989 w 71989"/>
                <a:gd name="connsiteY0" fmla="*/ 0 h 282684"/>
                <a:gd name="connsiteX1" fmla="*/ 71989 w 71989"/>
                <a:gd name="connsiteY1" fmla="*/ 282684 h 282684"/>
                <a:gd name="connsiteX2" fmla="*/ 0 w 71989"/>
                <a:gd name="connsiteY2" fmla="*/ 282684 h 282684"/>
                <a:gd name="connsiteX3" fmla="*/ 0 w 71989"/>
                <a:gd name="connsiteY3" fmla="*/ 38704 h 282684"/>
              </a:gdLst>
              <a:ahLst/>
              <a:cxnLst>
                <a:cxn ang="0">
                  <a:pos x="connsiteX0" y="connsiteY0"/>
                </a:cxn>
                <a:cxn ang="0">
                  <a:pos x="connsiteX1" y="connsiteY1"/>
                </a:cxn>
                <a:cxn ang="0">
                  <a:pos x="connsiteX2" y="connsiteY2"/>
                </a:cxn>
                <a:cxn ang="0">
                  <a:pos x="connsiteX3" y="connsiteY3"/>
                </a:cxn>
              </a:cxnLst>
              <a:rect l="l" t="t" r="r" b="b"/>
              <a:pathLst>
                <a:path w="71989" h="282684">
                  <a:moveTo>
                    <a:pt x="71989" y="0"/>
                  </a:moveTo>
                  <a:lnTo>
                    <a:pt x="71989" y="282684"/>
                  </a:lnTo>
                  <a:lnTo>
                    <a:pt x="0" y="282684"/>
                  </a:lnTo>
                  <a:lnTo>
                    <a:pt x="0" y="38704"/>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5" name="Freeform 44" descr="Chart Icon"/>
            <p:cNvSpPr/>
            <p:nvPr/>
          </p:nvSpPr>
          <p:spPr>
            <a:xfrm>
              <a:off x="4667072" y="7073967"/>
              <a:ext cx="79425" cy="349827"/>
            </a:xfrm>
            <a:custGeom>
              <a:avLst/>
              <a:gdLst>
                <a:gd name="connsiteX0" fmla="*/ 69910 w 71989"/>
                <a:gd name="connsiteY0" fmla="*/ 0 h 305674"/>
                <a:gd name="connsiteX1" fmla="*/ 71989 w 71989"/>
                <a:gd name="connsiteY1" fmla="*/ 4158 h 305674"/>
                <a:gd name="connsiteX2" fmla="*/ 71989 w 71989"/>
                <a:gd name="connsiteY2" fmla="*/ 305674 h 305674"/>
                <a:gd name="connsiteX3" fmla="*/ 0 w 71989"/>
                <a:gd name="connsiteY3" fmla="*/ 305674 h 305674"/>
                <a:gd name="connsiteX4" fmla="*/ 0 w 71989"/>
                <a:gd name="connsiteY4" fmla="*/ 54673 h 3056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989" h="305674">
                  <a:moveTo>
                    <a:pt x="69910" y="0"/>
                  </a:moveTo>
                  <a:lnTo>
                    <a:pt x="71989" y="4158"/>
                  </a:lnTo>
                  <a:lnTo>
                    <a:pt x="71989" y="305674"/>
                  </a:lnTo>
                  <a:lnTo>
                    <a:pt x="0" y="305674"/>
                  </a:lnTo>
                  <a:lnTo>
                    <a:pt x="0" y="54673"/>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6" name="Freeform 45" descr="Chart Icon"/>
            <p:cNvSpPr/>
            <p:nvPr/>
          </p:nvSpPr>
          <p:spPr>
            <a:xfrm>
              <a:off x="4569208" y="7151495"/>
              <a:ext cx="79425" cy="272299"/>
            </a:xfrm>
            <a:custGeom>
              <a:avLst/>
              <a:gdLst>
                <a:gd name="connsiteX0" fmla="*/ 71989 w 71989"/>
                <a:gd name="connsiteY0" fmla="*/ 0 h 237931"/>
                <a:gd name="connsiteX1" fmla="*/ 71989 w 71989"/>
                <a:gd name="connsiteY1" fmla="*/ 237931 h 237931"/>
                <a:gd name="connsiteX2" fmla="*/ 0 w 71989"/>
                <a:gd name="connsiteY2" fmla="*/ 237931 h 237931"/>
                <a:gd name="connsiteX3" fmla="*/ 0 w 71989"/>
                <a:gd name="connsiteY3" fmla="*/ 56299 h 237931"/>
              </a:gdLst>
              <a:ahLst/>
              <a:cxnLst>
                <a:cxn ang="0">
                  <a:pos x="connsiteX0" y="connsiteY0"/>
                </a:cxn>
                <a:cxn ang="0">
                  <a:pos x="connsiteX1" y="connsiteY1"/>
                </a:cxn>
                <a:cxn ang="0">
                  <a:pos x="connsiteX2" y="connsiteY2"/>
                </a:cxn>
                <a:cxn ang="0">
                  <a:pos x="connsiteX3" y="connsiteY3"/>
                </a:cxn>
              </a:cxnLst>
              <a:rect l="l" t="t" r="r" b="b"/>
              <a:pathLst>
                <a:path w="71989" h="237931">
                  <a:moveTo>
                    <a:pt x="71989" y="0"/>
                  </a:moveTo>
                  <a:lnTo>
                    <a:pt x="71989" y="237931"/>
                  </a:lnTo>
                  <a:lnTo>
                    <a:pt x="0" y="237931"/>
                  </a:lnTo>
                  <a:lnTo>
                    <a:pt x="0" y="56299"/>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7" name="Rectangle 48" descr="Chart Icon"/>
            <p:cNvSpPr/>
            <p:nvPr/>
          </p:nvSpPr>
          <p:spPr>
            <a:xfrm>
              <a:off x="4505127" y="6916618"/>
              <a:ext cx="556972" cy="286928"/>
            </a:xfrm>
            <a:custGeom>
              <a:avLst/>
              <a:gdLst>
                <a:gd name="connsiteX0" fmla="*/ 0 w 238125"/>
                <a:gd name="connsiteY0" fmla="*/ 0 h 71437"/>
                <a:gd name="connsiteX1" fmla="*/ 238125 w 238125"/>
                <a:gd name="connsiteY1" fmla="*/ 0 h 71437"/>
                <a:gd name="connsiteX2" fmla="*/ 238125 w 238125"/>
                <a:gd name="connsiteY2" fmla="*/ 71437 h 71437"/>
                <a:gd name="connsiteX3" fmla="*/ 0 w 238125"/>
                <a:gd name="connsiteY3" fmla="*/ 71437 h 71437"/>
                <a:gd name="connsiteX4" fmla="*/ 0 w 238125"/>
                <a:gd name="connsiteY4" fmla="*/ 0 h 71437"/>
                <a:gd name="connsiteX0" fmla="*/ 0 w 259556"/>
                <a:gd name="connsiteY0" fmla="*/ 0 h 71437"/>
                <a:gd name="connsiteX1" fmla="*/ 259556 w 259556"/>
                <a:gd name="connsiteY1" fmla="*/ 0 h 71437"/>
                <a:gd name="connsiteX2" fmla="*/ 259556 w 259556"/>
                <a:gd name="connsiteY2" fmla="*/ 71437 h 71437"/>
                <a:gd name="connsiteX3" fmla="*/ 21431 w 259556"/>
                <a:gd name="connsiteY3" fmla="*/ 71437 h 71437"/>
                <a:gd name="connsiteX4" fmla="*/ 0 w 259556"/>
                <a:gd name="connsiteY4" fmla="*/ 0 h 71437"/>
                <a:gd name="connsiteX0" fmla="*/ 0 w 259556"/>
                <a:gd name="connsiteY0" fmla="*/ 135732 h 207169"/>
                <a:gd name="connsiteX1" fmla="*/ 219074 w 259556"/>
                <a:gd name="connsiteY1" fmla="*/ 0 h 207169"/>
                <a:gd name="connsiteX2" fmla="*/ 259556 w 259556"/>
                <a:gd name="connsiteY2" fmla="*/ 207169 h 207169"/>
                <a:gd name="connsiteX3" fmla="*/ 21431 w 259556"/>
                <a:gd name="connsiteY3" fmla="*/ 207169 h 207169"/>
                <a:gd name="connsiteX4" fmla="*/ 0 w 259556"/>
                <a:gd name="connsiteY4" fmla="*/ 135732 h 207169"/>
                <a:gd name="connsiteX0" fmla="*/ 0 w 219074"/>
                <a:gd name="connsiteY0" fmla="*/ 135732 h 207169"/>
                <a:gd name="connsiteX1" fmla="*/ 219074 w 219074"/>
                <a:gd name="connsiteY1" fmla="*/ 0 h 207169"/>
                <a:gd name="connsiteX2" fmla="*/ 195262 w 219074"/>
                <a:gd name="connsiteY2" fmla="*/ 52388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197644 w 219074"/>
                <a:gd name="connsiteY2" fmla="*/ 80963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211930 w 219074"/>
                <a:gd name="connsiteY2" fmla="*/ 33338 h 207169"/>
                <a:gd name="connsiteX3" fmla="*/ 197644 w 219074"/>
                <a:gd name="connsiteY3" fmla="*/ 80963 h 207169"/>
                <a:gd name="connsiteX4" fmla="*/ 21431 w 219074"/>
                <a:gd name="connsiteY4" fmla="*/ 207169 h 207169"/>
                <a:gd name="connsiteX5" fmla="*/ 0 w 219074"/>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197644 w 271462"/>
                <a:gd name="connsiteY3" fmla="*/ 80963 h 207169"/>
                <a:gd name="connsiteX4" fmla="*/ 21431 w 271462"/>
                <a:gd name="connsiteY4" fmla="*/ 207169 h 207169"/>
                <a:gd name="connsiteX5" fmla="*/ 0 w 271462"/>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228599 w 271462"/>
                <a:gd name="connsiteY3" fmla="*/ 73819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50030 w 271462"/>
                <a:gd name="connsiteY3" fmla="*/ 154782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69080 w 271462"/>
                <a:gd name="connsiteY3" fmla="*/ 92869 h 207169"/>
                <a:gd name="connsiteX4" fmla="*/ 250030 w 271462"/>
                <a:gd name="connsiteY4" fmla="*/ 154782 h 207169"/>
                <a:gd name="connsiteX5" fmla="*/ 197644 w 271462"/>
                <a:gd name="connsiteY5" fmla="*/ 80963 h 207169"/>
                <a:gd name="connsiteX6" fmla="*/ 21431 w 271462"/>
                <a:gd name="connsiteY6" fmla="*/ 207169 h 207169"/>
                <a:gd name="connsiteX7" fmla="*/ 0 w 271462"/>
                <a:gd name="connsiteY7" fmla="*/ 135732 h 207169"/>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250030 w 447674"/>
                <a:gd name="connsiteY4" fmla="*/ 176213 h 228600"/>
                <a:gd name="connsiteX5" fmla="*/ 197644 w 447674"/>
                <a:gd name="connsiteY5" fmla="*/ 102394 h 228600"/>
                <a:gd name="connsiteX6" fmla="*/ 21431 w 447674"/>
                <a:gd name="connsiteY6" fmla="*/ 228600 h 228600"/>
                <a:gd name="connsiteX7" fmla="*/ 0 w 447674"/>
                <a:gd name="connsiteY7"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352424 w 447674"/>
                <a:gd name="connsiteY4" fmla="*/ 83344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438149 w 447674"/>
                <a:gd name="connsiteY4" fmla="*/ 28575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250030 w 438149"/>
                <a:gd name="connsiteY5" fmla="*/ 159545 h 211932"/>
                <a:gd name="connsiteX6" fmla="*/ 197644 w 438149"/>
                <a:gd name="connsiteY6" fmla="*/ 85726 h 211932"/>
                <a:gd name="connsiteX7" fmla="*/ 21431 w 438149"/>
                <a:gd name="connsiteY7" fmla="*/ 211932 h 211932"/>
                <a:gd name="connsiteX8" fmla="*/ 0 w 438149"/>
                <a:gd name="connsiteY8" fmla="*/ 140495 h 211932"/>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382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38149"/>
                <a:gd name="connsiteY0" fmla="*/ 185738 h 257175"/>
                <a:gd name="connsiteX1" fmla="*/ 219074 w 438149"/>
                <a:gd name="connsiteY1" fmla="*/ 50006 h 257175"/>
                <a:gd name="connsiteX2" fmla="*/ 271462 w 438149"/>
                <a:gd name="connsiteY2" fmla="*/ 114300 h 257175"/>
                <a:gd name="connsiteX3" fmla="*/ 383380 w 438149"/>
                <a:gd name="connsiteY3" fmla="*/ 45243 h 257175"/>
                <a:gd name="connsiteX4" fmla="*/ 438149 w 438149"/>
                <a:gd name="connsiteY4" fmla="*/ 57150 h 257175"/>
                <a:gd name="connsiteX5" fmla="*/ 400050 w 438149"/>
                <a:gd name="connsiteY5" fmla="*/ 0 h 257175"/>
                <a:gd name="connsiteX6" fmla="*/ 250030 w 438149"/>
                <a:gd name="connsiteY6" fmla="*/ 204788 h 257175"/>
                <a:gd name="connsiteX7" fmla="*/ 197644 w 438149"/>
                <a:gd name="connsiteY7" fmla="*/ 130969 h 257175"/>
                <a:gd name="connsiteX8" fmla="*/ 21431 w 438149"/>
                <a:gd name="connsiteY8" fmla="*/ 257175 h 257175"/>
                <a:gd name="connsiteX9" fmla="*/ 0 w 438149"/>
                <a:gd name="connsiteY9" fmla="*/ 185738 h 257175"/>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8576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97681 w 497681"/>
                <a:gd name="connsiteY4" fmla="*/ 4763 h 211932"/>
                <a:gd name="connsiteX5" fmla="*/ 409575 w 497681"/>
                <a:gd name="connsiteY5" fmla="*/ 28576 h 211932"/>
                <a:gd name="connsiteX6" fmla="*/ 250030 w 497681"/>
                <a:gd name="connsiteY6" fmla="*/ 159545 h 211932"/>
                <a:gd name="connsiteX7" fmla="*/ 197644 w 497681"/>
                <a:gd name="connsiteY7" fmla="*/ 85726 h 211932"/>
                <a:gd name="connsiteX8" fmla="*/ 21431 w 497681"/>
                <a:gd name="connsiteY8" fmla="*/ 211932 h 211932"/>
                <a:gd name="connsiteX9" fmla="*/ 0 w 497681"/>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21481 w 497681"/>
                <a:gd name="connsiteY4" fmla="*/ 4763 h 211932"/>
                <a:gd name="connsiteX5" fmla="*/ 497681 w 497681"/>
                <a:gd name="connsiteY5" fmla="*/ 4763 h 211932"/>
                <a:gd name="connsiteX6" fmla="*/ 409575 w 497681"/>
                <a:gd name="connsiteY6" fmla="*/ 28576 h 211932"/>
                <a:gd name="connsiteX7" fmla="*/ 250030 w 497681"/>
                <a:gd name="connsiteY7" fmla="*/ 159545 h 211932"/>
                <a:gd name="connsiteX8" fmla="*/ 197644 w 497681"/>
                <a:gd name="connsiteY8" fmla="*/ 85726 h 211932"/>
                <a:gd name="connsiteX9" fmla="*/ 21431 w 497681"/>
                <a:gd name="connsiteY9" fmla="*/ 211932 h 211932"/>
                <a:gd name="connsiteX10" fmla="*/ 0 w 497681"/>
                <a:gd name="connsiteY10" fmla="*/ 140495 h 211932"/>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97681 w 497681"/>
                <a:gd name="connsiteY4" fmla="*/ 0 h 254794"/>
                <a:gd name="connsiteX5" fmla="*/ 497681 w 497681"/>
                <a:gd name="connsiteY5" fmla="*/ 47625 h 254794"/>
                <a:gd name="connsiteX6" fmla="*/ 409575 w 497681"/>
                <a:gd name="connsiteY6" fmla="*/ 71438 h 254794"/>
                <a:gd name="connsiteX7" fmla="*/ 250030 w 497681"/>
                <a:gd name="connsiteY7" fmla="*/ 202407 h 254794"/>
                <a:gd name="connsiteX8" fmla="*/ 197644 w 497681"/>
                <a:gd name="connsiteY8" fmla="*/ 128588 h 254794"/>
                <a:gd name="connsiteX9" fmla="*/ 21431 w 497681"/>
                <a:gd name="connsiteY9" fmla="*/ 254794 h 254794"/>
                <a:gd name="connsiteX10" fmla="*/ 0 w 497681"/>
                <a:gd name="connsiteY10"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23863 w 497681"/>
                <a:gd name="connsiteY4" fmla="*/ 30957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8624 w 497681"/>
                <a:gd name="connsiteY3" fmla="*/ 5476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59580 w 497681"/>
                <a:gd name="connsiteY3" fmla="*/ 33337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76250 w 497681"/>
                <a:gd name="connsiteY4" fmla="*/ 7145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59555 w 497681"/>
                <a:gd name="connsiteY2" fmla="*/ 135731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40532 w 497681"/>
                <a:gd name="connsiteY7" fmla="*/ 4524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33388 w 497681"/>
                <a:gd name="connsiteY7" fmla="*/ 6191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509588"/>
                <a:gd name="connsiteY0" fmla="*/ 183357 h 254794"/>
                <a:gd name="connsiteX1" fmla="*/ 219074 w 509588"/>
                <a:gd name="connsiteY1" fmla="*/ 47625 h 254794"/>
                <a:gd name="connsiteX2" fmla="*/ 266699 w 509588"/>
                <a:gd name="connsiteY2" fmla="*/ 109538 h 254794"/>
                <a:gd name="connsiteX3" fmla="*/ 414336 w 509588"/>
                <a:gd name="connsiteY3" fmla="*/ 33337 h 254794"/>
                <a:gd name="connsiteX4" fmla="*/ 397669 w 509588"/>
                <a:gd name="connsiteY4" fmla="*/ 1 h 254794"/>
                <a:gd name="connsiteX5" fmla="*/ 509588 w 509588"/>
                <a:gd name="connsiteY5" fmla="*/ 0 h 254794"/>
                <a:gd name="connsiteX6" fmla="*/ 464344 w 509588"/>
                <a:gd name="connsiteY6" fmla="*/ 104774 h 254794"/>
                <a:gd name="connsiteX7" fmla="*/ 433388 w 509588"/>
                <a:gd name="connsiteY7" fmla="*/ 61914 h 254794"/>
                <a:gd name="connsiteX8" fmla="*/ 250030 w 509588"/>
                <a:gd name="connsiteY8" fmla="*/ 202407 h 254794"/>
                <a:gd name="connsiteX9" fmla="*/ 197644 w 509588"/>
                <a:gd name="connsiteY9" fmla="*/ 128588 h 254794"/>
                <a:gd name="connsiteX10" fmla="*/ 21431 w 509588"/>
                <a:gd name="connsiteY10" fmla="*/ 254794 h 254794"/>
                <a:gd name="connsiteX11" fmla="*/ 0 w 509588"/>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0030 w 502444"/>
                <a:gd name="connsiteY8" fmla="*/ 20240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66689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4525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0481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14288 w 481013"/>
                <a:gd name="connsiteY0" fmla="*/ 180976 h 254794"/>
                <a:gd name="connsiteX1" fmla="*/ 197643 w 481013"/>
                <a:gd name="connsiteY1" fmla="*/ 40481 h 254794"/>
                <a:gd name="connsiteX2" fmla="*/ 245268 w 481013"/>
                <a:gd name="connsiteY2" fmla="*/ 109538 h 254794"/>
                <a:gd name="connsiteX3" fmla="*/ 392905 w 481013"/>
                <a:gd name="connsiteY3" fmla="*/ 33337 h 254794"/>
                <a:gd name="connsiteX4" fmla="*/ 376238 w 481013"/>
                <a:gd name="connsiteY4" fmla="*/ 1 h 254794"/>
                <a:gd name="connsiteX5" fmla="*/ 481013 w 481013"/>
                <a:gd name="connsiteY5" fmla="*/ 0 h 254794"/>
                <a:gd name="connsiteX6" fmla="*/ 442913 w 481013"/>
                <a:gd name="connsiteY6" fmla="*/ 104774 h 254794"/>
                <a:gd name="connsiteX7" fmla="*/ 414338 w 481013"/>
                <a:gd name="connsiteY7" fmla="*/ 66676 h 254794"/>
                <a:gd name="connsiteX8" fmla="*/ 219075 w 481013"/>
                <a:gd name="connsiteY8" fmla="*/ 178594 h 254794"/>
                <a:gd name="connsiteX9" fmla="*/ 176213 w 481013"/>
                <a:gd name="connsiteY9" fmla="*/ 128588 h 254794"/>
                <a:gd name="connsiteX10" fmla="*/ 0 w 481013"/>
                <a:gd name="connsiteY10" fmla="*/ 254794 h 254794"/>
                <a:gd name="connsiteX11" fmla="*/ 14288 w 481013"/>
                <a:gd name="connsiteY11" fmla="*/ 180976 h 254794"/>
                <a:gd name="connsiteX0" fmla="*/ 0 w 492919"/>
                <a:gd name="connsiteY0" fmla="*/ 178595 h 254794"/>
                <a:gd name="connsiteX1" fmla="*/ 209549 w 492919"/>
                <a:gd name="connsiteY1" fmla="*/ 40481 h 254794"/>
                <a:gd name="connsiteX2" fmla="*/ 257174 w 492919"/>
                <a:gd name="connsiteY2" fmla="*/ 109538 h 254794"/>
                <a:gd name="connsiteX3" fmla="*/ 404811 w 492919"/>
                <a:gd name="connsiteY3" fmla="*/ 33337 h 254794"/>
                <a:gd name="connsiteX4" fmla="*/ 388144 w 492919"/>
                <a:gd name="connsiteY4" fmla="*/ 1 h 254794"/>
                <a:gd name="connsiteX5" fmla="*/ 492919 w 492919"/>
                <a:gd name="connsiteY5" fmla="*/ 0 h 254794"/>
                <a:gd name="connsiteX6" fmla="*/ 454819 w 492919"/>
                <a:gd name="connsiteY6" fmla="*/ 104774 h 254794"/>
                <a:gd name="connsiteX7" fmla="*/ 426244 w 492919"/>
                <a:gd name="connsiteY7" fmla="*/ 66676 h 254794"/>
                <a:gd name="connsiteX8" fmla="*/ 230981 w 492919"/>
                <a:gd name="connsiteY8" fmla="*/ 178594 h 254794"/>
                <a:gd name="connsiteX9" fmla="*/ 188119 w 492919"/>
                <a:gd name="connsiteY9" fmla="*/ 128588 h 254794"/>
                <a:gd name="connsiteX10" fmla="*/ 11906 w 492919"/>
                <a:gd name="connsiteY10" fmla="*/ 254794 h 254794"/>
                <a:gd name="connsiteX11" fmla="*/ 0 w 492919"/>
                <a:gd name="connsiteY11" fmla="*/ 178595 h 254794"/>
                <a:gd name="connsiteX0" fmla="*/ 0 w 492919"/>
                <a:gd name="connsiteY0" fmla="*/ 178595 h 264319"/>
                <a:gd name="connsiteX1" fmla="*/ 209549 w 492919"/>
                <a:gd name="connsiteY1" fmla="*/ 40481 h 264319"/>
                <a:gd name="connsiteX2" fmla="*/ 257174 w 492919"/>
                <a:gd name="connsiteY2" fmla="*/ 109538 h 264319"/>
                <a:gd name="connsiteX3" fmla="*/ 404811 w 492919"/>
                <a:gd name="connsiteY3" fmla="*/ 33337 h 264319"/>
                <a:gd name="connsiteX4" fmla="*/ 388144 w 492919"/>
                <a:gd name="connsiteY4" fmla="*/ 1 h 264319"/>
                <a:gd name="connsiteX5" fmla="*/ 492919 w 492919"/>
                <a:gd name="connsiteY5" fmla="*/ 0 h 264319"/>
                <a:gd name="connsiteX6" fmla="*/ 454819 w 492919"/>
                <a:gd name="connsiteY6" fmla="*/ 104774 h 264319"/>
                <a:gd name="connsiteX7" fmla="*/ 426244 w 492919"/>
                <a:gd name="connsiteY7" fmla="*/ 66676 h 264319"/>
                <a:gd name="connsiteX8" fmla="*/ 230981 w 492919"/>
                <a:gd name="connsiteY8" fmla="*/ 178594 h 264319"/>
                <a:gd name="connsiteX9" fmla="*/ 188119 w 492919"/>
                <a:gd name="connsiteY9" fmla="*/ 128588 h 264319"/>
                <a:gd name="connsiteX10" fmla="*/ 9525 w 492919"/>
                <a:gd name="connsiteY10" fmla="*/ 264319 h 264319"/>
                <a:gd name="connsiteX11" fmla="*/ 0 w 492919"/>
                <a:gd name="connsiteY11" fmla="*/ 178595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197644 w 502444"/>
                <a:gd name="connsiteY9" fmla="*/ 128588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9550 w 502444"/>
                <a:gd name="connsiteY9" fmla="*/ 102394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97630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9582 w 502444"/>
                <a:gd name="connsiteY6" fmla="*/ 107155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0011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88144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485775"/>
                <a:gd name="connsiteY0" fmla="*/ 180976 h 264318"/>
                <a:gd name="connsiteX1" fmla="*/ 219074 w 485775"/>
                <a:gd name="connsiteY1" fmla="*/ 40480 h 264318"/>
                <a:gd name="connsiteX2" fmla="*/ 266699 w 485775"/>
                <a:gd name="connsiteY2" fmla="*/ 109537 h 264318"/>
                <a:gd name="connsiteX3" fmla="*/ 414336 w 485775"/>
                <a:gd name="connsiteY3" fmla="*/ 33336 h 264318"/>
                <a:gd name="connsiteX4" fmla="*/ 388144 w 485775"/>
                <a:gd name="connsiteY4" fmla="*/ 0 h 264318"/>
                <a:gd name="connsiteX5" fmla="*/ 485775 w 485775"/>
                <a:gd name="connsiteY5" fmla="*/ 4762 h 264318"/>
                <a:gd name="connsiteX6" fmla="*/ 457201 w 485775"/>
                <a:gd name="connsiteY6" fmla="*/ 104772 h 264318"/>
                <a:gd name="connsiteX7" fmla="*/ 435769 w 485775"/>
                <a:gd name="connsiteY7" fmla="*/ 66675 h 264318"/>
                <a:gd name="connsiteX8" fmla="*/ 235744 w 485775"/>
                <a:gd name="connsiteY8" fmla="*/ 180975 h 264318"/>
                <a:gd name="connsiteX9" fmla="*/ 204788 w 485775"/>
                <a:gd name="connsiteY9" fmla="*/ 119062 h 264318"/>
                <a:gd name="connsiteX10" fmla="*/ 19050 w 485775"/>
                <a:gd name="connsiteY10" fmla="*/ 264318 h 264318"/>
                <a:gd name="connsiteX11" fmla="*/ 0 w 485775"/>
                <a:gd name="connsiteY11" fmla="*/ 180976 h 264318"/>
                <a:gd name="connsiteX0" fmla="*/ 0 w 495300"/>
                <a:gd name="connsiteY0" fmla="*/ 180976 h 264318"/>
                <a:gd name="connsiteX1" fmla="*/ 219074 w 495300"/>
                <a:gd name="connsiteY1" fmla="*/ 40480 h 264318"/>
                <a:gd name="connsiteX2" fmla="*/ 266699 w 495300"/>
                <a:gd name="connsiteY2" fmla="*/ 109537 h 264318"/>
                <a:gd name="connsiteX3" fmla="*/ 414336 w 495300"/>
                <a:gd name="connsiteY3" fmla="*/ 33336 h 264318"/>
                <a:gd name="connsiteX4" fmla="*/ 388144 w 495300"/>
                <a:gd name="connsiteY4" fmla="*/ 0 h 264318"/>
                <a:gd name="connsiteX5" fmla="*/ 495300 w 495300"/>
                <a:gd name="connsiteY5" fmla="*/ 4762 h 264318"/>
                <a:gd name="connsiteX6" fmla="*/ 457201 w 495300"/>
                <a:gd name="connsiteY6" fmla="*/ 104772 h 264318"/>
                <a:gd name="connsiteX7" fmla="*/ 435769 w 495300"/>
                <a:gd name="connsiteY7" fmla="*/ 66675 h 264318"/>
                <a:gd name="connsiteX8" fmla="*/ 235744 w 495300"/>
                <a:gd name="connsiteY8" fmla="*/ 180975 h 264318"/>
                <a:gd name="connsiteX9" fmla="*/ 204788 w 495300"/>
                <a:gd name="connsiteY9" fmla="*/ 119062 h 264318"/>
                <a:gd name="connsiteX10" fmla="*/ 19050 w 495300"/>
                <a:gd name="connsiteY10" fmla="*/ 264318 h 264318"/>
                <a:gd name="connsiteX11" fmla="*/ 0 w 495300"/>
                <a:gd name="connsiteY11" fmla="*/ 180976 h 264318"/>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04788 w 497681"/>
                <a:gd name="connsiteY9" fmla="*/ 119063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3358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3361 w 497681"/>
                <a:gd name="connsiteY1" fmla="*/ 28574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0030 w 497681"/>
                <a:gd name="connsiteY1" fmla="*/ 19049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14287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2857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0980 w 497681"/>
                <a:gd name="connsiteY1" fmla="*/ 4762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33362 w 497681"/>
                <a:gd name="connsiteY8" fmla="*/ 171451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52413"/>
                <a:gd name="connsiteX1" fmla="*/ 240505 w 497681"/>
                <a:gd name="connsiteY1" fmla="*/ 40481 h 252413"/>
                <a:gd name="connsiteX2" fmla="*/ 266699 w 497681"/>
                <a:gd name="connsiteY2" fmla="*/ 109538 h 252413"/>
                <a:gd name="connsiteX3" fmla="*/ 414336 w 497681"/>
                <a:gd name="connsiteY3" fmla="*/ 33337 h 252413"/>
                <a:gd name="connsiteX4" fmla="*/ 388144 w 497681"/>
                <a:gd name="connsiteY4" fmla="*/ 1 h 252413"/>
                <a:gd name="connsiteX5" fmla="*/ 497681 w 497681"/>
                <a:gd name="connsiteY5" fmla="*/ 0 h 252413"/>
                <a:gd name="connsiteX6" fmla="*/ 466726 w 497681"/>
                <a:gd name="connsiteY6" fmla="*/ 102391 h 252413"/>
                <a:gd name="connsiteX7" fmla="*/ 445294 w 497681"/>
                <a:gd name="connsiteY7" fmla="*/ 59532 h 252413"/>
                <a:gd name="connsiteX8" fmla="*/ 233362 w 497681"/>
                <a:gd name="connsiteY8" fmla="*/ 171451 h 252413"/>
                <a:gd name="connsiteX9" fmla="*/ 221457 w 497681"/>
                <a:gd name="connsiteY9" fmla="*/ 107156 h 252413"/>
                <a:gd name="connsiteX10" fmla="*/ 11906 w 497681"/>
                <a:gd name="connsiteY10" fmla="*/ 252413 h 252413"/>
                <a:gd name="connsiteX11" fmla="*/ 0 w 497681"/>
                <a:gd name="connsiteY11" fmla="*/ 180977 h 252413"/>
                <a:gd name="connsiteX0" fmla="*/ 0 w 509587"/>
                <a:gd name="connsiteY0" fmla="*/ 164309 h 252413"/>
                <a:gd name="connsiteX1" fmla="*/ 252411 w 509587"/>
                <a:gd name="connsiteY1" fmla="*/ 40481 h 252413"/>
                <a:gd name="connsiteX2" fmla="*/ 278605 w 509587"/>
                <a:gd name="connsiteY2" fmla="*/ 109538 h 252413"/>
                <a:gd name="connsiteX3" fmla="*/ 426242 w 509587"/>
                <a:gd name="connsiteY3" fmla="*/ 33337 h 252413"/>
                <a:gd name="connsiteX4" fmla="*/ 400050 w 509587"/>
                <a:gd name="connsiteY4" fmla="*/ 1 h 252413"/>
                <a:gd name="connsiteX5" fmla="*/ 509587 w 509587"/>
                <a:gd name="connsiteY5" fmla="*/ 0 h 252413"/>
                <a:gd name="connsiteX6" fmla="*/ 478632 w 509587"/>
                <a:gd name="connsiteY6" fmla="*/ 102391 h 252413"/>
                <a:gd name="connsiteX7" fmla="*/ 457200 w 509587"/>
                <a:gd name="connsiteY7" fmla="*/ 59532 h 252413"/>
                <a:gd name="connsiteX8" fmla="*/ 245268 w 509587"/>
                <a:gd name="connsiteY8" fmla="*/ 171451 h 252413"/>
                <a:gd name="connsiteX9" fmla="*/ 233363 w 509587"/>
                <a:gd name="connsiteY9" fmla="*/ 107156 h 252413"/>
                <a:gd name="connsiteX10" fmla="*/ 23812 w 509587"/>
                <a:gd name="connsiteY10" fmla="*/ 252413 h 252413"/>
                <a:gd name="connsiteX11" fmla="*/ 0 w 509587"/>
                <a:gd name="connsiteY11" fmla="*/ 164309 h 252413"/>
                <a:gd name="connsiteX0" fmla="*/ 0 w 507206"/>
                <a:gd name="connsiteY0" fmla="*/ 176215 h 252413"/>
                <a:gd name="connsiteX1" fmla="*/ 250030 w 507206"/>
                <a:gd name="connsiteY1" fmla="*/ 40481 h 252413"/>
                <a:gd name="connsiteX2" fmla="*/ 276224 w 507206"/>
                <a:gd name="connsiteY2" fmla="*/ 109538 h 252413"/>
                <a:gd name="connsiteX3" fmla="*/ 423861 w 507206"/>
                <a:gd name="connsiteY3" fmla="*/ 33337 h 252413"/>
                <a:gd name="connsiteX4" fmla="*/ 397669 w 507206"/>
                <a:gd name="connsiteY4" fmla="*/ 1 h 252413"/>
                <a:gd name="connsiteX5" fmla="*/ 507206 w 507206"/>
                <a:gd name="connsiteY5" fmla="*/ 0 h 252413"/>
                <a:gd name="connsiteX6" fmla="*/ 476251 w 507206"/>
                <a:gd name="connsiteY6" fmla="*/ 102391 h 252413"/>
                <a:gd name="connsiteX7" fmla="*/ 454819 w 507206"/>
                <a:gd name="connsiteY7" fmla="*/ 59532 h 252413"/>
                <a:gd name="connsiteX8" fmla="*/ 242887 w 507206"/>
                <a:gd name="connsiteY8" fmla="*/ 171451 h 252413"/>
                <a:gd name="connsiteX9" fmla="*/ 230982 w 507206"/>
                <a:gd name="connsiteY9" fmla="*/ 107156 h 252413"/>
                <a:gd name="connsiteX10" fmla="*/ 21431 w 507206"/>
                <a:gd name="connsiteY10" fmla="*/ 252413 h 252413"/>
                <a:gd name="connsiteX11" fmla="*/ 0 w 507206"/>
                <a:gd name="connsiteY11" fmla="*/ 176215 h 252413"/>
                <a:gd name="connsiteX0" fmla="*/ 0 w 502443"/>
                <a:gd name="connsiteY0" fmla="*/ 188121 h 252413"/>
                <a:gd name="connsiteX1" fmla="*/ 245267 w 502443"/>
                <a:gd name="connsiteY1" fmla="*/ 40481 h 252413"/>
                <a:gd name="connsiteX2" fmla="*/ 271461 w 502443"/>
                <a:gd name="connsiteY2" fmla="*/ 109538 h 252413"/>
                <a:gd name="connsiteX3" fmla="*/ 419098 w 502443"/>
                <a:gd name="connsiteY3" fmla="*/ 33337 h 252413"/>
                <a:gd name="connsiteX4" fmla="*/ 392906 w 502443"/>
                <a:gd name="connsiteY4" fmla="*/ 1 h 252413"/>
                <a:gd name="connsiteX5" fmla="*/ 502443 w 502443"/>
                <a:gd name="connsiteY5" fmla="*/ 0 h 252413"/>
                <a:gd name="connsiteX6" fmla="*/ 471488 w 502443"/>
                <a:gd name="connsiteY6" fmla="*/ 102391 h 252413"/>
                <a:gd name="connsiteX7" fmla="*/ 450056 w 502443"/>
                <a:gd name="connsiteY7" fmla="*/ 59532 h 252413"/>
                <a:gd name="connsiteX8" fmla="*/ 238124 w 502443"/>
                <a:gd name="connsiteY8" fmla="*/ 171451 h 252413"/>
                <a:gd name="connsiteX9" fmla="*/ 226219 w 502443"/>
                <a:gd name="connsiteY9" fmla="*/ 107156 h 252413"/>
                <a:gd name="connsiteX10" fmla="*/ 16668 w 502443"/>
                <a:gd name="connsiteY10" fmla="*/ 252413 h 252413"/>
                <a:gd name="connsiteX11" fmla="*/ 0 w 502443"/>
                <a:gd name="connsiteY11" fmla="*/ 188121 h 252413"/>
                <a:gd name="connsiteX0" fmla="*/ 0 w 502443"/>
                <a:gd name="connsiteY0" fmla="*/ 188121 h 250032"/>
                <a:gd name="connsiteX1" fmla="*/ 245267 w 502443"/>
                <a:gd name="connsiteY1" fmla="*/ 40481 h 250032"/>
                <a:gd name="connsiteX2" fmla="*/ 271461 w 502443"/>
                <a:gd name="connsiteY2" fmla="*/ 109538 h 250032"/>
                <a:gd name="connsiteX3" fmla="*/ 419098 w 502443"/>
                <a:gd name="connsiteY3" fmla="*/ 33337 h 250032"/>
                <a:gd name="connsiteX4" fmla="*/ 392906 w 502443"/>
                <a:gd name="connsiteY4" fmla="*/ 1 h 250032"/>
                <a:gd name="connsiteX5" fmla="*/ 502443 w 502443"/>
                <a:gd name="connsiteY5" fmla="*/ 0 h 250032"/>
                <a:gd name="connsiteX6" fmla="*/ 471488 w 502443"/>
                <a:gd name="connsiteY6" fmla="*/ 102391 h 250032"/>
                <a:gd name="connsiteX7" fmla="*/ 450056 w 502443"/>
                <a:gd name="connsiteY7" fmla="*/ 59532 h 250032"/>
                <a:gd name="connsiteX8" fmla="*/ 238124 w 502443"/>
                <a:gd name="connsiteY8" fmla="*/ 171451 h 250032"/>
                <a:gd name="connsiteX9" fmla="*/ 226219 w 502443"/>
                <a:gd name="connsiteY9" fmla="*/ 107156 h 250032"/>
                <a:gd name="connsiteX10" fmla="*/ 26193 w 502443"/>
                <a:gd name="connsiteY10" fmla="*/ 250032 h 250032"/>
                <a:gd name="connsiteX11" fmla="*/ 0 w 502443"/>
                <a:gd name="connsiteY11" fmla="*/ 188121 h 250032"/>
                <a:gd name="connsiteX0" fmla="*/ 0 w 502443"/>
                <a:gd name="connsiteY0" fmla="*/ 188121 h 247651"/>
                <a:gd name="connsiteX1" fmla="*/ 245267 w 502443"/>
                <a:gd name="connsiteY1" fmla="*/ 40481 h 247651"/>
                <a:gd name="connsiteX2" fmla="*/ 271461 w 502443"/>
                <a:gd name="connsiteY2" fmla="*/ 109538 h 247651"/>
                <a:gd name="connsiteX3" fmla="*/ 419098 w 502443"/>
                <a:gd name="connsiteY3" fmla="*/ 33337 h 247651"/>
                <a:gd name="connsiteX4" fmla="*/ 392906 w 502443"/>
                <a:gd name="connsiteY4" fmla="*/ 1 h 247651"/>
                <a:gd name="connsiteX5" fmla="*/ 502443 w 502443"/>
                <a:gd name="connsiteY5" fmla="*/ 0 h 247651"/>
                <a:gd name="connsiteX6" fmla="*/ 471488 w 502443"/>
                <a:gd name="connsiteY6" fmla="*/ 102391 h 247651"/>
                <a:gd name="connsiteX7" fmla="*/ 450056 w 502443"/>
                <a:gd name="connsiteY7" fmla="*/ 59532 h 247651"/>
                <a:gd name="connsiteX8" fmla="*/ 238124 w 502443"/>
                <a:gd name="connsiteY8" fmla="*/ 171451 h 247651"/>
                <a:gd name="connsiteX9" fmla="*/ 226219 w 502443"/>
                <a:gd name="connsiteY9" fmla="*/ 107156 h 247651"/>
                <a:gd name="connsiteX10" fmla="*/ 28574 w 502443"/>
                <a:gd name="connsiteY10" fmla="*/ 247651 h 247651"/>
                <a:gd name="connsiteX11" fmla="*/ 0 w 502443"/>
                <a:gd name="connsiteY11" fmla="*/ 188121 h 247651"/>
                <a:gd name="connsiteX0" fmla="*/ 0 w 504824"/>
                <a:gd name="connsiteY0" fmla="*/ 192883 h 247651"/>
                <a:gd name="connsiteX1" fmla="*/ 247648 w 504824"/>
                <a:gd name="connsiteY1" fmla="*/ 40481 h 247651"/>
                <a:gd name="connsiteX2" fmla="*/ 273842 w 504824"/>
                <a:gd name="connsiteY2" fmla="*/ 109538 h 247651"/>
                <a:gd name="connsiteX3" fmla="*/ 421479 w 504824"/>
                <a:gd name="connsiteY3" fmla="*/ 33337 h 247651"/>
                <a:gd name="connsiteX4" fmla="*/ 395287 w 504824"/>
                <a:gd name="connsiteY4" fmla="*/ 1 h 247651"/>
                <a:gd name="connsiteX5" fmla="*/ 504824 w 504824"/>
                <a:gd name="connsiteY5" fmla="*/ 0 h 247651"/>
                <a:gd name="connsiteX6" fmla="*/ 473869 w 504824"/>
                <a:gd name="connsiteY6" fmla="*/ 102391 h 247651"/>
                <a:gd name="connsiteX7" fmla="*/ 452437 w 504824"/>
                <a:gd name="connsiteY7" fmla="*/ 59532 h 247651"/>
                <a:gd name="connsiteX8" fmla="*/ 240505 w 504824"/>
                <a:gd name="connsiteY8" fmla="*/ 171451 h 247651"/>
                <a:gd name="connsiteX9" fmla="*/ 228600 w 504824"/>
                <a:gd name="connsiteY9" fmla="*/ 107156 h 247651"/>
                <a:gd name="connsiteX10" fmla="*/ 30955 w 504824"/>
                <a:gd name="connsiteY10" fmla="*/ 247651 h 247651"/>
                <a:gd name="connsiteX11" fmla="*/ 0 w 504824"/>
                <a:gd name="connsiteY11" fmla="*/ 192883 h 247651"/>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3869 w 504824"/>
                <a:gd name="connsiteY6" fmla="*/ 107154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400050 w 504824"/>
                <a:gd name="connsiteY4" fmla="*/ 9527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4824" h="252414">
                  <a:moveTo>
                    <a:pt x="0" y="197646"/>
                  </a:moveTo>
                  <a:lnTo>
                    <a:pt x="247648" y="45244"/>
                  </a:lnTo>
                  <a:lnTo>
                    <a:pt x="273842" y="114301"/>
                  </a:lnTo>
                  <a:lnTo>
                    <a:pt x="421479" y="38100"/>
                  </a:lnTo>
                  <a:lnTo>
                    <a:pt x="400050" y="9527"/>
                  </a:lnTo>
                  <a:lnTo>
                    <a:pt x="504824" y="0"/>
                  </a:lnTo>
                  <a:lnTo>
                    <a:pt x="471488" y="100011"/>
                  </a:lnTo>
                  <a:lnTo>
                    <a:pt x="452437" y="64295"/>
                  </a:lnTo>
                  <a:lnTo>
                    <a:pt x="240505" y="176214"/>
                  </a:lnTo>
                  <a:lnTo>
                    <a:pt x="228600" y="111919"/>
                  </a:lnTo>
                  <a:lnTo>
                    <a:pt x="30955" y="252414"/>
                  </a:lnTo>
                  <a:lnTo>
                    <a:pt x="0" y="197646"/>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aphicFrame>
        <p:nvGraphicFramePr>
          <p:cNvPr id="51" name="Table 50"/>
          <p:cNvGraphicFramePr>
            <a:graphicFrameLocks noGrp="1"/>
          </p:cNvGraphicFramePr>
          <p:nvPr>
            <p:extLst>
              <p:ext uri="{D42A27DB-BD31-4B8C-83A1-F6EECF244321}">
                <p14:modId xmlns:p14="http://schemas.microsoft.com/office/powerpoint/2010/main" xmlns="" val="129108392"/>
              </p:ext>
            </p:extLst>
          </p:nvPr>
        </p:nvGraphicFramePr>
        <p:xfrm>
          <a:off x="1" y="670990"/>
          <a:ext cx="10058398" cy="6866847"/>
        </p:xfrm>
        <a:graphic>
          <a:graphicData uri="http://schemas.openxmlformats.org/drawingml/2006/table">
            <a:tbl>
              <a:tblPr/>
              <a:tblGrid>
                <a:gridCol w="1943302"/>
                <a:gridCol w="737736"/>
                <a:gridCol w="737736"/>
                <a:gridCol w="737736"/>
                <a:gridCol w="737736"/>
                <a:gridCol w="737736"/>
                <a:gridCol w="737736"/>
                <a:gridCol w="737736"/>
                <a:gridCol w="737736"/>
                <a:gridCol w="737736"/>
                <a:gridCol w="737736"/>
                <a:gridCol w="737736"/>
              </a:tblGrid>
              <a:tr h="1636752">
                <a:tc>
                  <a:txBody>
                    <a:bodyPr/>
                    <a:lstStyle/>
                    <a:p>
                      <a:pPr marL="71755" marR="71755" algn="l">
                        <a:spcBef>
                          <a:spcPts val="0"/>
                        </a:spcBef>
                        <a:spcAft>
                          <a:spcPts val="0"/>
                        </a:spcAft>
                        <a:tabLst>
                          <a:tab pos="1615440" algn="l"/>
                        </a:tabLst>
                      </a:pPr>
                      <a:endParaRPr lang="en-US" sz="1000" dirty="0">
                        <a:latin typeface="Arial" pitchFamily="34" charset="0"/>
                        <a:ea typeface="Calibri"/>
                        <a:cs typeface="Arial" pitchFamily="34" charset="0"/>
                      </a:endParaRPr>
                    </a:p>
                  </a:txBody>
                  <a:tcPr marL="75270" marR="75270" marT="0" marB="0" vert="vert270">
                    <a:lnL>
                      <a:noFill/>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noFill/>
                  </a:tcPr>
                </a:tc>
                <a:tc>
                  <a:txBody>
                    <a:bodyPr/>
                    <a:lstStyle/>
                    <a:p>
                      <a:pPr marL="71755" marR="71755" algn="l">
                        <a:spcBef>
                          <a:spcPts val="0"/>
                        </a:spcBef>
                        <a:spcAft>
                          <a:spcPts val="0"/>
                        </a:spcAft>
                        <a:tabLst>
                          <a:tab pos="1615440" algn="l"/>
                        </a:tabLst>
                      </a:pPr>
                      <a:r>
                        <a:rPr lang="en-US" sz="1200" b="0" dirty="0">
                          <a:solidFill>
                            <a:srgbClr val="FFFFFF"/>
                          </a:solidFill>
                          <a:latin typeface="Arial" pitchFamily="34" charset="0"/>
                          <a:ea typeface="Calibri"/>
                          <a:cs typeface="Arial" pitchFamily="34" charset="0"/>
                        </a:rPr>
                        <a:t>Fall River – BMC </a:t>
                      </a:r>
                      <a:r>
                        <a:rPr lang="en-US" sz="1200" b="0" dirty="0" err="1">
                          <a:solidFill>
                            <a:srgbClr val="FFFFFF"/>
                          </a:solidFill>
                          <a:latin typeface="Arial" pitchFamily="34" charset="0"/>
                          <a:ea typeface="Calibri"/>
                          <a:cs typeface="Arial" pitchFamily="34" charset="0"/>
                        </a:rPr>
                        <a:t>Durfee</a:t>
                      </a:r>
                      <a:r>
                        <a:rPr lang="en-US" sz="1200" b="0" dirty="0">
                          <a:solidFill>
                            <a:srgbClr val="FFFFFF"/>
                          </a:solidFill>
                          <a:latin typeface="Arial" pitchFamily="34" charset="0"/>
                          <a:ea typeface="Calibri"/>
                          <a:cs typeface="Arial" pitchFamily="34" charset="0"/>
                        </a:rPr>
                        <a:t> High School</a:t>
                      </a:r>
                      <a:endParaRPr lang="en-US" sz="1200" b="0" dirty="0">
                        <a:latin typeface="Arial" pitchFamily="34" charset="0"/>
                        <a:ea typeface="Calibri"/>
                        <a:cs typeface="Arial" pitchFamily="34" charset="0"/>
                      </a:endParaRPr>
                    </a:p>
                  </a:txBody>
                  <a:tcPr marL="75270" marR="75270" marT="0" marB="0" vert="vert27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EC7320"/>
                    </a:solidFill>
                  </a:tcPr>
                </a:tc>
                <a:tc>
                  <a:txBody>
                    <a:bodyPr/>
                    <a:lstStyle/>
                    <a:p>
                      <a:pPr marL="71755" marR="71755" algn="l">
                        <a:spcBef>
                          <a:spcPts val="0"/>
                        </a:spcBef>
                        <a:spcAft>
                          <a:spcPts val="0"/>
                        </a:spcAft>
                        <a:tabLst>
                          <a:tab pos="1615440" algn="l"/>
                        </a:tabLst>
                      </a:pPr>
                      <a:r>
                        <a:rPr lang="en-US" sz="1200" b="0" dirty="0">
                          <a:solidFill>
                            <a:srgbClr val="FFFFFF"/>
                          </a:solidFill>
                          <a:latin typeface="Arial" pitchFamily="34" charset="0"/>
                          <a:ea typeface="Calibri"/>
                          <a:cs typeface="Arial" pitchFamily="34" charset="0"/>
                        </a:rPr>
                        <a:t>Haverhill – Haverhill High School</a:t>
                      </a:r>
                      <a:endParaRPr lang="en-US" sz="1200" b="0" dirty="0">
                        <a:latin typeface="Arial" pitchFamily="34" charset="0"/>
                        <a:ea typeface="Calibri"/>
                        <a:cs typeface="Arial" pitchFamily="34" charset="0"/>
                      </a:endParaRPr>
                    </a:p>
                  </a:txBody>
                  <a:tcPr marL="75270" marR="75270" marT="0" marB="0" vert="vert27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EC7320"/>
                    </a:solidFill>
                  </a:tcPr>
                </a:tc>
                <a:tc>
                  <a:txBody>
                    <a:bodyPr/>
                    <a:lstStyle/>
                    <a:p>
                      <a:pPr marL="71755" marR="71755" algn="l">
                        <a:spcBef>
                          <a:spcPts val="0"/>
                        </a:spcBef>
                        <a:spcAft>
                          <a:spcPts val="0"/>
                        </a:spcAft>
                      </a:pPr>
                      <a:r>
                        <a:rPr lang="en-US" sz="1200" b="0" dirty="0">
                          <a:solidFill>
                            <a:srgbClr val="FFFFFF"/>
                          </a:solidFill>
                          <a:latin typeface="Arial" pitchFamily="34" charset="0"/>
                          <a:ea typeface="Calibri"/>
                          <a:cs typeface="Arial" pitchFamily="34" charset="0"/>
                        </a:rPr>
                        <a:t>Holyoke – Dean Technical High School</a:t>
                      </a:r>
                      <a:endParaRPr lang="en-US" sz="1200" b="0" dirty="0">
                        <a:latin typeface="Arial" pitchFamily="34" charset="0"/>
                        <a:ea typeface="Calibri"/>
                        <a:cs typeface="Arial" pitchFamily="34" charset="0"/>
                      </a:endParaRPr>
                    </a:p>
                  </a:txBody>
                  <a:tcPr marL="75270" marR="75270" marT="0" marB="0" vert="vert27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EC7320"/>
                    </a:solidFill>
                  </a:tcPr>
                </a:tc>
                <a:tc>
                  <a:txBody>
                    <a:bodyPr/>
                    <a:lstStyle/>
                    <a:p>
                      <a:pPr marL="71755" marR="71755" algn="l">
                        <a:spcBef>
                          <a:spcPts val="0"/>
                        </a:spcBef>
                        <a:spcAft>
                          <a:spcPts val="0"/>
                        </a:spcAft>
                        <a:tabLst>
                          <a:tab pos="1615440" algn="l"/>
                        </a:tabLst>
                      </a:pPr>
                      <a:r>
                        <a:rPr lang="en-US" sz="1200" b="0" dirty="0">
                          <a:solidFill>
                            <a:srgbClr val="FFFFFF"/>
                          </a:solidFill>
                          <a:latin typeface="Arial" pitchFamily="34" charset="0"/>
                          <a:ea typeface="Calibri"/>
                          <a:cs typeface="Arial" pitchFamily="34" charset="0"/>
                        </a:rPr>
                        <a:t>Lowell – Lowell High School</a:t>
                      </a:r>
                      <a:endParaRPr lang="en-US" sz="1200" b="0" dirty="0">
                        <a:latin typeface="Arial" pitchFamily="34" charset="0"/>
                        <a:ea typeface="Calibri"/>
                        <a:cs typeface="Arial" pitchFamily="34" charset="0"/>
                      </a:endParaRPr>
                    </a:p>
                  </a:txBody>
                  <a:tcPr marL="75270" marR="75270" marT="0" marB="0" vert="vert27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EC7320"/>
                    </a:solidFill>
                  </a:tcPr>
                </a:tc>
                <a:tc>
                  <a:txBody>
                    <a:bodyPr/>
                    <a:lstStyle/>
                    <a:p>
                      <a:pPr marL="71755" marR="71755" algn="l">
                        <a:spcBef>
                          <a:spcPts val="0"/>
                        </a:spcBef>
                        <a:spcAft>
                          <a:spcPts val="0"/>
                        </a:spcAft>
                      </a:pPr>
                      <a:r>
                        <a:rPr lang="en-US" sz="1200" b="0" dirty="0">
                          <a:solidFill>
                            <a:srgbClr val="FFFFFF"/>
                          </a:solidFill>
                          <a:latin typeface="Arial" pitchFamily="34" charset="0"/>
                          <a:ea typeface="Calibri"/>
                          <a:cs typeface="Arial" pitchFamily="34" charset="0"/>
                        </a:rPr>
                        <a:t>Lynn – Lynn Classical High School</a:t>
                      </a:r>
                      <a:endParaRPr lang="en-US" sz="1200" b="0" dirty="0">
                        <a:latin typeface="Arial" pitchFamily="34" charset="0"/>
                        <a:ea typeface="Calibri"/>
                        <a:cs typeface="Arial" pitchFamily="34" charset="0"/>
                      </a:endParaRPr>
                    </a:p>
                  </a:txBody>
                  <a:tcPr marL="75270" marR="75270" marT="0" marB="0" vert="vert27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EC7320"/>
                    </a:solidFill>
                  </a:tcPr>
                </a:tc>
                <a:tc>
                  <a:txBody>
                    <a:bodyPr/>
                    <a:lstStyle/>
                    <a:p>
                      <a:pPr marL="71755" marR="71755" algn="l">
                        <a:spcBef>
                          <a:spcPts val="0"/>
                        </a:spcBef>
                        <a:spcAft>
                          <a:spcPts val="0"/>
                        </a:spcAft>
                      </a:pPr>
                      <a:r>
                        <a:rPr lang="en-US" sz="1200" b="0" dirty="0">
                          <a:solidFill>
                            <a:srgbClr val="FFFFFF"/>
                          </a:solidFill>
                          <a:latin typeface="Arial" pitchFamily="34" charset="0"/>
                          <a:ea typeface="Times New Roman"/>
                          <a:cs typeface="Arial" pitchFamily="34" charset="0"/>
                        </a:rPr>
                        <a:t>Quincy – North Quincy High School</a:t>
                      </a:r>
                      <a:endParaRPr lang="en-US" sz="1200" b="0" dirty="0">
                        <a:latin typeface="Arial" pitchFamily="34" charset="0"/>
                        <a:ea typeface="Times New Roman"/>
                        <a:cs typeface="Arial" pitchFamily="34" charset="0"/>
                      </a:endParaRPr>
                    </a:p>
                  </a:txBody>
                  <a:tcPr marL="75270" marR="75270" marT="0" marB="0" vert="vert27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EC7320"/>
                    </a:solidFill>
                  </a:tcPr>
                </a:tc>
                <a:tc>
                  <a:txBody>
                    <a:bodyPr/>
                    <a:lstStyle/>
                    <a:p>
                      <a:pPr marL="71755" marR="71755" algn="l">
                        <a:spcBef>
                          <a:spcPts val="0"/>
                        </a:spcBef>
                        <a:spcAft>
                          <a:spcPts val="0"/>
                        </a:spcAft>
                        <a:tabLst>
                          <a:tab pos="1615440" algn="l"/>
                        </a:tabLst>
                      </a:pPr>
                      <a:r>
                        <a:rPr lang="en-US" sz="1200" b="0" dirty="0">
                          <a:solidFill>
                            <a:srgbClr val="FFFFFF"/>
                          </a:solidFill>
                          <a:latin typeface="Arial" pitchFamily="34" charset="0"/>
                          <a:ea typeface="Times New Roman"/>
                          <a:cs typeface="Arial" pitchFamily="34" charset="0"/>
                        </a:rPr>
                        <a:t>Quincy – Quincy High School</a:t>
                      </a:r>
                      <a:endParaRPr lang="en-US" sz="1200" b="0" dirty="0">
                        <a:latin typeface="Arial" pitchFamily="34" charset="0"/>
                        <a:ea typeface="Times New Roman"/>
                        <a:cs typeface="Arial" pitchFamily="34" charset="0"/>
                      </a:endParaRPr>
                    </a:p>
                  </a:txBody>
                  <a:tcPr marL="75270" marR="75270" marT="0" marB="0" vert="vert27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EC7320"/>
                    </a:solidFill>
                  </a:tcPr>
                </a:tc>
                <a:tc>
                  <a:txBody>
                    <a:bodyPr/>
                    <a:lstStyle/>
                    <a:p>
                      <a:pPr marL="71755" marR="71755" algn="l">
                        <a:spcBef>
                          <a:spcPts val="0"/>
                        </a:spcBef>
                        <a:spcAft>
                          <a:spcPts val="0"/>
                        </a:spcAft>
                        <a:tabLst>
                          <a:tab pos="1615440" algn="l"/>
                        </a:tabLst>
                      </a:pPr>
                      <a:r>
                        <a:rPr lang="en-US" sz="1200" b="0" dirty="0">
                          <a:solidFill>
                            <a:srgbClr val="FFFFFF"/>
                          </a:solidFill>
                          <a:latin typeface="Arial" pitchFamily="34" charset="0"/>
                          <a:ea typeface="Calibri"/>
                          <a:cs typeface="Arial" pitchFamily="34" charset="0"/>
                        </a:rPr>
                        <a:t>Revere – Revere High School</a:t>
                      </a:r>
                      <a:endParaRPr lang="en-US" sz="1200" b="0" dirty="0">
                        <a:latin typeface="Arial" pitchFamily="34" charset="0"/>
                        <a:ea typeface="Calibri"/>
                        <a:cs typeface="Arial" pitchFamily="34" charset="0"/>
                      </a:endParaRPr>
                    </a:p>
                  </a:txBody>
                  <a:tcPr marL="75270" marR="75270" marT="0" marB="0" vert="vert27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EC7320"/>
                    </a:solidFill>
                  </a:tcPr>
                </a:tc>
                <a:tc>
                  <a:txBody>
                    <a:bodyPr/>
                    <a:lstStyle/>
                    <a:p>
                      <a:pPr marL="71755" marR="71755" algn="l">
                        <a:spcBef>
                          <a:spcPts val="0"/>
                        </a:spcBef>
                        <a:spcAft>
                          <a:spcPts val="0"/>
                        </a:spcAft>
                        <a:tabLst>
                          <a:tab pos="1615440" algn="l"/>
                        </a:tabLst>
                      </a:pPr>
                      <a:r>
                        <a:rPr lang="en-US" sz="1200" b="0" dirty="0">
                          <a:solidFill>
                            <a:srgbClr val="FFFFFF"/>
                          </a:solidFill>
                          <a:latin typeface="Arial" pitchFamily="34" charset="0"/>
                          <a:ea typeface="Calibri"/>
                          <a:cs typeface="Arial" pitchFamily="34" charset="0"/>
                        </a:rPr>
                        <a:t>Salem – Salem High School</a:t>
                      </a:r>
                      <a:endParaRPr lang="en-US" sz="1200" b="0" dirty="0">
                        <a:latin typeface="Arial" pitchFamily="34" charset="0"/>
                        <a:ea typeface="Calibri"/>
                        <a:cs typeface="Arial" pitchFamily="34" charset="0"/>
                      </a:endParaRPr>
                    </a:p>
                  </a:txBody>
                  <a:tcPr marL="75270" marR="75270" marT="0" marB="0" vert="vert27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EC7320"/>
                    </a:solidFill>
                  </a:tcPr>
                </a:tc>
                <a:tc>
                  <a:txBody>
                    <a:bodyPr/>
                    <a:lstStyle/>
                    <a:p>
                      <a:pPr marL="71755" marR="71755" algn="l">
                        <a:spcBef>
                          <a:spcPts val="0"/>
                        </a:spcBef>
                        <a:spcAft>
                          <a:spcPts val="0"/>
                        </a:spcAft>
                      </a:pPr>
                      <a:r>
                        <a:rPr lang="en-US" sz="1200" b="0" dirty="0">
                          <a:solidFill>
                            <a:srgbClr val="FFFFFF"/>
                          </a:solidFill>
                          <a:latin typeface="Arial" pitchFamily="34" charset="0"/>
                          <a:ea typeface="Calibri"/>
                          <a:cs typeface="Arial" pitchFamily="34" charset="0"/>
                        </a:rPr>
                        <a:t>Springfield – Putnam Vocational High School</a:t>
                      </a:r>
                      <a:endParaRPr lang="en-US" sz="1200" b="0" dirty="0">
                        <a:latin typeface="Arial" pitchFamily="34" charset="0"/>
                        <a:ea typeface="Calibri"/>
                        <a:cs typeface="Arial" pitchFamily="34" charset="0"/>
                      </a:endParaRPr>
                    </a:p>
                  </a:txBody>
                  <a:tcPr marL="75270" marR="75270" marT="0" marB="0" vert="vert27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EC7320"/>
                    </a:solidFill>
                  </a:tcPr>
                </a:tc>
                <a:tc>
                  <a:txBody>
                    <a:bodyPr/>
                    <a:lstStyle/>
                    <a:p>
                      <a:pPr marL="71755" marR="71755" algn="l">
                        <a:spcBef>
                          <a:spcPts val="0"/>
                        </a:spcBef>
                        <a:spcAft>
                          <a:spcPts val="0"/>
                        </a:spcAft>
                      </a:pPr>
                      <a:r>
                        <a:rPr lang="en-US" sz="1200" b="0" dirty="0">
                          <a:solidFill>
                            <a:srgbClr val="FFFFFF"/>
                          </a:solidFill>
                          <a:latin typeface="Arial" pitchFamily="34" charset="0"/>
                          <a:ea typeface="Calibri"/>
                          <a:cs typeface="Arial" pitchFamily="34" charset="0"/>
                        </a:rPr>
                        <a:t>Worcester – Worcester Technical High School</a:t>
                      </a:r>
                      <a:endParaRPr lang="en-US" sz="1200" b="0" dirty="0">
                        <a:latin typeface="Arial" pitchFamily="34" charset="0"/>
                        <a:ea typeface="Calibri"/>
                        <a:cs typeface="Arial" pitchFamily="34" charset="0"/>
                      </a:endParaRPr>
                    </a:p>
                  </a:txBody>
                  <a:tcPr marL="75270" marR="75270" marT="0" marB="0" vert="vert27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EC7320"/>
                    </a:solidFill>
                  </a:tcPr>
                </a:tc>
              </a:tr>
              <a:tr h="578768">
                <a:tc>
                  <a:txBody>
                    <a:bodyPr/>
                    <a:lstStyle/>
                    <a:p>
                      <a:pPr marL="0" marR="0" algn="l">
                        <a:spcBef>
                          <a:spcPts val="0"/>
                        </a:spcBef>
                        <a:spcAft>
                          <a:spcPts val="0"/>
                        </a:spcAft>
                        <a:tabLst>
                          <a:tab pos="1615440" algn="l"/>
                        </a:tabLst>
                      </a:pPr>
                      <a:r>
                        <a:rPr lang="en-US" sz="1200" b="0" dirty="0">
                          <a:solidFill>
                            <a:srgbClr val="FFFFFF"/>
                          </a:solidFill>
                          <a:latin typeface="Arial" pitchFamily="34" charset="0"/>
                          <a:ea typeface="Calibri"/>
                          <a:cs typeface="Arial" pitchFamily="34" charset="0"/>
                        </a:rPr>
                        <a:t>School </a:t>
                      </a:r>
                      <a:r>
                        <a:rPr lang="en-US" sz="1200" b="0" dirty="0" smtClean="0">
                          <a:solidFill>
                            <a:srgbClr val="FFFFFF"/>
                          </a:solidFill>
                          <a:latin typeface="Arial" pitchFamily="34" charset="0"/>
                          <a:ea typeface="Calibri"/>
                          <a:cs typeface="Arial" pitchFamily="34" charset="0"/>
                        </a:rPr>
                        <a:t>Type</a:t>
                      </a:r>
                      <a:endParaRPr lang="en-US" sz="1200" b="0" dirty="0">
                        <a:latin typeface="Arial" pitchFamily="34" charset="0"/>
                        <a:ea typeface="Calibri"/>
                        <a:cs typeface="Arial" pitchFamily="34" charset="0"/>
                      </a:endParaRPr>
                    </a:p>
                    <a:p>
                      <a:pPr marL="0" marR="0" algn="l">
                        <a:spcBef>
                          <a:spcPts val="0"/>
                        </a:spcBef>
                        <a:spcAft>
                          <a:spcPts val="0"/>
                        </a:spcAft>
                        <a:tabLst>
                          <a:tab pos="114300" algn="l"/>
                        </a:tabLst>
                      </a:pPr>
                      <a:r>
                        <a:rPr lang="en-US" sz="1200" b="0" dirty="0" smtClean="0">
                          <a:solidFill>
                            <a:srgbClr val="FFFFFF"/>
                          </a:solidFill>
                          <a:latin typeface="Arial" pitchFamily="34" charset="0"/>
                          <a:ea typeface="Calibri"/>
                          <a:cs typeface="Arial" pitchFamily="34" charset="0"/>
                        </a:rPr>
                        <a:t>Comprehensive </a:t>
                      </a:r>
                      <a:r>
                        <a:rPr lang="en-US" sz="1200" b="0" dirty="0">
                          <a:solidFill>
                            <a:srgbClr val="FFFFFF"/>
                          </a:solidFill>
                          <a:latin typeface="Arial" pitchFamily="34" charset="0"/>
                          <a:ea typeface="Calibri"/>
                          <a:cs typeface="Arial" pitchFamily="34" charset="0"/>
                        </a:rPr>
                        <a:t>– </a:t>
                      </a:r>
                      <a:r>
                        <a:rPr lang="en-US" sz="1200" b="0" dirty="0" smtClean="0">
                          <a:solidFill>
                            <a:srgbClr val="FFFFFF"/>
                          </a:solidFill>
                          <a:latin typeface="Arial" pitchFamily="34" charset="0"/>
                          <a:ea typeface="Calibri"/>
                          <a:cs typeface="Arial" pitchFamily="34" charset="0"/>
                        </a:rPr>
                        <a:t>Comp</a:t>
                      </a:r>
                      <a:endParaRPr lang="en-US" sz="1200" b="0" dirty="0">
                        <a:latin typeface="Arial" pitchFamily="34" charset="0"/>
                        <a:ea typeface="Calibri"/>
                        <a:cs typeface="Arial" pitchFamily="34" charset="0"/>
                      </a:endParaRPr>
                    </a:p>
                    <a:p>
                      <a:pPr marL="0" marR="0" algn="l">
                        <a:spcBef>
                          <a:spcPts val="0"/>
                        </a:spcBef>
                        <a:spcAft>
                          <a:spcPts val="0"/>
                        </a:spcAft>
                        <a:tabLst>
                          <a:tab pos="114300" algn="l"/>
                        </a:tabLst>
                      </a:pPr>
                      <a:r>
                        <a:rPr lang="en-US" sz="1200" b="0" dirty="0" smtClean="0">
                          <a:solidFill>
                            <a:srgbClr val="FFFFFF"/>
                          </a:solidFill>
                          <a:latin typeface="Arial" pitchFamily="34" charset="0"/>
                          <a:ea typeface="Calibri"/>
                          <a:cs typeface="Arial" pitchFamily="34" charset="0"/>
                        </a:rPr>
                        <a:t>Vocational</a:t>
                      </a:r>
                      <a:r>
                        <a:rPr lang="en-US" sz="1200" b="0" baseline="0" dirty="0" smtClean="0">
                          <a:solidFill>
                            <a:srgbClr val="FFFFFF"/>
                          </a:solidFill>
                          <a:latin typeface="Arial" pitchFamily="34" charset="0"/>
                          <a:ea typeface="Calibri"/>
                          <a:cs typeface="Arial" pitchFamily="34" charset="0"/>
                        </a:rPr>
                        <a:t> </a:t>
                      </a:r>
                      <a:r>
                        <a:rPr lang="en-US" sz="1200" b="0" dirty="0" smtClean="0">
                          <a:solidFill>
                            <a:srgbClr val="FFFFFF"/>
                          </a:solidFill>
                          <a:latin typeface="Arial" pitchFamily="34" charset="0"/>
                          <a:ea typeface="Calibri"/>
                          <a:cs typeface="Arial" pitchFamily="34" charset="0"/>
                        </a:rPr>
                        <a:t>– CVTE</a:t>
                      </a:r>
                      <a:endParaRPr lang="en-US" sz="1200" b="0" dirty="0">
                        <a:latin typeface="Arial" pitchFamily="34" charset="0"/>
                        <a:ea typeface="Calibri"/>
                        <a:cs typeface="Arial" pitchFamily="34" charset="0"/>
                      </a:endParaRPr>
                    </a:p>
                  </a:txBody>
                  <a:tcPr marL="75270" marR="75270" marT="0" marB="0" anchor="ctr">
                    <a:lnL>
                      <a:noFill/>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4371C5"/>
                    </a:solidFill>
                  </a:tcPr>
                </a:tc>
                <a:tc>
                  <a:txBody>
                    <a:bodyPr/>
                    <a:lstStyle/>
                    <a:p>
                      <a:pPr marL="0" marR="0" algn="ctr">
                        <a:spcBef>
                          <a:spcPts val="0"/>
                        </a:spcBef>
                        <a:spcAft>
                          <a:spcPts val="0"/>
                        </a:spcAft>
                        <a:tabLst>
                          <a:tab pos="1615440" algn="l"/>
                        </a:tabLst>
                      </a:pPr>
                      <a:r>
                        <a:rPr lang="en-US" sz="1000" dirty="0" smtClean="0">
                          <a:solidFill>
                            <a:srgbClr val="000000"/>
                          </a:solidFill>
                          <a:latin typeface="Arial" pitchFamily="34" charset="0"/>
                          <a:ea typeface="Calibri"/>
                          <a:cs typeface="Arial" pitchFamily="34" charset="0"/>
                        </a:rPr>
                        <a:t>Comp</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smtClean="0">
                          <a:solidFill>
                            <a:srgbClr val="000000"/>
                          </a:solidFill>
                          <a:latin typeface="Arial" pitchFamily="34" charset="0"/>
                          <a:ea typeface="Calibri"/>
                          <a:cs typeface="Arial" pitchFamily="34" charset="0"/>
                        </a:rPr>
                        <a:t>Comp</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000" dirty="0" smtClean="0">
                          <a:solidFill>
                            <a:srgbClr val="000000"/>
                          </a:solidFill>
                          <a:latin typeface="Arial" pitchFamily="34" charset="0"/>
                          <a:ea typeface="Calibri"/>
                          <a:cs typeface="Arial" pitchFamily="34" charset="0"/>
                        </a:rPr>
                        <a:t>CVTE</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smtClean="0">
                          <a:solidFill>
                            <a:srgbClr val="000000"/>
                          </a:solidFill>
                          <a:latin typeface="Arial" pitchFamily="34" charset="0"/>
                          <a:ea typeface="Calibri"/>
                          <a:cs typeface="Arial" pitchFamily="34" charset="0"/>
                        </a:rPr>
                        <a:t>Comp</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000" dirty="0" smtClean="0">
                          <a:solidFill>
                            <a:srgbClr val="000000"/>
                          </a:solidFill>
                          <a:latin typeface="Arial" pitchFamily="34" charset="0"/>
                          <a:ea typeface="Calibri"/>
                          <a:cs typeface="Arial" pitchFamily="34" charset="0"/>
                        </a:rPr>
                        <a:t>Comp</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000" dirty="0" smtClean="0">
                          <a:solidFill>
                            <a:srgbClr val="000000"/>
                          </a:solidFill>
                          <a:latin typeface="Arial" pitchFamily="34" charset="0"/>
                          <a:ea typeface="Calibri"/>
                          <a:cs typeface="Arial" pitchFamily="34" charset="0"/>
                        </a:rPr>
                        <a:t>Comp</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smtClean="0">
                          <a:solidFill>
                            <a:srgbClr val="000000"/>
                          </a:solidFill>
                          <a:latin typeface="Arial" pitchFamily="34" charset="0"/>
                          <a:ea typeface="Calibri"/>
                          <a:cs typeface="Arial" pitchFamily="34" charset="0"/>
                        </a:rPr>
                        <a:t>Comp</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smtClean="0">
                          <a:solidFill>
                            <a:srgbClr val="000000"/>
                          </a:solidFill>
                          <a:latin typeface="Arial" pitchFamily="34" charset="0"/>
                          <a:ea typeface="Calibri"/>
                          <a:cs typeface="Arial" pitchFamily="34" charset="0"/>
                        </a:rPr>
                        <a:t>Comp</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smtClean="0">
                          <a:solidFill>
                            <a:srgbClr val="000000"/>
                          </a:solidFill>
                          <a:latin typeface="Arial" pitchFamily="34" charset="0"/>
                          <a:ea typeface="Calibri"/>
                          <a:cs typeface="Arial" pitchFamily="34" charset="0"/>
                        </a:rPr>
                        <a:t>Comp</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indent="0" algn="ctr" defTabSz="1018824"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Arial" pitchFamily="34" charset="0"/>
                          <a:ea typeface="Calibri"/>
                          <a:cs typeface="Arial" pitchFamily="34" charset="0"/>
                        </a:rPr>
                        <a:t>CVTE</a:t>
                      </a:r>
                      <a:endParaRPr lang="en-US" sz="1000" dirty="0" smtClean="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indent="0" algn="ctr" defTabSz="1018824"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Arial" pitchFamily="34" charset="0"/>
                          <a:ea typeface="Calibri"/>
                          <a:cs typeface="Arial" pitchFamily="34" charset="0"/>
                        </a:rPr>
                        <a:t>CVTE</a:t>
                      </a:r>
                      <a:endParaRPr lang="en-US" sz="1000" dirty="0" smtClean="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r>
              <a:tr h="1932888">
                <a:tc>
                  <a:txBody>
                    <a:bodyPr/>
                    <a:lstStyle/>
                    <a:p>
                      <a:pPr marL="0" marR="0" algn="l">
                        <a:spcBef>
                          <a:spcPts val="0"/>
                        </a:spcBef>
                        <a:spcAft>
                          <a:spcPts val="0"/>
                        </a:spcAft>
                        <a:tabLst>
                          <a:tab pos="1615440" algn="l"/>
                        </a:tabLst>
                      </a:pPr>
                      <a:r>
                        <a:rPr lang="en-US" sz="1200" b="0" dirty="0">
                          <a:solidFill>
                            <a:srgbClr val="FFFFFF"/>
                          </a:solidFill>
                          <a:latin typeface="Arial" pitchFamily="34" charset="0"/>
                          <a:ea typeface="Calibri"/>
                          <a:cs typeface="Arial" pitchFamily="34" charset="0"/>
                        </a:rPr>
                        <a:t>Delivery Mechanism</a:t>
                      </a:r>
                      <a:endParaRPr lang="en-US" sz="1200" b="0" dirty="0">
                        <a:latin typeface="Arial" pitchFamily="34" charset="0"/>
                        <a:ea typeface="Calibri"/>
                        <a:cs typeface="Arial" pitchFamily="34" charset="0"/>
                      </a:endParaRPr>
                    </a:p>
                    <a:p>
                      <a:pPr marL="0" marR="0" algn="l">
                        <a:spcBef>
                          <a:spcPts val="0"/>
                        </a:spcBef>
                        <a:spcAft>
                          <a:spcPts val="0"/>
                        </a:spcAft>
                        <a:tabLst>
                          <a:tab pos="114300" algn="l"/>
                        </a:tabLst>
                      </a:pPr>
                      <a:r>
                        <a:rPr lang="en-US" sz="1200" b="0" dirty="0">
                          <a:solidFill>
                            <a:srgbClr val="FFFFFF"/>
                          </a:solidFill>
                          <a:latin typeface="Arial" pitchFamily="34" charset="0"/>
                          <a:ea typeface="Calibri"/>
                          <a:cs typeface="Arial" pitchFamily="34" charset="0"/>
                        </a:rPr>
                        <a:t>Required – R</a:t>
                      </a:r>
                      <a:endParaRPr lang="en-US" sz="1200" b="0" dirty="0">
                        <a:latin typeface="Arial" pitchFamily="34" charset="0"/>
                        <a:ea typeface="Calibri"/>
                        <a:cs typeface="Arial" pitchFamily="34" charset="0"/>
                      </a:endParaRPr>
                    </a:p>
                    <a:p>
                      <a:pPr marL="0" marR="0" algn="l">
                        <a:spcBef>
                          <a:spcPts val="0"/>
                        </a:spcBef>
                        <a:spcAft>
                          <a:spcPts val="0"/>
                        </a:spcAft>
                        <a:tabLst>
                          <a:tab pos="114300" algn="l"/>
                        </a:tabLst>
                      </a:pPr>
                      <a:r>
                        <a:rPr lang="en-US" sz="1200" b="0" dirty="0">
                          <a:solidFill>
                            <a:srgbClr val="FFFFFF"/>
                          </a:solidFill>
                          <a:latin typeface="Arial" pitchFamily="34" charset="0"/>
                          <a:ea typeface="Calibri"/>
                          <a:cs typeface="Arial" pitchFamily="34" charset="0"/>
                        </a:rPr>
                        <a:t>Elective </a:t>
                      </a:r>
                      <a:r>
                        <a:rPr lang="en-US" sz="1200" b="0" dirty="0" smtClean="0">
                          <a:solidFill>
                            <a:srgbClr val="FFFFFF"/>
                          </a:solidFill>
                          <a:latin typeface="Arial" pitchFamily="34" charset="0"/>
                          <a:ea typeface="Calibri"/>
                          <a:cs typeface="Arial" pitchFamily="34" charset="0"/>
                        </a:rPr>
                        <a:t>– E</a:t>
                      </a:r>
                      <a:endParaRPr lang="en-US" sz="1200" b="0" dirty="0">
                        <a:latin typeface="Arial" pitchFamily="34" charset="0"/>
                        <a:ea typeface="Calibri"/>
                        <a:cs typeface="Arial" pitchFamily="34" charset="0"/>
                      </a:endParaRPr>
                    </a:p>
                  </a:txBody>
                  <a:tcPr marL="75270" marR="75270" marT="0" marB="0" anchor="ctr">
                    <a:lnL>
                      <a:noFill/>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4371C5"/>
                    </a:solidFill>
                  </a:tcPr>
                </a:tc>
                <a:tc>
                  <a:txBody>
                    <a:bodyPr/>
                    <a:lstStyle/>
                    <a:p>
                      <a:pPr marL="0" marR="0" algn="l">
                        <a:spcBef>
                          <a:spcPts val="0"/>
                        </a:spcBef>
                        <a:spcAft>
                          <a:spcPts val="1200"/>
                        </a:spcAft>
                      </a:pPr>
                      <a:r>
                        <a:rPr lang="en-US" sz="1000" dirty="0" smtClean="0">
                          <a:solidFill>
                            <a:srgbClr val="000000"/>
                          </a:solidFill>
                          <a:latin typeface="Arial" pitchFamily="34" charset="0"/>
                          <a:ea typeface="Times New Roman"/>
                          <a:cs typeface="Arial" pitchFamily="34" charset="0"/>
                        </a:rPr>
                        <a:t>Extra-curricular [E]</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indent="0" algn="l">
                        <a:spcBef>
                          <a:spcPts val="0"/>
                        </a:spcBef>
                        <a:spcAft>
                          <a:spcPts val="1200"/>
                        </a:spcAft>
                        <a:tabLst>
                          <a:tab pos="1614488" algn="l"/>
                        </a:tabLst>
                      </a:pPr>
                      <a:r>
                        <a:rPr lang="en-US" sz="1000" dirty="0" smtClean="0">
                          <a:solidFill>
                            <a:srgbClr val="000000"/>
                          </a:solidFill>
                          <a:latin typeface="Arial" pitchFamily="34" charset="0"/>
                          <a:ea typeface="Calibri"/>
                          <a:cs typeface="Arial" pitchFamily="34" charset="0"/>
                        </a:rPr>
                        <a:t>Account-</a:t>
                      </a:r>
                      <a:r>
                        <a:rPr lang="en-US" sz="1000" dirty="0" err="1" smtClean="0">
                          <a:solidFill>
                            <a:srgbClr val="000000"/>
                          </a:solidFill>
                          <a:latin typeface="Arial" pitchFamily="34" charset="0"/>
                          <a:ea typeface="Calibri"/>
                          <a:cs typeface="Arial" pitchFamily="34" charset="0"/>
                        </a:rPr>
                        <a:t>ing</a:t>
                      </a:r>
                      <a:r>
                        <a:rPr lang="en-US" sz="1000" dirty="0" smtClean="0">
                          <a:solidFill>
                            <a:srgbClr val="000000"/>
                          </a:solidFill>
                          <a:latin typeface="Arial" pitchFamily="34" charset="0"/>
                          <a:ea typeface="Calibri"/>
                          <a:cs typeface="Arial" pitchFamily="34" charset="0"/>
                        </a:rPr>
                        <a:t> </a:t>
                      </a:r>
                      <a:r>
                        <a:rPr lang="en-US" sz="1000" dirty="0">
                          <a:solidFill>
                            <a:srgbClr val="000000"/>
                          </a:solidFill>
                          <a:latin typeface="Arial" pitchFamily="34" charset="0"/>
                          <a:ea typeface="Calibri"/>
                          <a:cs typeface="Arial" pitchFamily="34" charset="0"/>
                        </a:rPr>
                        <a:t>Strand Class </a:t>
                      </a:r>
                      <a:r>
                        <a:rPr lang="en-US" sz="1000" dirty="0" smtClean="0">
                          <a:solidFill>
                            <a:srgbClr val="000000"/>
                          </a:solidFill>
                          <a:latin typeface="Arial" pitchFamily="34" charset="0"/>
                          <a:ea typeface="Calibri"/>
                          <a:cs typeface="Arial" pitchFamily="34" charset="0"/>
                        </a:rPr>
                        <a:t>[R]</a:t>
                      </a:r>
                      <a:endParaRPr lang="en-US" sz="1000" dirty="0">
                        <a:latin typeface="Arial" pitchFamily="34" charset="0"/>
                        <a:ea typeface="Calibri"/>
                        <a:cs typeface="Arial" pitchFamily="34" charset="0"/>
                      </a:endParaRPr>
                    </a:p>
                    <a:p>
                      <a:pPr marL="0" marR="0" algn="l">
                        <a:spcBef>
                          <a:spcPts val="0"/>
                        </a:spcBef>
                        <a:spcAft>
                          <a:spcPts val="1200"/>
                        </a:spcAft>
                        <a:tabLst>
                          <a:tab pos="1615440" algn="l"/>
                        </a:tabLst>
                      </a:pPr>
                      <a:r>
                        <a:rPr lang="en-US" sz="1000" dirty="0">
                          <a:solidFill>
                            <a:srgbClr val="000000"/>
                          </a:solidFill>
                          <a:latin typeface="Arial" pitchFamily="34" charset="0"/>
                          <a:ea typeface="Calibri"/>
                          <a:cs typeface="Arial" pitchFamily="34" charset="0"/>
                        </a:rPr>
                        <a:t>Night School </a:t>
                      </a:r>
                      <a:r>
                        <a:rPr lang="en-US" sz="1000" dirty="0" smtClean="0">
                          <a:solidFill>
                            <a:srgbClr val="000000"/>
                          </a:solidFill>
                          <a:latin typeface="Arial" pitchFamily="34" charset="0"/>
                          <a:ea typeface="Calibri"/>
                          <a:cs typeface="Arial" pitchFamily="34" charset="0"/>
                        </a:rPr>
                        <a:t>[R]</a:t>
                      </a:r>
                      <a:endParaRPr lang="en-US" sz="1000" dirty="0">
                        <a:latin typeface="Arial" pitchFamily="34" charset="0"/>
                        <a:ea typeface="Calibri"/>
                        <a:cs typeface="Arial" pitchFamily="34" charset="0"/>
                      </a:endParaRPr>
                    </a:p>
                    <a:p>
                      <a:pPr marL="0" marR="0" algn="l">
                        <a:spcBef>
                          <a:spcPts val="0"/>
                        </a:spcBef>
                        <a:spcAft>
                          <a:spcPts val="1200"/>
                        </a:spcAft>
                        <a:tabLst>
                          <a:tab pos="1615440" algn="l"/>
                        </a:tabLst>
                      </a:pPr>
                      <a:r>
                        <a:rPr lang="en-US" sz="1000" dirty="0">
                          <a:solidFill>
                            <a:srgbClr val="000000"/>
                          </a:solidFill>
                          <a:latin typeface="Arial" pitchFamily="34" charset="0"/>
                          <a:ea typeface="Calibri"/>
                          <a:cs typeface="Arial" pitchFamily="34" charset="0"/>
                        </a:rPr>
                        <a:t>Money Matters Class </a:t>
                      </a:r>
                      <a:r>
                        <a:rPr lang="en-US" sz="1000" dirty="0" smtClean="0">
                          <a:solidFill>
                            <a:srgbClr val="000000"/>
                          </a:solidFill>
                          <a:latin typeface="Arial" pitchFamily="34" charset="0"/>
                          <a:ea typeface="Calibri"/>
                          <a:cs typeface="Arial" pitchFamily="34" charset="0"/>
                        </a:rPr>
                        <a:t>[E]</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Freshman Algebra Class </a:t>
                      </a:r>
                      <a:r>
                        <a:rPr lang="en-US" sz="1000" dirty="0" smtClean="0">
                          <a:solidFill>
                            <a:srgbClr val="000000"/>
                          </a:solidFill>
                          <a:latin typeface="Arial" pitchFamily="34" charset="0"/>
                          <a:ea typeface="Calibri"/>
                          <a:cs typeface="Arial" pitchFamily="34" charset="0"/>
                        </a:rPr>
                        <a:t>[R]</a:t>
                      </a:r>
                      <a:endParaRPr lang="en-US" sz="1000" dirty="0">
                        <a:latin typeface="Arial" pitchFamily="34" charset="0"/>
                        <a:ea typeface="Times New Roman"/>
                        <a:cs typeface="Arial" pitchFamily="34" charset="0"/>
                      </a:endParaRPr>
                    </a:p>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12</a:t>
                      </a:r>
                      <a:r>
                        <a:rPr lang="en-US" sz="1000" baseline="30000" dirty="0">
                          <a:solidFill>
                            <a:srgbClr val="000000"/>
                          </a:solidFill>
                          <a:latin typeface="Arial" pitchFamily="34" charset="0"/>
                          <a:ea typeface="Times New Roman"/>
                          <a:cs typeface="Arial" pitchFamily="34" charset="0"/>
                        </a:rPr>
                        <a:t>th</a:t>
                      </a:r>
                      <a:r>
                        <a:rPr lang="en-US" sz="1000" dirty="0">
                          <a:solidFill>
                            <a:srgbClr val="000000"/>
                          </a:solidFill>
                          <a:latin typeface="Arial" pitchFamily="34" charset="0"/>
                          <a:ea typeface="Times New Roman"/>
                          <a:cs typeface="Arial" pitchFamily="34" charset="0"/>
                        </a:rPr>
                        <a:t> Grade Personal Finance Class </a:t>
                      </a:r>
                      <a:r>
                        <a:rPr lang="en-US" sz="1000" dirty="0" smtClean="0">
                          <a:solidFill>
                            <a:srgbClr val="000000"/>
                          </a:solidFill>
                          <a:latin typeface="Arial" pitchFamily="34" charset="0"/>
                          <a:ea typeface="Calibri"/>
                          <a:cs typeface="Arial" pitchFamily="34" charset="0"/>
                        </a:rPr>
                        <a:t>[E]</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Freshman Academy </a:t>
                      </a:r>
                      <a:r>
                        <a:rPr lang="en-US" sz="1000" dirty="0" smtClean="0">
                          <a:solidFill>
                            <a:srgbClr val="000000"/>
                          </a:solidFill>
                          <a:latin typeface="Arial" pitchFamily="34" charset="0"/>
                          <a:ea typeface="Calibri"/>
                          <a:cs typeface="Arial" pitchFamily="34" charset="0"/>
                        </a:rPr>
                        <a:t>[R]</a:t>
                      </a:r>
                      <a:endParaRPr lang="en-US" sz="1000" dirty="0">
                        <a:latin typeface="Arial" pitchFamily="34" charset="0"/>
                        <a:ea typeface="Times New Roman"/>
                        <a:cs typeface="Arial" pitchFamily="34" charset="0"/>
                      </a:endParaRPr>
                    </a:p>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Two 10-12 Grade Classes </a:t>
                      </a:r>
                      <a:r>
                        <a:rPr lang="en-US" sz="1000" dirty="0" smtClean="0">
                          <a:solidFill>
                            <a:srgbClr val="000000"/>
                          </a:solidFill>
                          <a:latin typeface="Arial" pitchFamily="34" charset="0"/>
                          <a:ea typeface="Calibri"/>
                          <a:cs typeface="Arial" pitchFamily="34" charset="0"/>
                        </a:rPr>
                        <a:t>[E]</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Algebra 1 and 2 Classes </a:t>
                      </a:r>
                      <a:r>
                        <a:rPr lang="en-US" sz="1000" dirty="0" smtClean="0">
                          <a:solidFill>
                            <a:srgbClr val="000000"/>
                          </a:solidFill>
                          <a:latin typeface="Arial" pitchFamily="34" charset="0"/>
                          <a:ea typeface="Calibri"/>
                          <a:cs typeface="Arial" pitchFamily="34" charset="0"/>
                        </a:rPr>
                        <a:t>[R]</a:t>
                      </a:r>
                      <a:endParaRPr lang="en-US" sz="1000" dirty="0">
                        <a:latin typeface="Arial" pitchFamily="34" charset="0"/>
                        <a:ea typeface="Times New Roman"/>
                        <a:cs typeface="Arial" pitchFamily="34" charset="0"/>
                      </a:endParaRPr>
                    </a:p>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6 Any Grade Classes </a:t>
                      </a:r>
                      <a:r>
                        <a:rPr lang="en-US" sz="1000" dirty="0" smtClean="0">
                          <a:solidFill>
                            <a:srgbClr val="000000"/>
                          </a:solidFill>
                          <a:latin typeface="Arial" pitchFamily="34" charset="0"/>
                          <a:ea typeface="Calibri"/>
                          <a:cs typeface="Arial" pitchFamily="34" charset="0"/>
                        </a:rPr>
                        <a:t>[E]</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11-12</a:t>
                      </a:r>
                      <a:r>
                        <a:rPr lang="en-US" sz="1000" baseline="30000" dirty="0">
                          <a:solidFill>
                            <a:srgbClr val="000000"/>
                          </a:solidFill>
                          <a:latin typeface="Arial" pitchFamily="34" charset="0"/>
                          <a:ea typeface="Times New Roman"/>
                          <a:cs typeface="Arial" pitchFamily="34" charset="0"/>
                        </a:rPr>
                        <a:t>th</a:t>
                      </a:r>
                      <a:r>
                        <a:rPr lang="en-US" sz="1000" dirty="0">
                          <a:solidFill>
                            <a:srgbClr val="000000"/>
                          </a:solidFill>
                          <a:latin typeface="Arial" pitchFamily="34" charset="0"/>
                          <a:ea typeface="Times New Roman"/>
                          <a:cs typeface="Arial" pitchFamily="34" charset="0"/>
                        </a:rPr>
                        <a:t> grade 4 Targeted Classes </a:t>
                      </a:r>
                      <a:r>
                        <a:rPr lang="en-US" sz="1000" dirty="0" smtClean="0">
                          <a:solidFill>
                            <a:srgbClr val="000000"/>
                          </a:solidFill>
                          <a:latin typeface="Arial" pitchFamily="34" charset="0"/>
                          <a:ea typeface="Calibri"/>
                          <a:cs typeface="Arial" pitchFamily="34" charset="0"/>
                        </a:rPr>
                        <a:t>[R]</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11-12</a:t>
                      </a:r>
                      <a:r>
                        <a:rPr lang="en-US" sz="1000" baseline="30000" dirty="0">
                          <a:solidFill>
                            <a:srgbClr val="000000"/>
                          </a:solidFill>
                          <a:latin typeface="Arial" pitchFamily="34" charset="0"/>
                          <a:ea typeface="Times New Roman"/>
                          <a:cs typeface="Arial" pitchFamily="34" charset="0"/>
                        </a:rPr>
                        <a:t>th</a:t>
                      </a:r>
                      <a:r>
                        <a:rPr lang="en-US" sz="1000" dirty="0">
                          <a:solidFill>
                            <a:srgbClr val="000000"/>
                          </a:solidFill>
                          <a:latin typeface="Arial" pitchFamily="34" charset="0"/>
                          <a:ea typeface="Times New Roman"/>
                          <a:cs typeface="Arial" pitchFamily="34" charset="0"/>
                        </a:rPr>
                        <a:t> grade 4 Targeted Classes  </a:t>
                      </a:r>
                      <a:r>
                        <a:rPr lang="en-US" sz="1000" dirty="0" smtClean="0">
                          <a:solidFill>
                            <a:srgbClr val="000000"/>
                          </a:solidFill>
                          <a:latin typeface="Arial" pitchFamily="34" charset="0"/>
                          <a:ea typeface="Calibri"/>
                          <a:cs typeface="Arial" pitchFamily="34" charset="0"/>
                        </a:rPr>
                        <a:t>[R]</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All Grades Advisory Block </a:t>
                      </a:r>
                      <a:r>
                        <a:rPr lang="en-US" sz="1000" dirty="0" smtClean="0">
                          <a:solidFill>
                            <a:srgbClr val="000000"/>
                          </a:solidFill>
                          <a:latin typeface="Arial" pitchFamily="34" charset="0"/>
                          <a:ea typeface="Calibri"/>
                          <a:cs typeface="Arial" pitchFamily="34" charset="0"/>
                        </a:rPr>
                        <a:t>[R]</a:t>
                      </a:r>
                      <a:endParaRPr lang="en-US" sz="1000" dirty="0">
                        <a:latin typeface="Arial" pitchFamily="34" charset="0"/>
                        <a:ea typeface="Times New Roman"/>
                        <a:cs typeface="Arial" pitchFamily="34" charset="0"/>
                      </a:endParaRPr>
                    </a:p>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Freshman Math Class </a:t>
                      </a:r>
                      <a:r>
                        <a:rPr lang="en-US" sz="1000" dirty="0" smtClean="0">
                          <a:solidFill>
                            <a:srgbClr val="000000"/>
                          </a:solidFill>
                          <a:latin typeface="Arial" pitchFamily="34" charset="0"/>
                          <a:ea typeface="Calibri"/>
                          <a:cs typeface="Arial" pitchFamily="34" charset="0"/>
                        </a:rPr>
                        <a:t>[R]</a:t>
                      </a:r>
                      <a:endParaRPr lang="en-US" sz="1000" dirty="0">
                        <a:latin typeface="Arial" pitchFamily="34" charset="0"/>
                        <a:ea typeface="Times New Roman"/>
                        <a:cs typeface="Arial" pitchFamily="34" charset="0"/>
                      </a:endParaRPr>
                    </a:p>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Financial Literacy Class </a:t>
                      </a:r>
                      <a:r>
                        <a:rPr lang="en-US" sz="1000" dirty="0" smtClean="0">
                          <a:solidFill>
                            <a:srgbClr val="000000"/>
                          </a:solidFill>
                          <a:latin typeface="Arial" pitchFamily="34" charset="0"/>
                          <a:ea typeface="Calibri"/>
                          <a:cs typeface="Arial" pitchFamily="34" charset="0"/>
                        </a:rPr>
                        <a:t>[E]</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12</a:t>
                      </a:r>
                      <a:r>
                        <a:rPr lang="en-US" sz="1000" baseline="30000" dirty="0">
                          <a:solidFill>
                            <a:srgbClr val="000000"/>
                          </a:solidFill>
                          <a:latin typeface="Arial" pitchFamily="34" charset="0"/>
                          <a:ea typeface="Times New Roman"/>
                          <a:cs typeface="Arial" pitchFamily="34" charset="0"/>
                        </a:rPr>
                        <a:t>th</a:t>
                      </a:r>
                      <a:r>
                        <a:rPr lang="en-US" sz="1000" dirty="0">
                          <a:solidFill>
                            <a:srgbClr val="000000"/>
                          </a:solidFill>
                          <a:latin typeface="Arial" pitchFamily="34" charset="0"/>
                          <a:ea typeface="Times New Roman"/>
                          <a:cs typeface="Arial" pitchFamily="34" charset="0"/>
                        </a:rPr>
                        <a:t> Grade Money Matters Class </a:t>
                      </a:r>
                      <a:r>
                        <a:rPr lang="en-US" sz="1000" dirty="0" smtClean="0">
                          <a:solidFill>
                            <a:srgbClr val="000000"/>
                          </a:solidFill>
                          <a:latin typeface="Arial" pitchFamily="34" charset="0"/>
                          <a:ea typeface="Calibri"/>
                          <a:cs typeface="Arial" pitchFamily="34" charset="0"/>
                        </a:rPr>
                        <a:t>[E]</a:t>
                      </a:r>
                      <a:endParaRPr lang="en-US" sz="1000" b="0" dirty="0">
                        <a:solidFill>
                          <a:schemeClr val="tx1"/>
                        </a:solidFill>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6 </a:t>
                      </a:r>
                      <a:r>
                        <a:rPr lang="en-US" sz="1000" dirty="0" smtClean="0">
                          <a:solidFill>
                            <a:srgbClr val="000000"/>
                          </a:solidFill>
                          <a:latin typeface="Arial" pitchFamily="34" charset="0"/>
                          <a:ea typeface="Times New Roman"/>
                          <a:cs typeface="Arial" pitchFamily="34" charset="0"/>
                        </a:rPr>
                        <a:t>CVTE </a:t>
                      </a:r>
                      <a:r>
                        <a:rPr lang="en-US" sz="1000" dirty="0">
                          <a:solidFill>
                            <a:srgbClr val="000000"/>
                          </a:solidFill>
                          <a:latin typeface="Arial" pitchFamily="34" charset="0"/>
                          <a:ea typeface="Times New Roman"/>
                          <a:cs typeface="Arial" pitchFamily="34" charset="0"/>
                        </a:rPr>
                        <a:t>Strand and 2 General Classes </a:t>
                      </a:r>
                      <a:r>
                        <a:rPr lang="en-US" sz="1000" dirty="0" smtClean="0">
                          <a:solidFill>
                            <a:srgbClr val="000000"/>
                          </a:solidFill>
                          <a:latin typeface="Arial" pitchFamily="34" charset="0"/>
                          <a:ea typeface="Calibri"/>
                          <a:cs typeface="Arial" pitchFamily="34" charset="0"/>
                        </a:rPr>
                        <a:t>[R]</a:t>
                      </a:r>
                      <a:endParaRPr lang="en-US" sz="1000" dirty="0">
                        <a:latin typeface="Arial" pitchFamily="34" charset="0"/>
                        <a:ea typeface="Times New Roman"/>
                        <a:cs typeface="Arial" pitchFamily="34" charset="0"/>
                      </a:endParaRPr>
                    </a:p>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2 Any Grade Class </a:t>
                      </a:r>
                      <a:r>
                        <a:rPr lang="en-US" sz="1000" dirty="0" smtClean="0">
                          <a:solidFill>
                            <a:srgbClr val="000000"/>
                          </a:solidFill>
                          <a:latin typeface="Arial" pitchFamily="34" charset="0"/>
                          <a:ea typeface="Calibri"/>
                          <a:cs typeface="Arial" pitchFamily="34" charset="0"/>
                        </a:rPr>
                        <a:t>[E]</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5 </a:t>
                      </a:r>
                      <a:r>
                        <a:rPr lang="en-US" sz="1000" dirty="0" smtClean="0">
                          <a:solidFill>
                            <a:srgbClr val="000000"/>
                          </a:solidFill>
                          <a:latin typeface="Arial" pitchFamily="34" charset="0"/>
                          <a:ea typeface="Times New Roman"/>
                          <a:cs typeface="Arial" pitchFamily="34" charset="0"/>
                        </a:rPr>
                        <a:t>CVTE </a:t>
                      </a:r>
                      <a:r>
                        <a:rPr lang="en-US" sz="1000" dirty="0">
                          <a:solidFill>
                            <a:srgbClr val="000000"/>
                          </a:solidFill>
                          <a:latin typeface="Arial" pitchFamily="34" charset="0"/>
                          <a:ea typeface="Times New Roman"/>
                          <a:cs typeface="Arial" pitchFamily="34" charset="0"/>
                        </a:rPr>
                        <a:t>Strand Classes </a:t>
                      </a:r>
                      <a:r>
                        <a:rPr lang="en-US" sz="1000" dirty="0" smtClean="0">
                          <a:solidFill>
                            <a:srgbClr val="000000"/>
                          </a:solidFill>
                          <a:latin typeface="Arial" pitchFamily="34" charset="0"/>
                          <a:ea typeface="Calibri"/>
                          <a:cs typeface="Arial" pitchFamily="34" charset="0"/>
                        </a:rPr>
                        <a:t>[R]</a:t>
                      </a:r>
                      <a:endParaRPr lang="en-US" sz="1000" dirty="0">
                        <a:latin typeface="Arial" pitchFamily="34" charset="0"/>
                        <a:ea typeface="Times New Roman"/>
                        <a:cs typeface="Arial" pitchFamily="34" charset="0"/>
                      </a:endParaRPr>
                    </a:p>
                    <a:p>
                      <a:pPr marL="0" marR="0" algn="l">
                        <a:spcBef>
                          <a:spcPts val="0"/>
                        </a:spcBef>
                        <a:spcAft>
                          <a:spcPts val="1200"/>
                        </a:spcAft>
                      </a:pPr>
                      <a:r>
                        <a:rPr lang="en-US" sz="1000" dirty="0">
                          <a:solidFill>
                            <a:srgbClr val="000000"/>
                          </a:solidFill>
                          <a:latin typeface="Arial" pitchFamily="34" charset="0"/>
                          <a:ea typeface="Times New Roman"/>
                          <a:cs typeface="Arial" pitchFamily="34" charset="0"/>
                        </a:rPr>
                        <a:t>Pre-Calculus Class </a:t>
                      </a:r>
                      <a:r>
                        <a:rPr lang="en-US" sz="1000" dirty="0" smtClean="0">
                          <a:solidFill>
                            <a:srgbClr val="000000"/>
                          </a:solidFill>
                          <a:latin typeface="Arial" pitchFamily="34" charset="0"/>
                          <a:ea typeface="Calibri"/>
                          <a:cs typeface="Arial" pitchFamily="34" charset="0"/>
                        </a:rPr>
                        <a:t>[E]</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r>
              <a:tr h="518702">
                <a:tc>
                  <a:txBody>
                    <a:bodyPr/>
                    <a:lstStyle/>
                    <a:p>
                      <a:pPr marL="0" marR="0" algn="l">
                        <a:spcBef>
                          <a:spcPts val="0"/>
                        </a:spcBef>
                        <a:spcAft>
                          <a:spcPts val="1200"/>
                        </a:spcAft>
                        <a:tabLst>
                          <a:tab pos="1615440" algn="l"/>
                        </a:tabLst>
                      </a:pPr>
                      <a:r>
                        <a:rPr lang="en-US" sz="1200" b="0" dirty="0">
                          <a:solidFill>
                            <a:srgbClr val="FFFFFF"/>
                          </a:solidFill>
                          <a:latin typeface="Arial" pitchFamily="34" charset="0"/>
                          <a:ea typeface="Calibri"/>
                          <a:cs typeface="Arial" pitchFamily="34" charset="0"/>
                        </a:rPr>
                        <a:t>Academic Department</a:t>
                      </a:r>
                      <a:endParaRPr lang="en-US" sz="1200" b="0" dirty="0">
                        <a:latin typeface="Arial" pitchFamily="34" charset="0"/>
                        <a:ea typeface="Calibri"/>
                        <a:cs typeface="Arial" pitchFamily="34" charset="0"/>
                      </a:endParaRPr>
                    </a:p>
                  </a:txBody>
                  <a:tcPr marL="75270" marR="75270" marT="0" marB="0" anchor="ctr">
                    <a:lnL>
                      <a:noFill/>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4371C5"/>
                    </a:solidFill>
                  </a:tcPr>
                </a:tc>
                <a:tc>
                  <a:txBody>
                    <a:bodyPr/>
                    <a:lstStyle/>
                    <a:p>
                      <a:pPr marL="0" marR="0" algn="ctr">
                        <a:spcBef>
                          <a:spcPts val="0"/>
                        </a:spcBef>
                        <a:spcAft>
                          <a:spcPts val="0"/>
                        </a:spcAft>
                        <a:tabLst>
                          <a:tab pos="1615440" algn="l"/>
                        </a:tabLst>
                      </a:pPr>
                      <a:r>
                        <a:rPr lang="en-US" sz="1000" dirty="0">
                          <a:latin typeface="Arial" pitchFamily="34" charset="0"/>
                          <a:ea typeface="Calibri"/>
                          <a:cs typeface="Arial" pitchFamily="34" charset="0"/>
                        </a:rPr>
                        <a:t>21st Century Program</a:t>
                      </a: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Multiple</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Math</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Multiple</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Multiple</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Times New Roman"/>
                          <a:cs typeface="Arial" pitchFamily="34" charset="0"/>
                        </a:rPr>
                        <a:t>Multiple</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Times New Roman"/>
                          <a:cs typeface="Arial" pitchFamily="34" charset="0"/>
                        </a:rPr>
                        <a:t>Multiple</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Multiple</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Business</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Multiple</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Multiple</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r>
              <a:tr h="387443">
                <a:tc>
                  <a:txBody>
                    <a:bodyPr/>
                    <a:lstStyle/>
                    <a:p>
                      <a:pPr marL="0" marR="0" algn="l">
                        <a:spcBef>
                          <a:spcPts val="0"/>
                        </a:spcBef>
                        <a:spcAft>
                          <a:spcPts val="0"/>
                        </a:spcAft>
                        <a:tabLst>
                          <a:tab pos="1615440" algn="l"/>
                        </a:tabLst>
                      </a:pPr>
                      <a:r>
                        <a:rPr lang="en-US" sz="1200" b="0" dirty="0">
                          <a:solidFill>
                            <a:srgbClr val="FFFFFF"/>
                          </a:solidFill>
                          <a:latin typeface="Arial" pitchFamily="34" charset="0"/>
                          <a:ea typeface="Calibri"/>
                          <a:cs typeface="Arial" pitchFamily="34" charset="0"/>
                        </a:rPr>
                        <a:t>Experiential Activities</a:t>
                      </a:r>
                      <a:endParaRPr lang="en-US" sz="1200" b="0" dirty="0">
                        <a:latin typeface="Arial" pitchFamily="34" charset="0"/>
                        <a:ea typeface="Calibri"/>
                        <a:cs typeface="Arial" pitchFamily="34" charset="0"/>
                      </a:endParaRPr>
                    </a:p>
                  </a:txBody>
                  <a:tcPr marL="75270" marR="75270" marT="0" marB="0" anchor="ctr">
                    <a:lnL>
                      <a:noFill/>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4371C5"/>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4</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6</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8</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1</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3</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Times New Roman"/>
                          <a:cs typeface="Arial" pitchFamily="34" charset="0"/>
                        </a:rPr>
                        <a:t>8</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Times New Roman"/>
                          <a:cs typeface="Arial" pitchFamily="34" charset="0"/>
                        </a:rPr>
                        <a:t>5</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5</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3</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4</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7</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r>
              <a:tr h="387443">
                <a:tc>
                  <a:txBody>
                    <a:bodyPr/>
                    <a:lstStyle/>
                    <a:p>
                      <a:pPr marL="0" marR="0" algn="l">
                        <a:spcBef>
                          <a:spcPts val="0"/>
                        </a:spcBef>
                        <a:spcAft>
                          <a:spcPts val="0"/>
                        </a:spcAft>
                        <a:tabLst>
                          <a:tab pos="1615440" algn="l"/>
                        </a:tabLst>
                      </a:pPr>
                      <a:r>
                        <a:rPr lang="en-US" sz="1200" b="0" dirty="0">
                          <a:solidFill>
                            <a:srgbClr val="FFFFFF"/>
                          </a:solidFill>
                          <a:latin typeface="Arial" pitchFamily="34" charset="0"/>
                          <a:ea typeface="Calibri"/>
                          <a:cs typeface="Arial" pitchFamily="34" charset="0"/>
                        </a:rPr>
                        <a:t>Student </a:t>
                      </a:r>
                      <a:r>
                        <a:rPr lang="en-US" sz="1200" b="0" dirty="0" smtClean="0">
                          <a:solidFill>
                            <a:srgbClr val="FFFFFF"/>
                          </a:solidFill>
                          <a:latin typeface="Arial" pitchFamily="34" charset="0"/>
                          <a:ea typeface="Calibri"/>
                          <a:cs typeface="Arial" pitchFamily="34" charset="0"/>
                        </a:rPr>
                        <a:t>Population </a:t>
                      </a:r>
                      <a:r>
                        <a:rPr lang="en-US" sz="1200" b="0" dirty="0">
                          <a:solidFill>
                            <a:srgbClr val="FFFFFF"/>
                          </a:solidFill>
                          <a:latin typeface="Arial" pitchFamily="34" charset="0"/>
                          <a:ea typeface="Calibri"/>
                          <a:cs typeface="Arial" pitchFamily="34" charset="0"/>
                        </a:rPr>
                        <a:t>(%)</a:t>
                      </a:r>
                      <a:endParaRPr lang="en-US" sz="1200" b="0" dirty="0">
                        <a:latin typeface="Arial" pitchFamily="34" charset="0"/>
                        <a:ea typeface="Calibri"/>
                        <a:cs typeface="Arial" pitchFamily="34" charset="0"/>
                      </a:endParaRPr>
                    </a:p>
                  </a:txBody>
                  <a:tcPr marL="75270" marR="75270" marT="0" marB="0" anchor="ctr">
                    <a:lnL>
                      <a:noFill/>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4371C5"/>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3%</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12%*</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100%</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27%</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37%</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Times New Roman"/>
                          <a:cs typeface="Arial" pitchFamily="34" charset="0"/>
                        </a:rPr>
                        <a:t>7%*</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Times New Roman"/>
                          <a:cs typeface="Arial" pitchFamily="34" charset="0"/>
                        </a:rPr>
                        <a:t>3%*</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100%</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8%</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73%*</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16%*</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r>
              <a:tr h="387443">
                <a:tc>
                  <a:txBody>
                    <a:bodyPr/>
                    <a:lstStyle/>
                    <a:p>
                      <a:pPr marL="0" marR="0" algn="l">
                        <a:spcBef>
                          <a:spcPts val="0"/>
                        </a:spcBef>
                        <a:spcAft>
                          <a:spcPts val="0"/>
                        </a:spcAft>
                        <a:tabLst>
                          <a:tab pos="1615440" algn="l"/>
                        </a:tabLst>
                      </a:pPr>
                      <a:r>
                        <a:rPr lang="en-US" sz="1200" b="0" dirty="0">
                          <a:solidFill>
                            <a:srgbClr val="FFFFFF"/>
                          </a:solidFill>
                          <a:latin typeface="Arial" pitchFamily="34" charset="0"/>
                          <a:ea typeface="Calibri"/>
                          <a:cs typeface="Arial" pitchFamily="34" charset="0"/>
                        </a:rPr>
                        <a:t>Community Partners</a:t>
                      </a:r>
                      <a:endParaRPr lang="en-US" sz="1200" b="0" dirty="0">
                        <a:latin typeface="Arial" pitchFamily="34" charset="0"/>
                        <a:ea typeface="Calibri"/>
                        <a:cs typeface="Arial" pitchFamily="34" charset="0"/>
                      </a:endParaRPr>
                    </a:p>
                  </a:txBody>
                  <a:tcPr marL="75270" marR="75270" marT="0" marB="0" anchor="ctr">
                    <a:lnL>
                      <a:noFill/>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4371C5"/>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1</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7</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4</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3</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6</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Times New Roman"/>
                          <a:cs typeface="Arial" pitchFamily="34" charset="0"/>
                        </a:rPr>
                        <a:t>3</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Times New Roman"/>
                          <a:cs typeface="Arial" pitchFamily="34" charset="0"/>
                        </a:rPr>
                        <a:t>4</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3</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2</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7</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1000" dirty="0">
                          <a:solidFill>
                            <a:srgbClr val="000000"/>
                          </a:solidFill>
                          <a:latin typeface="Arial" pitchFamily="34" charset="0"/>
                          <a:ea typeface="Calibri"/>
                          <a:cs typeface="Arial" pitchFamily="34" charset="0"/>
                        </a:rPr>
                        <a:t>3</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75000"/>
                      </a:schemeClr>
                    </a:solidFill>
                  </a:tcPr>
                </a:tc>
              </a:tr>
              <a:tr h="1037408">
                <a:tc>
                  <a:txBody>
                    <a:bodyPr/>
                    <a:lstStyle/>
                    <a:p>
                      <a:pPr marL="0" marR="0" algn="l">
                        <a:spcBef>
                          <a:spcPts val="0"/>
                        </a:spcBef>
                        <a:spcAft>
                          <a:spcPts val="0"/>
                        </a:spcAft>
                        <a:tabLst>
                          <a:tab pos="1615440" algn="l"/>
                        </a:tabLst>
                      </a:pPr>
                      <a:r>
                        <a:rPr lang="en-US" sz="1200" b="0" dirty="0">
                          <a:solidFill>
                            <a:srgbClr val="FFFFFF"/>
                          </a:solidFill>
                          <a:latin typeface="Arial" pitchFamily="34" charset="0"/>
                          <a:ea typeface="Calibri"/>
                          <a:cs typeface="Arial" pitchFamily="34" charset="0"/>
                        </a:rPr>
                        <a:t>Contact</a:t>
                      </a:r>
                      <a:endParaRPr lang="en-US" sz="1200" b="0" dirty="0">
                        <a:latin typeface="Arial" pitchFamily="34" charset="0"/>
                        <a:ea typeface="Calibri"/>
                        <a:cs typeface="Arial" pitchFamily="34" charset="0"/>
                      </a:endParaRPr>
                    </a:p>
                  </a:txBody>
                  <a:tcPr marL="75270" marR="75270" marT="0" marB="0" anchor="ctr">
                    <a:lnL>
                      <a:noFill/>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4371C5"/>
                    </a:solidFill>
                  </a:tcPr>
                </a:tc>
                <a:tc>
                  <a:txBody>
                    <a:bodyPr/>
                    <a:lstStyle/>
                    <a:p>
                      <a:pPr marL="0" marR="0" algn="l">
                        <a:spcBef>
                          <a:spcPts val="0"/>
                        </a:spcBef>
                        <a:spcAft>
                          <a:spcPts val="0"/>
                        </a:spcAft>
                        <a:tabLst>
                          <a:tab pos="1615440" algn="l"/>
                        </a:tabLst>
                      </a:pPr>
                      <a:r>
                        <a:rPr lang="en-US" sz="1000" dirty="0">
                          <a:solidFill>
                            <a:srgbClr val="000000"/>
                          </a:solidFill>
                          <a:latin typeface="Arial" pitchFamily="34" charset="0"/>
                          <a:ea typeface="Calibri"/>
                          <a:cs typeface="Arial" pitchFamily="34" charset="0"/>
                        </a:rPr>
                        <a:t>Brad Silva, </a:t>
                      </a:r>
                      <a:r>
                        <a:rPr lang="en-US" sz="1000" u="sng" dirty="0">
                          <a:solidFill>
                            <a:srgbClr val="0000FF"/>
                          </a:solidFill>
                          <a:latin typeface="Arial" pitchFamily="34" charset="0"/>
                          <a:ea typeface="Calibri"/>
                          <a:cs typeface="Arial" pitchFamily="34" charset="0"/>
                          <a:hlinkClick r:id="rId2"/>
                        </a:rPr>
                        <a:t>dsilva@fallriverschools.org</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l">
                        <a:spcBef>
                          <a:spcPts val="0"/>
                        </a:spcBef>
                        <a:spcAft>
                          <a:spcPts val="0"/>
                        </a:spcAft>
                        <a:tabLst>
                          <a:tab pos="1615440" algn="l"/>
                        </a:tabLst>
                      </a:pPr>
                      <a:r>
                        <a:rPr lang="en-US" sz="1000" dirty="0">
                          <a:latin typeface="Arial" pitchFamily="34" charset="0"/>
                          <a:ea typeface="Calibri"/>
                          <a:cs typeface="Arial" pitchFamily="34" charset="0"/>
                        </a:rPr>
                        <a:t>Susan Finn, </a:t>
                      </a:r>
                      <a:r>
                        <a:rPr lang="en-US" sz="1000" u="sng" dirty="0">
                          <a:solidFill>
                            <a:srgbClr val="0000FF"/>
                          </a:solidFill>
                          <a:latin typeface="Arial" pitchFamily="34" charset="0"/>
                          <a:ea typeface="Calibri"/>
                          <a:cs typeface="Arial" pitchFamily="34" charset="0"/>
                          <a:hlinkClick r:id="rId3"/>
                        </a:rPr>
                        <a:t>sfinn@haverhill-ps.org</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l">
                        <a:spcBef>
                          <a:spcPts val="0"/>
                        </a:spcBef>
                        <a:spcAft>
                          <a:spcPts val="0"/>
                        </a:spcAft>
                      </a:pPr>
                      <a:r>
                        <a:rPr lang="en-US" sz="1000" dirty="0">
                          <a:latin typeface="Arial" pitchFamily="34" charset="0"/>
                          <a:ea typeface="Calibri"/>
                          <a:cs typeface="Arial" pitchFamily="34" charset="0"/>
                        </a:rPr>
                        <a:t>Greg Oliver, </a:t>
                      </a:r>
                      <a:r>
                        <a:rPr lang="en-US" sz="1000" u="sng" dirty="0">
                          <a:solidFill>
                            <a:srgbClr val="0000FF"/>
                          </a:solidFill>
                          <a:latin typeface="Arial" pitchFamily="34" charset="0"/>
                          <a:ea typeface="Calibri"/>
                          <a:cs typeface="Arial" pitchFamily="34" charset="0"/>
                          <a:hlinkClick r:id="rId4"/>
                        </a:rPr>
                        <a:t>goliver@projectgradusa.org</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l">
                        <a:spcBef>
                          <a:spcPts val="0"/>
                        </a:spcBef>
                        <a:spcAft>
                          <a:spcPts val="0"/>
                        </a:spcAft>
                        <a:tabLst>
                          <a:tab pos="1615440" algn="l"/>
                        </a:tabLst>
                      </a:pPr>
                      <a:r>
                        <a:rPr lang="en-US" sz="1000" dirty="0" err="1" smtClean="0">
                          <a:latin typeface="Arial" pitchFamily="34" charset="0"/>
                          <a:ea typeface="Calibri"/>
                          <a:cs typeface="Arial" pitchFamily="34" charset="0"/>
                        </a:rPr>
                        <a:t>Roxane</a:t>
                      </a:r>
                      <a:r>
                        <a:rPr lang="en-US" sz="1000" dirty="0" smtClean="0">
                          <a:latin typeface="Arial" pitchFamily="34" charset="0"/>
                          <a:ea typeface="Calibri"/>
                          <a:cs typeface="Arial" pitchFamily="34" charset="0"/>
                        </a:rPr>
                        <a:t> </a:t>
                      </a:r>
                      <a:r>
                        <a:rPr lang="en-US" sz="1000" dirty="0">
                          <a:latin typeface="Arial" pitchFamily="34" charset="0"/>
                          <a:ea typeface="Calibri"/>
                          <a:cs typeface="Arial" pitchFamily="34" charset="0"/>
                        </a:rPr>
                        <a:t>Howe, </a:t>
                      </a:r>
                      <a:r>
                        <a:rPr lang="en-US" sz="1000" u="sng" dirty="0">
                          <a:solidFill>
                            <a:srgbClr val="0000FF"/>
                          </a:solidFill>
                          <a:latin typeface="Arial" pitchFamily="34" charset="0"/>
                          <a:ea typeface="Calibri"/>
                          <a:cs typeface="Arial" pitchFamily="34" charset="0"/>
                          <a:hlinkClick r:id="rId5"/>
                        </a:rPr>
                        <a:t>rhowe@lowell.k12.ma.us</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l">
                        <a:spcBef>
                          <a:spcPts val="0"/>
                        </a:spcBef>
                        <a:spcAft>
                          <a:spcPts val="0"/>
                        </a:spcAft>
                      </a:pPr>
                      <a:r>
                        <a:rPr lang="en-US" sz="1000" dirty="0" smtClean="0">
                          <a:latin typeface="Arial" pitchFamily="34" charset="0"/>
                          <a:ea typeface="Calibri"/>
                          <a:cs typeface="Arial" pitchFamily="34" charset="0"/>
                        </a:rPr>
                        <a:t>Mark </a:t>
                      </a:r>
                      <a:r>
                        <a:rPr lang="en-US" sz="1000" dirty="0">
                          <a:latin typeface="Arial" pitchFamily="34" charset="0"/>
                          <a:ea typeface="Calibri"/>
                          <a:cs typeface="Arial" pitchFamily="34" charset="0"/>
                        </a:rPr>
                        <a:t>Johnston, </a:t>
                      </a:r>
                      <a:r>
                        <a:rPr lang="en-US" sz="1000" u="sng" dirty="0">
                          <a:solidFill>
                            <a:srgbClr val="0000FF"/>
                          </a:solidFill>
                          <a:latin typeface="Arial" pitchFamily="34" charset="0"/>
                          <a:ea typeface="Calibri"/>
                          <a:cs typeface="Arial" pitchFamily="34" charset="0"/>
                          <a:hlinkClick r:id="rId6"/>
                        </a:rPr>
                        <a:t>johnstonm@lynnschools.org</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l">
                        <a:spcBef>
                          <a:spcPts val="0"/>
                        </a:spcBef>
                        <a:spcAft>
                          <a:spcPts val="0"/>
                        </a:spcAft>
                      </a:pPr>
                      <a:r>
                        <a:rPr lang="en-US" sz="1000" dirty="0">
                          <a:latin typeface="Arial" pitchFamily="34" charset="0"/>
                          <a:ea typeface="Times New Roman"/>
                          <a:cs typeface="Arial" pitchFamily="34" charset="0"/>
                        </a:rPr>
                        <a:t>Keith </a:t>
                      </a:r>
                      <a:r>
                        <a:rPr lang="en-US" sz="1000" dirty="0" err="1">
                          <a:latin typeface="Arial" pitchFamily="34" charset="0"/>
                          <a:ea typeface="Times New Roman"/>
                          <a:cs typeface="Arial" pitchFamily="34" charset="0"/>
                        </a:rPr>
                        <a:t>Segalla</a:t>
                      </a:r>
                      <a:r>
                        <a:rPr lang="en-US" sz="1000" dirty="0">
                          <a:latin typeface="Arial" pitchFamily="34" charset="0"/>
                          <a:ea typeface="Times New Roman"/>
                          <a:cs typeface="Arial" pitchFamily="34" charset="0"/>
                        </a:rPr>
                        <a:t>, </a:t>
                      </a:r>
                      <a:r>
                        <a:rPr lang="en-US" sz="1000" u="sng" dirty="0">
                          <a:solidFill>
                            <a:srgbClr val="0000FF"/>
                          </a:solidFill>
                          <a:latin typeface="Arial" pitchFamily="34" charset="0"/>
                          <a:ea typeface="Times New Roman"/>
                          <a:cs typeface="Arial" pitchFamily="34" charset="0"/>
                          <a:hlinkClick r:id="rId7"/>
                        </a:rPr>
                        <a:t>keithsegalla@quincypublicschools.com</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l">
                        <a:spcBef>
                          <a:spcPts val="0"/>
                        </a:spcBef>
                        <a:spcAft>
                          <a:spcPts val="0"/>
                        </a:spcAft>
                        <a:tabLst>
                          <a:tab pos="1615440" algn="l"/>
                        </a:tabLst>
                      </a:pPr>
                      <a:r>
                        <a:rPr lang="en-US" sz="1000" dirty="0">
                          <a:latin typeface="Arial" pitchFamily="34" charset="0"/>
                          <a:ea typeface="Times New Roman"/>
                          <a:cs typeface="Arial" pitchFamily="34" charset="0"/>
                        </a:rPr>
                        <a:t>Keith </a:t>
                      </a:r>
                      <a:r>
                        <a:rPr lang="en-US" sz="1000" dirty="0" err="1">
                          <a:latin typeface="Arial" pitchFamily="34" charset="0"/>
                          <a:ea typeface="Times New Roman"/>
                          <a:cs typeface="Arial" pitchFamily="34" charset="0"/>
                        </a:rPr>
                        <a:t>Segalla</a:t>
                      </a:r>
                      <a:r>
                        <a:rPr lang="en-US" sz="1000" dirty="0">
                          <a:latin typeface="Arial" pitchFamily="34" charset="0"/>
                          <a:ea typeface="Times New Roman"/>
                          <a:cs typeface="Arial" pitchFamily="34" charset="0"/>
                        </a:rPr>
                        <a:t>, </a:t>
                      </a:r>
                      <a:r>
                        <a:rPr lang="en-US" sz="1000" u="sng" dirty="0">
                          <a:solidFill>
                            <a:srgbClr val="0000FF"/>
                          </a:solidFill>
                          <a:latin typeface="Arial" pitchFamily="34" charset="0"/>
                          <a:ea typeface="Times New Roman"/>
                          <a:cs typeface="Arial" pitchFamily="34" charset="0"/>
                          <a:hlinkClick r:id="rId7"/>
                        </a:rPr>
                        <a:t>keithsegalla@quincypublicschools.com</a:t>
                      </a:r>
                      <a:endParaRPr lang="en-US" sz="1000" dirty="0">
                        <a:latin typeface="Arial" pitchFamily="34" charset="0"/>
                        <a:ea typeface="Times New Roman"/>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l">
                        <a:spcBef>
                          <a:spcPts val="0"/>
                        </a:spcBef>
                        <a:spcAft>
                          <a:spcPts val="0"/>
                        </a:spcAft>
                        <a:tabLst>
                          <a:tab pos="1615440" algn="l"/>
                        </a:tabLst>
                      </a:pPr>
                      <a:r>
                        <a:rPr lang="en-US" sz="1000" dirty="0">
                          <a:latin typeface="Arial" pitchFamily="34" charset="0"/>
                          <a:ea typeface="Calibri"/>
                          <a:cs typeface="Arial" pitchFamily="34" charset="0"/>
                        </a:rPr>
                        <a:t>Matt Costa, </a:t>
                      </a:r>
                      <a:r>
                        <a:rPr lang="en-US" sz="1000" u="sng" dirty="0">
                          <a:solidFill>
                            <a:srgbClr val="0000FF"/>
                          </a:solidFill>
                          <a:latin typeface="Arial" pitchFamily="34" charset="0"/>
                          <a:ea typeface="Calibri"/>
                          <a:cs typeface="Arial" pitchFamily="34" charset="0"/>
                          <a:hlinkClick r:id="rId8"/>
                        </a:rPr>
                        <a:t>mcosta@revere.mec.edu</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l">
                        <a:spcBef>
                          <a:spcPts val="0"/>
                        </a:spcBef>
                        <a:spcAft>
                          <a:spcPts val="0"/>
                        </a:spcAft>
                        <a:tabLst>
                          <a:tab pos="1615440" algn="l"/>
                        </a:tabLst>
                      </a:pPr>
                      <a:r>
                        <a:rPr lang="en-US" sz="1000" dirty="0">
                          <a:latin typeface="Arial" pitchFamily="34" charset="0"/>
                          <a:ea typeface="Calibri"/>
                          <a:cs typeface="Arial" pitchFamily="34" charset="0"/>
                        </a:rPr>
                        <a:t>Andrew </a:t>
                      </a:r>
                      <a:r>
                        <a:rPr lang="en-US" sz="1000" dirty="0" err="1">
                          <a:latin typeface="Arial" pitchFamily="34" charset="0"/>
                          <a:ea typeface="Calibri"/>
                          <a:cs typeface="Arial" pitchFamily="34" charset="0"/>
                        </a:rPr>
                        <a:t>Wulf</a:t>
                      </a:r>
                      <a:r>
                        <a:rPr lang="en-US" sz="1000" dirty="0">
                          <a:latin typeface="Arial" pitchFamily="34" charset="0"/>
                          <a:ea typeface="Calibri"/>
                          <a:cs typeface="Arial" pitchFamily="34" charset="0"/>
                        </a:rPr>
                        <a:t>, </a:t>
                      </a:r>
                      <a:r>
                        <a:rPr lang="en-US" sz="1000" u="sng" dirty="0">
                          <a:solidFill>
                            <a:srgbClr val="0000FF"/>
                          </a:solidFill>
                          <a:latin typeface="Arial" pitchFamily="34" charset="0"/>
                          <a:ea typeface="Calibri"/>
                          <a:cs typeface="Arial" pitchFamily="34" charset="0"/>
                          <a:hlinkClick r:id="rId9"/>
                        </a:rPr>
                        <a:t>andrewwulf@salemk12.org</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l">
                        <a:spcBef>
                          <a:spcPts val="0"/>
                        </a:spcBef>
                        <a:spcAft>
                          <a:spcPts val="0"/>
                        </a:spcAft>
                      </a:pPr>
                      <a:r>
                        <a:rPr lang="en-US" sz="1000" dirty="0">
                          <a:latin typeface="Arial" pitchFamily="34" charset="0"/>
                          <a:ea typeface="Calibri"/>
                          <a:cs typeface="Arial" pitchFamily="34" charset="0"/>
                        </a:rPr>
                        <a:t>Paul </a:t>
                      </a:r>
                      <a:r>
                        <a:rPr lang="en-US" sz="1000" dirty="0" err="1">
                          <a:latin typeface="Arial" pitchFamily="34" charset="0"/>
                          <a:ea typeface="Calibri"/>
                          <a:cs typeface="Arial" pitchFamily="34" charset="0"/>
                        </a:rPr>
                        <a:t>Nycz</a:t>
                      </a:r>
                      <a:r>
                        <a:rPr lang="en-US" sz="1000" dirty="0">
                          <a:latin typeface="Arial" pitchFamily="34" charset="0"/>
                          <a:ea typeface="Calibri"/>
                          <a:cs typeface="Arial" pitchFamily="34" charset="0"/>
                        </a:rPr>
                        <a:t>, </a:t>
                      </a:r>
                      <a:r>
                        <a:rPr lang="en-US" sz="1000" u="sng" dirty="0">
                          <a:solidFill>
                            <a:srgbClr val="0000FF"/>
                          </a:solidFill>
                          <a:latin typeface="Arial" pitchFamily="34" charset="0"/>
                          <a:ea typeface="Calibri"/>
                          <a:cs typeface="Arial" pitchFamily="34" charset="0"/>
                          <a:hlinkClick r:id="rId10"/>
                        </a:rPr>
                        <a:t>nyczp@sps.springfield.ma.us</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c>
                  <a:txBody>
                    <a:bodyPr/>
                    <a:lstStyle/>
                    <a:p>
                      <a:pPr marL="0" marR="0" algn="l">
                        <a:spcBef>
                          <a:spcPts val="0"/>
                        </a:spcBef>
                        <a:spcAft>
                          <a:spcPts val="0"/>
                        </a:spcAft>
                      </a:pPr>
                      <a:r>
                        <a:rPr lang="en-US" sz="1000" dirty="0" smtClean="0">
                          <a:latin typeface="Arial" pitchFamily="34" charset="0"/>
                          <a:ea typeface="Calibri"/>
                          <a:cs typeface="Arial" pitchFamily="34" charset="0"/>
                        </a:rPr>
                        <a:t>Shelia </a:t>
                      </a:r>
                      <a:r>
                        <a:rPr lang="en-US" sz="1000" dirty="0" err="1">
                          <a:latin typeface="Arial" pitchFamily="34" charset="0"/>
                          <a:ea typeface="Calibri"/>
                          <a:cs typeface="Arial" pitchFamily="34" charset="0"/>
                        </a:rPr>
                        <a:t>Harrity</a:t>
                      </a:r>
                      <a:r>
                        <a:rPr lang="en-US" sz="1000" dirty="0">
                          <a:latin typeface="Arial" pitchFamily="34" charset="0"/>
                          <a:ea typeface="Calibri"/>
                          <a:cs typeface="Arial" pitchFamily="34" charset="0"/>
                        </a:rPr>
                        <a:t>, </a:t>
                      </a:r>
                      <a:r>
                        <a:rPr lang="en-US" sz="1000" u="sng" dirty="0">
                          <a:solidFill>
                            <a:srgbClr val="0000FF"/>
                          </a:solidFill>
                          <a:latin typeface="Arial" pitchFamily="34" charset="0"/>
                          <a:ea typeface="Calibri"/>
                          <a:cs typeface="Arial" pitchFamily="34" charset="0"/>
                          <a:hlinkClick r:id="rId11"/>
                        </a:rPr>
                        <a:t>HarrityS@worc.k12.ma.us</a:t>
                      </a:r>
                      <a:endParaRPr lang="en-US" sz="1000" dirty="0">
                        <a:latin typeface="Arial" pitchFamily="34" charset="0"/>
                        <a:ea typeface="Calibri"/>
                        <a:cs typeface="Arial" pitchFamily="34" charset="0"/>
                      </a:endParaRPr>
                    </a:p>
                  </a:txBody>
                  <a:tcPr marL="75270" marR="7527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bg1">
                        <a:lumMod val="85000"/>
                      </a:schemeClr>
                    </a:solidFill>
                  </a:tcPr>
                </a:tc>
              </a:tr>
            </a:tbl>
          </a:graphicData>
        </a:graphic>
      </p:graphicFrame>
      <p:sp>
        <p:nvSpPr>
          <p:cNvPr id="3" name="Rectangle 2"/>
          <p:cNvSpPr/>
          <p:nvPr/>
        </p:nvSpPr>
        <p:spPr>
          <a:xfrm>
            <a:off x="3380763" y="7508147"/>
            <a:ext cx="3735099" cy="307777"/>
          </a:xfrm>
          <a:prstGeom prst="rect">
            <a:avLst/>
          </a:prstGeom>
        </p:spPr>
        <p:txBody>
          <a:bodyPr wrap="square">
            <a:spAutoFit/>
          </a:bodyPr>
          <a:lstStyle/>
          <a:p>
            <a:pPr algn="ctr"/>
            <a:r>
              <a:rPr lang="en-US" sz="1400" dirty="0">
                <a:solidFill>
                  <a:schemeClr val="bg1"/>
                </a:solidFill>
                <a:latin typeface="Arial" panose="020B0604020202020204" pitchFamily="34" charset="0"/>
                <a:cs typeface="Arial" panose="020B0604020202020204" pitchFamily="34" charset="0"/>
              </a:rPr>
              <a:t>* </a:t>
            </a:r>
            <a:r>
              <a:rPr lang="en-US" sz="1100" dirty="0">
                <a:solidFill>
                  <a:schemeClr val="bg1"/>
                </a:solidFill>
                <a:latin typeface="Arial" panose="020B0604020202020204" pitchFamily="34" charset="0"/>
                <a:cs typeface="Arial" panose="020B0604020202020204" pitchFamily="34" charset="0"/>
              </a:rPr>
              <a:t>Represents 100% of targeted population.</a:t>
            </a:r>
          </a:p>
        </p:txBody>
      </p:sp>
      <p:sp>
        <p:nvSpPr>
          <p:cNvPr id="15" name="Rectangle 14" descr="Gray Background"/>
          <p:cNvSpPr/>
          <p:nvPr/>
        </p:nvSpPr>
        <p:spPr>
          <a:xfrm>
            <a:off x="0" y="668292"/>
            <a:ext cx="1921079" cy="1621902"/>
          </a:xfrm>
          <a:prstGeom prst="rect">
            <a:avLst/>
          </a:prstGeom>
          <a:solidFill>
            <a:srgbClr val="5A6E8C"/>
          </a:solidFill>
          <a:ln>
            <a:solidFill>
              <a:srgbClr val="5A6E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743642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144" descr="Contact row background"/>
          <p:cNvSpPr/>
          <p:nvPr/>
        </p:nvSpPr>
        <p:spPr>
          <a:xfrm>
            <a:off x="0" y="7443817"/>
            <a:ext cx="10058400" cy="340157"/>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lumMod val="95000"/>
                </a:prstClr>
              </a:solidFill>
            </a:endParaRPr>
          </a:p>
        </p:txBody>
      </p:sp>
      <p:sp>
        <p:nvSpPr>
          <p:cNvPr id="127" name="Rectangle 126" descr="District row background"/>
          <p:cNvSpPr/>
          <p:nvPr/>
        </p:nvSpPr>
        <p:spPr>
          <a:xfrm>
            <a:off x="0" y="757725"/>
            <a:ext cx="10058400" cy="317446"/>
          </a:xfrm>
          <a:prstGeom prst="rect">
            <a:avLst/>
          </a:prstGeom>
          <a:solidFill>
            <a:srgbClr val="93C5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8" name="Rectangle 127" descr="Details row background"/>
          <p:cNvSpPr/>
          <p:nvPr/>
        </p:nvSpPr>
        <p:spPr>
          <a:xfrm>
            <a:off x="0" y="1076620"/>
            <a:ext cx="10058400" cy="2515666"/>
          </a:xfrm>
          <a:prstGeom prst="rect">
            <a:avLst/>
          </a:prstGeom>
          <a:solidFill>
            <a:srgbClr val="4371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9" name="Rectangle 128" descr="Description row background"/>
          <p:cNvSpPr/>
          <p:nvPr/>
        </p:nvSpPr>
        <p:spPr>
          <a:xfrm>
            <a:off x="0" y="3559629"/>
            <a:ext cx="10058400" cy="2546501"/>
          </a:xfrm>
          <a:prstGeom prst="rect">
            <a:avLst/>
          </a:prstGeom>
          <a:solidFill>
            <a:srgbClr val="5A6E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Rectangle 129" descr="Exteranl Partners row background"/>
          <p:cNvSpPr/>
          <p:nvPr/>
        </p:nvSpPr>
        <p:spPr>
          <a:xfrm>
            <a:off x="0" y="6085115"/>
            <a:ext cx="10058400" cy="1354444"/>
          </a:xfrm>
          <a:prstGeom prst="rect">
            <a:avLst/>
          </a:prstGeom>
          <a:solidFill>
            <a:srgbClr val="EC73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Rectangle 31"/>
          <p:cNvSpPr/>
          <p:nvPr/>
        </p:nvSpPr>
        <p:spPr>
          <a:xfrm>
            <a:off x="1254643" y="757118"/>
            <a:ext cx="2934585" cy="310101"/>
          </a:xfrm>
          <a:prstGeom prst="rect">
            <a:avLst/>
          </a:prstGeom>
        </p:spPr>
        <p:txBody>
          <a:bodyPr wrap="square" anchor="ctr" anchorCtr="0">
            <a:noAutofit/>
          </a:bodyPr>
          <a:lstStyle/>
          <a:p>
            <a:pPr>
              <a:defRPr/>
            </a:pPr>
            <a:r>
              <a:rPr lang="en-US" sz="1200" b="1" kern="0" dirty="0" smtClean="0">
                <a:solidFill>
                  <a:prstClr val="black">
                    <a:lumMod val="85000"/>
                    <a:lumOff val="15000"/>
                  </a:prstClr>
                </a:solidFill>
                <a:latin typeface="Arial Narrow" pitchFamily="34" charset="0"/>
                <a:cs typeface="Arial" panose="020B0604020202020204" pitchFamily="34" charset="0"/>
              </a:rPr>
              <a:t>Fall River – BMC </a:t>
            </a:r>
            <a:r>
              <a:rPr lang="en-US" sz="1200" b="1" kern="0" dirty="0" err="1" smtClean="0">
                <a:solidFill>
                  <a:prstClr val="black">
                    <a:lumMod val="85000"/>
                    <a:lumOff val="15000"/>
                  </a:prstClr>
                </a:solidFill>
                <a:latin typeface="Arial Narrow" pitchFamily="34" charset="0"/>
                <a:cs typeface="Arial" panose="020B0604020202020204" pitchFamily="34" charset="0"/>
              </a:rPr>
              <a:t>Durfee</a:t>
            </a:r>
            <a:r>
              <a:rPr lang="en-US" sz="1200" b="1" kern="0" dirty="0" smtClean="0">
                <a:solidFill>
                  <a:prstClr val="black">
                    <a:lumMod val="85000"/>
                    <a:lumOff val="15000"/>
                  </a:prstClr>
                </a:solidFill>
                <a:latin typeface="Arial Narrow" pitchFamily="34" charset="0"/>
                <a:cs typeface="Arial" panose="020B0604020202020204" pitchFamily="34" charset="0"/>
              </a:rPr>
              <a:t> High School</a:t>
            </a:r>
            <a:endParaRPr lang="en-US" sz="1200" b="1" kern="0" dirty="0">
              <a:solidFill>
                <a:prstClr val="black">
                  <a:lumMod val="85000"/>
                  <a:lumOff val="15000"/>
                </a:prstClr>
              </a:solidFill>
              <a:latin typeface="Arial Narrow" pitchFamily="34" charset="0"/>
              <a:cs typeface="Arial" panose="020B0604020202020204" pitchFamily="34" charset="0"/>
            </a:endParaRPr>
          </a:p>
        </p:txBody>
      </p:sp>
      <p:sp>
        <p:nvSpPr>
          <p:cNvPr id="33" name="TextBox 32"/>
          <p:cNvSpPr txBox="1"/>
          <p:nvPr/>
        </p:nvSpPr>
        <p:spPr>
          <a:xfrm>
            <a:off x="1" y="757009"/>
            <a:ext cx="1244008" cy="318161"/>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District</a:t>
            </a:r>
            <a:endParaRPr lang="en-US" sz="1500" dirty="0">
              <a:solidFill>
                <a:prstClr val="white"/>
              </a:solidFill>
              <a:latin typeface="Arial" panose="020B0604020202020204" pitchFamily="34" charset="0"/>
              <a:cs typeface="Arial" panose="020B0604020202020204" pitchFamily="34" charset="0"/>
            </a:endParaRPr>
          </a:p>
        </p:txBody>
      </p:sp>
      <p:sp>
        <p:nvSpPr>
          <p:cNvPr id="113" name="Rectangle 112"/>
          <p:cNvSpPr/>
          <p:nvPr/>
        </p:nvSpPr>
        <p:spPr>
          <a:xfrm>
            <a:off x="1244010" y="1083121"/>
            <a:ext cx="4133748" cy="2202326"/>
          </a:xfrm>
          <a:prstGeom prst="rect">
            <a:avLst/>
          </a:prstGeom>
          <a:solidFill>
            <a:srgbClr val="4371C5"/>
          </a:solidFill>
        </p:spPr>
        <p:txBody>
          <a:bodyPr wrap="square" anchor="ctr" anchorCtr="0">
            <a:noAutofit/>
          </a:bodyPr>
          <a:lstStyle/>
          <a:p>
            <a:pPr marL="287338" indent="-287338">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Required Course(s): </a:t>
            </a:r>
            <a:r>
              <a:rPr lang="en-US" sz="1000" kern="0" dirty="0" smtClean="0">
                <a:solidFill>
                  <a:prstClr val="white">
                    <a:lumMod val="95000"/>
                  </a:prstClr>
                </a:solidFill>
                <a:latin typeface="Arial Narrow" pitchFamily="34" charset="0"/>
                <a:cs typeface="Arial" panose="020B0604020202020204" pitchFamily="34" charset="0"/>
              </a:rPr>
              <a:t>None</a:t>
            </a:r>
          </a:p>
          <a:p>
            <a:pPr marL="287338" indent="-287338">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Elective Course(s): </a:t>
            </a:r>
            <a:r>
              <a:rPr lang="en-US" sz="1000" kern="0" dirty="0" err="1" smtClean="0">
                <a:solidFill>
                  <a:prstClr val="white">
                    <a:lumMod val="95000"/>
                  </a:prstClr>
                </a:solidFill>
                <a:latin typeface="Arial Narrow" pitchFamily="34" charset="0"/>
                <a:cs typeface="Arial" panose="020B0604020202020204" pitchFamily="34" charset="0"/>
              </a:rPr>
              <a:t>Durfee</a:t>
            </a:r>
            <a:r>
              <a:rPr lang="en-US" sz="1000" kern="0" dirty="0" smtClean="0">
                <a:solidFill>
                  <a:prstClr val="white">
                    <a:lumMod val="95000"/>
                  </a:prstClr>
                </a:solidFill>
                <a:latin typeface="Arial Narrow" pitchFamily="34" charset="0"/>
                <a:cs typeface="Arial" panose="020B0604020202020204" pitchFamily="34" charset="0"/>
              </a:rPr>
              <a:t> 21st Century Community Learning Center (grades 9-12)</a:t>
            </a:r>
          </a:p>
          <a:p>
            <a:pPr marL="287338" indent="-287338">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Experiential: Activity: </a:t>
            </a:r>
            <a:r>
              <a:rPr lang="en-US" sz="1000" kern="0" dirty="0" smtClean="0">
                <a:solidFill>
                  <a:prstClr val="white">
                    <a:lumMod val="95000"/>
                  </a:prstClr>
                </a:solidFill>
                <a:latin typeface="Arial Narrow" pitchFamily="34" charset="0"/>
                <a:cs typeface="Arial" panose="020B0604020202020204" pitchFamily="34" charset="0"/>
              </a:rPr>
              <a:t>Online/App Stock Market Game; Personal or Household Budget; Business or Financial Plan; Other</a:t>
            </a:r>
          </a:p>
          <a:p>
            <a:pPr marL="287338" indent="-287338">
              <a:spcAft>
                <a:spcPts val="600"/>
              </a:spcAft>
              <a:defRPr/>
            </a:pPr>
            <a:r>
              <a:rPr lang="en-US" sz="1000" b="1" kern="0" dirty="0">
                <a:solidFill>
                  <a:prstClr val="white">
                    <a:lumMod val="95000"/>
                  </a:prstClr>
                </a:solidFill>
                <a:latin typeface="Arial Narrow" pitchFamily="34" charset="0"/>
                <a:cs typeface="Arial" panose="020B0604020202020204" pitchFamily="34" charset="0"/>
              </a:rPr>
              <a:t>Curriculum Resource</a:t>
            </a:r>
            <a:r>
              <a:rPr lang="en-US" sz="1000" b="1" kern="0" dirty="0" smtClean="0">
                <a:solidFill>
                  <a:prstClr val="white">
                    <a:lumMod val="95000"/>
                  </a:prstClr>
                </a:solidFill>
                <a:latin typeface="Arial Narrow" pitchFamily="34" charset="0"/>
                <a:cs typeface="Arial" panose="020B0604020202020204" pitchFamily="34" charset="0"/>
              </a:rPr>
              <a:t>: </a:t>
            </a:r>
            <a:r>
              <a:rPr lang="en-US" sz="1000" kern="0" dirty="0">
                <a:solidFill>
                  <a:schemeClr val="bg1"/>
                </a:solidFill>
                <a:latin typeface="Arial Narrow" pitchFamily="34" charset="0"/>
                <a:cs typeface="Arial" panose="020B0604020202020204" pitchFamily="34" charset="0"/>
              </a:rPr>
              <a:t>Junior Achievement </a:t>
            </a:r>
            <a:endParaRPr lang="en-US" sz="1000" kern="0" dirty="0" smtClean="0">
              <a:solidFill>
                <a:prstClr val="white">
                  <a:lumMod val="95000"/>
                </a:prstClr>
              </a:solidFill>
              <a:latin typeface="Arial Narrow" pitchFamily="34" charset="0"/>
              <a:cs typeface="Arial" panose="020B0604020202020204" pitchFamily="34" charset="0"/>
            </a:endParaRPr>
          </a:p>
          <a:p>
            <a:pPr marL="287338" indent="-287338">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Students Participating in FLP Program:  </a:t>
            </a:r>
            <a:r>
              <a:rPr lang="en-US" sz="1000" kern="0" dirty="0" smtClean="0">
                <a:solidFill>
                  <a:prstClr val="white">
                    <a:lumMod val="95000"/>
                  </a:prstClr>
                </a:solidFill>
                <a:latin typeface="Arial Narrow" pitchFamily="34" charset="0"/>
                <a:cs typeface="Arial" panose="020B0604020202020204" pitchFamily="34" charset="0"/>
              </a:rPr>
              <a:t>75</a:t>
            </a:r>
          </a:p>
          <a:p>
            <a:pPr marL="287338" indent="-287338">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Educators delivering Financial Literacy Pilot curriculum: </a:t>
            </a:r>
            <a:r>
              <a:rPr lang="en-US" sz="1000" kern="0" dirty="0" smtClean="0">
                <a:solidFill>
                  <a:prstClr val="white">
                    <a:lumMod val="95000"/>
                  </a:prstClr>
                </a:solidFill>
                <a:latin typeface="Arial Narrow" pitchFamily="34" charset="0"/>
                <a:cs typeface="Arial" panose="020B0604020202020204" pitchFamily="34" charset="0"/>
              </a:rPr>
              <a:t>7</a:t>
            </a:r>
            <a:endParaRPr lang="en-US" sz="1000" kern="0" dirty="0">
              <a:solidFill>
                <a:prstClr val="white">
                  <a:lumMod val="95000"/>
                </a:prstClr>
              </a:solidFill>
              <a:latin typeface="Arial Narrow" pitchFamily="34" charset="0"/>
              <a:cs typeface="Arial" panose="020B0604020202020204" pitchFamily="34" charset="0"/>
            </a:endParaRPr>
          </a:p>
        </p:txBody>
      </p:sp>
      <p:sp>
        <p:nvSpPr>
          <p:cNvPr id="114" name="TextBox 113"/>
          <p:cNvSpPr txBox="1"/>
          <p:nvPr/>
        </p:nvSpPr>
        <p:spPr>
          <a:xfrm>
            <a:off x="1062" y="1075171"/>
            <a:ext cx="1242947" cy="2234316"/>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Details</a:t>
            </a:r>
            <a:endParaRPr lang="en-US" sz="1500" dirty="0">
              <a:solidFill>
                <a:prstClr val="white"/>
              </a:solidFill>
              <a:latin typeface="Arial" panose="020B0604020202020204" pitchFamily="34" charset="0"/>
              <a:cs typeface="Arial" panose="020B0604020202020204" pitchFamily="34" charset="0"/>
            </a:endParaRPr>
          </a:p>
        </p:txBody>
      </p:sp>
      <p:sp>
        <p:nvSpPr>
          <p:cNvPr id="117" name="TextBox 116"/>
          <p:cNvSpPr txBox="1"/>
          <p:nvPr/>
        </p:nvSpPr>
        <p:spPr>
          <a:xfrm>
            <a:off x="1" y="6117770"/>
            <a:ext cx="1236268" cy="1314387"/>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External Partners</a:t>
            </a:r>
            <a:endParaRPr lang="en-US" sz="1500" dirty="0">
              <a:solidFill>
                <a:prstClr val="white"/>
              </a:solidFill>
              <a:latin typeface="Arial" panose="020B0604020202020204" pitchFamily="34" charset="0"/>
              <a:cs typeface="Arial" panose="020B0604020202020204" pitchFamily="34" charset="0"/>
            </a:endParaRPr>
          </a:p>
        </p:txBody>
      </p:sp>
      <p:sp>
        <p:nvSpPr>
          <p:cNvPr id="120" name="TextBox 119"/>
          <p:cNvSpPr txBox="1"/>
          <p:nvPr/>
        </p:nvSpPr>
        <p:spPr>
          <a:xfrm>
            <a:off x="-1801" y="7439656"/>
            <a:ext cx="1252700" cy="323165"/>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Contact</a:t>
            </a:r>
            <a:endParaRPr lang="en-US" sz="1500" dirty="0">
              <a:solidFill>
                <a:prstClr val="white"/>
              </a:solidFill>
              <a:latin typeface="Arial" panose="020B0604020202020204" pitchFamily="34" charset="0"/>
              <a:cs typeface="Arial" panose="020B0604020202020204" pitchFamily="34" charset="0"/>
            </a:endParaRPr>
          </a:p>
        </p:txBody>
      </p:sp>
      <p:sp>
        <p:nvSpPr>
          <p:cNvPr id="147" name="TextBox 146"/>
          <p:cNvSpPr txBox="1"/>
          <p:nvPr/>
        </p:nvSpPr>
        <p:spPr>
          <a:xfrm>
            <a:off x="-4631" y="3581399"/>
            <a:ext cx="1255530" cy="2536372"/>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Description</a:t>
            </a:r>
            <a:endParaRPr lang="en-US" sz="1500" dirty="0">
              <a:solidFill>
                <a:prstClr val="white"/>
              </a:solidFill>
              <a:latin typeface="Arial" panose="020B0604020202020204" pitchFamily="34" charset="0"/>
              <a:cs typeface="Arial" panose="020B0604020202020204" pitchFamily="34" charset="0"/>
            </a:endParaRPr>
          </a:p>
        </p:txBody>
      </p:sp>
      <p:sp>
        <p:nvSpPr>
          <p:cNvPr id="148" name="Rectangle 147"/>
          <p:cNvSpPr/>
          <p:nvPr/>
        </p:nvSpPr>
        <p:spPr>
          <a:xfrm>
            <a:off x="1265274" y="3418902"/>
            <a:ext cx="4112483" cy="2677098"/>
          </a:xfrm>
          <a:prstGeom prst="rect">
            <a:avLst/>
          </a:prstGeom>
        </p:spPr>
        <p:txBody>
          <a:bodyPr wrap="square" anchor="ctr" anchorCtr="0">
            <a:noAutofit/>
          </a:bodyPr>
          <a:lstStyle/>
          <a:p>
            <a:r>
              <a:rPr lang="en-US" sz="1000" dirty="0">
                <a:solidFill>
                  <a:schemeClr val="bg1"/>
                </a:solidFill>
                <a:latin typeface="Arial Narrow" panose="020B0606020202030204" pitchFamily="34" charset="0"/>
                <a:cs typeface="Arial" panose="020B0604020202020204" pitchFamily="34" charset="0"/>
              </a:rPr>
              <a:t>FLP program was housed in </a:t>
            </a:r>
            <a:r>
              <a:rPr lang="en-US" sz="1000" dirty="0" err="1">
                <a:solidFill>
                  <a:schemeClr val="bg1"/>
                </a:solidFill>
                <a:latin typeface="Arial Narrow" panose="020B0606020202030204" pitchFamily="34" charset="0"/>
                <a:cs typeface="Arial" panose="020B0604020202020204" pitchFamily="34" charset="0"/>
              </a:rPr>
              <a:t>Durfee’s</a:t>
            </a:r>
            <a:r>
              <a:rPr lang="en-US" sz="1000" dirty="0">
                <a:solidFill>
                  <a:schemeClr val="bg1"/>
                </a:solidFill>
                <a:latin typeface="Arial Narrow" panose="020B0606020202030204" pitchFamily="34" charset="0"/>
                <a:cs typeface="Arial" panose="020B0604020202020204" pitchFamily="34" charset="0"/>
              </a:rPr>
              <a:t> 21st Century Community Learning Center, a voluntary out-of-school-time program that targets students who are struggling with or have social-emotional needs. The 21st Century Community Learning Center program was developed by the </a:t>
            </a:r>
            <a:r>
              <a:rPr lang="en-US" sz="1000" dirty="0" err="1">
                <a:solidFill>
                  <a:schemeClr val="bg1"/>
                </a:solidFill>
                <a:latin typeface="Arial Narrow" panose="020B0606020202030204" pitchFamily="34" charset="0"/>
                <a:cs typeface="Arial" panose="020B0604020202020204" pitchFamily="34" charset="0"/>
              </a:rPr>
              <a:t>Durfee</a:t>
            </a:r>
            <a:r>
              <a:rPr lang="en-US" sz="1000" dirty="0">
                <a:solidFill>
                  <a:schemeClr val="bg1"/>
                </a:solidFill>
                <a:latin typeface="Arial Narrow" panose="020B0606020202030204" pitchFamily="34" charset="0"/>
                <a:cs typeface="Arial" panose="020B0604020202020204" pitchFamily="34" charset="0"/>
              </a:rPr>
              <a:t> FLP team with materials and input from Junior Achievement and </a:t>
            </a:r>
            <a:r>
              <a:rPr lang="en-US" sz="1000" dirty="0" err="1">
                <a:solidFill>
                  <a:schemeClr val="bg1"/>
                </a:solidFill>
                <a:latin typeface="Arial Narrow" panose="020B0606020202030204" pitchFamily="34" charset="0"/>
                <a:cs typeface="Arial" panose="020B0604020202020204" pitchFamily="34" charset="0"/>
              </a:rPr>
              <a:t>Baycoast</a:t>
            </a:r>
            <a:r>
              <a:rPr lang="en-US" sz="1000" dirty="0">
                <a:solidFill>
                  <a:schemeClr val="bg1"/>
                </a:solidFill>
                <a:latin typeface="Arial Narrow" panose="020B0606020202030204" pitchFamily="34" charset="0"/>
                <a:cs typeface="Arial" panose="020B0604020202020204" pitchFamily="34" charset="0"/>
              </a:rPr>
              <a:t> Bank.  This is a credit bearing program.  The curriculum was implemented via a variety of instructional strategies. In addition to teacher-directed, hands-on activities using our school-based curriculum, students used an online simulation where they were given a fictional job, age, income, and education, and were tasked with balancing a personal budget and making life decisions.</a:t>
            </a:r>
          </a:p>
          <a:p>
            <a:r>
              <a:rPr lang="en-US" sz="1000" dirty="0"/>
              <a:t> </a:t>
            </a:r>
          </a:p>
          <a:p>
            <a:r>
              <a:rPr lang="en-US" sz="1000" dirty="0" err="1">
                <a:solidFill>
                  <a:schemeClr val="bg1"/>
                </a:solidFill>
                <a:latin typeface="Arial Narrow" panose="020B0606020202030204" pitchFamily="34" charset="0"/>
                <a:cs typeface="Arial" panose="020B0604020202020204" pitchFamily="34" charset="0"/>
              </a:rPr>
              <a:t>Durfee</a:t>
            </a:r>
            <a:r>
              <a:rPr lang="en-US" sz="1000" dirty="0">
                <a:solidFill>
                  <a:schemeClr val="bg1"/>
                </a:solidFill>
                <a:latin typeface="Arial Narrow" panose="020B0606020202030204" pitchFamily="34" charset="0"/>
                <a:cs typeface="Arial" panose="020B0604020202020204" pitchFamily="34" charset="0"/>
              </a:rPr>
              <a:t>  has also partnered with Junior Achievement, whose representative worked with students on a weekly basis to deliver JA standards-based curriculum, addressing the concepts of Goal setting, Financial choices, Budgeting, Saving, Spending, Investment, Credit, Identity theft, Fraud, and Insurance.</a:t>
            </a:r>
            <a:endParaRPr lang="en-US" sz="1000" kern="0" dirty="0" smtClean="0">
              <a:solidFill>
                <a:schemeClr val="bg1"/>
              </a:solidFill>
              <a:latin typeface="Arial Narrow" panose="020B0606020202030204" pitchFamily="34" charset="0"/>
              <a:cs typeface="Arial" panose="020B0604020202020204" pitchFamily="34" charset="0"/>
            </a:endParaRPr>
          </a:p>
        </p:txBody>
      </p:sp>
      <p:sp>
        <p:nvSpPr>
          <p:cNvPr id="149" name="Rectangle 148"/>
          <p:cNvSpPr/>
          <p:nvPr/>
        </p:nvSpPr>
        <p:spPr>
          <a:xfrm>
            <a:off x="1257975" y="5954233"/>
            <a:ext cx="2933636" cy="1485324"/>
          </a:xfrm>
          <a:prstGeom prst="rect">
            <a:avLst/>
          </a:prstGeom>
        </p:spPr>
        <p:txBody>
          <a:bodyPr wrap="square" anchor="ctr" anchorCtr="0">
            <a:noAutofit/>
          </a:bodyPr>
          <a:lstStyle/>
          <a:p>
            <a:pPr>
              <a:defRPr/>
            </a:pPr>
            <a:endParaRPr lang="en-US" sz="1000" b="1" kern="0" dirty="0" smtClean="0">
              <a:solidFill>
                <a:prstClr val="white">
                  <a:lumMod val="95000"/>
                </a:prstClr>
              </a:solidFill>
              <a:latin typeface="Arial Narrow" pitchFamily="34" charset="0"/>
              <a:cs typeface="Arial" panose="020B0604020202020204" pitchFamily="34" charset="0"/>
            </a:endParaRPr>
          </a:p>
        </p:txBody>
      </p:sp>
      <p:sp>
        <p:nvSpPr>
          <p:cNvPr id="150" name="Rectangle 149"/>
          <p:cNvSpPr/>
          <p:nvPr/>
        </p:nvSpPr>
        <p:spPr>
          <a:xfrm>
            <a:off x="1251451" y="7446787"/>
            <a:ext cx="2932844" cy="325613"/>
          </a:xfrm>
          <a:prstGeom prst="rect">
            <a:avLst/>
          </a:prstGeom>
          <a:solidFill>
            <a:srgbClr val="DEA900"/>
          </a:solidFill>
        </p:spPr>
        <p:txBody>
          <a:bodyPr wrap="square" anchor="ctr" anchorCtr="0">
            <a:noAutofit/>
          </a:bodyPr>
          <a:lstStyle/>
          <a:p>
            <a:pPr>
              <a:defRPr/>
            </a:pPr>
            <a:r>
              <a:rPr lang="en-US" sz="1000" dirty="0" smtClean="0">
                <a:solidFill>
                  <a:prstClr val="white">
                    <a:lumMod val="95000"/>
                  </a:prstClr>
                </a:solidFill>
                <a:latin typeface="Arial Narrow" pitchFamily="34" charset="0"/>
                <a:cs typeface="Arial" pitchFamily="34" charset="0"/>
              </a:rPr>
              <a:t>Brad Silva, </a:t>
            </a:r>
            <a:r>
              <a:rPr lang="en-US" sz="1000" u="sng" dirty="0" smtClean="0">
                <a:solidFill>
                  <a:prstClr val="white">
                    <a:lumMod val="95000"/>
                  </a:prstClr>
                </a:solidFill>
                <a:latin typeface="Arial Narrow" pitchFamily="34" charset="0"/>
                <a:cs typeface="Arial" pitchFamily="34" charset="0"/>
                <a:hlinkClick r:id="rId2"/>
              </a:rPr>
              <a:t>dsilva@fallriverschools.org</a:t>
            </a:r>
            <a:endParaRPr lang="en-US" sz="1000" kern="0" dirty="0">
              <a:solidFill>
                <a:prstClr val="white">
                  <a:lumMod val="95000"/>
                </a:prstClr>
              </a:solidFill>
              <a:latin typeface="Arial Narrow" pitchFamily="34" charset="0"/>
              <a:cs typeface="Arial" pitchFamily="34" charset="0"/>
            </a:endParaRPr>
          </a:p>
        </p:txBody>
      </p:sp>
      <p:sp>
        <p:nvSpPr>
          <p:cNvPr id="177" name="Rectangle 176"/>
          <p:cNvSpPr/>
          <p:nvPr/>
        </p:nvSpPr>
        <p:spPr>
          <a:xfrm>
            <a:off x="5500748" y="771289"/>
            <a:ext cx="2934585" cy="310101"/>
          </a:xfrm>
          <a:prstGeom prst="rect">
            <a:avLst/>
          </a:prstGeom>
        </p:spPr>
        <p:txBody>
          <a:bodyPr wrap="square" anchor="ctr" anchorCtr="0">
            <a:noAutofit/>
          </a:bodyPr>
          <a:lstStyle/>
          <a:p>
            <a:pPr>
              <a:defRPr/>
            </a:pPr>
            <a:r>
              <a:rPr lang="en-US" sz="1200" b="1" kern="0" dirty="0" smtClean="0">
                <a:solidFill>
                  <a:prstClr val="black">
                    <a:lumMod val="85000"/>
                    <a:lumOff val="15000"/>
                  </a:prstClr>
                </a:solidFill>
                <a:latin typeface="Arial Narrow" pitchFamily="34" charset="0"/>
                <a:cs typeface="Arial" panose="020B0604020202020204" pitchFamily="34" charset="0"/>
              </a:rPr>
              <a:t>Haverhill – Haverhill High School</a:t>
            </a:r>
            <a:endParaRPr lang="en-US" sz="1200" b="1" kern="0" dirty="0">
              <a:solidFill>
                <a:prstClr val="black">
                  <a:lumMod val="85000"/>
                  <a:lumOff val="15000"/>
                </a:prstClr>
              </a:solidFill>
              <a:latin typeface="Arial Narrow" pitchFamily="34" charset="0"/>
              <a:cs typeface="Arial" panose="020B0604020202020204" pitchFamily="34" charset="0"/>
            </a:endParaRPr>
          </a:p>
        </p:txBody>
      </p:sp>
      <p:sp>
        <p:nvSpPr>
          <p:cNvPr id="178" name="Rectangle 177"/>
          <p:cNvSpPr/>
          <p:nvPr/>
        </p:nvSpPr>
        <p:spPr>
          <a:xfrm>
            <a:off x="5525278" y="1066800"/>
            <a:ext cx="4460694" cy="2514600"/>
          </a:xfrm>
          <a:prstGeom prst="rect">
            <a:avLst/>
          </a:prstGeom>
          <a:solidFill>
            <a:srgbClr val="4371C5"/>
          </a:solidFill>
        </p:spPr>
        <p:txBody>
          <a:bodyPr wrap="square" anchor="ctr" anchorCtr="0">
            <a:noAutofit/>
          </a:bodyPr>
          <a:lstStyle/>
          <a:p>
            <a:pPr marL="233363" indent="-233363">
              <a:defRPr/>
            </a:pPr>
            <a:r>
              <a:rPr lang="en-US" sz="1000" b="1" kern="0" dirty="0" smtClean="0">
                <a:solidFill>
                  <a:prstClr val="white">
                    <a:lumMod val="95000"/>
                  </a:prstClr>
                </a:solidFill>
                <a:latin typeface="Arial Narrow" pitchFamily="34" charset="0"/>
                <a:cs typeface="Arial" panose="020B0604020202020204" pitchFamily="34" charset="0"/>
              </a:rPr>
              <a:t>Required Course(s): </a:t>
            </a:r>
          </a:p>
          <a:p>
            <a:pPr marL="233363" indent="-1588">
              <a:defRPr/>
            </a:pPr>
            <a:r>
              <a:rPr lang="en-US" sz="1000" kern="0" dirty="0" err="1" smtClean="0">
                <a:solidFill>
                  <a:prstClr val="white">
                    <a:lumMod val="95000"/>
                  </a:prstClr>
                </a:solidFill>
                <a:latin typeface="Arial Narrow" pitchFamily="34" charset="0"/>
                <a:cs typeface="Arial" panose="020B0604020202020204" pitchFamily="34" charset="0"/>
              </a:rPr>
              <a:t>EBiT</a:t>
            </a:r>
            <a:r>
              <a:rPr lang="en-US" sz="1000" kern="0" dirty="0" smtClean="0">
                <a:solidFill>
                  <a:prstClr val="white">
                    <a:lumMod val="95000"/>
                  </a:prstClr>
                </a:solidFill>
                <a:latin typeface="Arial Narrow" pitchFamily="34" charset="0"/>
                <a:cs typeface="Arial" panose="020B0604020202020204" pitchFamily="34" charset="0"/>
              </a:rPr>
              <a:t> Academy Business/Accounting Strand: Earning, Learning, and Investing (grades 11-12); </a:t>
            </a:r>
          </a:p>
          <a:p>
            <a:pPr marL="233363" indent="-1588">
              <a:spcAft>
                <a:spcPts val="600"/>
              </a:spcAft>
              <a:defRPr/>
            </a:pPr>
            <a:r>
              <a:rPr lang="en-US" sz="1000" kern="0" dirty="0" smtClean="0">
                <a:solidFill>
                  <a:prstClr val="white">
                    <a:lumMod val="95000"/>
                  </a:prstClr>
                </a:solidFill>
                <a:latin typeface="Arial Narrow" pitchFamily="34" charset="0"/>
                <a:cs typeface="Arial" panose="020B0604020202020204" pitchFamily="34" charset="0"/>
              </a:rPr>
              <a:t>Night School Program: Financial Literacy Night School Program (grades 9-12)</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Elective Course(s): </a:t>
            </a:r>
            <a:r>
              <a:rPr lang="en-US" sz="1000" kern="0" dirty="0" smtClean="0">
                <a:solidFill>
                  <a:prstClr val="white">
                    <a:lumMod val="95000"/>
                  </a:prstClr>
                </a:solidFill>
                <a:latin typeface="Arial Narrow" pitchFamily="34" charset="0"/>
                <a:cs typeface="Arial" panose="020B0604020202020204" pitchFamily="34" charset="0"/>
              </a:rPr>
              <a:t>Money Matters (grades 9-12)</a:t>
            </a:r>
          </a:p>
          <a:p>
            <a:pPr marL="233363" indent="-233363">
              <a:defRPr/>
            </a:pPr>
            <a:r>
              <a:rPr lang="en-US" sz="1000" b="1" kern="0" dirty="0" smtClean="0">
                <a:solidFill>
                  <a:prstClr val="white">
                    <a:lumMod val="95000"/>
                  </a:prstClr>
                </a:solidFill>
                <a:latin typeface="Arial Narrow" pitchFamily="34" charset="0"/>
                <a:cs typeface="Arial" panose="020B0604020202020204" pitchFamily="34" charset="0"/>
              </a:rPr>
              <a:t>Experiential: Activity: </a:t>
            </a:r>
            <a:r>
              <a:rPr lang="en-US" sz="1000" kern="0" dirty="0" smtClean="0">
                <a:solidFill>
                  <a:prstClr val="white">
                    <a:lumMod val="95000"/>
                  </a:prstClr>
                </a:solidFill>
                <a:latin typeface="Arial Narrow" pitchFamily="34" charset="0"/>
                <a:cs typeface="Arial" panose="020B0604020202020204" pitchFamily="34" charset="0"/>
              </a:rPr>
              <a:t>Credit for Life Fair; Online/App Stock Market Game; Personal or Household Budget; Business or Financial Plan; Job Shadowing; Other</a:t>
            </a:r>
          </a:p>
          <a:p>
            <a:pPr marL="233363" indent="-233363">
              <a:spcBef>
                <a:spcPts val="600"/>
              </a:spcBef>
              <a:defRPr/>
            </a:pPr>
            <a:r>
              <a:rPr lang="en-US" sz="1000" b="1" kern="0" dirty="0" smtClean="0">
                <a:solidFill>
                  <a:prstClr val="white">
                    <a:lumMod val="95000"/>
                  </a:prstClr>
                </a:solidFill>
                <a:latin typeface="Arial Narrow" pitchFamily="34" charset="0"/>
                <a:cs typeface="Arial" panose="020B0604020202020204" pitchFamily="34" charset="0"/>
              </a:rPr>
              <a:t>Curriculum Resource:  </a:t>
            </a:r>
            <a:r>
              <a:rPr lang="en-US" sz="1000" kern="0" dirty="0" smtClean="0">
                <a:solidFill>
                  <a:prstClr val="white">
                    <a:lumMod val="95000"/>
                  </a:prstClr>
                </a:solidFill>
                <a:latin typeface="Arial Narrow" pitchFamily="34" charset="0"/>
                <a:cs typeface="Arial" panose="020B0604020202020204" pitchFamily="34" charset="0"/>
              </a:rPr>
              <a:t>NEFE based (National Endowment for Financial Education); Practical Money Skills for Life website</a:t>
            </a:r>
          </a:p>
          <a:p>
            <a:pPr marL="233363" indent="-233363">
              <a:spcBef>
                <a:spcPts val="600"/>
              </a:spcBef>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Students Participating in FLP Program:  </a:t>
            </a:r>
            <a:r>
              <a:rPr lang="en-US" sz="1000" kern="0" dirty="0" smtClean="0">
                <a:solidFill>
                  <a:prstClr val="white">
                    <a:lumMod val="95000"/>
                  </a:prstClr>
                </a:solidFill>
                <a:latin typeface="Arial Narrow" pitchFamily="34" charset="0"/>
                <a:cs typeface="Arial" panose="020B0604020202020204" pitchFamily="34" charset="0"/>
              </a:rPr>
              <a:t>225</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Educators delivering Financial Literacy Pilot curriculum: </a:t>
            </a:r>
            <a:r>
              <a:rPr lang="en-US" sz="1000" kern="0" dirty="0" smtClean="0">
                <a:solidFill>
                  <a:prstClr val="white">
                    <a:lumMod val="95000"/>
                  </a:prstClr>
                </a:solidFill>
                <a:latin typeface="Arial Narrow" pitchFamily="34" charset="0"/>
                <a:cs typeface="Arial" panose="020B0604020202020204" pitchFamily="34" charset="0"/>
              </a:rPr>
              <a:t>4</a:t>
            </a:r>
          </a:p>
          <a:p>
            <a:pPr marL="233363" indent="-233363">
              <a:spcAft>
                <a:spcPts val="1200"/>
              </a:spcAft>
              <a:defRPr/>
            </a:pPr>
            <a:r>
              <a:rPr lang="en-US" sz="1000" b="1" kern="0" dirty="0" smtClean="0">
                <a:solidFill>
                  <a:prstClr val="white">
                    <a:lumMod val="95000"/>
                  </a:prstClr>
                </a:solidFill>
                <a:latin typeface="Arial Narrow" pitchFamily="34" charset="0"/>
                <a:cs typeface="Arial" panose="020B0604020202020204" pitchFamily="34" charset="0"/>
              </a:rPr>
              <a:t>PD Provider:  </a:t>
            </a:r>
            <a:r>
              <a:rPr lang="en-US" sz="1000" kern="0" dirty="0" smtClean="0">
                <a:solidFill>
                  <a:prstClr val="white">
                    <a:lumMod val="95000"/>
                  </a:prstClr>
                </a:solidFill>
                <a:latin typeface="Arial Narrow" pitchFamily="34" charset="0"/>
                <a:cs typeface="Arial" panose="020B0604020202020204" pitchFamily="34" charset="0"/>
              </a:rPr>
              <a:t>National Financial Educators Council; Lynda.com</a:t>
            </a:r>
          </a:p>
        </p:txBody>
      </p:sp>
      <p:sp>
        <p:nvSpPr>
          <p:cNvPr id="179" name="Rectangle 178"/>
          <p:cNvSpPr/>
          <p:nvPr/>
        </p:nvSpPr>
        <p:spPr>
          <a:xfrm>
            <a:off x="5511379" y="3435816"/>
            <a:ext cx="4547023" cy="2660184"/>
          </a:xfrm>
          <a:prstGeom prst="rect">
            <a:avLst/>
          </a:prstGeom>
        </p:spPr>
        <p:txBody>
          <a:bodyPr wrap="square" anchor="ctr" anchorCtr="0">
            <a:noAutofit/>
          </a:bodyPr>
          <a:lstStyle/>
          <a:p>
            <a:r>
              <a:rPr lang="en-US" sz="1000" dirty="0">
                <a:solidFill>
                  <a:schemeClr val="bg1"/>
                </a:solidFill>
                <a:latin typeface="Arial Narrow" panose="020B0606020202030204" pitchFamily="34" charset="0"/>
              </a:rPr>
              <a:t>This year, with the help of the Financial Literacy Grant, we introduced a Financial Literacy class to the night school. The class was a half-year and started in January. The HHS Night school is for students who could not attend during the day and mostly work during the day. They had trouble previously attending school.  The instructor was equipped with IPads, the NEFE curriculum, and supplemental material, as well as professional development.  We also took advantage of Lynda.com. This is a great professional development web site and includes many tutorials and classes in business and finance. The class Earning, Learning, and Investing for a New Generation was also started this year. We ran one section for juniors and seniors in September and a second section started in January.  We worked on introducing Financial Literacy to the Life Skills program and hope to get that in place by next year. Our Credit for Life Fair was held in April and we had two speakers come in to talk to students about presentation, first impressions, and interviews.</a:t>
            </a:r>
          </a:p>
        </p:txBody>
      </p:sp>
      <p:sp>
        <p:nvSpPr>
          <p:cNvPr id="180" name="Rectangle 179"/>
          <p:cNvSpPr/>
          <p:nvPr/>
        </p:nvSpPr>
        <p:spPr>
          <a:xfrm>
            <a:off x="5504080" y="5968404"/>
            <a:ext cx="2933636" cy="1485324"/>
          </a:xfrm>
          <a:prstGeom prst="rect">
            <a:avLst/>
          </a:prstGeom>
        </p:spPr>
        <p:txBody>
          <a:bodyPr wrap="square" anchor="ctr" anchorCtr="0">
            <a:noAutofit/>
          </a:bodyPr>
          <a:lstStyle/>
          <a:p>
            <a:pPr>
              <a:defRPr/>
            </a:pPr>
            <a:endParaRPr lang="en-US" sz="1000" b="1" kern="0" dirty="0" smtClean="0">
              <a:solidFill>
                <a:prstClr val="white">
                  <a:lumMod val="95000"/>
                </a:prstClr>
              </a:solidFill>
              <a:latin typeface="Arial Narrow" pitchFamily="34" charset="0"/>
              <a:cs typeface="Arial" panose="020B0604020202020204" pitchFamily="34" charset="0"/>
            </a:endParaRPr>
          </a:p>
        </p:txBody>
      </p:sp>
      <p:sp>
        <p:nvSpPr>
          <p:cNvPr id="181" name="Rectangle 180"/>
          <p:cNvSpPr/>
          <p:nvPr/>
        </p:nvSpPr>
        <p:spPr>
          <a:xfrm>
            <a:off x="5497556" y="7449383"/>
            <a:ext cx="2932844" cy="325613"/>
          </a:xfrm>
          <a:prstGeom prst="rect">
            <a:avLst/>
          </a:prstGeom>
          <a:solidFill>
            <a:srgbClr val="DEA900"/>
          </a:solidFill>
        </p:spPr>
        <p:txBody>
          <a:bodyPr wrap="square" anchor="ctr" anchorCtr="0">
            <a:noAutofit/>
          </a:bodyPr>
          <a:lstStyle/>
          <a:p>
            <a:pPr>
              <a:defRPr/>
            </a:pPr>
            <a:r>
              <a:rPr lang="en-US" sz="1000" dirty="0" smtClean="0">
                <a:solidFill>
                  <a:prstClr val="white">
                    <a:lumMod val="95000"/>
                  </a:prstClr>
                </a:solidFill>
                <a:latin typeface="Arial Narrow" pitchFamily="34" charset="0"/>
                <a:cs typeface="Arial" pitchFamily="34" charset="0"/>
              </a:rPr>
              <a:t>Susan Finn, </a:t>
            </a:r>
            <a:r>
              <a:rPr lang="en-US" sz="1000" dirty="0" smtClean="0">
                <a:solidFill>
                  <a:prstClr val="white">
                    <a:lumMod val="95000"/>
                  </a:prstClr>
                </a:solidFill>
                <a:latin typeface="Arial Narrow" pitchFamily="34" charset="0"/>
                <a:cs typeface="Arial" pitchFamily="34" charset="0"/>
                <a:hlinkClick r:id="rId3"/>
              </a:rPr>
              <a:t>sfinn@haverhill-ps.org</a:t>
            </a:r>
            <a:r>
              <a:rPr lang="en-US" sz="1000" dirty="0" smtClean="0">
                <a:solidFill>
                  <a:prstClr val="white">
                    <a:lumMod val="95000"/>
                  </a:prstClr>
                </a:solidFill>
                <a:latin typeface="Arial Narrow" pitchFamily="34" charset="0"/>
                <a:cs typeface="Arial" pitchFamily="34" charset="0"/>
              </a:rPr>
              <a:t> </a:t>
            </a:r>
            <a:endParaRPr lang="en-US" sz="1000" kern="0" dirty="0">
              <a:solidFill>
                <a:prstClr val="white">
                  <a:lumMod val="95000"/>
                </a:prstClr>
              </a:solidFill>
              <a:latin typeface="Arial Narrow" pitchFamily="34" charset="0"/>
              <a:cs typeface="Arial" pitchFamily="34" charset="0"/>
            </a:endParaRPr>
          </a:p>
        </p:txBody>
      </p:sp>
      <p:sp>
        <p:nvSpPr>
          <p:cNvPr id="185" name="Rectangle 184"/>
          <p:cNvSpPr/>
          <p:nvPr/>
        </p:nvSpPr>
        <p:spPr>
          <a:xfrm>
            <a:off x="8442326" y="5971942"/>
            <a:ext cx="2933636" cy="1485324"/>
          </a:xfrm>
          <a:prstGeom prst="rect">
            <a:avLst/>
          </a:prstGeom>
        </p:spPr>
        <p:txBody>
          <a:bodyPr wrap="square" anchor="ctr" anchorCtr="0">
            <a:noAutofit/>
          </a:bodyPr>
          <a:lstStyle/>
          <a:p>
            <a:pPr>
              <a:defRPr/>
            </a:pPr>
            <a:endParaRPr lang="en-US" sz="900" b="1" kern="0" dirty="0" smtClean="0">
              <a:solidFill>
                <a:prstClr val="white">
                  <a:lumMod val="95000"/>
                </a:prstClr>
              </a:solidFill>
              <a:latin typeface="Arial Narrow" pitchFamily="34" charset="0"/>
              <a:cs typeface="Arial" panose="020B0604020202020204" pitchFamily="34" charset="0"/>
            </a:endParaRPr>
          </a:p>
        </p:txBody>
      </p:sp>
      <p:sp>
        <p:nvSpPr>
          <p:cNvPr id="39" name="Rectangle 38" descr="header background"/>
          <p:cNvSpPr/>
          <p:nvPr/>
        </p:nvSpPr>
        <p:spPr>
          <a:xfrm>
            <a:off x="0" y="0"/>
            <a:ext cx="10058400" cy="669851"/>
          </a:xfrm>
          <a:prstGeom prst="rect">
            <a:avLst/>
          </a:prstGeom>
          <a:solidFill>
            <a:srgbClr val="4E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0" name="TextBox 39"/>
          <p:cNvSpPr txBox="1"/>
          <p:nvPr/>
        </p:nvSpPr>
        <p:spPr>
          <a:xfrm>
            <a:off x="180753" y="53165"/>
            <a:ext cx="9877650" cy="592983"/>
          </a:xfrm>
          <a:prstGeom prst="rect">
            <a:avLst/>
          </a:prstGeom>
          <a:noFill/>
        </p:spPr>
        <p:txBody>
          <a:bodyPr wrap="square" lIns="101882" tIns="50941" rIns="101882" bIns="50941" rtlCol="0">
            <a:spAutoFit/>
          </a:bodyPr>
          <a:lstStyle/>
          <a:p>
            <a:pPr algn="ctr"/>
            <a:r>
              <a:rPr lang="en-US" sz="3100" spc="200" dirty="0" smtClean="0">
                <a:solidFill>
                  <a:prstClr val="white">
                    <a:lumMod val="95000"/>
                  </a:prstClr>
                </a:solidFill>
                <a:latin typeface="Berlin Sans FB" pitchFamily="34" charset="0"/>
                <a:cs typeface="Arial" panose="020B0604020202020204" pitchFamily="34" charset="0"/>
              </a:rPr>
              <a:t>High School Financial Literacy Pilot Program</a:t>
            </a:r>
            <a:endParaRPr lang="en-US" sz="3100" spc="200" dirty="0">
              <a:solidFill>
                <a:prstClr val="white">
                  <a:lumMod val="95000"/>
                </a:prstClr>
              </a:solidFill>
              <a:latin typeface="Berlin Sans FB" pitchFamily="34" charset="0"/>
              <a:cs typeface="Arial" panose="020B0604020202020204" pitchFamily="34" charset="0"/>
            </a:endParaRPr>
          </a:p>
        </p:txBody>
      </p:sp>
      <p:grpSp>
        <p:nvGrpSpPr>
          <p:cNvPr id="2" name="Group 172" descr="Chart Icon"/>
          <p:cNvGrpSpPr/>
          <p:nvPr/>
        </p:nvGrpSpPr>
        <p:grpSpPr>
          <a:xfrm>
            <a:off x="103246" y="85064"/>
            <a:ext cx="556972" cy="507176"/>
            <a:chOff x="4505127" y="6916618"/>
            <a:chExt cx="556972" cy="507176"/>
          </a:xfrm>
        </p:grpSpPr>
        <p:sp>
          <p:nvSpPr>
            <p:cNvPr id="42" name="Freeform 41" descr="Chart Icon"/>
            <p:cNvSpPr/>
            <p:nvPr/>
          </p:nvSpPr>
          <p:spPr>
            <a:xfrm>
              <a:off x="4960666" y="7016772"/>
              <a:ext cx="79425" cy="407022"/>
            </a:xfrm>
            <a:custGeom>
              <a:avLst/>
              <a:gdLst>
                <a:gd name="connsiteX0" fmla="*/ 37679 w 71989"/>
                <a:gd name="connsiteY0" fmla="*/ 0 h 350919"/>
                <a:gd name="connsiteX1" fmla="*/ 43842 w 71989"/>
                <a:gd name="connsiteY1" fmla="*/ 0 h 350919"/>
                <a:gd name="connsiteX2" fmla="*/ 71989 w 71989"/>
                <a:gd name="connsiteY2" fmla="*/ 46040 h 350919"/>
                <a:gd name="connsiteX3" fmla="*/ 71989 w 71989"/>
                <a:gd name="connsiteY3" fmla="*/ 350919 h 350919"/>
                <a:gd name="connsiteX4" fmla="*/ 0 w 71989"/>
                <a:gd name="connsiteY4" fmla="*/ 350919 h 350919"/>
                <a:gd name="connsiteX5" fmla="*/ 0 w 71989"/>
                <a:gd name="connsiteY5" fmla="*/ 19898 h 350919"/>
                <a:gd name="connsiteX0" fmla="*/ 37679 w 100992"/>
                <a:gd name="connsiteY0" fmla="*/ 0 h 350919"/>
                <a:gd name="connsiteX1" fmla="*/ 100992 w 100992"/>
                <a:gd name="connsiteY1" fmla="*/ 7096 h 350919"/>
                <a:gd name="connsiteX2" fmla="*/ 71989 w 100992"/>
                <a:gd name="connsiteY2" fmla="*/ 46040 h 350919"/>
                <a:gd name="connsiteX3" fmla="*/ 71989 w 100992"/>
                <a:gd name="connsiteY3" fmla="*/ 350919 h 350919"/>
                <a:gd name="connsiteX4" fmla="*/ 0 w 100992"/>
                <a:gd name="connsiteY4" fmla="*/ 350919 h 350919"/>
                <a:gd name="connsiteX5" fmla="*/ 0 w 100992"/>
                <a:gd name="connsiteY5" fmla="*/ 19898 h 350919"/>
                <a:gd name="connsiteX6" fmla="*/ 37679 w 100992"/>
                <a:gd name="connsiteY6" fmla="*/ 0 h 350919"/>
                <a:gd name="connsiteX0" fmla="*/ 37679 w 71989"/>
                <a:gd name="connsiteY0" fmla="*/ 0 h 350919"/>
                <a:gd name="connsiteX1" fmla="*/ 71989 w 71989"/>
                <a:gd name="connsiteY1" fmla="*/ 46040 h 350919"/>
                <a:gd name="connsiteX2" fmla="*/ 71989 w 71989"/>
                <a:gd name="connsiteY2" fmla="*/ 350919 h 350919"/>
                <a:gd name="connsiteX3" fmla="*/ 0 w 71989"/>
                <a:gd name="connsiteY3" fmla="*/ 350919 h 350919"/>
                <a:gd name="connsiteX4" fmla="*/ 0 w 71989"/>
                <a:gd name="connsiteY4" fmla="*/ 19898 h 350919"/>
                <a:gd name="connsiteX5" fmla="*/ 37679 w 71989"/>
                <a:gd name="connsiteY5" fmla="*/ 0 h 350919"/>
                <a:gd name="connsiteX0" fmla="*/ 40060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40060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989" h="355650">
                  <a:moveTo>
                    <a:pt x="37678" y="0"/>
                  </a:moveTo>
                  <a:lnTo>
                    <a:pt x="71989" y="50771"/>
                  </a:lnTo>
                  <a:lnTo>
                    <a:pt x="71989" y="355650"/>
                  </a:lnTo>
                  <a:lnTo>
                    <a:pt x="0" y="355650"/>
                  </a:lnTo>
                  <a:lnTo>
                    <a:pt x="0" y="24629"/>
                  </a:lnTo>
                  <a:lnTo>
                    <a:pt x="37678" y="0"/>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cs typeface="Arial" panose="020B0604020202020204" pitchFamily="34" charset="0"/>
              </a:endParaRPr>
            </a:p>
          </p:txBody>
        </p:sp>
        <p:sp>
          <p:nvSpPr>
            <p:cNvPr id="43" name="Freeform 42" descr="Chart Icon"/>
            <p:cNvSpPr/>
            <p:nvPr/>
          </p:nvSpPr>
          <p:spPr>
            <a:xfrm>
              <a:off x="4862801" y="7047691"/>
              <a:ext cx="79425" cy="376103"/>
            </a:xfrm>
            <a:custGeom>
              <a:avLst/>
              <a:gdLst>
                <a:gd name="connsiteX0" fmla="*/ 71989 w 71989"/>
                <a:gd name="connsiteY0" fmla="*/ 0 h 328633"/>
                <a:gd name="connsiteX1" fmla="*/ 71989 w 71989"/>
                <a:gd name="connsiteY1" fmla="*/ 328633 h 328633"/>
                <a:gd name="connsiteX2" fmla="*/ 0 w 71989"/>
                <a:gd name="connsiteY2" fmla="*/ 328633 h 328633"/>
                <a:gd name="connsiteX3" fmla="*/ 0 w 71989"/>
                <a:gd name="connsiteY3" fmla="*/ 41137 h 328633"/>
              </a:gdLst>
              <a:ahLst/>
              <a:cxnLst>
                <a:cxn ang="0">
                  <a:pos x="connsiteX0" y="connsiteY0"/>
                </a:cxn>
                <a:cxn ang="0">
                  <a:pos x="connsiteX1" y="connsiteY1"/>
                </a:cxn>
                <a:cxn ang="0">
                  <a:pos x="connsiteX2" y="connsiteY2"/>
                </a:cxn>
                <a:cxn ang="0">
                  <a:pos x="connsiteX3" y="connsiteY3"/>
                </a:cxn>
              </a:cxnLst>
              <a:rect l="l" t="t" r="r" b="b"/>
              <a:pathLst>
                <a:path w="71989" h="328633">
                  <a:moveTo>
                    <a:pt x="71989" y="0"/>
                  </a:moveTo>
                  <a:lnTo>
                    <a:pt x="71989" y="328633"/>
                  </a:lnTo>
                  <a:lnTo>
                    <a:pt x="0" y="328633"/>
                  </a:lnTo>
                  <a:lnTo>
                    <a:pt x="0" y="41137"/>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4" name="Freeform 43" descr="Chart Icon"/>
            <p:cNvSpPr/>
            <p:nvPr/>
          </p:nvSpPr>
          <p:spPr>
            <a:xfrm>
              <a:off x="4764936" y="7100278"/>
              <a:ext cx="79425" cy="323516"/>
            </a:xfrm>
            <a:custGeom>
              <a:avLst/>
              <a:gdLst>
                <a:gd name="connsiteX0" fmla="*/ 71989 w 71989"/>
                <a:gd name="connsiteY0" fmla="*/ 0 h 282684"/>
                <a:gd name="connsiteX1" fmla="*/ 71989 w 71989"/>
                <a:gd name="connsiteY1" fmla="*/ 282684 h 282684"/>
                <a:gd name="connsiteX2" fmla="*/ 0 w 71989"/>
                <a:gd name="connsiteY2" fmla="*/ 282684 h 282684"/>
                <a:gd name="connsiteX3" fmla="*/ 0 w 71989"/>
                <a:gd name="connsiteY3" fmla="*/ 38704 h 282684"/>
              </a:gdLst>
              <a:ahLst/>
              <a:cxnLst>
                <a:cxn ang="0">
                  <a:pos x="connsiteX0" y="connsiteY0"/>
                </a:cxn>
                <a:cxn ang="0">
                  <a:pos x="connsiteX1" y="connsiteY1"/>
                </a:cxn>
                <a:cxn ang="0">
                  <a:pos x="connsiteX2" y="connsiteY2"/>
                </a:cxn>
                <a:cxn ang="0">
                  <a:pos x="connsiteX3" y="connsiteY3"/>
                </a:cxn>
              </a:cxnLst>
              <a:rect l="l" t="t" r="r" b="b"/>
              <a:pathLst>
                <a:path w="71989" h="282684">
                  <a:moveTo>
                    <a:pt x="71989" y="0"/>
                  </a:moveTo>
                  <a:lnTo>
                    <a:pt x="71989" y="282684"/>
                  </a:lnTo>
                  <a:lnTo>
                    <a:pt x="0" y="282684"/>
                  </a:lnTo>
                  <a:lnTo>
                    <a:pt x="0" y="38704"/>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5" name="Freeform 44" descr="Chart Icon"/>
            <p:cNvSpPr/>
            <p:nvPr/>
          </p:nvSpPr>
          <p:spPr>
            <a:xfrm>
              <a:off x="4667072" y="7073967"/>
              <a:ext cx="79425" cy="349827"/>
            </a:xfrm>
            <a:custGeom>
              <a:avLst/>
              <a:gdLst>
                <a:gd name="connsiteX0" fmla="*/ 69910 w 71989"/>
                <a:gd name="connsiteY0" fmla="*/ 0 h 305674"/>
                <a:gd name="connsiteX1" fmla="*/ 71989 w 71989"/>
                <a:gd name="connsiteY1" fmla="*/ 4158 h 305674"/>
                <a:gd name="connsiteX2" fmla="*/ 71989 w 71989"/>
                <a:gd name="connsiteY2" fmla="*/ 305674 h 305674"/>
                <a:gd name="connsiteX3" fmla="*/ 0 w 71989"/>
                <a:gd name="connsiteY3" fmla="*/ 305674 h 305674"/>
                <a:gd name="connsiteX4" fmla="*/ 0 w 71989"/>
                <a:gd name="connsiteY4" fmla="*/ 54673 h 3056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989" h="305674">
                  <a:moveTo>
                    <a:pt x="69910" y="0"/>
                  </a:moveTo>
                  <a:lnTo>
                    <a:pt x="71989" y="4158"/>
                  </a:lnTo>
                  <a:lnTo>
                    <a:pt x="71989" y="305674"/>
                  </a:lnTo>
                  <a:lnTo>
                    <a:pt x="0" y="305674"/>
                  </a:lnTo>
                  <a:lnTo>
                    <a:pt x="0" y="54673"/>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6" name="Freeform 45" descr="Chart Icon"/>
            <p:cNvSpPr/>
            <p:nvPr/>
          </p:nvSpPr>
          <p:spPr>
            <a:xfrm>
              <a:off x="4569208" y="7151495"/>
              <a:ext cx="79425" cy="272299"/>
            </a:xfrm>
            <a:custGeom>
              <a:avLst/>
              <a:gdLst>
                <a:gd name="connsiteX0" fmla="*/ 71989 w 71989"/>
                <a:gd name="connsiteY0" fmla="*/ 0 h 237931"/>
                <a:gd name="connsiteX1" fmla="*/ 71989 w 71989"/>
                <a:gd name="connsiteY1" fmla="*/ 237931 h 237931"/>
                <a:gd name="connsiteX2" fmla="*/ 0 w 71989"/>
                <a:gd name="connsiteY2" fmla="*/ 237931 h 237931"/>
                <a:gd name="connsiteX3" fmla="*/ 0 w 71989"/>
                <a:gd name="connsiteY3" fmla="*/ 56299 h 237931"/>
              </a:gdLst>
              <a:ahLst/>
              <a:cxnLst>
                <a:cxn ang="0">
                  <a:pos x="connsiteX0" y="connsiteY0"/>
                </a:cxn>
                <a:cxn ang="0">
                  <a:pos x="connsiteX1" y="connsiteY1"/>
                </a:cxn>
                <a:cxn ang="0">
                  <a:pos x="connsiteX2" y="connsiteY2"/>
                </a:cxn>
                <a:cxn ang="0">
                  <a:pos x="connsiteX3" y="connsiteY3"/>
                </a:cxn>
              </a:cxnLst>
              <a:rect l="l" t="t" r="r" b="b"/>
              <a:pathLst>
                <a:path w="71989" h="237931">
                  <a:moveTo>
                    <a:pt x="71989" y="0"/>
                  </a:moveTo>
                  <a:lnTo>
                    <a:pt x="71989" y="237931"/>
                  </a:lnTo>
                  <a:lnTo>
                    <a:pt x="0" y="237931"/>
                  </a:lnTo>
                  <a:lnTo>
                    <a:pt x="0" y="56299"/>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7" name="Rectangle 48" descr="Chart Icon"/>
            <p:cNvSpPr/>
            <p:nvPr/>
          </p:nvSpPr>
          <p:spPr>
            <a:xfrm>
              <a:off x="4505127" y="6916618"/>
              <a:ext cx="556972" cy="286928"/>
            </a:xfrm>
            <a:custGeom>
              <a:avLst/>
              <a:gdLst>
                <a:gd name="connsiteX0" fmla="*/ 0 w 238125"/>
                <a:gd name="connsiteY0" fmla="*/ 0 h 71437"/>
                <a:gd name="connsiteX1" fmla="*/ 238125 w 238125"/>
                <a:gd name="connsiteY1" fmla="*/ 0 h 71437"/>
                <a:gd name="connsiteX2" fmla="*/ 238125 w 238125"/>
                <a:gd name="connsiteY2" fmla="*/ 71437 h 71437"/>
                <a:gd name="connsiteX3" fmla="*/ 0 w 238125"/>
                <a:gd name="connsiteY3" fmla="*/ 71437 h 71437"/>
                <a:gd name="connsiteX4" fmla="*/ 0 w 238125"/>
                <a:gd name="connsiteY4" fmla="*/ 0 h 71437"/>
                <a:gd name="connsiteX0" fmla="*/ 0 w 259556"/>
                <a:gd name="connsiteY0" fmla="*/ 0 h 71437"/>
                <a:gd name="connsiteX1" fmla="*/ 259556 w 259556"/>
                <a:gd name="connsiteY1" fmla="*/ 0 h 71437"/>
                <a:gd name="connsiteX2" fmla="*/ 259556 w 259556"/>
                <a:gd name="connsiteY2" fmla="*/ 71437 h 71437"/>
                <a:gd name="connsiteX3" fmla="*/ 21431 w 259556"/>
                <a:gd name="connsiteY3" fmla="*/ 71437 h 71437"/>
                <a:gd name="connsiteX4" fmla="*/ 0 w 259556"/>
                <a:gd name="connsiteY4" fmla="*/ 0 h 71437"/>
                <a:gd name="connsiteX0" fmla="*/ 0 w 259556"/>
                <a:gd name="connsiteY0" fmla="*/ 135732 h 207169"/>
                <a:gd name="connsiteX1" fmla="*/ 219074 w 259556"/>
                <a:gd name="connsiteY1" fmla="*/ 0 h 207169"/>
                <a:gd name="connsiteX2" fmla="*/ 259556 w 259556"/>
                <a:gd name="connsiteY2" fmla="*/ 207169 h 207169"/>
                <a:gd name="connsiteX3" fmla="*/ 21431 w 259556"/>
                <a:gd name="connsiteY3" fmla="*/ 207169 h 207169"/>
                <a:gd name="connsiteX4" fmla="*/ 0 w 259556"/>
                <a:gd name="connsiteY4" fmla="*/ 135732 h 207169"/>
                <a:gd name="connsiteX0" fmla="*/ 0 w 219074"/>
                <a:gd name="connsiteY0" fmla="*/ 135732 h 207169"/>
                <a:gd name="connsiteX1" fmla="*/ 219074 w 219074"/>
                <a:gd name="connsiteY1" fmla="*/ 0 h 207169"/>
                <a:gd name="connsiteX2" fmla="*/ 195262 w 219074"/>
                <a:gd name="connsiteY2" fmla="*/ 52388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197644 w 219074"/>
                <a:gd name="connsiteY2" fmla="*/ 80963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211930 w 219074"/>
                <a:gd name="connsiteY2" fmla="*/ 33338 h 207169"/>
                <a:gd name="connsiteX3" fmla="*/ 197644 w 219074"/>
                <a:gd name="connsiteY3" fmla="*/ 80963 h 207169"/>
                <a:gd name="connsiteX4" fmla="*/ 21431 w 219074"/>
                <a:gd name="connsiteY4" fmla="*/ 207169 h 207169"/>
                <a:gd name="connsiteX5" fmla="*/ 0 w 219074"/>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197644 w 271462"/>
                <a:gd name="connsiteY3" fmla="*/ 80963 h 207169"/>
                <a:gd name="connsiteX4" fmla="*/ 21431 w 271462"/>
                <a:gd name="connsiteY4" fmla="*/ 207169 h 207169"/>
                <a:gd name="connsiteX5" fmla="*/ 0 w 271462"/>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228599 w 271462"/>
                <a:gd name="connsiteY3" fmla="*/ 73819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50030 w 271462"/>
                <a:gd name="connsiteY3" fmla="*/ 154782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69080 w 271462"/>
                <a:gd name="connsiteY3" fmla="*/ 92869 h 207169"/>
                <a:gd name="connsiteX4" fmla="*/ 250030 w 271462"/>
                <a:gd name="connsiteY4" fmla="*/ 154782 h 207169"/>
                <a:gd name="connsiteX5" fmla="*/ 197644 w 271462"/>
                <a:gd name="connsiteY5" fmla="*/ 80963 h 207169"/>
                <a:gd name="connsiteX6" fmla="*/ 21431 w 271462"/>
                <a:gd name="connsiteY6" fmla="*/ 207169 h 207169"/>
                <a:gd name="connsiteX7" fmla="*/ 0 w 271462"/>
                <a:gd name="connsiteY7" fmla="*/ 135732 h 207169"/>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250030 w 447674"/>
                <a:gd name="connsiteY4" fmla="*/ 176213 h 228600"/>
                <a:gd name="connsiteX5" fmla="*/ 197644 w 447674"/>
                <a:gd name="connsiteY5" fmla="*/ 102394 h 228600"/>
                <a:gd name="connsiteX6" fmla="*/ 21431 w 447674"/>
                <a:gd name="connsiteY6" fmla="*/ 228600 h 228600"/>
                <a:gd name="connsiteX7" fmla="*/ 0 w 447674"/>
                <a:gd name="connsiteY7"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352424 w 447674"/>
                <a:gd name="connsiteY4" fmla="*/ 83344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438149 w 447674"/>
                <a:gd name="connsiteY4" fmla="*/ 28575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250030 w 438149"/>
                <a:gd name="connsiteY5" fmla="*/ 159545 h 211932"/>
                <a:gd name="connsiteX6" fmla="*/ 197644 w 438149"/>
                <a:gd name="connsiteY6" fmla="*/ 85726 h 211932"/>
                <a:gd name="connsiteX7" fmla="*/ 21431 w 438149"/>
                <a:gd name="connsiteY7" fmla="*/ 211932 h 211932"/>
                <a:gd name="connsiteX8" fmla="*/ 0 w 438149"/>
                <a:gd name="connsiteY8" fmla="*/ 140495 h 211932"/>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382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38149"/>
                <a:gd name="connsiteY0" fmla="*/ 185738 h 257175"/>
                <a:gd name="connsiteX1" fmla="*/ 219074 w 438149"/>
                <a:gd name="connsiteY1" fmla="*/ 50006 h 257175"/>
                <a:gd name="connsiteX2" fmla="*/ 271462 w 438149"/>
                <a:gd name="connsiteY2" fmla="*/ 114300 h 257175"/>
                <a:gd name="connsiteX3" fmla="*/ 383380 w 438149"/>
                <a:gd name="connsiteY3" fmla="*/ 45243 h 257175"/>
                <a:gd name="connsiteX4" fmla="*/ 438149 w 438149"/>
                <a:gd name="connsiteY4" fmla="*/ 57150 h 257175"/>
                <a:gd name="connsiteX5" fmla="*/ 400050 w 438149"/>
                <a:gd name="connsiteY5" fmla="*/ 0 h 257175"/>
                <a:gd name="connsiteX6" fmla="*/ 250030 w 438149"/>
                <a:gd name="connsiteY6" fmla="*/ 204788 h 257175"/>
                <a:gd name="connsiteX7" fmla="*/ 197644 w 438149"/>
                <a:gd name="connsiteY7" fmla="*/ 130969 h 257175"/>
                <a:gd name="connsiteX8" fmla="*/ 21431 w 438149"/>
                <a:gd name="connsiteY8" fmla="*/ 257175 h 257175"/>
                <a:gd name="connsiteX9" fmla="*/ 0 w 438149"/>
                <a:gd name="connsiteY9" fmla="*/ 185738 h 257175"/>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8576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97681 w 497681"/>
                <a:gd name="connsiteY4" fmla="*/ 4763 h 211932"/>
                <a:gd name="connsiteX5" fmla="*/ 409575 w 497681"/>
                <a:gd name="connsiteY5" fmla="*/ 28576 h 211932"/>
                <a:gd name="connsiteX6" fmla="*/ 250030 w 497681"/>
                <a:gd name="connsiteY6" fmla="*/ 159545 h 211932"/>
                <a:gd name="connsiteX7" fmla="*/ 197644 w 497681"/>
                <a:gd name="connsiteY7" fmla="*/ 85726 h 211932"/>
                <a:gd name="connsiteX8" fmla="*/ 21431 w 497681"/>
                <a:gd name="connsiteY8" fmla="*/ 211932 h 211932"/>
                <a:gd name="connsiteX9" fmla="*/ 0 w 497681"/>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21481 w 497681"/>
                <a:gd name="connsiteY4" fmla="*/ 4763 h 211932"/>
                <a:gd name="connsiteX5" fmla="*/ 497681 w 497681"/>
                <a:gd name="connsiteY5" fmla="*/ 4763 h 211932"/>
                <a:gd name="connsiteX6" fmla="*/ 409575 w 497681"/>
                <a:gd name="connsiteY6" fmla="*/ 28576 h 211932"/>
                <a:gd name="connsiteX7" fmla="*/ 250030 w 497681"/>
                <a:gd name="connsiteY7" fmla="*/ 159545 h 211932"/>
                <a:gd name="connsiteX8" fmla="*/ 197644 w 497681"/>
                <a:gd name="connsiteY8" fmla="*/ 85726 h 211932"/>
                <a:gd name="connsiteX9" fmla="*/ 21431 w 497681"/>
                <a:gd name="connsiteY9" fmla="*/ 211932 h 211932"/>
                <a:gd name="connsiteX10" fmla="*/ 0 w 497681"/>
                <a:gd name="connsiteY10" fmla="*/ 140495 h 211932"/>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97681 w 497681"/>
                <a:gd name="connsiteY4" fmla="*/ 0 h 254794"/>
                <a:gd name="connsiteX5" fmla="*/ 497681 w 497681"/>
                <a:gd name="connsiteY5" fmla="*/ 47625 h 254794"/>
                <a:gd name="connsiteX6" fmla="*/ 409575 w 497681"/>
                <a:gd name="connsiteY6" fmla="*/ 71438 h 254794"/>
                <a:gd name="connsiteX7" fmla="*/ 250030 w 497681"/>
                <a:gd name="connsiteY7" fmla="*/ 202407 h 254794"/>
                <a:gd name="connsiteX8" fmla="*/ 197644 w 497681"/>
                <a:gd name="connsiteY8" fmla="*/ 128588 h 254794"/>
                <a:gd name="connsiteX9" fmla="*/ 21431 w 497681"/>
                <a:gd name="connsiteY9" fmla="*/ 254794 h 254794"/>
                <a:gd name="connsiteX10" fmla="*/ 0 w 497681"/>
                <a:gd name="connsiteY10"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23863 w 497681"/>
                <a:gd name="connsiteY4" fmla="*/ 30957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8624 w 497681"/>
                <a:gd name="connsiteY3" fmla="*/ 5476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59580 w 497681"/>
                <a:gd name="connsiteY3" fmla="*/ 33337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76250 w 497681"/>
                <a:gd name="connsiteY4" fmla="*/ 7145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59555 w 497681"/>
                <a:gd name="connsiteY2" fmla="*/ 135731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40532 w 497681"/>
                <a:gd name="connsiteY7" fmla="*/ 4524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33388 w 497681"/>
                <a:gd name="connsiteY7" fmla="*/ 6191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509588"/>
                <a:gd name="connsiteY0" fmla="*/ 183357 h 254794"/>
                <a:gd name="connsiteX1" fmla="*/ 219074 w 509588"/>
                <a:gd name="connsiteY1" fmla="*/ 47625 h 254794"/>
                <a:gd name="connsiteX2" fmla="*/ 266699 w 509588"/>
                <a:gd name="connsiteY2" fmla="*/ 109538 h 254794"/>
                <a:gd name="connsiteX3" fmla="*/ 414336 w 509588"/>
                <a:gd name="connsiteY3" fmla="*/ 33337 h 254794"/>
                <a:gd name="connsiteX4" fmla="*/ 397669 w 509588"/>
                <a:gd name="connsiteY4" fmla="*/ 1 h 254794"/>
                <a:gd name="connsiteX5" fmla="*/ 509588 w 509588"/>
                <a:gd name="connsiteY5" fmla="*/ 0 h 254794"/>
                <a:gd name="connsiteX6" fmla="*/ 464344 w 509588"/>
                <a:gd name="connsiteY6" fmla="*/ 104774 h 254794"/>
                <a:gd name="connsiteX7" fmla="*/ 433388 w 509588"/>
                <a:gd name="connsiteY7" fmla="*/ 61914 h 254794"/>
                <a:gd name="connsiteX8" fmla="*/ 250030 w 509588"/>
                <a:gd name="connsiteY8" fmla="*/ 202407 h 254794"/>
                <a:gd name="connsiteX9" fmla="*/ 197644 w 509588"/>
                <a:gd name="connsiteY9" fmla="*/ 128588 h 254794"/>
                <a:gd name="connsiteX10" fmla="*/ 21431 w 509588"/>
                <a:gd name="connsiteY10" fmla="*/ 254794 h 254794"/>
                <a:gd name="connsiteX11" fmla="*/ 0 w 509588"/>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0030 w 502444"/>
                <a:gd name="connsiteY8" fmla="*/ 20240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66689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4525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0481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14288 w 481013"/>
                <a:gd name="connsiteY0" fmla="*/ 180976 h 254794"/>
                <a:gd name="connsiteX1" fmla="*/ 197643 w 481013"/>
                <a:gd name="connsiteY1" fmla="*/ 40481 h 254794"/>
                <a:gd name="connsiteX2" fmla="*/ 245268 w 481013"/>
                <a:gd name="connsiteY2" fmla="*/ 109538 h 254794"/>
                <a:gd name="connsiteX3" fmla="*/ 392905 w 481013"/>
                <a:gd name="connsiteY3" fmla="*/ 33337 h 254794"/>
                <a:gd name="connsiteX4" fmla="*/ 376238 w 481013"/>
                <a:gd name="connsiteY4" fmla="*/ 1 h 254794"/>
                <a:gd name="connsiteX5" fmla="*/ 481013 w 481013"/>
                <a:gd name="connsiteY5" fmla="*/ 0 h 254794"/>
                <a:gd name="connsiteX6" fmla="*/ 442913 w 481013"/>
                <a:gd name="connsiteY6" fmla="*/ 104774 h 254794"/>
                <a:gd name="connsiteX7" fmla="*/ 414338 w 481013"/>
                <a:gd name="connsiteY7" fmla="*/ 66676 h 254794"/>
                <a:gd name="connsiteX8" fmla="*/ 219075 w 481013"/>
                <a:gd name="connsiteY8" fmla="*/ 178594 h 254794"/>
                <a:gd name="connsiteX9" fmla="*/ 176213 w 481013"/>
                <a:gd name="connsiteY9" fmla="*/ 128588 h 254794"/>
                <a:gd name="connsiteX10" fmla="*/ 0 w 481013"/>
                <a:gd name="connsiteY10" fmla="*/ 254794 h 254794"/>
                <a:gd name="connsiteX11" fmla="*/ 14288 w 481013"/>
                <a:gd name="connsiteY11" fmla="*/ 180976 h 254794"/>
                <a:gd name="connsiteX0" fmla="*/ 0 w 492919"/>
                <a:gd name="connsiteY0" fmla="*/ 178595 h 254794"/>
                <a:gd name="connsiteX1" fmla="*/ 209549 w 492919"/>
                <a:gd name="connsiteY1" fmla="*/ 40481 h 254794"/>
                <a:gd name="connsiteX2" fmla="*/ 257174 w 492919"/>
                <a:gd name="connsiteY2" fmla="*/ 109538 h 254794"/>
                <a:gd name="connsiteX3" fmla="*/ 404811 w 492919"/>
                <a:gd name="connsiteY3" fmla="*/ 33337 h 254794"/>
                <a:gd name="connsiteX4" fmla="*/ 388144 w 492919"/>
                <a:gd name="connsiteY4" fmla="*/ 1 h 254794"/>
                <a:gd name="connsiteX5" fmla="*/ 492919 w 492919"/>
                <a:gd name="connsiteY5" fmla="*/ 0 h 254794"/>
                <a:gd name="connsiteX6" fmla="*/ 454819 w 492919"/>
                <a:gd name="connsiteY6" fmla="*/ 104774 h 254794"/>
                <a:gd name="connsiteX7" fmla="*/ 426244 w 492919"/>
                <a:gd name="connsiteY7" fmla="*/ 66676 h 254794"/>
                <a:gd name="connsiteX8" fmla="*/ 230981 w 492919"/>
                <a:gd name="connsiteY8" fmla="*/ 178594 h 254794"/>
                <a:gd name="connsiteX9" fmla="*/ 188119 w 492919"/>
                <a:gd name="connsiteY9" fmla="*/ 128588 h 254794"/>
                <a:gd name="connsiteX10" fmla="*/ 11906 w 492919"/>
                <a:gd name="connsiteY10" fmla="*/ 254794 h 254794"/>
                <a:gd name="connsiteX11" fmla="*/ 0 w 492919"/>
                <a:gd name="connsiteY11" fmla="*/ 178595 h 254794"/>
                <a:gd name="connsiteX0" fmla="*/ 0 w 492919"/>
                <a:gd name="connsiteY0" fmla="*/ 178595 h 264319"/>
                <a:gd name="connsiteX1" fmla="*/ 209549 w 492919"/>
                <a:gd name="connsiteY1" fmla="*/ 40481 h 264319"/>
                <a:gd name="connsiteX2" fmla="*/ 257174 w 492919"/>
                <a:gd name="connsiteY2" fmla="*/ 109538 h 264319"/>
                <a:gd name="connsiteX3" fmla="*/ 404811 w 492919"/>
                <a:gd name="connsiteY3" fmla="*/ 33337 h 264319"/>
                <a:gd name="connsiteX4" fmla="*/ 388144 w 492919"/>
                <a:gd name="connsiteY4" fmla="*/ 1 h 264319"/>
                <a:gd name="connsiteX5" fmla="*/ 492919 w 492919"/>
                <a:gd name="connsiteY5" fmla="*/ 0 h 264319"/>
                <a:gd name="connsiteX6" fmla="*/ 454819 w 492919"/>
                <a:gd name="connsiteY6" fmla="*/ 104774 h 264319"/>
                <a:gd name="connsiteX7" fmla="*/ 426244 w 492919"/>
                <a:gd name="connsiteY7" fmla="*/ 66676 h 264319"/>
                <a:gd name="connsiteX8" fmla="*/ 230981 w 492919"/>
                <a:gd name="connsiteY8" fmla="*/ 178594 h 264319"/>
                <a:gd name="connsiteX9" fmla="*/ 188119 w 492919"/>
                <a:gd name="connsiteY9" fmla="*/ 128588 h 264319"/>
                <a:gd name="connsiteX10" fmla="*/ 9525 w 492919"/>
                <a:gd name="connsiteY10" fmla="*/ 264319 h 264319"/>
                <a:gd name="connsiteX11" fmla="*/ 0 w 492919"/>
                <a:gd name="connsiteY11" fmla="*/ 178595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197644 w 502444"/>
                <a:gd name="connsiteY9" fmla="*/ 128588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9550 w 502444"/>
                <a:gd name="connsiteY9" fmla="*/ 102394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97630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9582 w 502444"/>
                <a:gd name="connsiteY6" fmla="*/ 107155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0011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88144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485775"/>
                <a:gd name="connsiteY0" fmla="*/ 180976 h 264318"/>
                <a:gd name="connsiteX1" fmla="*/ 219074 w 485775"/>
                <a:gd name="connsiteY1" fmla="*/ 40480 h 264318"/>
                <a:gd name="connsiteX2" fmla="*/ 266699 w 485775"/>
                <a:gd name="connsiteY2" fmla="*/ 109537 h 264318"/>
                <a:gd name="connsiteX3" fmla="*/ 414336 w 485775"/>
                <a:gd name="connsiteY3" fmla="*/ 33336 h 264318"/>
                <a:gd name="connsiteX4" fmla="*/ 388144 w 485775"/>
                <a:gd name="connsiteY4" fmla="*/ 0 h 264318"/>
                <a:gd name="connsiteX5" fmla="*/ 485775 w 485775"/>
                <a:gd name="connsiteY5" fmla="*/ 4762 h 264318"/>
                <a:gd name="connsiteX6" fmla="*/ 457201 w 485775"/>
                <a:gd name="connsiteY6" fmla="*/ 104772 h 264318"/>
                <a:gd name="connsiteX7" fmla="*/ 435769 w 485775"/>
                <a:gd name="connsiteY7" fmla="*/ 66675 h 264318"/>
                <a:gd name="connsiteX8" fmla="*/ 235744 w 485775"/>
                <a:gd name="connsiteY8" fmla="*/ 180975 h 264318"/>
                <a:gd name="connsiteX9" fmla="*/ 204788 w 485775"/>
                <a:gd name="connsiteY9" fmla="*/ 119062 h 264318"/>
                <a:gd name="connsiteX10" fmla="*/ 19050 w 485775"/>
                <a:gd name="connsiteY10" fmla="*/ 264318 h 264318"/>
                <a:gd name="connsiteX11" fmla="*/ 0 w 485775"/>
                <a:gd name="connsiteY11" fmla="*/ 180976 h 264318"/>
                <a:gd name="connsiteX0" fmla="*/ 0 w 495300"/>
                <a:gd name="connsiteY0" fmla="*/ 180976 h 264318"/>
                <a:gd name="connsiteX1" fmla="*/ 219074 w 495300"/>
                <a:gd name="connsiteY1" fmla="*/ 40480 h 264318"/>
                <a:gd name="connsiteX2" fmla="*/ 266699 w 495300"/>
                <a:gd name="connsiteY2" fmla="*/ 109537 h 264318"/>
                <a:gd name="connsiteX3" fmla="*/ 414336 w 495300"/>
                <a:gd name="connsiteY3" fmla="*/ 33336 h 264318"/>
                <a:gd name="connsiteX4" fmla="*/ 388144 w 495300"/>
                <a:gd name="connsiteY4" fmla="*/ 0 h 264318"/>
                <a:gd name="connsiteX5" fmla="*/ 495300 w 495300"/>
                <a:gd name="connsiteY5" fmla="*/ 4762 h 264318"/>
                <a:gd name="connsiteX6" fmla="*/ 457201 w 495300"/>
                <a:gd name="connsiteY6" fmla="*/ 104772 h 264318"/>
                <a:gd name="connsiteX7" fmla="*/ 435769 w 495300"/>
                <a:gd name="connsiteY7" fmla="*/ 66675 h 264318"/>
                <a:gd name="connsiteX8" fmla="*/ 235744 w 495300"/>
                <a:gd name="connsiteY8" fmla="*/ 180975 h 264318"/>
                <a:gd name="connsiteX9" fmla="*/ 204788 w 495300"/>
                <a:gd name="connsiteY9" fmla="*/ 119062 h 264318"/>
                <a:gd name="connsiteX10" fmla="*/ 19050 w 495300"/>
                <a:gd name="connsiteY10" fmla="*/ 264318 h 264318"/>
                <a:gd name="connsiteX11" fmla="*/ 0 w 495300"/>
                <a:gd name="connsiteY11" fmla="*/ 180976 h 264318"/>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04788 w 497681"/>
                <a:gd name="connsiteY9" fmla="*/ 119063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3358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3361 w 497681"/>
                <a:gd name="connsiteY1" fmla="*/ 28574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0030 w 497681"/>
                <a:gd name="connsiteY1" fmla="*/ 19049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14287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2857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0980 w 497681"/>
                <a:gd name="connsiteY1" fmla="*/ 4762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33362 w 497681"/>
                <a:gd name="connsiteY8" fmla="*/ 171451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52413"/>
                <a:gd name="connsiteX1" fmla="*/ 240505 w 497681"/>
                <a:gd name="connsiteY1" fmla="*/ 40481 h 252413"/>
                <a:gd name="connsiteX2" fmla="*/ 266699 w 497681"/>
                <a:gd name="connsiteY2" fmla="*/ 109538 h 252413"/>
                <a:gd name="connsiteX3" fmla="*/ 414336 w 497681"/>
                <a:gd name="connsiteY3" fmla="*/ 33337 h 252413"/>
                <a:gd name="connsiteX4" fmla="*/ 388144 w 497681"/>
                <a:gd name="connsiteY4" fmla="*/ 1 h 252413"/>
                <a:gd name="connsiteX5" fmla="*/ 497681 w 497681"/>
                <a:gd name="connsiteY5" fmla="*/ 0 h 252413"/>
                <a:gd name="connsiteX6" fmla="*/ 466726 w 497681"/>
                <a:gd name="connsiteY6" fmla="*/ 102391 h 252413"/>
                <a:gd name="connsiteX7" fmla="*/ 445294 w 497681"/>
                <a:gd name="connsiteY7" fmla="*/ 59532 h 252413"/>
                <a:gd name="connsiteX8" fmla="*/ 233362 w 497681"/>
                <a:gd name="connsiteY8" fmla="*/ 171451 h 252413"/>
                <a:gd name="connsiteX9" fmla="*/ 221457 w 497681"/>
                <a:gd name="connsiteY9" fmla="*/ 107156 h 252413"/>
                <a:gd name="connsiteX10" fmla="*/ 11906 w 497681"/>
                <a:gd name="connsiteY10" fmla="*/ 252413 h 252413"/>
                <a:gd name="connsiteX11" fmla="*/ 0 w 497681"/>
                <a:gd name="connsiteY11" fmla="*/ 180977 h 252413"/>
                <a:gd name="connsiteX0" fmla="*/ 0 w 509587"/>
                <a:gd name="connsiteY0" fmla="*/ 164309 h 252413"/>
                <a:gd name="connsiteX1" fmla="*/ 252411 w 509587"/>
                <a:gd name="connsiteY1" fmla="*/ 40481 h 252413"/>
                <a:gd name="connsiteX2" fmla="*/ 278605 w 509587"/>
                <a:gd name="connsiteY2" fmla="*/ 109538 h 252413"/>
                <a:gd name="connsiteX3" fmla="*/ 426242 w 509587"/>
                <a:gd name="connsiteY3" fmla="*/ 33337 h 252413"/>
                <a:gd name="connsiteX4" fmla="*/ 400050 w 509587"/>
                <a:gd name="connsiteY4" fmla="*/ 1 h 252413"/>
                <a:gd name="connsiteX5" fmla="*/ 509587 w 509587"/>
                <a:gd name="connsiteY5" fmla="*/ 0 h 252413"/>
                <a:gd name="connsiteX6" fmla="*/ 478632 w 509587"/>
                <a:gd name="connsiteY6" fmla="*/ 102391 h 252413"/>
                <a:gd name="connsiteX7" fmla="*/ 457200 w 509587"/>
                <a:gd name="connsiteY7" fmla="*/ 59532 h 252413"/>
                <a:gd name="connsiteX8" fmla="*/ 245268 w 509587"/>
                <a:gd name="connsiteY8" fmla="*/ 171451 h 252413"/>
                <a:gd name="connsiteX9" fmla="*/ 233363 w 509587"/>
                <a:gd name="connsiteY9" fmla="*/ 107156 h 252413"/>
                <a:gd name="connsiteX10" fmla="*/ 23812 w 509587"/>
                <a:gd name="connsiteY10" fmla="*/ 252413 h 252413"/>
                <a:gd name="connsiteX11" fmla="*/ 0 w 509587"/>
                <a:gd name="connsiteY11" fmla="*/ 164309 h 252413"/>
                <a:gd name="connsiteX0" fmla="*/ 0 w 507206"/>
                <a:gd name="connsiteY0" fmla="*/ 176215 h 252413"/>
                <a:gd name="connsiteX1" fmla="*/ 250030 w 507206"/>
                <a:gd name="connsiteY1" fmla="*/ 40481 h 252413"/>
                <a:gd name="connsiteX2" fmla="*/ 276224 w 507206"/>
                <a:gd name="connsiteY2" fmla="*/ 109538 h 252413"/>
                <a:gd name="connsiteX3" fmla="*/ 423861 w 507206"/>
                <a:gd name="connsiteY3" fmla="*/ 33337 h 252413"/>
                <a:gd name="connsiteX4" fmla="*/ 397669 w 507206"/>
                <a:gd name="connsiteY4" fmla="*/ 1 h 252413"/>
                <a:gd name="connsiteX5" fmla="*/ 507206 w 507206"/>
                <a:gd name="connsiteY5" fmla="*/ 0 h 252413"/>
                <a:gd name="connsiteX6" fmla="*/ 476251 w 507206"/>
                <a:gd name="connsiteY6" fmla="*/ 102391 h 252413"/>
                <a:gd name="connsiteX7" fmla="*/ 454819 w 507206"/>
                <a:gd name="connsiteY7" fmla="*/ 59532 h 252413"/>
                <a:gd name="connsiteX8" fmla="*/ 242887 w 507206"/>
                <a:gd name="connsiteY8" fmla="*/ 171451 h 252413"/>
                <a:gd name="connsiteX9" fmla="*/ 230982 w 507206"/>
                <a:gd name="connsiteY9" fmla="*/ 107156 h 252413"/>
                <a:gd name="connsiteX10" fmla="*/ 21431 w 507206"/>
                <a:gd name="connsiteY10" fmla="*/ 252413 h 252413"/>
                <a:gd name="connsiteX11" fmla="*/ 0 w 507206"/>
                <a:gd name="connsiteY11" fmla="*/ 176215 h 252413"/>
                <a:gd name="connsiteX0" fmla="*/ 0 w 502443"/>
                <a:gd name="connsiteY0" fmla="*/ 188121 h 252413"/>
                <a:gd name="connsiteX1" fmla="*/ 245267 w 502443"/>
                <a:gd name="connsiteY1" fmla="*/ 40481 h 252413"/>
                <a:gd name="connsiteX2" fmla="*/ 271461 w 502443"/>
                <a:gd name="connsiteY2" fmla="*/ 109538 h 252413"/>
                <a:gd name="connsiteX3" fmla="*/ 419098 w 502443"/>
                <a:gd name="connsiteY3" fmla="*/ 33337 h 252413"/>
                <a:gd name="connsiteX4" fmla="*/ 392906 w 502443"/>
                <a:gd name="connsiteY4" fmla="*/ 1 h 252413"/>
                <a:gd name="connsiteX5" fmla="*/ 502443 w 502443"/>
                <a:gd name="connsiteY5" fmla="*/ 0 h 252413"/>
                <a:gd name="connsiteX6" fmla="*/ 471488 w 502443"/>
                <a:gd name="connsiteY6" fmla="*/ 102391 h 252413"/>
                <a:gd name="connsiteX7" fmla="*/ 450056 w 502443"/>
                <a:gd name="connsiteY7" fmla="*/ 59532 h 252413"/>
                <a:gd name="connsiteX8" fmla="*/ 238124 w 502443"/>
                <a:gd name="connsiteY8" fmla="*/ 171451 h 252413"/>
                <a:gd name="connsiteX9" fmla="*/ 226219 w 502443"/>
                <a:gd name="connsiteY9" fmla="*/ 107156 h 252413"/>
                <a:gd name="connsiteX10" fmla="*/ 16668 w 502443"/>
                <a:gd name="connsiteY10" fmla="*/ 252413 h 252413"/>
                <a:gd name="connsiteX11" fmla="*/ 0 w 502443"/>
                <a:gd name="connsiteY11" fmla="*/ 188121 h 252413"/>
                <a:gd name="connsiteX0" fmla="*/ 0 w 502443"/>
                <a:gd name="connsiteY0" fmla="*/ 188121 h 250032"/>
                <a:gd name="connsiteX1" fmla="*/ 245267 w 502443"/>
                <a:gd name="connsiteY1" fmla="*/ 40481 h 250032"/>
                <a:gd name="connsiteX2" fmla="*/ 271461 w 502443"/>
                <a:gd name="connsiteY2" fmla="*/ 109538 h 250032"/>
                <a:gd name="connsiteX3" fmla="*/ 419098 w 502443"/>
                <a:gd name="connsiteY3" fmla="*/ 33337 h 250032"/>
                <a:gd name="connsiteX4" fmla="*/ 392906 w 502443"/>
                <a:gd name="connsiteY4" fmla="*/ 1 h 250032"/>
                <a:gd name="connsiteX5" fmla="*/ 502443 w 502443"/>
                <a:gd name="connsiteY5" fmla="*/ 0 h 250032"/>
                <a:gd name="connsiteX6" fmla="*/ 471488 w 502443"/>
                <a:gd name="connsiteY6" fmla="*/ 102391 h 250032"/>
                <a:gd name="connsiteX7" fmla="*/ 450056 w 502443"/>
                <a:gd name="connsiteY7" fmla="*/ 59532 h 250032"/>
                <a:gd name="connsiteX8" fmla="*/ 238124 w 502443"/>
                <a:gd name="connsiteY8" fmla="*/ 171451 h 250032"/>
                <a:gd name="connsiteX9" fmla="*/ 226219 w 502443"/>
                <a:gd name="connsiteY9" fmla="*/ 107156 h 250032"/>
                <a:gd name="connsiteX10" fmla="*/ 26193 w 502443"/>
                <a:gd name="connsiteY10" fmla="*/ 250032 h 250032"/>
                <a:gd name="connsiteX11" fmla="*/ 0 w 502443"/>
                <a:gd name="connsiteY11" fmla="*/ 188121 h 250032"/>
                <a:gd name="connsiteX0" fmla="*/ 0 w 502443"/>
                <a:gd name="connsiteY0" fmla="*/ 188121 h 247651"/>
                <a:gd name="connsiteX1" fmla="*/ 245267 w 502443"/>
                <a:gd name="connsiteY1" fmla="*/ 40481 h 247651"/>
                <a:gd name="connsiteX2" fmla="*/ 271461 w 502443"/>
                <a:gd name="connsiteY2" fmla="*/ 109538 h 247651"/>
                <a:gd name="connsiteX3" fmla="*/ 419098 w 502443"/>
                <a:gd name="connsiteY3" fmla="*/ 33337 h 247651"/>
                <a:gd name="connsiteX4" fmla="*/ 392906 w 502443"/>
                <a:gd name="connsiteY4" fmla="*/ 1 h 247651"/>
                <a:gd name="connsiteX5" fmla="*/ 502443 w 502443"/>
                <a:gd name="connsiteY5" fmla="*/ 0 h 247651"/>
                <a:gd name="connsiteX6" fmla="*/ 471488 w 502443"/>
                <a:gd name="connsiteY6" fmla="*/ 102391 h 247651"/>
                <a:gd name="connsiteX7" fmla="*/ 450056 w 502443"/>
                <a:gd name="connsiteY7" fmla="*/ 59532 h 247651"/>
                <a:gd name="connsiteX8" fmla="*/ 238124 w 502443"/>
                <a:gd name="connsiteY8" fmla="*/ 171451 h 247651"/>
                <a:gd name="connsiteX9" fmla="*/ 226219 w 502443"/>
                <a:gd name="connsiteY9" fmla="*/ 107156 h 247651"/>
                <a:gd name="connsiteX10" fmla="*/ 28574 w 502443"/>
                <a:gd name="connsiteY10" fmla="*/ 247651 h 247651"/>
                <a:gd name="connsiteX11" fmla="*/ 0 w 502443"/>
                <a:gd name="connsiteY11" fmla="*/ 188121 h 247651"/>
                <a:gd name="connsiteX0" fmla="*/ 0 w 504824"/>
                <a:gd name="connsiteY0" fmla="*/ 192883 h 247651"/>
                <a:gd name="connsiteX1" fmla="*/ 247648 w 504824"/>
                <a:gd name="connsiteY1" fmla="*/ 40481 h 247651"/>
                <a:gd name="connsiteX2" fmla="*/ 273842 w 504824"/>
                <a:gd name="connsiteY2" fmla="*/ 109538 h 247651"/>
                <a:gd name="connsiteX3" fmla="*/ 421479 w 504824"/>
                <a:gd name="connsiteY3" fmla="*/ 33337 h 247651"/>
                <a:gd name="connsiteX4" fmla="*/ 395287 w 504824"/>
                <a:gd name="connsiteY4" fmla="*/ 1 h 247651"/>
                <a:gd name="connsiteX5" fmla="*/ 504824 w 504824"/>
                <a:gd name="connsiteY5" fmla="*/ 0 h 247651"/>
                <a:gd name="connsiteX6" fmla="*/ 473869 w 504824"/>
                <a:gd name="connsiteY6" fmla="*/ 102391 h 247651"/>
                <a:gd name="connsiteX7" fmla="*/ 452437 w 504824"/>
                <a:gd name="connsiteY7" fmla="*/ 59532 h 247651"/>
                <a:gd name="connsiteX8" fmla="*/ 240505 w 504824"/>
                <a:gd name="connsiteY8" fmla="*/ 171451 h 247651"/>
                <a:gd name="connsiteX9" fmla="*/ 228600 w 504824"/>
                <a:gd name="connsiteY9" fmla="*/ 107156 h 247651"/>
                <a:gd name="connsiteX10" fmla="*/ 30955 w 504824"/>
                <a:gd name="connsiteY10" fmla="*/ 247651 h 247651"/>
                <a:gd name="connsiteX11" fmla="*/ 0 w 504824"/>
                <a:gd name="connsiteY11" fmla="*/ 192883 h 247651"/>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3869 w 504824"/>
                <a:gd name="connsiteY6" fmla="*/ 107154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400050 w 504824"/>
                <a:gd name="connsiteY4" fmla="*/ 9527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4824" h="252414">
                  <a:moveTo>
                    <a:pt x="0" y="197646"/>
                  </a:moveTo>
                  <a:lnTo>
                    <a:pt x="247648" y="45244"/>
                  </a:lnTo>
                  <a:lnTo>
                    <a:pt x="273842" y="114301"/>
                  </a:lnTo>
                  <a:lnTo>
                    <a:pt x="421479" y="38100"/>
                  </a:lnTo>
                  <a:lnTo>
                    <a:pt x="400050" y="9527"/>
                  </a:lnTo>
                  <a:lnTo>
                    <a:pt x="504824" y="0"/>
                  </a:lnTo>
                  <a:lnTo>
                    <a:pt x="471488" y="100011"/>
                  </a:lnTo>
                  <a:lnTo>
                    <a:pt x="452437" y="64295"/>
                  </a:lnTo>
                  <a:lnTo>
                    <a:pt x="240505" y="176214"/>
                  </a:lnTo>
                  <a:lnTo>
                    <a:pt x="228600" y="111919"/>
                  </a:lnTo>
                  <a:lnTo>
                    <a:pt x="30955" y="252414"/>
                  </a:lnTo>
                  <a:lnTo>
                    <a:pt x="0" y="197646"/>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sp>
        <p:nvSpPr>
          <p:cNvPr id="3" name="Rectangle 2"/>
          <p:cNvSpPr/>
          <p:nvPr/>
        </p:nvSpPr>
        <p:spPr>
          <a:xfrm>
            <a:off x="1265275" y="6429533"/>
            <a:ext cx="4112483" cy="630942"/>
          </a:xfrm>
          <a:prstGeom prst="rect">
            <a:avLst/>
          </a:prstGeom>
          <a:solidFill>
            <a:srgbClr val="EC7320"/>
          </a:solidFill>
        </p:spPr>
        <p:txBody>
          <a:bodyPr wrap="square">
            <a:spAutoFit/>
          </a:bodyPr>
          <a:lstStyle/>
          <a:p>
            <a:pPr marL="231775" indent="-231775">
              <a:spcAft>
                <a:spcPts val="600"/>
              </a:spcAft>
              <a:defRPr/>
            </a:pPr>
            <a:r>
              <a:rPr lang="en-US" sz="1000" kern="0" dirty="0" smtClean="0">
                <a:solidFill>
                  <a:schemeClr val="bg1"/>
                </a:solidFill>
                <a:latin typeface="Arial Narrow" pitchFamily="34" charset="0"/>
                <a:cs typeface="Arial" panose="020B0604020202020204" pitchFamily="34" charset="0"/>
              </a:rPr>
              <a:t>Junior Achievement (with Nathan Araujo) - </a:t>
            </a:r>
            <a:r>
              <a:rPr lang="en-US" sz="1000" dirty="0">
                <a:solidFill>
                  <a:schemeClr val="bg1"/>
                </a:solidFill>
                <a:latin typeface="Arial Narrow" panose="020B0606020202030204" pitchFamily="34" charset="0"/>
              </a:rPr>
              <a:t>Provided financial literacy curriculum and materials; Provided guest speakers</a:t>
            </a:r>
            <a:endParaRPr lang="en-US" sz="1000" dirty="0" smtClean="0">
              <a:solidFill>
                <a:schemeClr val="bg1"/>
              </a:solidFill>
              <a:latin typeface="Arial Narrow" pitchFamily="34" charset="0"/>
              <a:ea typeface="Times New Roman"/>
            </a:endParaRPr>
          </a:p>
          <a:p>
            <a:pPr>
              <a:spcAft>
                <a:spcPts val="600"/>
              </a:spcAft>
              <a:defRPr/>
            </a:pPr>
            <a:endParaRPr lang="en-US" sz="1000" kern="0" dirty="0">
              <a:solidFill>
                <a:schemeClr val="bg1"/>
              </a:solidFill>
              <a:latin typeface="Arial Narrow" pitchFamily="34" charset="0"/>
              <a:cs typeface="Arial" panose="020B0604020202020204" pitchFamily="34" charset="0"/>
            </a:endParaRPr>
          </a:p>
        </p:txBody>
      </p:sp>
      <p:sp>
        <p:nvSpPr>
          <p:cNvPr id="52" name="Rectangle 51"/>
          <p:cNvSpPr/>
          <p:nvPr/>
        </p:nvSpPr>
        <p:spPr>
          <a:xfrm>
            <a:off x="5525278" y="6176603"/>
            <a:ext cx="4460694" cy="1169551"/>
          </a:xfrm>
          <a:prstGeom prst="rect">
            <a:avLst/>
          </a:prstGeom>
          <a:solidFill>
            <a:srgbClr val="EC7320"/>
          </a:solidFill>
        </p:spPr>
        <p:txBody>
          <a:bodyPr wrap="square">
            <a:spAutoFit/>
          </a:bodyPr>
          <a:lstStyle/>
          <a:p>
            <a:pPr marL="231775" indent="-231775"/>
            <a:r>
              <a:rPr lang="en-US" sz="1000" dirty="0">
                <a:solidFill>
                  <a:schemeClr val="bg1"/>
                </a:solidFill>
              </a:rPr>
              <a:t>Haverhill Bank - Provides guest speakers; Plans and/or hosts FLP event (Credit for Life Fair); Provides funding for FLP events and/or materials (Credit for Life Fair); Offers job shadowing opportunities	</a:t>
            </a:r>
          </a:p>
          <a:p>
            <a:pPr marL="231775" indent="-231775"/>
            <a:r>
              <a:rPr lang="en-US" sz="1000" dirty="0">
                <a:solidFill>
                  <a:schemeClr val="bg1"/>
                </a:solidFill>
              </a:rPr>
              <a:t>Coldwell Banker, Costello Insurance, </a:t>
            </a:r>
            <a:r>
              <a:rPr lang="en-US" sz="1000" dirty="0" err="1">
                <a:solidFill>
                  <a:schemeClr val="bg1"/>
                </a:solidFill>
              </a:rPr>
              <a:t>Cedardale</a:t>
            </a:r>
            <a:r>
              <a:rPr lang="en-US" sz="1000" dirty="0">
                <a:solidFill>
                  <a:schemeClr val="bg1"/>
                </a:solidFill>
              </a:rPr>
              <a:t> Health, Emmaus House, and Northern Essex Community College - Plans and/or hosts FLP event (Credit for Life Fair); Provides funding for FLP events and/or materials (Credit for Life Fair)</a:t>
            </a:r>
          </a:p>
          <a:p>
            <a:pPr marL="231775" indent="-231775"/>
            <a:r>
              <a:rPr lang="en-US" sz="1000" dirty="0">
                <a:solidFill>
                  <a:schemeClr val="bg1"/>
                </a:solidFill>
              </a:rPr>
              <a:t>Men’s </a:t>
            </a:r>
            <a:r>
              <a:rPr lang="en-US" sz="1000" dirty="0" err="1">
                <a:solidFill>
                  <a:schemeClr val="bg1"/>
                </a:solidFill>
              </a:rPr>
              <a:t>Wearhouse</a:t>
            </a:r>
            <a:r>
              <a:rPr lang="en-US" sz="1000" dirty="0">
                <a:solidFill>
                  <a:schemeClr val="bg1"/>
                </a:solidFill>
              </a:rPr>
              <a:t> - Provides guest speakers</a:t>
            </a:r>
            <a:endParaRPr lang="en-US" sz="1000" kern="0" dirty="0">
              <a:solidFill>
                <a:schemeClr val="bg1"/>
              </a:solidFill>
              <a:latin typeface="Arial Narrow" pitchFamily="34" charset="0"/>
              <a:cs typeface="Arial" panose="020B0604020202020204" pitchFamily="34" charset="0"/>
            </a:endParaRPr>
          </a:p>
        </p:txBody>
      </p:sp>
      <p:cxnSp>
        <p:nvCxnSpPr>
          <p:cNvPr id="137" name="Straight Connector 136" descr="white vertical line, column divider"/>
          <p:cNvCxnSpPr/>
          <p:nvPr/>
        </p:nvCxnSpPr>
        <p:spPr>
          <a:xfrm>
            <a:off x="1246875" y="723014"/>
            <a:ext cx="0" cy="7049386"/>
          </a:xfrm>
          <a:prstGeom prst="line">
            <a:avLst/>
          </a:prstGeom>
          <a:ln w="349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descr="white vertical line, column divider"/>
          <p:cNvCxnSpPr/>
          <p:nvPr/>
        </p:nvCxnSpPr>
        <p:spPr>
          <a:xfrm>
            <a:off x="5491869" y="712381"/>
            <a:ext cx="0" cy="7059286"/>
          </a:xfrm>
          <a:prstGeom prst="line">
            <a:avLst/>
          </a:prstGeom>
          <a:ln w="349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950796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144" descr="Contact row background"/>
          <p:cNvSpPr/>
          <p:nvPr/>
        </p:nvSpPr>
        <p:spPr>
          <a:xfrm>
            <a:off x="0" y="7443817"/>
            <a:ext cx="10058400" cy="340157"/>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lumMod val="95000"/>
                </a:prstClr>
              </a:solidFill>
            </a:endParaRPr>
          </a:p>
        </p:txBody>
      </p:sp>
      <p:sp>
        <p:nvSpPr>
          <p:cNvPr id="127" name="Rectangle 126" descr="District row background"/>
          <p:cNvSpPr/>
          <p:nvPr/>
        </p:nvSpPr>
        <p:spPr>
          <a:xfrm>
            <a:off x="0" y="757725"/>
            <a:ext cx="10058400" cy="317446"/>
          </a:xfrm>
          <a:prstGeom prst="rect">
            <a:avLst/>
          </a:prstGeom>
          <a:solidFill>
            <a:srgbClr val="93C5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8" name="Rectangle 127" descr="Details row background"/>
          <p:cNvSpPr/>
          <p:nvPr/>
        </p:nvSpPr>
        <p:spPr>
          <a:xfrm>
            <a:off x="0" y="1076620"/>
            <a:ext cx="10058400" cy="1817187"/>
          </a:xfrm>
          <a:prstGeom prst="rect">
            <a:avLst/>
          </a:prstGeom>
          <a:solidFill>
            <a:srgbClr val="4371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9" name="Rectangle 128" descr="Description row background"/>
          <p:cNvSpPr/>
          <p:nvPr/>
        </p:nvSpPr>
        <p:spPr>
          <a:xfrm>
            <a:off x="0" y="2883049"/>
            <a:ext cx="10058400" cy="2259106"/>
          </a:xfrm>
          <a:prstGeom prst="rect">
            <a:avLst/>
          </a:prstGeom>
          <a:solidFill>
            <a:srgbClr val="5A6E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Rectangle 129" descr="Exteranl Partners row background"/>
          <p:cNvSpPr/>
          <p:nvPr/>
        </p:nvSpPr>
        <p:spPr>
          <a:xfrm>
            <a:off x="0" y="5142155"/>
            <a:ext cx="10058400" cy="2297404"/>
          </a:xfrm>
          <a:prstGeom prst="rect">
            <a:avLst/>
          </a:prstGeom>
          <a:solidFill>
            <a:srgbClr val="EC73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3" name="TextBox 32"/>
          <p:cNvSpPr txBox="1"/>
          <p:nvPr/>
        </p:nvSpPr>
        <p:spPr>
          <a:xfrm>
            <a:off x="1" y="757009"/>
            <a:ext cx="1244008" cy="318161"/>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District</a:t>
            </a:r>
            <a:endParaRPr lang="en-US" sz="1500" dirty="0">
              <a:solidFill>
                <a:prstClr val="white"/>
              </a:solidFill>
              <a:latin typeface="Arial" panose="020B0604020202020204" pitchFamily="34" charset="0"/>
              <a:cs typeface="Arial" panose="020B0604020202020204" pitchFamily="34" charset="0"/>
            </a:endParaRPr>
          </a:p>
        </p:txBody>
      </p:sp>
      <p:sp>
        <p:nvSpPr>
          <p:cNvPr id="114" name="TextBox 113"/>
          <p:cNvSpPr txBox="1"/>
          <p:nvPr/>
        </p:nvSpPr>
        <p:spPr>
          <a:xfrm>
            <a:off x="1062" y="1075171"/>
            <a:ext cx="1242947" cy="1850909"/>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Details</a:t>
            </a:r>
            <a:endParaRPr lang="en-US" sz="1500" dirty="0">
              <a:solidFill>
                <a:prstClr val="white"/>
              </a:solidFill>
              <a:latin typeface="Arial" panose="020B0604020202020204" pitchFamily="34" charset="0"/>
              <a:cs typeface="Arial" panose="020B0604020202020204" pitchFamily="34" charset="0"/>
            </a:endParaRPr>
          </a:p>
        </p:txBody>
      </p:sp>
      <p:sp>
        <p:nvSpPr>
          <p:cNvPr id="117" name="TextBox 116"/>
          <p:cNvSpPr txBox="1"/>
          <p:nvPr/>
        </p:nvSpPr>
        <p:spPr>
          <a:xfrm>
            <a:off x="1" y="5152913"/>
            <a:ext cx="1236268" cy="2280621"/>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External Partners</a:t>
            </a:r>
            <a:endParaRPr lang="en-US" sz="1500" dirty="0">
              <a:solidFill>
                <a:prstClr val="white"/>
              </a:solidFill>
              <a:latin typeface="Arial" panose="020B0604020202020204" pitchFamily="34" charset="0"/>
              <a:cs typeface="Arial" panose="020B0604020202020204" pitchFamily="34" charset="0"/>
            </a:endParaRPr>
          </a:p>
        </p:txBody>
      </p:sp>
      <p:sp>
        <p:nvSpPr>
          <p:cNvPr id="120" name="TextBox 119"/>
          <p:cNvSpPr txBox="1"/>
          <p:nvPr/>
        </p:nvSpPr>
        <p:spPr>
          <a:xfrm>
            <a:off x="-1801" y="7439656"/>
            <a:ext cx="1252700" cy="323165"/>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Contact</a:t>
            </a:r>
            <a:endParaRPr lang="en-US" sz="1500" dirty="0">
              <a:solidFill>
                <a:prstClr val="white"/>
              </a:solidFill>
              <a:latin typeface="Arial" panose="020B0604020202020204" pitchFamily="34" charset="0"/>
              <a:cs typeface="Arial" panose="020B0604020202020204" pitchFamily="34" charset="0"/>
            </a:endParaRPr>
          </a:p>
        </p:txBody>
      </p:sp>
      <p:sp>
        <p:nvSpPr>
          <p:cNvPr id="147" name="TextBox 146"/>
          <p:cNvSpPr txBox="1"/>
          <p:nvPr/>
        </p:nvSpPr>
        <p:spPr>
          <a:xfrm>
            <a:off x="-4631" y="2872292"/>
            <a:ext cx="1255530" cy="2259105"/>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Description</a:t>
            </a:r>
            <a:endParaRPr lang="en-US" sz="1500" dirty="0">
              <a:solidFill>
                <a:prstClr val="white"/>
              </a:solidFill>
              <a:latin typeface="Arial" panose="020B0604020202020204" pitchFamily="34" charset="0"/>
              <a:cs typeface="Arial" panose="020B0604020202020204" pitchFamily="34" charset="0"/>
            </a:endParaRPr>
          </a:p>
        </p:txBody>
      </p:sp>
      <p:sp>
        <p:nvSpPr>
          <p:cNvPr id="149" name="Rectangle 148"/>
          <p:cNvSpPr/>
          <p:nvPr/>
        </p:nvSpPr>
        <p:spPr>
          <a:xfrm>
            <a:off x="1257975" y="5954233"/>
            <a:ext cx="2933636" cy="1485324"/>
          </a:xfrm>
          <a:prstGeom prst="rect">
            <a:avLst/>
          </a:prstGeom>
        </p:spPr>
        <p:txBody>
          <a:bodyPr wrap="square" anchor="ctr" anchorCtr="0">
            <a:noAutofit/>
          </a:bodyPr>
          <a:lstStyle/>
          <a:p>
            <a:pPr>
              <a:defRPr/>
            </a:pPr>
            <a:endParaRPr lang="en-US" sz="1000" b="1" kern="0" dirty="0" smtClean="0">
              <a:solidFill>
                <a:prstClr val="white">
                  <a:lumMod val="95000"/>
                </a:prstClr>
              </a:solidFill>
              <a:latin typeface="Arial Narrow" pitchFamily="34" charset="0"/>
              <a:cs typeface="Arial" panose="020B0604020202020204" pitchFamily="34" charset="0"/>
            </a:endParaRPr>
          </a:p>
        </p:txBody>
      </p:sp>
      <p:cxnSp>
        <p:nvCxnSpPr>
          <p:cNvPr id="137" name="Straight Connector 136" descr="white vertical line, column divider"/>
          <p:cNvCxnSpPr/>
          <p:nvPr/>
        </p:nvCxnSpPr>
        <p:spPr>
          <a:xfrm>
            <a:off x="1246875" y="723014"/>
            <a:ext cx="0" cy="7049386"/>
          </a:xfrm>
          <a:prstGeom prst="line">
            <a:avLst/>
          </a:prstGeom>
          <a:ln w="349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82" name="Rectangle 181"/>
          <p:cNvSpPr/>
          <p:nvPr/>
        </p:nvSpPr>
        <p:spPr>
          <a:xfrm>
            <a:off x="1921909" y="774827"/>
            <a:ext cx="2934585" cy="310101"/>
          </a:xfrm>
          <a:prstGeom prst="rect">
            <a:avLst/>
          </a:prstGeom>
        </p:spPr>
        <p:txBody>
          <a:bodyPr wrap="square" anchor="ctr" anchorCtr="0">
            <a:noAutofit/>
          </a:bodyPr>
          <a:lstStyle/>
          <a:p>
            <a:pPr>
              <a:defRPr/>
            </a:pPr>
            <a:r>
              <a:rPr lang="en-US" sz="1200" b="1" kern="0" dirty="0" smtClean="0">
                <a:solidFill>
                  <a:prstClr val="black">
                    <a:lumMod val="85000"/>
                    <a:lumOff val="15000"/>
                  </a:prstClr>
                </a:solidFill>
                <a:latin typeface="Arial Narrow" pitchFamily="34" charset="0"/>
                <a:cs typeface="Arial" panose="020B0604020202020204" pitchFamily="34" charset="0"/>
              </a:rPr>
              <a:t>Holyoke – Dean Technical High School</a:t>
            </a:r>
            <a:endParaRPr lang="en-US" sz="1200" b="1" kern="0" dirty="0">
              <a:solidFill>
                <a:prstClr val="black">
                  <a:lumMod val="85000"/>
                  <a:lumOff val="15000"/>
                </a:prstClr>
              </a:solidFill>
              <a:latin typeface="Arial Narrow" pitchFamily="34" charset="0"/>
              <a:cs typeface="Arial" panose="020B0604020202020204" pitchFamily="34" charset="0"/>
            </a:endParaRPr>
          </a:p>
        </p:txBody>
      </p:sp>
      <p:sp>
        <p:nvSpPr>
          <p:cNvPr id="183" name="Rectangle 182"/>
          <p:cNvSpPr/>
          <p:nvPr/>
        </p:nvSpPr>
        <p:spPr>
          <a:xfrm>
            <a:off x="1297167" y="1079565"/>
            <a:ext cx="4194702" cy="1814242"/>
          </a:xfrm>
          <a:prstGeom prst="rect">
            <a:avLst/>
          </a:prstGeom>
          <a:solidFill>
            <a:srgbClr val="4371C5"/>
          </a:solidFill>
        </p:spPr>
        <p:txBody>
          <a:bodyPr wrap="square" anchor="ctr" anchorCtr="0">
            <a:noAutofit/>
          </a:bodyPr>
          <a:lstStyle/>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Required Course(s): </a:t>
            </a:r>
            <a:r>
              <a:rPr lang="en-US" sz="1000" kern="0" dirty="0" smtClean="0">
                <a:solidFill>
                  <a:prstClr val="white">
                    <a:lumMod val="95000"/>
                  </a:prstClr>
                </a:solidFill>
                <a:latin typeface="Arial Narrow" pitchFamily="34" charset="0"/>
                <a:cs typeface="Arial" panose="020B0604020202020204" pitchFamily="34" charset="0"/>
              </a:rPr>
              <a:t>Freshman Algebra (grade 9 math department)</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Elective Course(s): </a:t>
            </a:r>
            <a:r>
              <a:rPr lang="en-US" sz="1000" kern="0" dirty="0" smtClean="0">
                <a:solidFill>
                  <a:prstClr val="white">
                    <a:lumMod val="95000"/>
                  </a:prstClr>
                </a:solidFill>
                <a:latin typeface="Arial Narrow" pitchFamily="34" charset="0"/>
                <a:cs typeface="Arial" panose="020B0604020202020204" pitchFamily="34" charset="0"/>
              </a:rPr>
              <a:t>Personal Finance course (grade 12 math department)</a:t>
            </a:r>
          </a:p>
          <a:p>
            <a:pPr marL="233363" indent="-233363">
              <a:defRPr/>
            </a:pPr>
            <a:r>
              <a:rPr lang="en-US" sz="1000" b="1" kern="0" dirty="0" smtClean="0">
                <a:solidFill>
                  <a:prstClr val="white">
                    <a:lumMod val="95000"/>
                  </a:prstClr>
                </a:solidFill>
                <a:latin typeface="Arial Narrow" pitchFamily="34" charset="0"/>
                <a:cs typeface="Arial" panose="020B0604020202020204" pitchFamily="34" charset="0"/>
              </a:rPr>
              <a:t>Experiential: Activity: </a:t>
            </a:r>
            <a:r>
              <a:rPr lang="en-US" sz="1000" kern="0" dirty="0" smtClean="0">
                <a:solidFill>
                  <a:prstClr val="white">
                    <a:lumMod val="95000"/>
                  </a:prstClr>
                </a:solidFill>
                <a:latin typeface="Arial Narrow" pitchFamily="34" charset="0"/>
                <a:cs typeface="Arial" panose="020B0604020202020204" pitchFamily="34" charset="0"/>
              </a:rPr>
              <a:t>Credit for Life Fair; Other Reality Fair; JA Stock Market Challenge; Capstone or Year-end Project; Financial Literacy or Business Portfolio; Personal or Household Budget; Business or Financial Plan; Other</a:t>
            </a:r>
          </a:p>
          <a:p>
            <a:pPr marL="233363" indent="-233363">
              <a:spcBef>
                <a:spcPts val="600"/>
              </a:spcBef>
              <a:defRPr/>
            </a:pPr>
            <a:r>
              <a:rPr lang="en-US" sz="1000" b="1" kern="0" dirty="0" smtClean="0">
                <a:solidFill>
                  <a:prstClr val="white">
                    <a:lumMod val="95000"/>
                  </a:prstClr>
                </a:solidFill>
                <a:latin typeface="Arial Narrow" pitchFamily="34" charset="0"/>
                <a:cs typeface="Arial" panose="020B0604020202020204" pitchFamily="34" charset="0"/>
              </a:rPr>
              <a:t>Curriculum Resource: </a:t>
            </a:r>
            <a:r>
              <a:rPr lang="en-US" sz="1000" kern="0" dirty="0" smtClean="0">
                <a:solidFill>
                  <a:prstClr val="white">
                    <a:lumMod val="95000"/>
                  </a:prstClr>
                </a:solidFill>
                <a:latin typeface="Arial Narrow" pitchFamily="34" charset="0"/>
                <a:cs typeface="Arial" panose="020B0604020202020204" pitchFamily="34" charset="0"/>
              </a:rPr>
              <a:t>Junior Achievement </a:t>
            </a:r>
          </a:p>
          <a:p>
            <a:pPr marL="233363" indent="-233363">
              <a:spcBef>
                <a:spcPts val="600"/>
              </a:spcBef>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Students Participating in FLP Program: </a:t>
            </a:r>
            <a:r>
              <a:rPr lang="en-US" sz="1000" kern="0" dirty="0" smtClean="0">
                <a:solidFill>
                  <a:prstClr val="white">
                    <a:lumMod val="95000"/>
                  </a:prstClr>
                </a:solidFill>
                <a:latin typeface="Arial Narrow" pitchFamily="34" charset="0"/>
                <a:cs typeface="Arial" panose="020B0604020202020204" pitchFamily="34" charset="0"/>
              </a:rPr>
              <a:t>403</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Educators delivering Financial Literacy Pilot curriculum: </a:t>
            </a:r>
            <a:r>
              <a:rPr lang="en-US" sz="1000" kern="0" dirty="0" smtClean="0">
                <a:solidFill>
                  <a:prstClr val="white">
                    <a:lumMod val="95000"/>
                  </a:prstClr>
                </a:solidFill>
                <a:latin typeface="Arial Narrow" pitchFamily="34" charset="0"/>
                <a:cs typeface="Arial" panose="020B0604020202020204" pitchFamily="34" charset="0"/>
              </a:rPr>
              <a:t>2</a:t>
            </a:r>
            <a:endParaRPr lang="en-US" sz="1000" kern="0" dirty="0">
              <a:solidFill>
                <a:prstClr val="white">
                  <a:lumMod val="95000"/>
                </a:prstClr>
              </a:solidFill>
              <a:latin typeface="Arial Narrow" pitchFamily="34" charset="0"/>
              <a:cs typeface="Arial" panose="020B0604020202020204" pitchFamily="34" charset="0"/>
            </a:endParaRPr>
          </a:p>
        </p:txBody>
      </p:sp>
      <p:sp>
        <p:nvSpPr>
          <p:cNvPr id="184" name="Rectangle 183"/>
          <p:cNvSpPr/>
          <p:nvPr/>
        </p:nvSpPr>
        <p:spPr>
          <a:xfrm>
            <a:off x="1286535" y="2893807"/>
            <a:ext cx="4205334" cy="2194559"/>
          </a:xfrm>
          <a:prstGeom prst="rect">
            <a:avLst/>
          </a:prstGeom>
          <a:solidFill>
            <a:srgbClr val="5A6E8C"/>
          </a:solidFill>
        </p:spPr>
        <p:txBody>
          <a:bodyPr wrap="square" anchor="ctr" anchorCtr="0">
            <a:noAutofit/>
          </a:bodyPr>
          <a:lstStyle/>
          <a:p>
            <a:r>
              <a:rPr lang="en-US" sz="1000" dirty="0">
                <a:solidFill>
                  <a:schemeClr val="bg1"/>
                </a:solidFill>
                <a:latin typeface="Arial Narrow" panose="020B0606020202030204" pitchFamily="34" charset="0"/>
              </a:rPr>
              <a:t>We participated in the stock market challenge. We used JA Finance Park computer simulation and the Titan program when we could coordinate times for it. We participated in Elms college Trip for Girls (about empowering girls to succeed). We had volunteers scheduled to come in from </a:t>
            </a:r>
            <a:r>
              <a:rPr lang="en-US" sz="1000" dirty="0" err="1">
                <a:solidFill>
                  <a:schemeClr val="bg1"/>
                </a:solidFill>
                <a:latin typeface="Arial Narrow" panose="020B0606020202030204" pitchFamily="34" charset="0"/>
              </a:rPr>
              <a:t>Baypath</a:t>
            </a:r>
            <a:r>
              <a:rPr lang="en-US" sz="1000" dirty="0">
                <a:solidFill>
                  <a:schemeClr val="bg1"/>
                </a:solidFill>
                <a:latin typeface="Arial Narrow" panose="020B0606020202030204" pitchFamily="34" charset="0"/>
              </a:rPr>
              <a:t> to assist the finance class students. JA worked with Teresa Beaulieu to set up some career fairs. We had a JA volunteer working with a class on an entrepreneur project.</a:t>
            </a:r>
          </a:p>
        </p:txBody>
      </p:sp>
      <p:sp>
        <p:nvSpPr>
          <p:cNvPr id="185" name="Rectangle 184"/>
          <p:cNvSpPr/>
          <p:nvPr/>
        </p:nvSpPr>
        <p:spPr>
          <a:xfrm>
            <a:off x="7134467" y="5971942"/>
            <a:ext cx="2933636" cy="1485324"/>
          </a:xfrm>
          <a:prstGeom prst="rect">
            <a:avLst/>
          </a:prstGeom>
        </p:spPr>
        <p:txBody>
          <a:bodyPr wrap="square" anchor="ctr" anchorCtr="0">
            <a:noAutofit/>
          </a:bodyPr>
          <a:lstStyle/>
          <a:p>
            <a:pPr>
              <a:defRPr/>
            </a:pPr>
            <a:endParaRPr lang="en-US" sz="1000" b="1" kern="0" dirty="0" smtClean="0">
              <a:solidFill>
                <a:prstClr val="white">
                  <a:lumMod val="95000"/>
                </a:prstClr>
              </a:solidFill>
              <a:latin typeface="Arial Narrow" pitchFamily="34" charset="0"/>
              <a:cs typeface="Arial" panose="020B0604020202020204" pitchFamily="34" charset="0"/>
            </a:endParaRPr>
          </a:p>
        </p:txBody>
      </p:sp>
      <p:sp>
        <p:nvSpPr>
          <p:cNvPr id="186" name="Rectangle 185"/>
          <p:cNvSpPr/>
          <p:nvPr/>
        </p:nvSpPr>
        <p:spPr>
          <a:xfrm>
            <a:off x="1290649" y="7432158"/>
            <a:ext cx="2932844" cy="325613"/>
          </a:xfrm>
          <a:prstGeom prst="rect">
            <a:avLst/>
          </a:prstGeom>
        </p:spPr>
        <p:txBody>
          <a:bodyPr wrap="square" anchor="ctr" anchorCtr="0">
            <a:noAutofit/>
          </a:bodyPr>
          <a:lstStyle/>
          <a:p>
            <a:pPr>
              <a:defRPr/>
            </a:pPr>
            <a:r>
              <a:rPr lang="en-US" sz="1000" dirty="0" smtClean="0">
                <a:solidFill>
                  <a:prstClr val="white"/>
                </a:solidFill>
                <a:latin typeface="Arial Narrow" pitchFamily="34" charset="0"/>
                <a:cs typeface="Arial" pitchFamily="34" charset="0"/>
              </a:rPr>
              <a:t>Greg Oliver, </a:t>
            </a:r>
            <a:r>
              <a:rPr lang="en-US" sz="1000" dirty="0" smtClean="0">
                <a:solidFill>
                  <a:prstClr val="black"/>
                </a:solidFill>
                <a:latin typeface="Arial Narrow" pitchFamily="34" charset="0"/>
                <a:cs typeface="Arial" pitchFamily="34" charset="0"/>
                <a:hlinkClick r:id="rId2"/>
              </a:rPr>
              <a:t>goliver@projectgradusa.org</a:t>
            </a:r>
            <a:r>
              <a:rPr lang="en-US" sz="1000" dirty="0" smtClean="0">
                <a:solidFill>
                  <a:prstClr val="black"/>
                </a:solidFill>
                <a:latin typeface="Arial Narrow" pitchFamily="34" charset="0"/>
                <a:cs typeface="Arial" pitchFamily="34" charset="0"/>
              </a:rPr>
              <a:t> </a:t>
            </a:r>
            <a:endParaRPr lang="en-US" sz="1000" kern="0" dirty="0">
              <a:solidFill>
                <a:prstClr val="black">
                  <a:lumMod val="85000"/>
                  <a:lumOff val="15000"/>
                </a:prstClr>
              </a:solidFill>
              <a:latin typeface="Arial Narrow" pitchFamily="34" charset="0"/>
              <a:cs typeface="Arial" pitchFamily="34" charset="0"/>
            </a:endParaRPr>
          </a:p>
        </p:txBody>
      </p:sp>
      <p:sp>
        <p:nvSpPr>
          <p:cNvPr id="39" name="Rectangle 38" descr="header background"/>
          <p:cNvSpPr/>
          <p:nvPr/>
        </p:nvSpPr>
        <p:spPr>
          <a:xfrm>
            <a:off x="0" y="0"/>
            <a:ext cx="10058400" cy="669851"/>
          </a:xfrm>
          <a:prstGeom prst="rect">
            <a:avLst/>
          </a:prstGeom>
          <a:solidFill>
            <a:srgbClr val="4E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0" name="TextBox 39"/>
          <p:cNvSpPr txBox="1"/>
          <p:nvPr/>
        </p:nvSpPr>
        <p:spPr>
          <a:xfrm>
            <a:off x="180753" y="53165"/>
            <a:ext cx="9877650" cy="592983"/>
          </a:xfrm>
          <a:prstGeom prst="rect">
            <a:avLst/>
          </a:prstGeom>
          <a:noFill/>
        </p:spPr>
        <p:txBody>
          <a:bodyPr wrap="square" lIns="101882" tIns="50941" rIns="101882" bIns="50941" rtlCol="0">
            <a:spAutoFit/>
          </a:bodyPr>
          <a:lstStyle/>
          <a:p>
            <a:pPr algn="ctr"/>
            <a:r>
              <a:rPr lang="en-US" sz="3100" spc="200" dirty="0" smtClean="0">
                <a:solidFill>
                  <a:prstClr val="white">
                    <a:lumMod val="95000"/>
                  </a:prstClr>
                </a:solidFill>
                <a:latin typeface="Berlin Sans FB" pitchFamily="34" charset="0"/>
                <a:cs typeface="Arial" panose="020B0604020202020204" pitchFamily="34" charset="0"/>
              </a:rPr>
              <a:t>High School Financial Literacy Pilot Program</a:t>
            </a:r>
            <a:endParaRPr lang="en-US" sz="3100" spc="200" dirty="0">
              <a:solidFill>
                <a:prstClr val="white">
                  <a:lumMod val="95000"/>
                </a:prstClr>
              </a:solidFill>
              <a:latin typeface="Berlin Sans FB" pitchFamily="34" charset="0"/>
              <a:cs typeface="Arial" panose="020B0604020202020204" pitchFamily="34" charset="0"/>
            </a:endParaRPr>
          </a:p>
        </p:txBody>
      </p:sp>
      <p:grpSp>
        <p:nvGrpSpPr>
          <p:cNvPr id="2" name="Group 172" descr="Chart Icon"/>
          <p:cNvGrpSpPr/>
          <p:nvPr/>
        </p:nvGrpSpPr>
        <p:grpSpPr>
          <a:xfrm>
            <a:off x="103246" y="85064"/>
            <a:ext cx="556972" cy="507176"/>
            <a:chOff x="4505127" y="6916618"/>
            <a:chExt cx="556972" cy="507176"/>
          </a:xfrm>
        </p:grpSpPr>
        <p:sp>
          <p:nvSpPr>
            <p:cNvPr id="42" name="Freeform 41" descr="Chart Icon"/>
            <p:cNvSpPr/>
            <p:nvPr/>
          </p:nvSpPr>
          <p:spPr>
            <a:xfrm>
              <a:off x="4960666" y="7016772"/>
              <a:ext cx="79425" cy="407022"/>
            </a:xfrm>
            <a:custGeom>
              <a:avLst/>
              <a:gdLst>
                <a:gd name="connsiteX0" fmla="*/ 37679 w 71989"/>
                <a:gd name="connsiteY0" fmla="*/ 0 h 350919"/>
                <a:gd name="connsiteX1" fmla="*/ 43842 w 71989"/>
                <a:gd name="connsiteY1" fmla="*/ 0 h 350919"/>
                <a:gd name="connsiteX2" fmla="*/ 71989 w 71989"/>
                <a:gd name="connsiteY2" fmla="*/ 46040 h 350919"/>
                <a:gd name="connsiteX3" fmla="*/ 71989 w 71989"/>
                <a:gd name="connsiteY3" fmla="*/ 350919 h 350919"/>
                <a:gd name="connsiteX4" fmla="*/ 0 w 71989"/>
                <a:gd name="connsiteY4" fmla="*/ 350919 h 350919"/>
                <a:gd name="connsiteX5" fmla="*/ 0 w 71989"/>
                <a:gd name="connsiteY5" fmla="*/ 19898 h 350919"/>
                <a:gd name="connsiteX0" fmla="*/ 37679 w 100992"/>
                <a:gd name="connsiteY0" fmla="*/ 0 h 350919"/>
                <a:gd name="connsiteX1" fmla="*/ 100992 w 100992"/>
                <a:gd name="connsiteY1" fmla="*/ 7096 h 350919"/>
                <a:gd name="connsiteX2" fmla="*/ 71989 w 100992"/>
                <a:gd name="connsiteY2" fmla="*/ 46040 h 350919"/>
                <a:gd name="connsiteX3" fmla="*/ 71989 w 100992"/>
                <a:gd name="connsiteY3" fmla="*/ 350919 h 350919"/>
                <a:gd name="connsiteX4" fmla="*/ 0 w 100992"/>
                <a:gd name="connsiteY4" fmla="*/ 350919 h 350919"/>
                <a:gd name="connsiteX5" fmla="*/ 0 w 100992"/>
                <a:gd name="connsiteY5" fmla="*/ 19898 h 350919"/>
                <a:gd name="connsiteX6" fmla="*/ 37679 w 100992"/>
                <a:gd name="connsiteY6" fmla="*/ 0 h 350919"/>
                <a:gd name="connsiteX0" fmla="*/ 37679 w 71989"/>
                <a:gd name="connsiteY0" fmla="*/ 0 h 350919"/>
                <a:gd name="connsiteX1" fmla="*/ 71989 w 71989"/>
                <a:gd name="connsiteY1" fmla="*/ 46040 h 350919"/>
                <a:gd name="connsiteX2" fmla="*/ 71989 w 71989"/>
                <a:gd name="connsiteY2" fmla="*/ 350919 h 350919"/>
                <a:gd name="connsiteX3" fmla="*/ 0 w 71989"/>
                <a:gd name="connsiteY3" fmla="*/ 350919 h 350919"/>
                <a:gd name="connsiteX4" fmla="*/ 0 w 71989"/>
                <a:gd name="connsiteY4" fmla="*/ 19898 h 350919"/>
                <a:gd name="connsiteX5" fmla="*/ 37679 w 71989"/>
                <a:gd name="connsiteY5" fmla="*/ 0 h 350919"/>
                <a:gd name="connsiteX0" fmla="*/ 40060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40060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989" h="355650">
                  <a:moveTo>
                    <a:pt x="37678" y="0"/>
                  </a:moveTo>
                  <a:lnTo>
                    <a:pt x="71989" y="50771"/>
                  </a:lnTo>
                  <a:lnTo>
                    <a:pt x="71989" y="355650"/>
                  </a:lnTo>
                  <a:lnTo>
                    <a:pt x="0" y="355650"/>
                  </a:lnTo>
                  <a:lnTo>
                    <a:pt x="0" y="24629"/>
                  </a:lnTo>
                  <a:lnTo>
                    <a:pt x="37678" y="0"/>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cs typeface="Arial" panose="020B0604020202020204" pitchFamily="34" charset="0"/>
              </a:endParaRPr>
            </a:p>
          </p:txBody>
        </p:sp>
        <p:sp>
          <p:nvSpPr>
            <p:cNvPr id="43" name="Freeform 42" descr="Chart Icon"/>
            <p:cNvSpPr/>
            <p:nvPr/>
          </p:nvSpPr>
          <p:spPr>
            <a:xfrm>
              <a:off x="4862801" y="7047691"/>
              <a:ext cx="79425" cy="376103"/>
            </a:xfrm>
            <a:custGeom>
              <a:avLst/>
              <a:gdLst>
                <a:gd name="connsiteX0" fmla="*/ 71989 w 71989"/>
                <a:gd name="connsiteY0" fmla="*/ 0 h 328633"/>
                <a:gd name="connsiteX1" fmla="*/ 71989 w 71989"/>
                <a:gd name="connsiteY1" fmla="*/ 328633 h 328633"/>
                <a:gd name="connsiteX2" fmla="*/ 0 w 71989"/>
                <a:gd name="connsiteY2" fmla="*/ 328633 h 328633"/>
                <a:gd name="connsiteX3" fmla="*/ 0 w 71989"/>
                <a:gd name="connsiteY3" fmla="*/ 41137 h 328633"/>
              </a:gdLst>
              <a:ahLst/>
              <a:cxnLst>
                <a:cxn ang="0">
                  <a:pos x="connsiteX0" y="connsiteY0"/>
                </a:cxn>
                <a:cxn ang="0">
                  <a:pos x="connsiteX1" y="connsiteY1"/>
                </a:cxn>
                <a:cxn ang="0">
                  <a:pos x="connsiteX2" y="connsiteY2"/>
                </a:cxn>
                <a:cxn ang="0">
                  <a:pos x="connsiteX3" y="connsiteY3"/>
                </a:cxn>
              </a:cxnLst>
              <a:rect l="l" t="t" r="r" b="b"/>
              <a:pathLst>
                <a:path w="71989" h="328633">
                  <a:moveTo>
                    <a:pt x="71989" y="0"/>
                  </a:moveTo>
                  <a:lnTo>
                    <a:pt x="71989" y="328633"/>
                  </a:lnTo>
                  <a:lnTo>
                    <a:pt x="0" y="328633"/>
                  </a:lnTo>
                  <a:lnTo>
                    <a:pt x="0" y="41137"/>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4" name="Freeform 43" descr="Chart Icon"/>
            <p:cNvSpPr/>
            <p:nvPr/>
          </p:nvSpPr>
          <p:spPr>
            <a:xfrm>
              <a:off x="4764936" y="7100278"/>
              <a:ext cx="79425" cy="323516"/>
            </a:xfrm>
            <a:custGeom>
              <a:avLst/>
              <a:gdLst>
                <a:gd name="connsiteX0" fmla="*/ 71989 w 71989"/>
                <a:gd name="connsiteY0" fmla="*/ 0 h 282684"/>
                <a:gd name="connsiteX1" fmla="*/ 71989 w 71989"/>
                <a:gd name="connsiteY1" fmla="*/ 282684 h 282684"/>
                <a:gd name="connsiteX2" fmla="*/ 0 w 71989"/>
                <a:gd name="connsiteY2" fmla="*/ 282684 h 282684"/>
                <a:gd name="connsiteX3" fmla="*/ 0 w 71989"/>
                <a:gd name="connsiteY3" fmla="*/ 38704 h 282684"/>
              </a:gdLst>
              <a:ahLst/>
              <a:cxnLst>
                <a:cxn ang="0">
                  <a:pos x="connsiteX0" y="connsiteY0"/>
                </a:cxn>
                <a:cxn ang="0">
                  <a:pos x="connsiteX1" y="connsiteY1"/>
                </a:cxn>
                <a:cxn ang="0">
                  <a:pos x="connsiteX2" y="connsiteY2"/>
                </a:cxn>
                <a:cxn ang="0">
                  <a:pos x="connsiteX3" y="connsiteY3"/>
                </a:cxn>
              </a:cxnLst>
              <a:rect l="l" t="t" r="r" b="b"/>
              <a:pathLst>
                <a:path w="71989" h="282684">
                  <a:moveTo>
                    <a:pt x="71989" y="0"/>
                  </a:moveTo>
                  <a:lnTo>
                    <a:pt x="71989" y="282684"/>
                  </a:lnTo>
                  <a:lnTo>
                    <a:pt x="0" y="282684"/>
                  </a:lnTo>
                  <a:lnTo>
                    <a:pt x="0" y="38704"/>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5" name="Freeform 44" descr="Chart Icon"/>
            <p:cNvSpPr/>
            <p:nvPr/>
          </p:nvSpPr>
          <p:spPr>
            <a:xfrm>
              <a:off x="4667072" y="7073967"/>
              <a:ext cx="79425" cy="349827"/>
            </a:xfrm>
            <a:custGeom>
              <a:avLst/>
              <a:gdLst>
                <a:gd name="connsiteX0" fmla="*/ 69910 w 71989"/>
                <a:gd name="connsiteY0" fmla="*/ 0 h 305674"/>
                <a:gd name="connsiteX1" fmla="*/ 71989 w 71989"/>
                <a:gd name="connsiteY1" fmla="*/ 4158 h 305674"/>
                <a:gd name="connsiteX2" fmla="*/ 71989 w 71989"/>
                <a:gd name="connsiteY2" fmla="*/ 305674 h 305674"/>
                <a:gd name="connsiteX3" fmla="*/ 0 w 71989"/>
                <a:gd name="connsiteY3" fmla="*/ 305674 h 305674"/>
                <a:gd name="connsiteX4" fmla="*/ 0 w 71989"/>
                <a:gd name="connsiteY4" fmla="*/ 54673 h 3056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989" h="305674">
                  <a:moveTo>
                    <a:pt x="69910" y="0"/>
                  </a:moveTo>
                  <a:lnTo>
                    <a:pt x="71989" y="4158"/>
                  </a:lnTo>
                  <a:lnTo>
                    <a:pt x="71989" y="305674"/>
                  </a:lnTo>
                  <a:lnTo>
                    <a:pt x="0" y="305674"/>
                  </a:lnTo>
                  <a:lnTo>
                    <a:pt x="0" y="54673"/>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6" name="Freeform 45" descr="Chart Icon"/>
            <p:cNvSpPr/>
            <p:nvPr/>
          </p:nvSpPr>
          <p:spPr>
            <a:xfrm>
              <a:off x="4569208" y="7151495"/>
              <a:ext cx="79425" cy="272299"/>
            </a:xfrm>
            <a:custGeom>
              <a:avLst/>
              <a:gdLst>
                <a:gd name="connsiteX0" fmla="*/ 71989 w 71989"/>
                <a:gd name="connsiteY0" fmla="*/ 0 h 237931"/>
                <a:gd name="connsiteX1" fmla="*/ 71989 w 71989"/>
                <a:gd name="connsiteY1" fmla="*/ 237931 h 237931"/>
                <a:gd name="connsiteX2" fmla="*/ 0 w 71989"/>
                <a:gd name="connsiteY2" fmla="*/ 237931 h 237931"/>
                <a:gd name="connsiteX3" fmla="*/ 0 w 71989"/>
                <a:gd name="connsiteY3" fmla="*/ 56299 h 237931"/>
              </a:gdLst>
              <a:ahLst/>
              <a:cxnLst>
                <a:cxn ang="0">
                  <a:pos x="connsiteX0" y="connsiteY0"/>
                </a:cxn>
                <a:cxn ang="0">
                  <a:pos x="connsiteX1" y="connsiteY1"/>
                </a:cxn>
                <a:cxn ang="0">
                  <a:pos x="connsiteX2" y="connsiteY2"/>
                </a:cxn>
                <a:cxn ang="0">
                  <a:pos x="connsiteX3" y="connsiteY3"/>
                </a:cxn>
              </a:cxnLst>
              <a:rect l="l" t="t" r="r" b="b"/>
              <a:pathLst>
                <a:path w="71989" h="237931">
                  <a:moveTo>
                    <a:pt x="71989" y="0"/>
                  </a:moveTo>
                  <a:lnTo>
                    <a:pt x="71989" y="237931"/>
                  </a:lnTo>
                  <a:lnTo>
                    <a:pt x="0" y="237931"/>
                  </a:lnTo>
                  <a:lnTo>
                    <a:pt x="0" y="56299"/>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7" name="Rectangle 48" descr="Chart Icon"/>
            <p:cNvSpPr/>
            <p:nvPr/>
          </p:nvSpPr>
          <p:spPr>
            <a:xfrm>
              <a:off x="4505127" y="6916618"/>
              <a:ext cx="556972" cy="286928"/>
            </a:xfrm>
            <a:custGeom>
              <a:avLst/>
              <a:gdLst>
                <a:gd name="connsiteX0" fmla="*/ 0 w 238125"/>
                <a:gd name="connsiteY0" fmla="*/ 0 h 71437"/>
                <a:gd name="connsiteX1" fmla="*/ 238125 w 238125"/>
                <a:gd name="connsiteY1" fmla="*/ 0 h 71437"/>
                <a:gd name="connsiteX2" fmla="*/ 238125 w 238125"/>
                <a:gd name="connsiteY2" fmla="*/ 71437 h 71437"/>
                <a:gd name="connsiteX3" fmla="*/ 0 w 238125"/>
                <a:gd name="connsiteY3" fmla="*/ 71437 h 71437"/>
                <a:gd name="connsiteX4" fmla="*/ 0 w 238125"/>
                <a:gd name="connsiteY4" fmla="*/ 0 h 71437"/>
                <a:gd name="connsiteX0" fmla="*/ 0 w 259556"/>
                <a:gd name="connsiteY0" fmla="*/ 0 h 71437"/>
                <a:gd name="connsiteX1" fmla="*/ 259556 w 259556"/>
                <a:gd name="connsiteY1" fmla="*/ 0 h 71437"/>
                <a:gd name="connsiteX2" fmla="*/ 259556 w 259556"/>
                <a:gd name="connsiteY2" fmla="*/ 71437 h 71437"/>
                <a:gd name="connsiteX3" fmla="*/ 21431 w 259556"/>
                <a:gd name="connsiteY3" fmla="*/ 71437 h 71437"/>
                <a:gd name="connsiteX4" fmla="*/ 0 w 259556"/>
                <a:gd name="connsiteY4" fmla="*/ 0 h 71437"/>
                <a:gd name="connsiteX0" fmla="*/ 0 w 259556"/>
                <a:gd name="connsiteY0" fmla="*/ 135732 h 207169"/>
                <a:gd name="connsiteX1" fmla="*/ 219074 w 259556"/>
                <a:gd name="connsiteY1" fmla="*/ 0 h 207169"/>
                <a:gd name="connsiteX2" fmla="*/ 259556 w 259556"/>
                <a:gd name="connsiteY2" fmla="*/ 207169 h 207169"/>
                <a:gd name="connsiteX3" fmla="*/ 21431 w 259556"/>
                <a:gd name="connsiteY3" fmla="*/ 207169 h 207169"/>
                <a:gd name="connsiteX4" fmla="*/ 0 w 259556"/>
                <a:gd name="connsiteY4" fmla="*/ 135732 h 207169"/>
                <a:gd name="connsiteX0" fmla="*/ 0 w 219074"/>
                <a:gd name="connsiteY0" fmla="*/ 135732 h 207169"/>
                <a:gd name="connsiteX1" fmla="*/ 219074 w 219074"/>
                <a:gd name="connsiteY1" fmla="*/ 0 h 207169"/>
                <a:gd name="connsiteX2" fmla="*/ 195262 w 219074"/>
                <a:gd name="connsiteY2" fmla="*/ 52388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197644 w 219074"/>
                <a:gd name="connsiteY2" fmla="*/ 80963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211930 w 219074"/>
                <a:gd name="connsiteY2" fmla="*/ 33338 h 207169"/>
                <a:gd name="connsiteX3" fmla="*/ 197644 w 219074"/>
                <a:gd name="connsiteY3" fmla="*/ 80963 h 207169"/>
                <a:gd name="connsiteX4" fmla="*/ 21431 w 219074"/>
                <a:gd name="connsiteY4" fmla="*/ 207169 h 207169"/>
                <a:gd name="connsiteX5" fmla="*/ 0 w 219074"/>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197644 w 271462"/>
                <a:gd name="connsiteY3" fmla="*/ 80963 h 207169"/>
                <a:gd name="connsiteX4" fmla="*/ 21431 w 271462"/>
                <a:gd name="connsiteY4" fmla="*/ 207169 h 207169"/>
                <a:gd name="connsiteX5" fmla="*/ 0 w 271462"/>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228599 w 271462"/>
                <a:gd name="connsiteY3" fmla="*/ 73819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50030 w 271462"/>
                <a:gd name="connsiteY3" fmla="*/ 154782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69080 w 271462"/>
                <a:gd name="connsiteY3" fmla="*/ 92869 h 207169"/>
                <a:gd name="connsiteX4" fmla="*/ 250030 w 271462"/>
                <a:gd name="connsiteY4" fmla="*/ 154782 h 207169"/>
                <a:gd name="connsiteX5" fmla="*/ 197644 w 271462"/>
                <a:gd name="connsiteY5" fmla="*/ 80963 h 207169"/>
                <a:gd name="connsiteX6" fmla="*/ 21431 w 271462"/>
                <a:gd name="connsiteY6" fmla="*/ 207169 h 207169"/>
                <a:gd name="connsiteX7" fmla="*/ 0 w 271462"/>
                <a:gd name="connsiteY7" fmla="*/ 135732 h 207169"/>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250030 w 447674"/>
                <a:gd name="connsiteY4" fmla="*/ 176213 h 228600"/>
                <a:gd name="connsiteX5" fmla="*/ 197644 w 447674"/>
                <a:gd name="connsiteY5" fmla="*/ 102394 h 228600"/>
                <a:gd name="connsiteX6" fmla="*/ 21431 w 447674"/>
                <a:gd name="connsiteY6" fmla="*/ 228600 h 228600"/>
                <a:gd name="connsiteX7" fmla="*/ 0 w 447674"/>
                <a:gd name="connsiteY7"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352424 w 447674"/>
                <a:gd name="connsiteY4" fmla="*/ 83344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438149 w 447674"/>
                <a:gd name="connsiteY4" fmla="*/ 28575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250030 w 438149"/>
                <a:gd name="connsiteY5" fmla="*/ 159545 h 211932"/>
                <a:gd name="connsiteX6" fmla="*/ 197644 w 438149"/>
                <a:gd name="connsiteY6" fmla="*/ 85726 h 211932"/>
                <a:gd name="connsiteX7" fmla="*/ 21431 w 438149"/>
                <a:gd name="connsiteY7" fmla="*/ 211932 h 211932"/>
                <a:gd name="connsiteX8" fmla="*/ 0 w 438149"/>
                <a:gd name="connsiteY8" fmla="*/ 140495 h 211932"/>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382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38149"/>
                <a:gd name="connsiteY0" fmla="*/ 185738 h 257175"/>
                <a:gd name="connsiteX1" fmla="*/ 219074 w 438149"/>
                <a:gd name="connsiteY1" fmla="*/ 50006 h 257175"/>
                <a:gd name="connsiteX2" fmla="*/ 271462 w 438149"/>
                <a:gd name="connsiteY2" fmla="*/ 114300 h 257175"/>
                <a:gd name="connsiteX3" fmla="*/ 383380 w 438149"/>
                <a:gd name="connsiteY3" fmla="*/ 45243 h 257175"/>
                <a:gd name="connsiteX4" fmla="*/ 438149 w 438149"/>
                <a:gd name="connsiteY4" fmla="*/ 57150 h 257175"/>
                <a:gd name="connsiteX5" fmla="*/ 400050 w 438149"/>
                <a:gd name="connsiteY5" fmla="*/ 0 h 257175"/>
                <a:gd name="connsiteX6" fmla="*/ 250030 w 438149"/>
                <a:gd name="connsiteY6" fmla="*/ 204788 h 257175"/>
                <a:gd name="connsiteX7" fmla="*/ 197644 w 438149"/>
                <a:gd name="connsiteY7" fmla="*/ 130969 h 257175"/>
                <a:gd name="connsiteX8" fmla="*/ 21431 w 438149"/>
                <a:gd name="connsiteY8" fmla="*/ 257175 h 257175"/>
                <a:gd name="connsiteX9" fmla="*/ 0 w 438149"/>
                <a:gd name="connsiteY9" fmla="*/ 185738 h 257175"/>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8576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97681 w 497681"/>
                <a:gd name="connsiteY4" fmla="*/ 4763 h 211932"/>
                <a:gd name="connsiteX5" fmla="*/ 409575 w 497681"/>
                <a:gd name="connsiteY5" fmla="*/ 28576 h 211932"/>
                <a:gd name="connsiteX6" fmla="*/ 250030 w 497681"/>
                <a:gd name="connsiteY6" fmla="*/ 159545 h 211932"/>
                <a:gd name="connsiteX7" fmla="*/ 197644 w 497681"/>
                <a:gd name="connsiteY7" fmla="*/ 85726 h 211932"/>
                <a:gd name="connsiteX8" fmla="*/ 21431 w 497681"/>
                <a:gd name="connsiteY8" fmla="*/ 211932 h 211932"/>
                <a:gd name="connsiteX9" fmla="*/ 0 w 497681"/>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21481 w 497681"/>
                <a:gd name="connsiteY4" fmla="*/ 4763 h 211932"/>
                <a:gd name="connsiteX5" fmla="*/ 497681 w 497681"/>
                <a:gd name="connsiteY5" fmla="*/ 4763 h 211932"/>
                <a:gd name="connsiteX6" fmla="*/ 409575 w 497681"/>
                <a:gd name="connsiteY6" fmla="*/ 28576 h 211932"/>
                <a:gd name="connsiteX7" fmla="*/ 250030 w 497681"/>
                <a:gd name="connsiteY7" fmla="*/ 159545 h 211932"/>
                <a:gd name="connsiteX8" fmla="*/ 197644 w 497681"/>
                <a:gd name="connsiteY8" fmla="*/ 85726 h 211932"/>
                <a:gd name="connsiteX9" fmla="*/ 21431 w 497681"/>
                <a:gd name="connsiteY9" fmla="*/ 211932 h 211932"/>
                <a:gd name="connsiteX10" fmla="*/ 0 w 497681"/>
                <a:gd name="connsiteY10" fmla="*/ 140495 h 211932"/>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97681 w 497681"/>
                <a:gd name="connsiteY4" fmla="*/ 0 h 254794"/>
                <a:gd name="connsiteX5" fmla="*/ 497681 w 497681"/>
                <a:gd name="connsiteY5" fmla="*/ 47625 h 254794"/>
                <a:gd name="connsiteX6" fmla="*/ 409575 w 497681"/>
                <a:gd name="connsiteY6" fmla="*/ 71438 h 254794"/>
                <a:gd name="connsiteX7" fmla="*/ 250030 w 497681"/>
                <a:gd name="connsiteY7" fmla="*/ 202407 h 254794"/>
                <a:gd name="connsiteX8" fmla="*/ 197644 w 497681"/>
                <a:gd name="connsiteY8" fmla="*/ 128588 h 254794"/>
                <a:gd name="connsiteX9" fmla="*/ 21431 w 497681"/>
                <a:gd name="connsiteY9" fmla="*/ 254794 h 254794"/>
                <a:gd name="connsiteX10" fmla="*/ 0 w 497681"/>
                <a:gd name="connsiteY10"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23863 w 497681"/>
                <a:gd name="connsiteY4" fmla="*/ 30957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8624 w 497681"/>
                <a:gd name="connsiteY3" fmla="*/ 5476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59580 w 497681"/>
                <a:gd name="connsiteY3" fmla="*/ 33337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76250 w 497681"/>
                <a:gd name="connsiteY4" fmla="*/ 7145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59555 w 497681"/>
                <a:gd name="connsiteY2" fmla="*/ 135731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40532 w 497681"/>
                <a:gd name="connsiteY7" fmla="*/ 4524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33388 w 497681"/>
                <a:gd name="connsiteY7" fmla="*/ 6191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509588"/>
                <a:gd name="connsiteY0" fmla="*/ 183357 h 254794"/>
                <a:gd name="connsiteX1" fmla="*/ 219074 w 509588"/>
                <a:gd name="connsiteY1" fmla="*/ 47625 h 254794"/>
                <a:gd name="connsiteX2" fmla="*/ 266699 w 509588"/>
                <a:gd name="connsiteY2" fmla="*/ 109538 h 254794"/>
                <a:gd name="connsiteX3" fmla="*/ 414336 w 509588"/>
                <a:gd name="connsiteY3" fmla="*/ 33337 h 254794"/>
                <a:gd name="connsiteX4" fmla="*/ 397669 w 509588"/>
                <a:gd name="connsiteY4" fmla="*/ 1 h 254794"/>
                <a:gd name="connsiteX5" fmla="*/ 509588 w 509588"/>
                <a:gd name="connsiteY5" fmla="*/ 0 h 254794"/>
                <a:gd name="connsiteX6" fmla="*/ 464344 w 509588"/>
                <a:gd name="connsiteY6" fmla="*/ 104774 h 254794"/>
                <a:gd name="connsiteX7" fmla="*/ 433388 w 509588"/>
                <a:gd name="connsiteY7" fmla="*/ 61914 h 254794"/>
                <a:gd name="connsiteX8" fmla="*/ 250030 w 509588"/>
                <a:gd name="connsiteY8" fmla="*/ 202407 h 254794"/>
                <a:gd name="connsiteX9" fmla="*/ 197644 w 509588"/>
                <a:gd name="connsiteY9" fmla="*/ 128588 h 254794"/>
                <a:gd name="connsiteX10" fmla="*/ 21431 w 509588"/>
                <a:gd name="connsiteY10" fmla="*/ 254794 h 254794"/>
                <a:gd name="connsiteX11" fmla="*/ 0 w 509588"/>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0030 w 502444"/>
                <a:gd name="connsiteY8" fmla="*/ 20240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66689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4525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0481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14288 w 481013"/>
                <a:gd name="connsiteY0" fmla="*/ 180976 h 254794"/>
                <a:gd name="connsiteX1" fmla="*/ 197643 w 481013"/>
                <a:gd name="connsiteY1" fmla="*/ 40481 h 254794"/>
                <a:gd name="connsiteX2" fmla="*/ 245268 w 481013"/>
                <a:gd name="connsiteY2" fmla="*/ 109538 h 254794"/>
                <a:gd name="connsiteX3" fmla="*/ 392905 w 481013"/>
                <a:gd name="connsiteY3" fmla="*/ 33337 h 254794"/>
                <a:gd name="connsiteX4" fmla="*/ 376238 w 481013"/>
                <a:gd name="connsiteY4" fmla="*/ 1 h 254794"/>
                <a:gd name="connsiteX5" fmla="*/ 481013 w 481013"/>
                <a:gd name="connsiteY5" fmla="*/ 0 h 254794"/>
                <a:gd name="connsiteX6" fmla="*/ 442913 w 481013"/>
                <a:gd name="connsiteY6" fmla="*/ 104774 h 254794"/>
                <a:gd name="connsiteX7" fmla="*/ 414338 w 481013"/>
                <a:gd name="connsiteY7" fmla="*/ 66676 h 254794"/>
                <a:gd name="connsiteX8" fmla="*/ 219075 w 481013"/>
                <a:gd name="connsiteY8" fmla="*/ 178594 h 254794"/>
                <a:gd name="connsiteX9" fmla="*/ 176213 w 481013"/>
                <a:gd name="connsiteY9" fmla="*/ 128588 h 254794"/>
                <a:gd name="connsiteX10" fmla="*/ 0 w 481013"/>
                <a:gd name="connsiteY10" fmla="*/ 254794 h 254794"/>
                <a:gd name="connsiteX11" fmla="*/ 14288 w 481013"/>
                <a:gd name="connsiteY11" fmla="*/ 180976 h 254794"/>
                <a:gd name="connsiteX0" fmla="*/ 0 w 492919"/>
                <a:gd name="connsiteY0" fmla="*/ 178595 h 254794"/>
                <a:gd name="connsiteX1" fmla="*/ 209549 w 492919"/>
                <a:gd name="connsiteY1" fmla="*/ 40481 h 254794"/>
                <a:gd name="connsiteX2" fmla="*/ 257174 w 492919"/>
                <a:gd name="connsiteY2" fmla="*/ 109538 h 254794"/>
                <a:gd name="connsiteX3" fmla="*/ 404811 w 492919"/>
                <a:gd name="connsiteY3" fmla="*/ 33337 h 254794"/>
                <a:gd name="connsiteX4" fmla="*/ 388144 w 492919"/>
                <a:gd name="connsiteY4" fmla="*/ 1 h 254794"/>
                <a:gd name="connsiteX5" fmla="*/ 492919 w 492919"/>
                <a:gd name="connsiteY5" fmla="*/ 0 h 254794"/>
                <a:gd name="connsiteX6" fmla="*/ 454819 w 492919"/>
                <a:gd name="connsiteY6" fmla="*/ 104774 h 254794"/>
                <a:gd name="connsiteX7" fmla="*/ 426244 w 492919"/>
                <a:gd name="connsiteY7" fmla="*/ 66676 h 254794"/>
                <a:gd name="connsiteX8" fmla="*/ 230981 w 492919"/>
                <a:gd name="connsiteY8" fmla="*/ 178594 h 254794"/>
                <a:gd name="connsiteX9" fmla="*/ 188119 w 492919"/>
                <a:gd name="connsiteY9" fmla="*/ 128588 h 254794"/>
                <a:gd name="connsiteX10" fmla="*/ 11906 w 492919"/>
                <a:gd name="connsiteY10" fmla="*/ 254794 h 254794"/>
                <a:gd name="connsiteX11" fmla="*/ 0 w 492919"/>
                <a:gd name="connsiteY11" fmla="*/ 178595 h 254794"/>
                <a:gd name="connsiteX0" fmla="*/ 0 w 492919"/>
                <a:gd name="connsiteY0" fmla="*/ 178595 h 264319"/>
                <a:gd name="connsiteX1" fmla="*/ 209549 w 492919"/>
                <a:gd name="connsiteY1" fmla="*/ 40481 h 264319"/>
                <a:gd name="connsiteX2" fmla="*/ 257174 w 492919"/>
                <a:gd name="connsiteY2" fmla="*/ 109538 h 264319"/>
                <a:gd name="connsiteX3" fmla="*/ 404811 w 492919"/>
                <a:gd name="connsiteY3" fmla="*/ 33337 h 264319"/>
                <a:gd name="connsiteX4" fmla="*/ 388144 w 492919"/>
                <a:gd name="connsiteY4" fmla="*/ 1 h 264319"/>
                <a:gd name="connsiteX5" fmla="*/ 492919 w 492919"/>
                <a:gd name="connsiteY5" fmla="*/ 0 h 264319"/>
                <a:gd name="connsiteX6" fmla="*/ 454819 w 492919"/>
                <a:gd name="connsiteY6" fmla="*/ 104774 h 264319"/>
                <a:gd name="connsiteX7" fmla="*/ 426244 w 492919"/>
                <a:gd name="connsiteY7" fmla="*/ 66676 h 264319"/>
                <a:gd name="connsiteX8" fmla="*/ 230981 w 492919"/>
                <a:gd name="connsiteY8" fmla="*/ 178594 h 264319"/>
                <a:gd name="connsiteX9" fmla="*/ 188119 w 492919"/>
                <a:gd name="connsiteY9" fmla="*/ 128588 h 264319"/>
                <a:gd name="connsiteX10" fmla="*/ 9525 w 492919"/>
                <a:gd name="connsiteY10" fmla="*/ 264319 h 264319"/>
                <a:gd name="connsiteX11" fmla="*/ 0 w 492919"/>
                <a:gd name="connsiteY11" fmla="*/ 178595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197644 w 502444"/>
                <a:gd name="connsiteY9" fmla="*/ 128588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9550 w 502444"/>
                <a:gd name="connsiteY9" fmla="*/ 102394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97630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9582 w 502444"/>
                <a:gd name="connsiteY6" fmla="*/ 107155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0011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88144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485775"/>
                <a:gd name="connsiteY0" fmla="*/ 180976 h 264318"/>
                <a:gd name="connsiteX1" fmla="*/ 219074 w 485775"/>
                <a:gd name="connsiteY1" fmla="*/ 40480 h 264318"/>
                <a:gd name="connsiteX2" fmla="*/ 266699 w 485775"/>
                <a:gd name="connsiteY2" fmla="*/ 109537 h 264318"/>
                <a:gd name="connsiteX3" fmla="*/ 414336 w 485775"/>
                <a:gd name="connsiteY3" fmla="*/ 33336 h 264318"/>
                <a:gd name="connsiteX4" fmla="*/ 388144 w 485775"/>
                <a:gd name="connsiteY4" fmla="*/ 0 h 264318"/>
                <a:gd name="connsiteX5" fmla="*/ 485775 w 485775"/>
                <a:gd name="connsiteY5" fmla="*/ 4762 h 264318"/>
                <a:gd name="connsiteX6" fmla="*/ 457201 w 485775"/>
                <a:gd name="connsiteY6" fmla="*/ 104772 h 264318"/>
                <a:gd name="connsiteX7" fmla="*/ 435769 w 485775"/>
                <a:gd name="connsiteY7" fmla="*/ 66675 h 264318"/>
                <a:gd name="connsiteX8" fmla="*/ 235744 w 485775"/>
                <a:gd name="connsiteY8" fmla="*/ 180975 h 264318"/>
                <a:gd name="connsiteX9" fmla="*/ 204788 w 485775"/>
                <a:gd name="connsiteY9" fmla="*/ 119062 h 264318"/>
                <a:gd name="connsiteX10" fmla="*/ 19050 w 485775"/>
                <a:gd name="connsiteY10" fmla="*/ 264318 h 264318"/>
                <a:gd name="connsiteX11" fmla="*/ 0 w 485775"/>
                <a:gd name="connsiteY11" fmla="*/ 180976 h 264318"/>
                <a:gd name="connsiteX0" fmla="*/ 0 w 495300"/>
                <a:gd name="connsiteY0" fmla="*/ 180976 h 264318"/>
                <a:gd name="connsiteX1" fmla="*/ 219074 w 495300"/>
                <a:gd name="connsiteY1" fmla="*/ 40480 h 264318"/>
                <a:gd name="connsiteX2" fmla="*/ 266699 w 495300"/>
                <a:gd name="connsiteY2" fmla="*/ 109537 h 264318"/>
                <a:gd name="connsiteX3" fmla="*/ 414336 w 495300"/>
                <a:gd name="connsiteY3" fmla="*/ 33336 h 264318"/>
                <a:gd name="connsiteX4" fmla="*/ 388144 w 495300"/>
                <a:gd name="connsiteY4" fmla="*/ 0 h 264318"/>
                <a:gd name="connsiteX5" fmla="*/ 495300 w 495300"/>
                <a:gd name="connsiteY5" fmla="*/ 4762 h 264318"/>
                <a:gd name="connsiteX6" fmla="*/ 457201 w 495300"/>
                <a:gd name="connsiteY6" fmla="*/ 104772 h 264318"/>
                <a:gd name="connsiteX7" fmla="*/ 435769 w 495300"/>
                <a:gd name="connsiteY7" fmla="*/ 66675 h 264318"/>
                <a:gd name="connsiteX8" fmla="*/ 235744 w 495300"/>
                <a:gd name="connsiteY8" fmla="*/ 180975 h 264318"/>
                <a:gd name="connsiteX9" fmla="*/ 204788 w 495300"/>
                <a:gd name="connsiteY9" fmla="*/ 119062 h 264318"/>
                <a:gd name="connsiteX10" fmla="*/ 19050 w 495300"/>
                <a:gd name="connsiteY10" fmla="*/ 264318 h 264318"/>
                <a:gd name="connsiteX11" fmla="*/ 0 w 495300"/>
                <a:gd name="connsiteY11" fmla="*/ 180976 h 264318"/>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04788 w 497681"/>
                <a:gd name="connsiteY9" fmla="*/ 119063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3358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3361 w 497681"/>
                <a:gd name="connsiteY1" fmla="*/ 28574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0030 w 497681"/>
                <a:gd name="connsiteY1" fmla="*/ 19049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14287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2857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0980 w 497681"/>
                <a:gd name="connsiteY1" fmla="*/ 4762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33362 w 497681"/>
                <a:gd name="connsiteY8" fmla="*/ 171451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52413"/>
                <a:gd name="connsiteX1" fmla="*/ 240505 w 497681"/>
                <a:gd name="connsiteY1" fmla="*/ 40481 h 252413"/>
                <a:gd name="connsiteX2" fmla="*/ 266699 w 497681"/>
                <a:gd name="connsiteY2" fmla="*/ 109538 h 252413"/>
                <a:gd name="connsiteX3" fmla="*/ 414336 w 497681"/>
                <a:gd name="connsiteY3" fmla="*/ 33337 h 252413"/>
                <a:gd name="connsiteX4" fmla="*/ 388144 w 497681"/>
                <a:gd name="connsiteY4" fmla="*/ 1 h 252413"/>
                <a:gd name="connsiteX5" fmla="*/ 497681 w 497681"/>
                <a:gd name="connsiteY5" fmla="*/ 0 h 252413"/>
                <a:gd name="connsiteX6" fmla="*/ 466726 w 497681"/>
                <a:gd name="connsiteY6" fmla="*/ 102391 h 252413"/>
                <a:gd name="connsiteX7" fmla="*/ 445294 w 497681"/>
                <a:gd name="connsiteY7" fmla="*/ 59532 h 252413"/>
                <a:gd name="connsiteX8" fmla="*/ 233362 w 497681"/>
                <a:gd name="connsiteY8" fmla="*/ 171451 h 252413"/>
                <a:gd name="connsiteX9" fmla="*/ 221457 w 497681"/>
                <a:gd name="connsiteY9" fmla="*/ 107156 h 252413"/>
                <a:gd name="connsiteX10" fmla="*/ 11906 w 497681"/>
                <a:gd name="connsiteY10" fmla="*/ 252413 h 252413"/>
                <a:gd name="connsiteX11" fmla="*/ 0 w 497681"/>
                <a:gd name="connsiteY11" fmla="*/ 180977 h 252413"/>
                <a:gd name="connsiteX0" fmla="*/ 0 w 509587"/>
                <a:gd name="connsiteY0" fmla="*/ 164309 h 252413"/>
                <a:gd name="connsiteX1" fmla="*/ 252411 w 509587"/>
                <a:gd name="connsiteY1" fmla="*/ 40481 h 252413"/>
                <a:gd name="connsiteX2" fmla="*/ 278605 w 509587"/>
                <a:gd name="connsiteY2" fmla="*/ 109538 h 252413"/>
                <a:gd name="connsiteX3" fmla="*/ 426242 w 509587"/>
                <a:gd name="connsiteY3" fmla="*/ 33337 h 252413"/>
                <a:gd name="connsiteX4" fmla="*/ 400050 w 509587"/>
                <a:gd name="connsiteY4" fmla="*/ 1 h 252413"/>
                <a:gd name="connsiteX5" fmla="*/ 509587 w 509587"/>
                <a:gd name="connsiteY5" fmla="*/ 0 h 252413"/>
                <a:gd name="connsiteX6" fmla="*/ 478632 w 509587"/>
                <a:gd name="connsiteY6" fmla="*/ 102391 h 252413"/>
                <a:gd name="connsiteX7" fmla="*/ 457200 w 509587"/>
                <a:gd name="connsiteY7" fmla="*/ 59532 h 252413"/>
                <a:gd name="connsiteX8" fmla="*/ 245268 w 509587"/>
                <a:gd name="connsiteY8" fmla="*/ 171451 h 252413"/>
                <a:gd name="connsiteX9" fmla="*/ 233363 w 509587"/>
                <a:gd name="connsiteY9" fmla="*/ 107156 h 252413"/>
                <a:gd name="connsiteX10" fmla="*/ 23812 w 509587"/>
                <a:gd name="connsiteY10" fmla="*/ 252413 h 252413"/>
                <a:gd name="connsiteX11" fmla="*/ 0 w 509587"/>
                <a:gd name="connsiteY11" fmla="*/ 164309 h 252413"/>
                <a:gd name="connsiteX0" fmla="*/ 0 w 507206"/>
                <a:gd name="connsiteY0" fmla="*/ 176215 h 252413"/>
                <a:gd name="connsiteX1" fmla="*/ 250030 w 507206"/>
                <a:gd name="connsiteY1" fmla="*/ 40481 h 252413"/>
                <a:gd name="connsiteX2" fmla="*/ 276224 w 507206"/>
                <a:gd name="connsiteY2" fmla="*/ 109538 h 252413"/>
                <a:gd name="connsiteX3" fmla="*/ 423861 w 507206"/>
                <a:gd name="connsiteY3" fmla="*/ 33337 h 252413"/>
                <a:gd name="connsiteX4" fmla="*/ 397669 w 507206"/>
                <a:gd name="connsiteY4" fmla="*/ 1 h 252413"/>
                <a:gd name="connsiteX5" fmla="*/ 507206 w 507206"/>
                <a:gd name="connsiteY5" fmla="*/ 0 h 252413"/>
                <a:gd name="connsiteX6" fmla="*/ 476251 w 507206"/>
                <a:gd name="connsiteY6" fmla="*/ 102391 h 252413"/>
                <a:gd name="connsiteX7" fmla="*/ 454819 w 507206"/>
                <a:gd name="connsiteY7" fmla="*/ 59532 h 252413"/>
                <a:gd name="connsiteX8" fmla="*/ 242887 w 507206"/>
                <a:gd name="connsiteY8" fmla="*/ 171451 h 252413"/>
                <a:gd name="connsiteX9" fmla="*/ 230982 w 507206"/>
                <a:gd name="connsiteY9" fmla="*/ 107156 h 252413"/>
                <a:gd name="connsiteX10" fmla="*/ 21431 w 507206"/>
                <a:gd name="connsiteY10" fmla="*/ 252413 h 252413"/>
                <a:gd name="connsiteX11" fmla="*/ 0 w 507206"/>
                <a:gd name="connsiteY11" fmla="*/ 176215 h 252413"/>
                <a:gd name="connsiteX0" fmla="*/ 0 w 502443"/>
                <a:gd name="connsiteY0" fmla="*/ 188121 h 252413"/>
                <a:gd name="connsiteX1" fmla="*/ 245267 w 502443"/>
                <a:gd name="connsiteY1" fmla="*/ 40481 h 252413"/>
                <a:gd name="connsiteX2" fmla="*/ 271461 w 502443"/>
                <a:gd name="connsiteY2" fmla="*/ 109538 h 252413"/>
                <a:gd name="connsiteX3" fmla="*/ 419098 w 502443"/>
                <a:gd name="connsiteY3" fmla="*/ 33337 h 252413"/>
                <a:gd name="connsiteX4" fmla="*/ 392906 w 502443"/>
                <a:gd name="connsiteY4" fmla="*/ 1 h 252413"/>
                <a:gd name="connsiteX5" fmla="*/ 502443 w 502443"/>
                <a:gd name="connsiteY5" fmla="*/ 0 h 252413"/>
                <a:gd name="connsiteX6" fmla="*/ 471488 w 502443"/>
                <a:gd name="connsiteY6" fmla="*/ 102391 h 252413"/>
                <a:gd name="connsiteX7" fmla="*/ 450056 w 502443"/>
                <a:gd name="connsiteY7" fmla="*/ 59532 h 252413"/>
                <a:gd name="connsiteX8" fmla="*/ 238124 w 502443"/>
                <a:gd name="connsiteY8" fmla="*/ 171451 h 252413"/>
                <a:gd name="connsiteX9" fmla="*/ 226219 w 502443"/>
                <a:gd name="connsiteY9" fmla="*/ 107156 h 252413"/>
                <a:gd name="connsiteX10" fmla="*/ 16668 w 502443"/>
                <a:gd name="connsiteY10" fmla="*/ 252413 h 252413"/>
                <a:gd name="connsiteX11" fmla="*/ 0 w 502443"/>
                <a:gd name="connsiteY11" fmla="*/ 188121 h 252413"/>
                <a:gd name="connsiteX0" fmla="*/ 0 w 502443"/>
                <a:gd name="connsiteY0" fmla="*/ 188121 h 250032"/>
                <a:gd name="connsiteX1" fmla="*/ 245267 w 502443"/>
                <a:gd name="connsiteY1" fmla="*/ 40481 h 250032"/>
                <a:gd name="connsiteX2" fmla="*/ 271461 w 502443"/>
                <a:gd name="connsiteY2" fmla="*/ 109538 h 250032"/>
                <a:gd name="connsiteX3" fmla="*/ 419098 w 502443"/>
                <a:gd name="connsiteY3" fmla="*/ 33337 h 250032"/>
                <a:gd name="connsiteX4" fmla="*/ 392906 w 502443"/>
                <a:gd name="connsiteY4" fmla="*/ 1 h 250032"/>
                <a:gd name="connsiteX5" fmla="*/ 502443 w 502443"/>
                <a:gd name="connsiteY5" fmla="*/ 0 h 250032"/>
                <a:gd name="connsiteX6" fmla="*/ 471488 w 502443"/>
                <a:gd name="connsiteY6" fmla="*/ 102391 h 250032"/>
                <a:gd name="connsiteX7" fmla="*/ 450056 w 502443"/>
                <a:gd name="connsiteY7" fmla="*/ 59532 h 250032"/>
                <a:gd name="connsiteX8" fmla="*/ 238124 w 502443"/>
                <a:gd name="connsiteY8" fmla="*/ 171451 h 250032"/>
                <a:gd name="connsiteX9" fmla="*/ 226219 w 502443"/>
                <a:gd name="connsiteY9" fmla="*/ 107156 h 250032"/>
                <a:gd name="connsiteX10" fmla="*/ 26193 w 502443"/>
                <a:gd name="connsiteY10" fmla="*/ 250032 h 250032"/>
                <a:gd name="connsiteX11" fmla="*/ 0 w 502443"/>
                <a:gd name="connsiteY11" fmla="*/ 188121 h 250032"/>
                <a:gd name="connsiteX0" fmla="*/ 0 w 502443"/>
                <a:gd name="connsiteY0" fmla="*/ 188121 h 247651"/>
                <a:gd name="connsiteX1" fmla="*/ 245267 w 502443"/>
                <a:gd name="connsiteY1" fmla="*/ 40481 h 247651"/>
                <a:gd name="connsiteX2" fmla="*/ 271461 w 502443"/>
                <a:gd name="connsiteY2" fmla="*/ 109538 h 247651"/>
                <a:gd name="connsiteX3" fmla="*/ 419098 w 502443"/>
                <a:gd name="connsiteY3" fmla="*/ 33337 h 247651"/>
                <a:gd name="connsiteX4" fmla="*/ 392906 w 502443"/>
                <a:gd name="connsiteY4" fmla="*/ 1 h 247651"/>
                <a:gd name="connsiteX5" fmla="*/ 502443 w 502443"/>
                <a:gd name="connsiteY5" fmla="*/ 0 h 247651"/>
                <a:gd name="connsiteX6" fmla="*/ 471488 w 502443"/>
                <a:gd name="connsiteY6" fmla="*/ 102391 h 247651"/>
                <a:gd name="connsiteX7" fmla="*/ 450056 w 502443"/>
                <a:gd name="connsiteY7" fmla="*/ 59532 h 247651"/>
                <a:gd name="connsiteX8" fmla="*/ 238124 w 502443"/>
                <a:gd name="connsiteY8" fmla="*/ 171451 h 247651"/>
                <a:gd name="connsiteX9" fmla="*/ 226219 w 502443"/>
                <a:gd name="connsiteY9" fmla="*/ 107156 h 247651"/>
                <a:gd name="connsiteX10" fmla="*/ 28574 w 502443"/>
                <a:gd name="connsiteY10" fmla="*/ 247651 h 247651"/>
                <a:gd name="connsiteX11" fmla="*/ 0 w 502443"/>
                <a:gd name="connsiteY11" fmla="*/ 188121 h 247651"/>
                <a:gd name="connsiteX0" fmla="*/ 0 w 504824"/>
                <a:gd name="connsiteY0" fmla="*/ 192883 h 247651"/>
                <a:gd name="connsiteX1" fmla="*/ 247648 w 504824"/>
                <a:gd name="connsiteY1" fmla="*/ 40481 h 247651"/>
                <a:gd name="connsiteX2" fmla="*/ 273842 w 504824"/>
                <a:gd name="connsiteY2" fmla="*/ 109538 h 247651"/>
                <a:gd name="connsiteX3" fmla="*/ 421479 w 504824"/>
                <a:gd name="connsiteY3" fmla="*/ 33337 h 247651"/>
                <a:gd name="connsiteX4" fmla="*/ 395287 w 504824"/>
                <a:gd name="connsiteY4" fmla="*/ 1 h 247651"/>
                <a:gd name="connsiteX5" fmla="*/ 504824 w 504824"/>
                <a:gd name="connsiteY5" fmla="*/ 0 h 247651"/>
                <a:gd name="connsiteX6" fmla="*/ 473869 w 504824"/>
                <a:gd name="connsiteY6" fmla="*/ 102391 h 247651"/>
                <a:gd name="connsiteX7" fmla="*/ 452437 w 504824"/>
                <a:gd name="connsiteY7" fmla="*/ 59532 h 247651"/>
                <a:gd name="connsiteX8" fmla="*/ 240505 w 504824"/>
                <a:gd name="connsiteY8" fmla="*/ 171451 h 247651"/>
                <a:gd name="connsiteX9" fmla="*/ 228600 w 504824"/>
                <a:gd name="connsiteY9" fmla="*/ 107156 h 247651"/>
                <a:gd name="connsiteX10" fmla="*/ 30955 w 504824"/>
                <a:gd name="connsiteY10" fmla="*/ 247651 h 247651"/>
                <a:gd name="connsiteX11" fmla="*/ 0 w 504824"/>
                <a:gd name="connsiteY11" fmla="*/ 192883 h 247651"/>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3869 w 504824"/>
                <a:gd name="connsiteY6" fmla="*/ 107154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400050 w 504824"/>
                <a:gd name="connsiteY4" fmla="*/ 9527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4824" h="252414">
                  <a:moveTo>
                    <a:pt x="0" y="197646"/>
                  </a:moveTo>
                  <a:lnTo>
                    <a:pt x="247648" y="45244"/>
                  </a:lnTo>
                  <a:lnTo>
                    <a:pt x="273842" y="114301"/>
                  </a:lnTo>
                  <a:lnTo>
                    <a:pt x="421479" y="38100"/>
                  </a:lnTo>
                  <a:lnTo>
                    <a:pt x="400050" y="9527"/>
                  </a:lnTo>
                  <a:lnTo>
                    <a:pt x="504824" y="0"/>
                  </a:lnTo>
                  <a:lnTo>
                    <a:pt x="471488" y="100011"/>
                  </a:lnTo>
                  <a:lnTo>
                    <a:pt x="452437" y="64295"/>
                  </a:lnTo>
                  <a:lnTo>
                    <a:pt x="240505" y="176214"/>
                  </a:lnTo>
                  <a:lnTo>
                    <a:pt x="228600" y="111919"/>
                  </a:lnTo>
                  <a:lnTo>
                    <a:pt x="30955" y="252414"/>
                  </a:lnTo>
                  <a:lnTo>
                    <a:pt x="0" y="197646"/>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sp>
        <p:nvSpPr>
          <p:cNvPr id="53" name="Rectangle 52"/>
          <p:cNvSpPr/>
          <p:nvPr/>
        </p:nvSpPr>
        <p:spPr>
          <a:xfrm>
            <a:off x="1289874" y="5153628"/>
            <a:ext cx="4201995" cy="2246769"/>
          </a:xfrm>
          <a:prstGeom prst="rect">
            <a:avLst/>
          </a:prstGeom>
          <a:solidFill>
            <a:srgbClr val="EC7320"/>
          </a:solidFill>
          <a:ln>
            <a:noFill/>
          </a:ln>
        </p:spPr>
        <p:txBody>
          <a:bodyPr wrap="square">
            <a:spAutoFit/>
          </a:bodyPr>
          <a:lstStyle/>
          <a:p>
            <a:pPr marL="231775" indent="-231775"/>
            <a:r>
              <a:rPr lang="en-US" sz="1000" dirty="0">
                <a:solidFill>
                  <a:schemeClr val="bg1"/>
                </a:solidFill>
                <a:latin typeface="Arial Narrow" panose="020B0606020202030204" pitchFamily="34" charset="0"/>
                <a:ea typeface="Times New Roman"/>
              </a:rPr>
              <a:t>Junior Achievement of Western </a:t>
            </a:r>
            <a:r>
              <a:rPr lang="en-US" sz="1000" dirty="0" smtClean="0">
                <a:solidFill>
                  <a:schemeClr val="bg1"/>
                </a:solidFill>
                <a:latin typeface="Arial Narrow" pitchFamily="34" charset="0"/>
                <a:ea typeface="Times New Roman"/>
              </a:rPr>
              <a:t>Massachusetts - </a:t>
            </a:r>
            <a:r>
              <a:rPr lang="en-US" sz="1000" dirty="0">
                <a:solidFill>
                  <a:schemeClr val="bg1"/>
                </a:solidFill>
                <a:latin typeface="Arial Narrow" panose="020B0606020202030204" pitchFamily="34" charset="0"/>
              </a:rPr>
              <a:t>Assisted in planning financial literacy curriculum; Provided financial literacy curriculum and materials; Provided professional development; Provided guest speakers; Planned and/or hosted FLP event (Credit for Life Fair; My Dream, My Future Conference); Provided funding for FLP events and/or materials; Offered job shadowing opportunities </a:t>
            </a:r>
            <a:endParaRPr lang="en-US" sz="1000" dirty="0" smtClean="0">
              <a:solidFill>
                <a:schemeClr val="bg1"/>
              </a:solidFill>
              <a:latin typeface="Arial Narrow" panose="020B0606020202030204" pitchFamily="34" charset="0"/>
            </a:endParaRPr>
          </a:p>
          <a:p>
            <a:pPr marL="231775" indent="-231775"/>
            <a:r>
              <a:rPr lang="en-US" sz="1000" dirty="0" smtClean="0">
                <a:solidFill>
                  <a:schemeClr val="bg1"/>
                </a:solidFill>
                <a:latin typeface="Arial Narrow" pitchFamily="34" charset="0"/>
                <a:ea typeface="Times New Roman"/>
              </a:rPr>
              <a:t>Elms College - </a:t>
            </a:r>
            <a:r>
              <a:rPr lang="en-US" sz="1000" dirty="0">
                <a:solidFill>
                  <a:schemeClr val="bg1"/>
                </a:solidFill>
                <a:latin typeface="Arial Narrow" panose="020B0606020202030204" pitchFamily="34" charset="0"/>
              </a:rPr>
              <a:t>Assisted in planning financial literacy curriculum; Provided financial literacy curriculum and materials; Provided professional development; Provided guest speakers; Planned and/or hosted FLP event (My Dream, My Future Conference); Offered job shadowing opportunities </a:t>
            </a:r>
            <a:endParaRPr lang="en-US" sz="1000" dirty="0" smtClean="0">
              <a:solidFill>
                <a:schemeClr val="bg1"/>
              </a:solidFill>
              <a:latin typeface="Arial Narrow" panose="020B0606020202030204" pitchFamily="34" charset="0"/>
            </a:endParaRPr>
          </a:p>
          <a:p>
            <a:pPr marL="231775" indent="-231775"/>
            <a:r>
              <a:rPr lang="en-US" sz="1000" dirty="0" smtClean="0">
                <a:solidFill>
                  <a:schemeClr val="bg1"/>
                </a:solidFill>
                <a:latin typeface="Arial Narrow" pitchFamily="34" charset="0"/>
                <a:ea typeface="Times New Roman"/>
              </a:rPr>
              <a:t>Credit </a:t>
            </a:r>
            <a:r>
              <a:rPr lang="en-US" sz="1000" dirty="0">
                <a:solidFill>
                  <a:schemeClr val="bg1"/>
                </a:solidFill>
                <a:latin typeface="Arial Narrow" pitchFamily="34" charset="0"/>
                <a:ea typeface="Times New Roman"/>
              </a:rPr>
              <a:t>For Life Western </a:t>
            </a:r>
            <a:r>
              <a:rPr lang="en-US" sz="1000" dirty="0" smtClean="0">
                <a:solidFill>
                  <a:schemeClr val="bg1"/>
                </a:solidFill>
                <a:latin typeface="Arial Narrow" pitchFamily="34" charset="0"/>
                <a:ea typeface="Times New Roman"/>
              </a:rPr>
              <a:t>Massachusetts - </a:t>
            </a:r>
            <a:r>
              <a:rPr lang="en-US" sz="1000" dirty="0">
                <a:solidFill>
                  <a:schemeClr val="bg1"/>
                </a:solidFill>
                <a:latin typeface="Arial Narrow" panose="020B0606020202030204" pitchFamily="34" charset="0"/>
              </a:rPr>
              <a:t>Provided financial literacy curriculum and materials; Planned and/or hosted FLP event (Credit for Life Fair); Provided funding for FLP events and/or materials (Credit for Life Fair) </a:t>
            </a:r>
            <a:endParaRPr lang="en-US" sz="1000" dirty="0" smtClean="0">
              <a:solidFill>
                <a:schemeClr val="bg1"/>
              </a:solidFill>
              <a:latin typeface="Arial Narrow" panose="020B0606020202030204" pitchFamily="34" charset="0"/>
            </a:endParaRPr>
          </a:p>
          <a:p>
            <a:pPr marL="231775" indent="-231775"/>
            <a:r>
              <a:rPr lang="en-US" sz="1000" dirty="0" smtClean="0">
                <a:solidFill>
                  <a:schemeClr val="bg1"/>
                </a:solidFill>
                <a:latin typeface="Arial Narrow" pitchFamily="34" charset="0"/>
                <a:ea typeface="Times New Roman"/>
              </a:rPr>
              <a:t>Bay </a:t>
            </a:r>
            <a:r>
              <a:rPr lang="en-US" sz="1000" dirty="0">
                <a:solidFill>
                  <a:schemeClr val="bg1"/>
                </a:solidFill>
                <a:latin typeface="Arial Narrow" pitchFamily="34" charset="0"/>
                <a:ea typeface="Times New Roman"/>
              </a:rPr>
              <a:t>Path </a:t>
            </a:r>
            <a:r>
              <a:rPr lang="en-US" sz="1000" dirty="0" smtClean="0">
                <a:solidFill>
                  <a:schemeClr val="bg1"/>
                </a:solidFill>
                <a:latin typeface="Arial Narrow" pitchFamily="34" charset="0"/>
                <a:ea typeface="Times New Roman"/>
              </a:rPr>
              <a:t>University - </a:t>
            </a:r>
            <a:r>
              <a:rPr lang="en-US" sz="1000" dirty="0">
                <a:solidFill>
                  <a:schemeClr val="bg1"/>
                </a:solidFill>
                <a:latin typeface="Arial Narrow" panose="020B0606020202030204" pitchFamily="34" charset="0"/>
              </a:rPr>
              <a:t>Provided guest speakers (college students support during JA Finance Park); Offered job shadowing opportunities</a:t>
            </a:r>
            <a:endParaRPr lang="en-US" sz="1000" dirty="0">
              <a:solidFill>
                <a:schemeClr val="bg1"/>
              </a:solidFill>
              <a:latin typeface="Arial Narrow" pitchFamily="34" charset="0"/>
              <a:ea typeface="Times New Roman"/>
            </a:endParaRPr>
          </a:p>
        </p:txBody>
      </p:sp>
      <p:cxnSp>
        <p:nvCxnSpPr>
          <p:cNvPr id="48" name="Straight Connector 47" descr="white vertical line, column divider"/>
          <p:cNvCxnSpPr/>
          <p:nvPr/>
        </p:nvCxnSpPr>
        <p:spPr>
          <a:xfrm>
            <a:off x="5491869" y="712381"/>
            <a:ext cx="0" cy="7059286"/>
          </a:xfrm>
          <a:prstGeom prst="line">
            <a:avLst/>
          </a:prstGeom>
          <a:ln w="349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6794436" y="757118"/>
            <a:ext cx="2934585" cy="310101"/>
          </a:xfrm>
          <a:prstGeom prst="rect">
            <a:avLst/>
          </a:prstGeom>
        </p:spPr>
        <p:txBody>
          <a:bodyPr wrap="square" anchor="ctr" anchorCtr="0">
            <a:noAutofit/>
          </a:bodyPr>
          <a:lstStyle/>
          <a:p>
            <a:pPr>
              <a:defRPr/>
            </a:pPr>
            <a:r>
              <a:rPr lang="en-US" sz="1200" b="1" kern="0" dirty="0" smtClean="0">
                <a:solidFill>
                  <a:prstClr val="black">
                    <a:lumMod val="85000"/>
                    <a:lumOff val="15000"/>
                  </a:prstClr>
                </a:solidFill>
                <a:latin typeface="Arial Narrow" pitchFamily="34" charset="0"/>
                <a:cs typeface="Arial" panose="020B0604020202020204" pitchFamily="34" charset="0"/>
              </a:rPr>
              <a:t>Lowell – Lowell High School</a:t>
            </a:r>
            <a:endParaRPr lang="en-US" sz="1200" b="1" kern="0" dirty="0">
              <a:solidFill>
                <a:prstClr val="black">
                  <a:lumMod val="85000"/>
                  <a:lumOff val="15000"/>
                </a:prstClr>
              </a:solidFill>
              <a:latin typeface="Arial Narrow" pitchFamily="34" charset="0"/>
              <a:cs typeface="Arial" panose="020B0604020202020204" pitchFamily="34" charset="0"/>
            </a:endParaRPr>
          </a:p>
        </p:txBody>
      </p:sp>
      <p:sp>
        <p:nvSpPr>
          <p:cNvPr id="50" name="Rectangle 49"/>
          <p:cNvSpPr/>
          <p:nvPr/>
        </p:nvSpPr>
        <p:spPr>
          <a:xfrm>
            <a:off x="5539741" y="1100831"/>
            <a:ext cx="4444232" cy="1717674"/>
          </a:xfrm>
          <a:prstGeom prst="rect">
            <a:avLst/>
          </a:prstGeom>
          <a:solidFill>
            <a:srgbClr val="4371C5"/>
          </a:solidFill>
        </p:spPr>
        <p:txBody>
          <a:bodyPr wrap="square" anchor="ctr" anchorCtr="0">
            <a:noAutofit/>
          </a:bodyPr>
          <a:lstStyle/>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Required Course(s): </a:t>
            </a:r>
            <a:r>
              <a:rPr lang="en-US" sz="1000" kern="0" dirty="0" smtClean="0">
                <a:solidFill>
                  <a:prstClr val="white">
                    <a:lumMod val="95000"/>
                  </a:prstClr>
                </a:solidFill>
                <a:latin typeface="Arial Narrow" pitchFamily="34" charset="0"/>
                <a:cs typeface="Arial" panose="020B0604020202020204" pitchFamily="34" charset="0"/>
              </a:rPr>
              <a:t>Freshman Academy  (grade 9)</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Elective Course(s): </a:t>
            </a:r>
            <a:br>
              <a:rPr lang="en-US" sz="1000" b="1"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Personal finance (grades 10–12, Business department);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Accounting (grades 10–12, Business department) </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Experiential Activity: </a:t>
            </a:r>
            <a:r>
              <a:rPr lang="en-US" sz="1000" kern="0" dirty="0" smtClean="0">
                <a:solidFill>
                  <a:prstClr val="white">
                    <a:lumMod val="95000"/>
                  </a:prstClr>
                </a:solidFill>
                <a:latin typeface="Arial Narrow" pitchFamily="34" charset="0"/>
                <a:cs typeface="Arial" panose="020B0604020202020204" pitchFamily="34" charset="0"/>
              </a:rPr>
              <a:t>Credit for Life Fair</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Curriculum Resource:  </a:t>
            </a:r>
            <a:r>
              <a:rPr lang="en-US" sz="1000" kern="0" dirty="0" smtClean="0">
                <a:solidFill>
                  <a:prstClr val="white">
                    <a:lumMod val="95000"/>
                  </a:prstClr>
                </a:solidFill>
                <a:latin typeface="Arial Narrow" pitchFamily="34" charset="0"/>
                <a:cs typeface="Arial" panose="020B0604020202020204" pitchFamily="34" charset="0"/>
              </a:rPr>
              <a:t>NEFE HS Financial Planning Program</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Students Participating in FLP Program:  </a:t>
            </a:r>
            <a:r>
              <a:rPr lang="en-US" sz="1000" kern="0" dirty="0" smtClean="0">
                <a:solidFill>
                  <a:prstClr val="white">
                    <a:lumMod val="95000"/>
                  </a:prstClr>
                </a:solidFill>
                <a:latin typeface="Arial Narrow" pitchFamily="34" charset="0"/>
                <a:cs typeface="Arial" panose="020B0604020202020204" pitchFamily="34" charset="0"/>
              </a:rPr>
              <a:t>832</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Educators delivering Financial Literacy Pilot curriculum: </a:t>
            </a:r>
            <a:r>
              <a:rPr lang="en-US" sz="1000" kern="0" dirty="0" smtClean="0">
                <a:solidFill>
                  <a:prstClr val="white">
                    <a:lumMod val="95000"/>
                  </a:prstClr>
                </a:solidFill>
                <a:latin typeface="Arial Narrow" pitchFamily="34" charset="0"/>
                <a:cs typeface="Arial" panose="020B0604020202020204" pitchFamily="34" charset="0"/>
              </a:rPr>
              <a:t>53</a:t>
            </a:r>
            <a:endParaRPr lang="en-US" sz="1000" kern="0" dirty="0">
              <a:solidFill>
                <a:prstClr val="white">
                  <a:lumMod val="95000"/>
                </a:prstClr>
              </a:solidFill>
              <a:latin typeface="Arial Narrow" pitchFamily="34" charset="0"/>
              <a:cs typeface="Arial" panose="020B0604020202020204" pitchFamily="34" charset="0"/>
            </a:endParaRPr>
          </a:p>
        </p:txBody>
      </p:sp>
      <p:sp>
        <p:nvSpPr>
          <p:cNvPr id="51" name="Rectangle 50"/>
          <p:cNvSpPr/>
          <p:nvPr/>
        </p:nvSpPr>
        <p:spPr>
          <a:xfrm>
            <a:off x="5539740" y="2872293"/>
            <a:ext cx="4444231" cy="2269862"/>
          </a:xfrm>
          <a:prstGeom prst="rect">
            <a:avLst/>
          </a:prstGeom>
        </p:spPr>
        <p:txBody>
          <a:bodyPr wrap="square" anchor="ctr" anchorCtr="0">
            <a:noAutofit/>
          </a:bodyPr>
          <a:lstStyle/>
          <a:p>
            <a:pPr>
              <a:defRPr/>
            </a:pPr>
            <a:r>
              <a:rPr lang="en-US" sz="1000" b="1" u="sng" kern="0" dirty="0" smtClean="0">
                <a:solidFill>
                  <a:prstClr val="white">
                    <a:lumMod val="95000"/>
                  </a:prstClr>
                </a:solidFill>
                <a:latin typeface="Arial Narrow" pitchFamily="34" charset="0"/>
                <a:cs typeface="Arial" panose="020B0604020202020204" pitchFamily="34" charset="0"/>
              </a:rPr>
              <a:t>Freshman Academy:  </a:t>
            </a:r>
            <a:r>
              <a:rPr lang="en-US" sz="1000" dirty="0" smtClean="0">
                <a:solidFill>
                  <a:schemeClr val="bg1"/>
                </a:solidFill>
                <a:latin typeface="Arial Narrow" panose="020B0606020202030204" pitchFamily="34" charset="0"/>
              </a:rPr>
              <a:t>The </a:t>
            </a:r>
            <a:r>
              <a:rPr lang="en-US" sz="1000" dirty="0">
                <a:solidFill>
                  <a:schemeClr val="bg1"/>
                </a:solidFill>
                <a:latin typeface="Arial Narrow" panose="020B0606020202030204" pitchFamily="34" charset="0"/>
              </a:rPr>
              <a:t>initial grant was used to incorporate financial literacy within the Freshman </a:t>
            </a:r>
            <a:r>
              <a:rPr lang="en-US" sz="1000" u="sng" dirty="0">
                <a:solidFill>
                  <a:schemeClr val="bg1"/>
                </a:solidFill>
                <a:latin typeface="Arial Narrow" panose="020B0606020202030204" pitchFamily="34" charset="0"/>
              </a:rPr>
              <a:t>Mathematics</a:t>
            </a:r>
            <a:r>
              <a:rPr lang="en-US" sz="1000" dirty="0">
                <a:solidFill>
                  <a:schemeClr val="bg1"/>
                </a:solidFill>
                <a:latin typeface="Arial Narrow" panose="020B0606020202030204" pitchFamily="34" charset="0"/>
              </a:rPr>
              <a:t> Seminar (98 students).  During the previous school year, the work was focused on revamping the Freshmen Seminar to incorporate financial literacy so all 9</a:t>
            </a:r>
            <a:r>
              <a:rPr lang="en-US" sz="1000" baseline="30000" dirty="0">
                <a:solidFill>
                  <a:schemeClr val="bg1"/>
                </a:solidFill>
                <a:latin typeface="Arial Narrow" panose="020B0606020202030204" pitchFamily="34" charset="0"/>
              </a:rPr>
              <a:t>th</a:t>
            </a:r>
            <a:r>
              <a:rPr lang="en-US" sz="1000" dirty="0">
                <a:solidFill>
                  <a:schemeClr val="bg1"/>
                </a:solidFill>
                <a:latin typeface="Arial Narrow" panose="020B0606020202030204" pitchFamily="34" charset="0"/>
              </a:rPr>
              <a:t> grade students (759 students) would have this curriculum.  The Financial Literacy lessons were scheduled for second semester and the first few lessons occurred with the continued support of Jeanne </a:t>
            </a:r>
            <a:r>
              <a:rPr lang="en-US" sz="1000" dirty="0" err="1">
                <a:solidFill>
                  <a:schemeClr val="bg1"/>
                </a:solidFill>
                <a:latin typeface="Arial Narrow" panose="020B0606020202030204" pitchFamily="34" charset="0"/>
              </a:rPr>
              <a:t>D’Arc</a:t>
            </a:r>
            <a:r>
              <a:rPr lang="en-US" sz="1000" dirty="0">
                <a:solidFill>
                  <a:schemeClr val="bg1"/>
                </a:solidFill>
                <a:latin typeface="Arial Narrow" panose="020B0606020202030204" pitchFamily="34" charset="0"/>
              </a:rPr>
              <a:t> Credit Union.</a:t>
            </a:r>
          </a:p>
          <a:p>
            <a:pPr>
              <a:defRPr/>
            </a:pPr>
            <a:endParaRPr lang="en-US" sz="1000" kern="0" dirty="0" smtClean="0">
              <a:solidFill>
                <a:prstClr val="white">
                  <a:lumMod val="95000"/>
                </a:prstClr>
              </a:solidFill>
              <a:latin typeface="Arial Narrow" pitchFamily="34" charset="0"/>
              <a:cs typeface="Arial" panose="020B0604020202020204" pitchFamily="34" charset="0"/>
            </a:endParaRPr>
          </a:p>
          <a:p>
            <a:pPr>
              <a:defRPr/>
            </a:pPr>
            <a:r>
              <a:rPr lang="en-US" sz="1000" b="1" u="sng" kern="0" dirty="0" smtClean="0">
                <a:solidFill>
                  <a:prstClr val="white">
                    <a:lumMod val="95000"/>
                  </a:prstClr>
                </a:solidFill>
                <a:latin typeface="Arial Narrow" pitchFamily="34" charset="0"/>
                <a:cs typeface="Arial" panose="020B0604020202020204" pitchFamily="34" charset="0"/>
              </a:rPr>
              <a:t>ELL Courses:  </a:t>
            </a:r>
            <a:r>
              <a:rPr lang="en-US" sz="1000" dirty="0" smtClean="0">
                <a:solidFill>
                  <a:schemeClr val="bg1"/>
                </a:solidFill>
                <a:latin typeface="Arial Narrow" panose="020B0606020202030204" pitchFamily="34" charset="0"/>
              </a:rPr>
              <a:t>This </a:t>
            </a:r>
            <a:r>
              <a:rPr lang="en-US" sz="1000" dirty="0">
                <a:solidFill>
                  <a:schemeClr val="bg1"/>
                </a:solidFill>
                <a:latin typeface="Arial Narrow" panose="020B0606020202030204" pitchFamily="34" charset="0"/>
              </a:rPr>
              <a:t>past year, the focus was on modifying financial literacy curriculum to meet the needs of our ELL students.  The curriculum work occurred between March and May of this past school year.</a:t>
            </a:r>
          </a:p>
          <a:p>
            <a:pPr>
              <a:defRPr/>
            </a:pPr>
            <a:endParaRPr lang="en-US" sz="1000" kern="0" dirty="0" smtClean="0">
              <a:solidFill>
                <a:prstClr val="white">
                  <a:lumMod val="95000"/>
                </a:prstClr>
              </a:solidFill>
              <a:latin typeface="Arial Narrow" pitchFamily="34" charset="0"/>
              <a:cs typeface="Arial" panose="020B0604020202020204" pitchFamily="34" charset="0"/>
            </a:endParaRPr>
          </a:p>
          <a:p>
            <a:pPr>
              <a:defRPr/>
            </a:pPr>
            <a:r>
              <a:rPr lang="en-US" sz="1000" b="1" u="sng" kern="0" dirty="0" smtClean="0">
                <a:solidFill>
                  <a:prstClr val="white">
                    <a:lumMod val="95000"/>
                  </a:prstClr>
                </a:solidFill>
                <a:latin typeface="Arial Narrow" pitchFamily="34" charset="0"/>
                <a:cs typeface="Arial" panose="020B0604020202020204" pitchFamily="34" charset="0"/>
              </a:rPr>
              <a:t>Financial Literacy Fair:  </a:t>
            </a:r>
            <a:r>
              <a:rPr lang="en-US" sz="1000" dirty="0" smtClean="0">
                <a:solidFill>
                  <a:schemeClr val="bg1"/>
                </a:solidFill>
                <a:latin typeface="Arial Narrow" panose="020B0606020202030204" pitchFamily="34" charset="0"/>
              </a:rPr>
              <a:t>We </a:t>
            </a:r>
            <a:r>
              <a:rPr lang="en-US" sz="1000" dirty="0">
                <a:solidFill>
                  <a:schemeClr val="bg1"/>
                </a:solidFill>
                <a:latin typeface="Arial Narrow" panose="020B0606020202030204" pitchFamily="34" charset="0"/>
              </a:rPr>
              <a:t>held the 5</a:t>
            </a:r>
            <a:r>
              <a:rPr lang="en-US" sz="1000" baseline="30000" dirty="0">
                <a:solidFill>
                  <a:schemeClr val="bg1"/>
                </a:solidFill>
                <a:latin typeface="Arial Narrow" panose="020B0606020202030204" pitchFamily="34" charset="0"/>
              </a:rPr>
              <a:t>th</a:t>
            </a:r>
            <a:r>
              <a:rPr lang="en-US" sz="1000" dirty="0">
                <a:solidFill>
                  <a:schemeClr val="bg1"/>
                </a:solidFill>
                <a:latin typeface="Arial Narrow" panose="020B0606020202030204" pitchFamily="34" charset="0"/>
              </a:rPr>
              <a:t> Financial Literacy Fair for seniors sponsored by Jeanne </a:t>
            </a:r>
            <a:r>
              <a:rPr lang="en-US" sz="1000" dirty="0" err="1">
                <a:solidFill>
                  <a:schemeClr val="bg1"/>
                </a:solidFill>
                <a:latin typeface="Arial Narrow" panose="020B0606020202030204" pitchFamily="34" charset="0"/>
              </a:rPr>
              <a:t>D’Arc</a:t>
            </a:r>
            <a:r>
              <a:rPr lang="en-US" sz="1000" dirty="0">
                <a:solidFill>
                  <a:schemeClr val="bg1"/>
                </a:solidFill>
                <a:latin typeface="Arial Narrow" panose="020B0606020202030204" pitchFamily="34" charset="0"/>
              </a:rPr>
              <a:t> Credit Union on March 31, 2015</a:t>
            </a:r>
          </a:p>
        </p:txBody>
      </p:sp>
      <p:sp>
        <p:nvSpPr>
          <p:cNvPr id="54" name="Rectangle 53"/>
          <p:cNvSpPr/>
          <p:nvPr/>
        </p:nvSpPr>
        <p:spPr>
          <a:xfrm>
            <a:off x="5521156" y="5721187"/>
            <a:ext cx="4537243" cy="1092607"/>
          </a:xfrm>
          <a:prstGeom prst="rect">
            <a:avLst/>
          </a:prstGeom>
          <a:solidFill>
            <a:srgbClr val="EC7320"/>
          </a:solidFill>
        </p:spPr>
        <p:txBody>
          <a:bodyPr wrap="square">
            <a:spAutoFit/>
          </a:bodyPr>
          <a:lstStyle/>
          <a:p>
            <a:pPr marL="231775" indent="-231775">
              <a:spcAft>
                <a:spcPts val="600"/>
              </a:spcAft>
              <a:defRPr/>
            </a:pPr>
            <a:r>
              <a:rPr lang="en-US" sz="1000" kern="0" dirty="0">
                <a:solidFill>
                  <a:schemeClr val="bg1"/>
                </a:solidFill>
                <a:latin typeface="Arial Narrow" panose="020B0606020202030204" pitchFamily="34" charset="0"/>
                <a:cs typeface="Arial" panose="020B0604020202020204" pitchFamily="34" charset="0"/>
              </a:rPr>
              <a:t>Jeanne </a:t>
            </a:r>
            <a:r>
              <a:rPr lang="en-US" sz="1000" kern="0" dirty="0" err="1">
                <a:solidFill>
                  <a:schemeClr val="bg1"/>
                </a:solidFill>
                <a:latin typeface="Arial Narrow" pitchFamily="34" charset="0"/>
                <a:cs typeface="Arial" panose="020B0604020202020204" pitchFamily="34" charset="0"/>
              </a:rPr>
              <a:t>D'Arc</a:t>
            </a:r>
            <a:r>
              <a:rPr lang="en-US" sz="1000" kern="0" dirty="0">
                <a:solidFill>
                  <a:schemeClr val="bg1"/>
                </a:solidFill>
                <a:latin typeface="Arial Narrow" pitchFamily="34" charset="0"/>
                <a:cs typeface="Arial" panose="020B0604020202020204" pitchFamily="34" charset="0"/>
              </a:rPr>
              <a:t> Credit </a:t>
            </a:r>
            <a:r>
              <a:rPr lang="en-US" sz="1000" kern="0" dirty="0" smtClean="0">
                <a:solidFill>
                  <a:schemeClr val="bg1"/>
                </a:solidFill>
                <a:latin typeface="Arial Narrow" pitchFamily="34" charset="0"/>
                <a:cs typeface="Arial" panose="020B0604020202020204" pitchFamily="34" charset="0"/>
              </a:rPr>
              <a:t>Union - </a:t>
            </a:r>
            <a:r>
              <a:rPr lang="en-US" sz="1000" dirty="0">
                <a:solidFill>
                  <a:schemeClr val="bg1"/>
                </a:solidFill>
                <a:latin typeface="Arial Narrow" panose="020B0606020202030204" pitchFamily="34" charset="0"/>
              </a:rPr>
              <a:t>Assisted in planning financial literacy curriculum; Provided professional development; Provided guest speakers; Planned and/or hosted FLP event(s); Provided funding for FLP events and/or materials; Offered students work experience in credit union branch located in the high </a:t>
            </a:r>
            <a:r>
              <a:rPr lang="en-US" sz="1000" dirty="0" smtClean="0">
                <a:solidFill>
                  <a:schemeClr val="bg1"/>
                </a:solidFill>
                <a:latin typeface="Arial Narrow" panose="020B0606020202030204" pitchFamily="34" charset="0"/>
              </a:rPr>
              <a:t>school</a:t>
            </a:r>
          </a:p>
          <a:p>
            <a:pPr marL="231775" indent="-231775">
              <a:spcAft>
                <a:spcPts val="600"/>
              </a:spcAft>
              <a:defRPr/>
            </a:pPr>
            <a:r>
              <a:rPr lang="en-US" sz="1000" dirty="0">
                <a:solidFill>
                  <a:schemeClr val="bg1"/>
                </a:solidFill>
                <a:latin typeface="Arial Narrow" panose="020B0606020202030204" pitchFamily="34" charset="0"/>
              </a:rPr>
              <a:t>International </a:t>
            </a:r>
            <a:r>
              <a:rPr lang="en-US" sz="1000" dirty="0" smtClean="0">
                <a:solidFill>
                  <a:schemeClr val="bg1"/>
                </a:solidFill>
                <a:latin typeface="Arial Narrow" panose="020B0606020202030204" pitchFamily="34" charset="0"/>
              </a:rPr>
              <a:t>Institute and Coalition </a:t>
            </a:r>
            <a:r>
              <a:rPr lang="en-US" sz="1000" dirty="0">
                <a:solidFill>
                  <a:schemeClr val="bg1"/>
                </a:solidFill>
                <a:latin typeface="Arial Narrow" panose="020B0606020202030204" pitchFamily="34" charset="0"/>
              </a:rPr>
              <a:t>for Better </a:t>
            </a:r>
            <a:r>
              <a:rPr lang="en-US" sz="1000" dirty="0" smtClean="0">
                <a:solidFill>
                  <a:schemeClr val="bg1"/>
                </a:solidFill>
                <a:latin typeface="Arial Narrow" panose="020B0606020202030204" pitchFamily="34" charset="0"/>
              </a:rPr>
              <a:t>Acre </a:t>
            </a:r>
            <a:r>
              <a:rPr lang="en-US" sz="1000" dirty="0">
                <a:solidFill>
                  <a:schemeClr val="bg1"/>
                </a:solidFill>
                <a:latin typeface="Arial Narrow" panose="020B0606020202030204" pitchFamily="34" charset="0"/>
              </a:rPr>
              <a:t>– Assisted in planning financial literacy </a:t>
            </a:r>
            <a:r>
              <a:rPr lang="en-US" sz="1000" dirty="0" smtClean="0">
                <a:solidFill>
                  <a:schemeClr val="bg1"/>
                </a:solidFill>
                <a:latin typeface="Arial Narrow" panose="020B0606020202030204" pitchFamily="34" charset="0"/>
              </a:rPr>
              <a:t>curriculum</a:t>
            </a:r>
            <a:endParaRPr lang="en-US" sz="1000" dirty="0">
              <a:solidFill>
                <a:schemeClr val="bg1"/>
              </a:solidFill>
              <a:latin typeface="Arial Narrow" panose="020B0606020202030204" pitchFamily="34" charset="0"/>
            </a:endParaRPr>
          </a:p>
        </p:txBody>
      </p:sp>
      <p:sp>
        <p:nvSpPr>
          <p:cNvPr id="55" name="Rectangle 54"/>
          <p:cNvSpPr/>
          <p:nvPr/>
        </p:nvSpPr>
        <p:spPr>
          <a:xfrm>
            <a:off x="5536550" y="7446787"/>
            <a:ext cx="2932844" cy="325613"/>
          </a:xfrm>
          <a:prstGeom prst="rect">
            <a:avLst/>
          </a:prstGeom>
        </p:spPr>
        <p:txBody>
          <a:bodyPr wrap="square" anchor="ctr" anchorCtr="0">
            <a:noAutofit/>
          </a:bodyPr>
          <a:lstStyle/>
          <a:p>
            <a:pPr>
              <a:defRPr/>
            </a:pPr>
            <a:r>
              <a:rPr lang="en-US" sz="1000" dirty="0" err="1" smtClean="0">
                <a:solidFill>
                  <a:prstClr val="white">
                    <a:lumMod val="95000"/>
                  </a:prstClr>
                </a:solidFill>
                <a:latin typeface="Arial Narrow" pitchFamily="34" charset="0"/>
                <a:cs typeface="Arial" pitchFamily="34" charset="0"/>
              </a:rPr>
              <a:t>Roxane</a:t>
            </a:r>
            <a:r>
              <a:rPr lang="en-US" sz="1000" dirty="0" smtClean="0">
                <a:solidFill>
                  <a:prstClr val="white">
                    <a:lumMod val="95000"/>
                  </a:prstClr>
                </a:solidFill>
                <a:latin typeface="Arial Narrow" pitchFamily="34" charset="0"/>
                <a:cs typeface="Arial" pitchFamily="34" charset="0"/>
              </a:rPr>
              <a:t> Howe, </a:t>
            </a:r>
            <a:r>
              <a:rPr lang="en-US" sz="1000" dirty="0" smtClean="0">
                <a:solidFill>
                  <a:prstClr val="white">
                    <a:lumMod val="95000"/>
                  </a:prstClr>
                </a:solidFill>
                <a:latin typeface="Arial Narrow" pitchFamily="34" charset="0"/>
                <a:cs typeface="Arial" pitchFamily="34" charset="0"/>
                <a:hlinkClick r:id="rId3"/>
              </a:rPr>
              <a:t>rhowe@lowell.k12.ma.us</a:t>
            </a:r>
            <a:r>
              <a:rPr lang="en-US" sz="1000" dirty="0" smtClean="0">
                <a:solidFill>
                  <a:prstClr val="white">
                    <a:lumMod val="95000"/>
                  </a:prstClr>
                </a:solidFill>
                <a:latin typeface="Arial Narrow" pitchFamily="34" charset="0"/>
                <a:cs typeface="Arial" pitchFamily="34" charset="0"/>
              </a:rPr>
              <a:t> </a:t>
            </a:r>
            <a:endParaRPr lang="en-US" sz="1000" kern="0" dirty="0">
              <a:solidFill>
                <a:prstClr val="white">
                  <a:lumMod val="95000"/>
                </a:prstClr>
              </a:solidFill>
              <a:latin typeface="Arial Narrow" pitchFamily="34" charset="0"/>
              <a:cs typeface="Arial" pitchFamily="34" charset="0"/>
            </a:endParaRPr>
          </a:p>
        </p:txBody>
      </p:sp>
    </p:spTree>
    <p:extLst>
      <p:ext uri="{BB962C8B-B14F-4D97-AF65-F5344CB8AC3E}">
        <p14:creationId xmlns:p14="http://schemas.microsoft.com/office/powerpoint/2010/main" xmlns="" val="2396627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144" descr="Contact row background"/>
          <p:cNvSpPr/>
          <p:nvPr/>
        </p:nvSpPr>
        <p:spPr>
          <a:xfrm>
            <a:off x="0" y="7443000"/>
            <a:ext cx="10058400" cy="340157"/>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lumMod val="95000"/>
                </a:prstClr>
              </a:solidFill>
            </a:endParaRPr>
          </a:p>
        </p:txBody>
      </p:sp>
      <p:sp>
        <p:nvSpPr>
          <p:cNvPr id="127" name="Rectangle 126" descr="District row background"/>
          <p:cNvSpPr/>
          <p:nvPr/>
        </p:nvSpPr>
        <p:spPr>
          <a:xfrm>
            <a:off x="0" y="757725"/>
            <a:ext cx="10058400" cy="317446"/>
          </a:xfrm>
          <a:prstGeom prst="rect">
            <a:avLst/>
          </a:prstGeom>
          <a:solidFill>
            <a:srgbClr val="93C5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8" name="Rectangle 127" descr="Details row background"/>
          <p:cNvSpPr/>
          <p:nvPr/>
        </p:nvSpPr>
        <p:spPr>
          <a:xfrm>
            <a:off x="0" y="1076619"/>
            <a:ext cx="10058400" cy="2839165"/>
          </a:xfrm>
          <a:prstGeom prst="rect">
            <a:avLst/>
          </a:prstGeom>
          <a:solidFill>
            <a:srgbClr val="4371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9" name="Rectangle 128" descr="Description row background"/>
          <p:cNvSpPr/>
          <p:nvPr/>
        </p:nvSpPr>
        <p:spPr>
          <a:xfrm>
            <a:off x="0" y="3883510"/>
            <a:ext cx="10058400" cy="1904104"/>
          </a:xfrm>
          <a:prstGeom prst="rect">
            <a:avLst/>
          </a:prstGeom>
          <a:solidFill>
            <a:srgbClr val="5A6E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Rectangle 129" descr="Exteranl Partners row background"/>
          <p:cNvSpPr/>
          <p:nvPr/>
        </p:nvSpPr>
        <p:spPr>
          <a:xfrm>
            <a:off x="0" y="5755341"/>
            <a:ext cx="10058400" cy="1684217"/>
          </a:xfrm>
          <a:prstGeom prst="rect">
            <a:avLst/>
          </a:prstGeom>
          <a:solidFill>
            <a:srgbClr val="EC73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3" name="TextBox 32"/>
          <p:cNvSpPr txBox="1"/>
          <p:nvPr/>
        </p:nvSpPr>
        <p:spPr>
          <a:xfrm>
            <a:off x="1" y="757009"/>
            <a:ext cx="1244008" cy="318161"/>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District</a:t>
            </a:r>
            <a:endParaRPr lang="en-US" sz="1500" dirty="0">
              <a:solidFill>
                <a:prstClr val="white"/>
              </a:solidFill>
              <a:latin typeface="Arial" panose="020B0604020202020204" pitchFamily="34" charset="0"/>
              <a:cs typeface="Arial" panose="020B0604020202020204" pitchFamily="34" charset="0"/>
            </a:endParaRPr>
          </a:p>
        </p:txBody>
      </p:sp>
      <p:sp>
        <p:nvSpPr>
          <p:cNvPr id="114" name="TextBox 113"/>
          <p:cNvSpPr txBox="1"/>
          <p:nvPr/>
        </p:nvSpPr>
        <p:spPr>
          <a:xfrm>
            <a:off x="9013" y="1075170"/>
            <a:ext cx="1242947" cy="2723107"/>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Details</a:t>
            </a:r>
            <a:endParaRPr lang="en-US" sz="1500" dirty="0">
              <a:solidFill>
                <a:prstClr val="white"/>
              </a:solidFill>
              <a:latin typeface="Arial" panose="020B0604020202020204" pitchFamily="34" charset="0"/>
              <a:cs typeface="Arial" panose="020B0604020202020204" pitchFamily="34" charset="0"/>
            </a:endParaRPr>
          </a:p>
        </p:txBody>
      </p:sp>
      <p:sp>
        <p:nvSpPr>
          <p:cNvPr id="117" name="TextBox 116"/>
          <p:cNvSpPr txBox="1"/>
          <p:nvPr/>
        </p:nvSpPr>
        <p:spPr>
          <a:xfrm>
            <a:off x="1" y="5954232"/>
            <a:ext cx="1236268" cy="1477926"/>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External Partners</a:t>
            </a:r>
            <a:endParaRPr lang="en-US" sz="1500" dirty="0">
              <a:solidFill>
                <a:prstClr val="white"/>
              </a:solidFill>
              <a:latin typeface="Arial" panose="020B0604020202020204" pitchFamily="34" charset="0"/>
              <a:cs typeface="Arial" panose="020B0604020202020204" pitchFamily="34" charset="0"/>
            </a:endParaRPr>
          </a:p>
        </p:txBody>
      </p:sp>
      <p:sp>
        <p:nvSpPr>
          <p:cNvPr id="120" name="TextBox 119"/>
          <p:cNvSpPr txBox="1"/>
          <p:nvPr/>
        </p:nvSpPr>
        <p:spPr>
          <a:xfrm>
            <a:off x="-1801" y="7439656"/>
            <a:ext cx="1252700" cy="323165"/>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Contact</a:t>
            </a:r>
            <a:endParaRPr lang="en-US" sz="1500" dirty="0">
              <a:solidFill>
                <a:prstClr val="white"/>
              </a:solidFill>
              <a:latin typeface="Arial" panose="020B0604020202020204" pitchFamily="34" charset="0"/>
              <a:cs typeface="Arial" panose="020B0604020202020204" pitchFamily="34" charset="0"/>
            </a:endParaRPr>
          </a:p>
        </p:txBody>
      </p:sp>
      <p:sp>
        <p:nvSpPr>
          <p:cNvPr id="147" name="TextBox 146"/>
          <p:cNvSpPr txBox="1"/>
          <p:nvPr/>
        </p:nvSpPr>
        <p:spPr>
          <a:xfrm>
            <a:off x="9975" y="3883510"/>
            <a:ext cx="1255530" cy="1893345"/>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Description</a:t>
            </a:r>
            <a:endParaRPr lang="en-US" sz="1500" dirty="0">
              <a:solidFill>
                <a:prstClr val="white"/>
              </a:solidFill>
              <a:latin typeface="Arial" panose="020B0604020202020204" pitchFamily="34" charset="0"/>
              <a:cs typeface="Arial" panose="020B0604020202020204" pitchFamily="34" charset="0"/>
            </a:endParaRPr>
          </a:p>
        </p:txBody>
      </p:sp>
      <p:sp>
        <p:nvSpPr>
          <p:cNvPr id="149" name="Rectangle 148"/>
          <p:cNvSpPr/>
          <p:nvPr/>
        </p:nvSpPr>
        <p:spPr>
          <a:xfrm>
            <a:off x="1257975" y="5954233"/>
            <a:ext cx="2933636" cy="1485324"/>
          </a:xfrm>
          <a:prstGeom prst="rect">
            <a:avLst/>
          </a:prstGeom>
        </p:spPr>
        <p:txBody>
          <a:bodyPr wrap="square" anchor="ctr" anchorCtr="0">
            <a:noAutofit/>
          </a:bodyPr>
          <a:lstStyle/>
          <a:p>
            <a:pPr>
              <a:defRPr/>
            </a:pPr>
            <a:endParaRPr lang="en-US" sz="1000" b="1" kern="0" dirty="0" smtClean="0">
              <a:solidFill>
                <a:prstClr val="white">
                  <a:lumMod val="95000"/>
                </a:prstClr>
              </a:solidFill>
              <a:latin typeface="Arial Narrow" pitchFamily="34" charset="0"/>
              <a:cs typeface="Arial" panose="020B0604020202020204" pitchFamily="34" charset="0"/>
            </a:endParaRPr>
          </a:p>
        </p:txBody>
      </p:sp>
      <p:cxnSp>
        <p:nvCxnSpPr>
          <p:cNvPr id="137" name="Straight Connector 136" descr="white vertical line, column divider"/>
          <p:cNvCxnSpPr/>
          <p:nvPr/>
        </p:nvCxnSpPr>
        <p:spPr>
          <a:xfrm>
            <a:off x="1246875" y="723014"/>
            <a:ext cx="0" cy="7049386"/>
          </a:xfrm>
          <a:prstGeom prst="line">
            <a:avLst/>
          </a:prstGeom>
          <a:ln w="349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77" name="Rectangle 176"/>
          <p:cNvSpPr/>
          <p:nvPr/>
        </p:nvSpPr>
        <p:spPr>
          <a:xfrm>
            <a:off x="1991858" y="771289"/>
            <a:ext cx="2934585" cy="310101"/>
          </a:xfrm>
          <a:prstGeom prst="rect">
            <a:avLst/>
          </a:prstGeom>
        </p:spPr>
        <p:txBody>
          <a:bodyPr wrap="square" anchor="ctr" anchorCtr="0">
            <a:noAutofit/>
          </a:bodyPr>
          <a:lstStyle/>
          <a:p>
            <a:pPr>
              <a:defRPr/>
            </a:pPr>
            <a:r>
              <a:rPr lang="en-US" sz="1200" b="1" kern="0" dirty="0" smtClean="0">
                <a:solidFill>
                  <a:prstClr val="black">
                    <a:lumMod val="85000"/>
                    <a:lumOff val="15000"/>
                  </a:prstClr>
                </a:solidFill>
                <a:latin typeface="Arial Narrow" pitchFamily="34" charset="0"/>
                <a:cs typeface="Arial" panose="020B0604020202020204" pitchFamily="34" charset="0"/>
              </a:rPr>
              <a:t>Lynn – Lynn Classical High School</a:t>
            </a:r>
            <a:endParaRPr lang="en-US" sz="1200" b="1" kern="0" dirty="0">
              <a:solidFill>
                <a:prstClr val="black">
                  <a:lumMod val="85000"/>
                  <a:lumOff val="15000"/>
                </a:prstClr>
              </a:solidFill>
              <a:latin typeface="Arial Narrow" pitchFamily="34" charset="0"/>
              <a:cs typeface="Arial" panose="020B0604020202020204" pitchFamily="34" charset="0"/>
            </a:endParaRPr>
          </a:p>
        </p:txBody>
      </p:sp>
      <p:sp>
        <p:nvSpPr>
          <p:cNvPr id="178" name="Rectangle 177"/>
          <p:cNvSpPr/>
          <p:nvPr/>
        </p:nvSpPr>
        <p:spPr>
          <a:xfrm>
            <a:off x="1295532" y="1097292"/>
            <a:ext cx="4203089" cy="2743188"/>
          </a:xfrm>
          <a:prstGeom prst="rect">
            <a:avLst/>
          </a:prstGeom>
          <a:solidFill>
            <a:srgbClr val="4371C5"/>
          </a:solidFill>
        </p:spPr>
        <p:txBody>
          <a:bodyPr wrap="square" anchor="ctr" anchorCtr="0">
            <a:noAutofit/>
          </a:bodyPr>
          <a:lstStyle/>
          <a:p>
            <a:pPr marL="233363" indent="-233363">
              <a:spcAft>
                <a:spcPts val="300"/>
              </a:spcAft>
              <a:defRPr/>
            </a:pPr>
            <a:r>
              <a:rPr lang="en-US" sz="1000" b="1" kern="0" dirty="0" smtClean="0">
                <a:solidFill>
                  <a:prstClr val="white">
                    <a:lumMod val="95000"/>
                  </a:prstClr>
                </a:solidFill>
                <a:latin typeface="Arial Narrow" pitchFamily="34" charset="0"/>
                <a:cs typeface="Arial" panose="020B0604020202020204" pitchFamily="34" charset="0"/>
              </a:rPr>
              <a:t>Required Course(s): </a:t>
            </a:r>
            <a:br>
              <a:rPr lang="en-US" sz="1000" b="1"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Algebra I (grade 9, Math department);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Algebra II (grade 10-12, Math department)</a:t>
            </a:r>
          </a:p>
          <a:p>
            <a:pPr marL="233363" indent="-233363">
              <a:spcAft>
                <a:spcPts val="300"/>
              </a:spcAft>
              <a:defRPr/>
            </a:pPr>
            <a:r>
              <a:rPr lang="en-US" sz="1000" b="1" kern="0" dirty="0" smtClean="0">
                <a:solidFill>
                  <a:prstClr val="white">
                    <a:lumMod val="95000"/>
                  </a:prstClr>
                </a:solidFill>
                <a:latin typeface="Arial Narrow" pitchFamily="34" charset="0"/>
                <a:cs typeface="Arial" panose="020B0604020202020204" pitchFamily="34" charset="0"/>
              </a:rPr>
              <a:t>Elective Course(s): </a:t>
            </a:r>
            <a:br>
              <a:rPr lang="en-US" sz="1000" b="1"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Algebra III – College Algebra (grade 11-12, Math department);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Pre-Calculus (grade 11-12, Math department);</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Computer literacy (primarily grade 9, Applied Technology Department);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Street law (grades 11–12, Social Studies Department);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Financial Literacy (grades 11-12, Social Studies Department);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Spanish II (grades 9-11, Foreign Languages Department)</a:t>
            </a:r>
          </a:p>
          <a:p>
            <a:pPr marL="233363" indent="-233363">
              <a:defRPr/>
            </a:pPr>
            <a:r>
              <a:rPr lang="en-US" sz="1000" b="1" kern="0" dirty="0" smtClean="0">
                <a:solidFill>
                  <a:prstClr val="white">
                    <a:lumMod val="95000"/>
                  </a:prstClr>
                </a:solidFill>
                <a:latin typeface="Arial Narrow" pitchFamily="34" charset="0"/>
                <a:cs typeface="Arial" panose="020B0604020202020204" pitchFamily="34" charset="0"/>
              </a:rPr>
              <a:t>Experiential Activity: </a:t>
            </a:r>
            <a:r>
              <a:rPr lang="en-US" sz="1000" kern="0" dirty="0" smtClean="0">
                <a:solidFill>
                  <a:prstClr val="white">
                    <a:lumMod val="95000"/>
                  </a:prstClr>
                </a:solidFill>
                <a:latin typeface="Arial Narrow" pitchFamily="34" charset="0"/>
                <a:cs typeface="Arial" panose="020B0604020202020204" pitchFamily="34" charset="0"/>
              </a:rPr>
              <a:t>Other Reality Fair; Online/App Stock Market Game; Financial Literacy or Business Portfolio</a:t>
            </a:r>
          </a:p>
          <a:p>
            <a:pPr marL="233363" indent="-233363">
              <a:spcAft>
                <a:spcPts val="300"/>
              </a:spcAft>
              <a:defRPr/>
            </a:pPr>
            <a:r>
              <a:rPr lang="en-US" sz="1000" b="1" kern="0" dirty="0" smtClean="0">
                <a:solidFill>
                  <a:prstClr val="white">
                    <a:lumMod val="95000"/>
                  </a:prstClr>
                </a:solidFill>
                <a:latin typeface="Arial Narrow" pitchFamily="34" charset="0"/>
                <a:cs typeface="Arial" panose="020B0604020202020204" pitchFamily="34" charset="0"/>
              </a:rPr>
              <a:t>Curriculum Resource: </a:t>
            </a:r>
            <a:r>
              <a:rPr lang="en-US" sz="1000" kern="0" dirty="0" err="1" smtClean="0">
                <a:solidFill>
                  <a:prstClr val="white">
                    <a:lumMod val="95000"/>
                  </a:prstClr>
                </a:solidFill>
                <a:latin typeface="Arial Narrow" pitchFamily="34" charset="0"/>
                <a:cs typeface="Arial" panose="020B0604020202020204" pitchFamily="34" charset="0"/>
              </a:rPr>
              <a:t>Valmo</a:t>
            </a:r>
            <a:r>
              <a:rPr lang="en-US" sz="1000" kern="0" dirty="0" smtClean="0">
                <a:solidFill>
                  <a:prstClr val="white">
                    <a:lumMod val="95000"/>
                  </a:prstClr>
                </a:solidFill>
                <a:latin typeface="Arial Narrow" pitchFamily="34" charset="0"/>
                <a:cs typeface="Arial" panose="020B0604020202020204" pitchFamily="34" charset="0"/>
              </a:rPr>
              <a:t> Village (Financial Fluency);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Materials </a:t>
            </a:r>
            <a:r>
              <a:rPr lang="en-US" sz="1000" kern="0" dirty="0" err="1" smtClean="0">
                <a:solidFill>
                  <a:prstClr val="white">
                    <a:lumMod val="95000"/>
                  </a:prstClr>
                </a:solidFill>
                <a:latin typeface="Arial Narrow" pitchFamily="34" charset="0"/>
                <a:cs typeface="Arial" panose="020B0604020202020204" pitchFamily="34" charset="0"/>
              </a:rPr>
              <a:t>curated</a:t>
            </a:r>
            <a:r>
              <a:rPr lang="en-US" sz="1000" kern="0" dirty="0" smtClean="0">
                <a:solidFill>
                  <a:prstClr val="white">
                    <a:lumMod val="95000"/>
                  </a:prstClr>
                </a:solidFill>
                <a:latin typeface="Arial Narrow" pitchFamily="34" charset="0"/>
                <a:cs typeface="Arial" panose="020B0604020202020204" pitchFamily="34" charset="0"/>
              </a:rPr>
              <a:t> from various financial education curricula </a:t>
            </a:r>
          </a:p>
          <a:p>
            <a:pPr marL="233363" indent="-233363">
              <a:spcAft>
                <a:spcPts val="300"/>
              </a:spcAft>
              <a:defRPr/>
            </a:pPr>
            <a:r>
              <a:rPr lang="en-US" sz="1000" b="1" kern="0" dirty="0" smtClean="0">
                <a:solidFill>
                  <a:prstClr val="white">
                    <a:lumMod val="95000"/>
                  </a:prstClr>
                </a:solidFill>
                <a:latin typeface="Arial Narrow" pitchFamily="34" charset="0"/>
                <a:cs typeface="Arial" panose="020B0604020202020204" pitchFamily="34" charset="0"/>
              </a:rPr>
              <a:t>Students Participating in FLP Program:  </a:t>
            </a:r>
            <a:r>
              <a:rPr lang="en-US" sz="1000" kern="0" dirty="0" smtClean="0">
                <a:solidFill>
                  <a:prstClr val="white">
                    <a:lumMod val="95000"/>
                  </a:prstClr>
                </a:solidFill>
                <a:latin typeface="Arial Narrow" pitchFamily="34" charset="0"/>
                <a:cs typeface="Arial" panose="020B0604020202020204" pitchFamily="34" charset="0"/>
              </a:rPr>
              <a:t>600</a:t>
            </a:r>
          </a:p>
          <a:p>
            <a:pPr marL="233363" indent="-233363">
              <a:spcAft>
                <a:spcPts val="300"/>
              </a:spcAft>
              <a:defRPr/>
            </a:pPr>
            <a:r>
              <a:rPr lang="en-US" sz="1000" b="1" kern="0" dirty="0" smtClean="0">
                <a:solidFill>
                  <a:prstClr val="white">
                    <a:lumMod val="95000"/>
                  </a:prstClr>
                </a:solidFill>
                <a:latin typeface="Arial Narrow" pitchFamily="34" charset="0"/>
                <a:cs typeface="Arial" panose="020B0604020202020204" pitchFamily="34" charset="0"/>
              </a:rPr>
              <a:t>Educators delivering Financial Literacy Pilot curriculum: </a:t>
            </a:r>
            <a:r>
              <a:rPr lang="en-US" sz="1000" kern="0" dirty="0" smtClean="0">
                <a:solidFill>
                  <a:prstClr val="white">
                    <a:lumMod val="95000"/>
                  </a:prstClr>
                </a:solidFill>
                <a:latin typeface="Arial Narrow" pitchFamily="34" charset="0"/>
                <a:cs typeface="Arial" panose="020B0604020202020204" pitchFamily="34" charset="0"/>
              </a:rPr>
              <a:t>9</a:t>
            </a:r>
          </a:p>
          <a:p>
            <a:pPr>
              <a:spcAft>
                <a:spcPts val="300"/>
              </a:spcAft>
              <a:defRPr/>
            </a:pPr>
            <a:r>
              <a:rPr lang="en-US" sz="1000" b="1" kern="0" dirty="0" smtClean="0">
                <a:solidFill>
                  <a:prstClr val="white">
                    <a:lumMod val="95000"/>
                  </a:prstClr>
                </a:solidFill>
                <a:latin typeface="Arial Narrow" pitchFamily="34" charset="0"/>
                <a:cs typeface="Arial" panose="020B0604020202020204" pitchFamily="34" charset="0"/>
              </a:rPr>
              <a:t>PD Provider: </a:t>
            </a:r>
            <a:r>
              <a:rPr lang="en-US" sz="1000" kern="0" dirty="0" smtClean="0">
                <a:solidFill>
                  <a:prstClr val="white">
                    <a:lumMod val="95000"/>
                  </a:prstClr>
                </a:solidFill>
                <a:latin typeface="Arial Narrow" pitchFamily="34" charset="0"/>
                <a:cs typeface="Arial" panose="020B0604020202020204" pitchFamily="34" charset="0"/>
              </a:rPr>
              <a:t>Massachusetts Consumer Credit</a:t>
            </a:r>
            <a:endParaRPr lang="en-US" sz="1000" kern="0" dirty="0">
              <a:solidFill>
                <a:prstClr val="white">
                  <a:lumMod val="95000"/>
                </a:prstClr>
              </a:solidFill>
              <a:latin typeface="Arial Narrow" pitchFamily="34" charset="0"/>
              <a:cs typeface="Arial" panose="020B0604020202020204" pitchFamily="34" charset="0"/>
            </a:endParaRPr>
          </a:p>
        </p:txBody>
      </p:sp>
      <p:sp>
        <p:nvSpPr>
          <p:cNvPr id="179" name="Rectangle 178"/>
          <p:cNvSpPr/>
          <p:nvPr/>
        </p:nvSpPr>
        <p:spPr>
          <a:xfrm>
            <a:off x="1279446" y="3959648"/>
            <a:ext cx="4143160" cy="1744393"/>
          </a:xfrm>
          <a:prstGeom prst="rect">
            <a:avLst/>
          </a:prstGeom>
          <a:solidFill>
            <a:srgbClr val="5A6E8C"/>
          </a:solidFill>
        </p:spPr>
        <p:txBody>
          <a:bodyPr wrap="square" anchor="ctr" anchorCtr="0">
            <a:noAutofit/>
          </a:bodyPr>
          <a:lstStyle/>
          <a:p>
            <a:r>
              <a:rPr lang="en-US" sz="1000" dirty="0">
                <a:solidFill>
                  <a:schemeClr val="bg1"/>
                </a:solidFill>
                <a:latin typeface="Arial Narrow" panose="020B0606020202030204" pitchFamily="34" charset="0"/>
              </a:rPr>
              <a:t>The Lynn Classical Financial Literacy Program is aligned with its 2013/2014 goals.  We worked on the pilot program curriculum units.  The snow days, along with preparation for MCAS, slowed us down a bit; however, we got back on track and completed the units. We worked to include technology-based activities in some of the curriculum units in order to enhance their attraction to students.  In addition, we included a quarterly project in some of them as well.  We analyzed our pre- and post-data.  We held another Family Financial Fluency Day this past spring, spearheaded by </a:t>
            </a:r>
            <a:r>
              <a:rPr lang="en-US" sz="1000" dirty="0" err="1">
                <a:solidFill>
                  <a:schemeClr val="bg1"/>
                </a:solidFill>
                <a:latin typeface="Arial Narrow" panose="020B0606020202030204" pitchFamily="34" charset="0"/>
              </a:rPr>
              <a:t>Valmo</a:t>
            </a:r>
            <a:r>
              <a:rPr lang="en-US" sz="1000" dirty="0">
                <a:solidFill>
                  <a:schemeClr val="bg1"/>
                </a:solidFill>
                <a:latin typeface="Arial Narrow" panose="020B0606020202030204" pitchFamily="34" charset="0"/>
              </a:rPr>
              <a:t> Villages and Metro Credit Union. We worked with Wheelock College to review and improve our current classroom implementation plan of the curriculum units.</a:t>
            </a:r>
          </a:p>
        </p:txBody>
      </p:sp>
      <p:sp>
        <p:nvSpPr>
          <p:cNvPr id="180" name="Rectangle 179"/>
          <p:cNvSpPr/>
          <p:nvPr/>
        </p:nvSpPr>
        <p:spPr>
          <a:xfrm>
            <a:off x="4196221" y="5968404"/>
            <a:ext cx="2933636" cy="1485324"/>
          </a:xfrm>
          <a:prstGeom prst="rect">
            <a:avLst/>
          </a:prstGeom>
        </p:spPr>
        <p:txBody>
          <a:bodyPr wrap="square" anchor="ctr" anchorCtr="0">
            <a:noAutofit/>
          </a:bodyPr>
          <a:lstStyle/>
          <a:p>
            <a:pPr>
              <a:defRPr/>
            </a:pPr>
            <a:endParaRPr lang="en-US" sz="1000" b="1" kern="0" dirty="0" smtClean="0">
              <a:solidFill>
                <a:prstClr val="white">
                  <a:lumMod val="95000"/>
                </a:prstClr>
              </a:solidFill>
              <a:latin typeface="Arial Narrow" pitchFamily="34" charset="0"/>
              <a:cs typeface="Arial" panose="020B0604020202020204" pitchFamily="34" charset="0"/>
            </a:endParaRPr>
          </a:p>
        </p:txBody>
      </p:sp>
      <p:sp>
        <p:nvSpPr>
          <p:cNvPr id="181" name="Rectangle 180"/>
          <p:cNvSpPr/>
          <p:nvPr/>
        </p:nvSpPr>
        <p:spPr>
          <a:xfrm>
            <a:off x="1295533" y="7453007"/>
            <a:ext cx="2932844" cy="325613"/>
          </a:xfrm>
          <a:prstGeom prst="rect">
            <a:avLst/>
          </a:prstGeom>
          <a:solidFill>
            <a:srgbClr val="DEA900"/>
          </a:solidFill>
        </p:spPr>
        <p:txBody>
          <a:bodyPr wrap="square" anchor="ctr" anchorCtr="0">
            <a:noAutofit/>
          </a:bodyPr>
          <a:lstStyle/>
          <a:p>
            <a:pPr>
              <a:defRPr/>
            </a:pPr>
            <a:r>
              <a:rPr lang="en-US" sz="1000" dirty="0" smtClean="0">
                <a:solidFill>
                  <a:prstClr val="white">
                    <a:lumMod val="95000"/>
                  </a:prstClr>
                </a:solidFill>
                <a:latin typeface="Arial Narrow" pitchFamily="34" charset="0"/>
                <a:cs typeface="Arial" pitchFamily="34" charset="0"/>
              </a:rPr>
              <a:t>Mark Johnston, </a:t>
            </a:r>
            <a:r>
              <a:rPr lang="en-US" sz="1000" dirty="0" smtClean="0">
                <a:solidFill>
                  <a:prstClr val="white">
                    <a:lumMod val="95000"/>
                  </a:prstClr>
                </a:solidFill>
                <a:latin typeface="Arial Narrow" pitchFamily="34" charset="0"/>
                <a:cs typeface="Arial" pitchFamily="34" charset="0"/>
                <a:hlinkClick r:id="rId2"/>
              </a:rPr>
              <a:t>johnstonm@lynnschools.org</a:t>
            </a:r>
            <a:r>
              <a:rPr lang="en-US" sz="1000" dirty="0" smtClean="0">
                <a:solidFill>
                  <a:prstClr val="white">
                    <a:lumMod val="95000"/>
                  </a:prstClr>
                </a:solidFill>
                <a:latin typeface="Arial Narrow" pitchFamily="34" charset="0"/>
                <a:cs typeface="Arial" pitchFamily="34" charset="0"/>
              </a:rPr>
              <a:t> </a:t>
            </a:r>
            <a:endParaRPr lang="en-US" sz="1000" kern="0" dirty="0">
              <a:solidFill>
                <a:prstClr val="white">
                  <a:lumMod val="95000"/>
                </a:prstClr>
              </a:solidFill>
              <a:latin typeface="Arial Narrow" pitchFamily="34" charset="0"/>
              <a:cs typeface="Arial" pitchFamily="34" charset="0"/>
            </a:endParaRPr>
          </a:p>
        </p:txBody>
      </p:sp>
      <p:sp>
        <p:nvSpPr>
          <p:cNvPr id="182" name="Rectangle 181"/>
          <p:cNvSpPr/>
          <p:nvPr/>
        </p:nvSpPr>
        <p:spPr>
          <a:xfrm>
            <a:off x="6598418" y="774827"/>
            <a:ext cx="2934585" cy="310101"/>
          </a:xfrm>
          <a:prstGeom prst="rect">
            <a:avLst/>
          </a:prstGeom>
        </p:spPr>
        <p:txBody>
          <a:bodyPr wrap="square" anchor="ctr" anchorCtr="0">
            <a:noAutofit/>
          </a:bodyPr>
          <a:lstStyle/>
          <a:p>
            <a:pPr>
              <a:defRPr/>
            </a:pPr>
            <a:r>
              <a:rPr lang="en-US" sz="1200" b="1" kern="0" dirty="0" smtClean="0">
                <a:solidFill>
                  <a:prstClr val="black">
                    <a:lumMod val="85000"/>
                    <a:lumOff val="15000"/>
                  </a:prstClr>
                </a:solidFill>
                <a:latin typeface="Arial Narrow" pitchFamily="34" charset="0"/>
                <a:cs typeface="Arial" panose="020B0604020202020204" pitchFamily="34" charset="0"/>
              </a:rPr>
              <a:t>Quincy – North Quincy High School</a:t>
            </a:r>
            <a:endParaRPr lang="en-US" sz="1200" b="1" kern="0" dirty="0">
              <a:solidFill>
                <a:prstClr val="black">
                  <a:lumMod val="85000"/>
                  <a:lumOff val="15000"/>
                </a:prstClr>
              </a:solidFill>
              <a:latin typeface="Arial Narrow" pitchFamily="34" charset="0"/>
              <a:cs typeface="Arial" panose="020B0604020202020204" pitchFamily="34" charset="0"/>
            </a:endParaRPr>
          </a:p>
        </p:txBody>
      </p:sp>
      <p:sp>
        <p:nvSpPr>
          <p:cNvPr id="183" name="Rectangle 182"/>
          <p:cNvSpPr/>
          <p:nvPr/>
        </p:nvSpPr>
        <p:spPr>
          <a:xfrm>
            <a:off x="5557963" y="1100829"/>
            <a:ext cx="4473271" cy="2697448"/>
          </a:xfrm>
          <a:prstGeom prst="rect">
            <a:avLst/>
          </a:prstGeom>
          <a:solidFill>
            <a:srgbClr val="4371C5"/>
          </a:solidFill>
        </p:spPr>
        <p:txBody>
          <a:bodyPr wrap="square" anchor="ctr" anchorCtr="0">
            <a:noAutofit/>
          </a:bodyPr>
          <a:lstStyle/>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Required Course(s): </a:t>
            </a:r>
            <a:br>
              <a:rPr lang="en-US" sz="1000" b="1"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Career and Technical Education Business Technology Program; Business Technology Program (grades 11-12). </a:t>
            </a:r>
            <a:br>
              <a:rPr lang="en-US" sz="1000" kern="0" dirty="0" smtClean="0">
                <a:solidFill>
                  <a:prstClr val="white">
                    <a:lumMod val="95000"/>
                  </a:prstClr>
                </a:solidFill>
                <a:latin typeface="Arial Narrow" pitchFamily="34" charset="0"/>
                <a:cs typeface="Arial" panose="020B0604020202020204" pitchFamily="34" charset="0"/>
              </a:rPr>
            </a:br>
            <a:r>
              <a:rPr lang="en-US" sz="1000" i="1" kern="0" dirty="0" smtClean="0">
                <a:solidFill>
                  <a:prstClr val="white">
                    <a:lumMod val="95000"/>
                  </a:prstClr>
                </a:solidFill>
                <a:latin typeface="Arial Narrow" pitchFamily="34" charset="0"/>
                <a:cs typeface="Arial" panose="020B0604020202020204" pitchFamily="34" charset="0"/>
              </a:rPr>
              <a:t>Special Populations: Gaining; Opportunities and Acquiring Learning Skills (grades 11-12); Positive Academic and Social Success Program (grades 11-12); English Language Learners Program (grades 11-12)</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Elective Course(s): </a:t>
            </a:r>
            <a:r>
              <a:rPr lang="en-US" sz="1000" kern="0" dirty="0" smtClean="0">
                <a:solidFill>
                  <a:prstClr val="white">
                    <a:lumMod val="95000"/>
                  </a:prstClr>
                </a:solidFill>
                <a:latin typeface="Arial Narrow" pitchFamily="34" charset="0"/>
                <a:cs typeface="Arial" panose="020B0604020202020204" pitchFamily="34" charset="0"/>
              </a:rPr>
              <a:t>None</a:t>
            </a:r>
          </a:p>
          <a:p>
            <a:pPr marL="233363" indent="-233363">
              <a:defRPr/>
            </a:pPr>
            <a:r>
              <a:rPr lang="en-US" sz="1000" b="1" kern="0" dirty="0" smtClean="0">
                <a:solidFill>
                  <a:prstClr val="white">
                    <a:lumMod val="95000"/>
                  </a:prstClr>
                </a:solidFill>
                <a:latin typeface="Arial Narrow" pitchFamily="34" charset="0"/>
                <a:cs typeface="Arial" panose="020B0604020202020204" pitchFamily="34" charset="0"/>
              </a:rPr>
              <a:t>Experiential Activity: </a:t>
            </a:r>
            <a:r>
              <a:rPr lang="en-US" sz="1000" kern="0" dirty="0" smtClean="0">
                <a:solidFill>
                  <a:prstClr val="white">
                    <a:lumMod val="95000"/>
                  </a:prstClr>
                </a:solidFill>
                <a:latin typeface="Arial Narrow" pitchFamily="34" charset="0"/>
                <a:cs typeface="Arial" panose="020B0604020202020204" pitchFamily="34" charset="0"/>
              </a:rPr>
              <a:t>Credit for Life Fair; JA Stock Market Challenge; Online/App Stock Market Game; Capstone Project; Financial Literacy or Business Portfolio; Personal or Household Budget; Business or Financial Plan; Other</a:t>
            </a:r>
          </a:p>
          <a:p>
            <a:pPr marL="233363" indent="-233363">
              <a:spcBef>
                <a:spcPts val="600"/>
              </a:spcBef>
              <a:defRPr/>
            </a:pPr>
            <a:r>
              <a:rPr lang="en-US" sz="1000" b="1" kern="0" dirty="0" smtClean="0">
                <a:solidFill>
                  <a:prstClr val="white">
                    <a:lumMod val="95000"/>
                  </a:prstClr>
                </a:solidFill>
                <a:latin typeface="Arial Narrow" pitchFamily="34" charset="0"/>
                <a:cs typeface="Arial" panose="020B0604020202020204" pitchFamily="34" charset="0"/>
              </a:rPr>
              <a:t>Curriculum Resource: </a:t>
            </a:r>
            <a:r>
              <a:rPr lang="en-US" sz="1000" kern="0" dirty="0" smtClean="0">
                <a:solidFill>
                  <a:prstClr val="white">
                    <a:lumMod val="95000"/>
                  </a:prstClr>
                </a:solidFill>
                <a:latin typeface="Arial Narrow" pitchFamily="34" charset="0"/>
                <a:cs typeface="Arial" panose="020B0604020202020204" pitchFamily="34" charset="0"/>
              </a:rPr>
              <a:t>None</a:t>
            </a:r>
          </a:p>
          <a:p>
            <a:pPr marL="233363" indent="-233363">
              <a:spcBef>
                <a:spcPts val="600"/>
              </a:spcBef>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Students Participating in FLP Program: </a:t>
            </a:r>
            <a:r>
              <a:rPr lang="en-US" sz="1000" kern="0" dirty="0" smtClean="0">
                <a:solidFill>
                  <a:prstClr val="white">
                    <a:lumMod val="95000"/>
                  </a:prstClr>
                </a:solidFill>
                <a:latin typeface="Arial Narrow" pitchFamily="34" charset="0"/>
                <a:cs typeface="Arial" panose="020B0604020202020204" pitchFamily="34" charset="0"/>
              </a:rPr>
              <a:t>80</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Educators delivering Financial Literacy Pilot curriculum: </a:t>
            </a:r>
            <a:r>
              <a:rPr lang="en-US" sz="1000" kern="0" dirty="0" smtClean="0">
                <a:solidFill>
                  <a:prstClr val="white">
                    <a:lumMod val="95000"/>
                  </a:prstClr>
                </a:solidFill>
                <a:latin typeface="Arial Narrow" pitchFamily="34" charset="0"/>
                <a:cs typeface="Arial" panose="020B0604020202020204" pitchFamily="34" charset="0"/>
              </a:rPr>
              <a:t>4</a:t>
            </a:r>
          </a:p>
          <a:p>
            <a:pPr>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Other PD Provider: </a:t>
            </a:r>
            <a:r>
              <a:rPr lang="en-US" sz="1000" kern="0" dirty="0" smtClean="0">
                <a:solidFill>
                  <a:prstClr val="white">
                    <a:lumMod val="95000"/>
                  </a:prstClr>
                </a:solidFill>
                <a:latin typeface="Arial Narrow" pitchFamily="34" charset="0"/>
                <a:cs typeface="Arial" panose="020B0604020202020204" pitchFamily="34" charset="0"/>
              </a:rPr>
              <a:t>Microsoft</a:t>
            </a:r>
            <a:endParaRPr lang="en-US" sz="1000" kern="0" dirty="0">
              <a:solidFill>
                <a:prstClr val="white">
                  <a:lumMod val="95000"/>
                </a:prstClr>
              </a:solidFill>
              <a:latin typeface="Arial Narrow" pitchFamily="34" charset="0"/>
              <a:cs typeface="Arial" panose="020B0604020202020204" pitchFamily="34" charset="0"/>
            </a:endParaRPr>
          </a:p>
        </p:txBody>
      </p:sp>
      <p:sp>
        <p:nvSpPr>
          <p:cNvPr id="184" name="Rectangle 183"/>
          <p:cNvSpPr/>
          <p:nvPr/>
        </p:nvSpPr>
        <p:spPr>
          <a:xfrm>
            <a:off x="5504257" y="3862827"/>
            <a:ext cx="4540563" cy="1871000"/>
          </a:xfrm>
          <a:prstGeom prst="rect">
            <a:avLst/>
          </a:prstGeom>
          <a:solidFill>
            <a:srgbClr val="5A6E8C"/>
          </a:solidFill>
        </p:spPr>
        <p:txBody>
          <a:bodyPr wrap="square" anchor="ctr" anchorCtr="0">
            <a:noAutofit/>
          </a:bodyPr>
          <a:lstStyle/>
          <a:p>
            <a:pPr>
              <a:defRPr/>
            </a:pPr>
            <a:r>
              <a:rPr lang="en-US" sz="1000" dirty="0">
                <a:solidFill>
                  <a:schemeClr val="bg1"/>
                </a:solidFill>
                <a:latin typeface="Arial Narrow" panose="020B0606020202030204" pitchFamily="34" charset="0"/>
              </a:rPr>
              <a:t>Quincy’s Financial Literacy Pilot Program at both Quincy High and North Quincy High Schools was fully implemented.  </a:t>
            </a:r>
            <a:r>
              <a:rPr lang="en-US" sz="1000" dirty="0" smtClean="0">
                <a:solidFill>
                  <a:schemeClr val="bg1"/>
                </a:solidFill>
                <a:latin typeface="Arial Narrow" panose="020B0606020202030204" pitchFamily="34" charset="0"/>
              </a:rPr>
              <a:t>Approximately </a:t>
            </a:r>
            <a:r>
              <a:rPr lang="en-US" sz="1000" dirty="0">
                <a:solidFill>
                  <a:schemeClr val="bg1"/>
                </a:solidFill>
                <a:latin typeface="Arial Narrow" panose="020B0606020202030204" pitchFamily="34" charset="0"/>
              </a:rPr>
              <a:t>109 students were enrolled in Quincy's Financial Literacy Pilot Program.  All nine instructors of Quincy’s special population programs, including English Language Learners, Quincy Evening High School, Teen Mothers Program, Goals Program, and PASS Program administered the Financial Literacy Pretest immediately following February recess.  Facilitators of Quincy’s Pilot Program met with the teachers to discuss the integration of technology, curriculum modifications, and incorporating Quincy’s Community Business Partnerships.  Facilitators and teachers met on February 26</a:t>
            </a:r>
            <a:r>
              <a:rPr lang="en-US" sz="1000" baseline="30000" dirty="0">
                <a:solidFill>
                  <a:schemeClr val="bg1"/>
                </a:solidFill>
                <a:latin typeface="Arial Narrow" panose="020B0606020202030204" pitchFamily="34" charset="0"/>
              </a:rPr>
              <a:t>th</a:t>
            </a:r>
            <a:r>
              <a:rPr lang="en-US" sz="1000" dirty="0">
                <a:solidFill>
                  <a:schemeClr val="bg1"/>
                </a:solidFill>
                <a:latin typeface="Arial Narrow" panose="020B0606020202030204" pitchFamily="34" charset="0"/>
              </a:rPr>
              <a:t> to share and discuss best practices within their programs and ways to support each other, where appropriate.  Financial Literacy staff also received training on career exploration for students through </a:t>
            </a:r>
            <a:r>
              <a:rPr lang="en-US" sz="1000" dirty="0" err="1">
                <a:solidFill>
                  <a:schemeClr val="bg1"/>
                </a:solidFill>
                <a:latin typeface="Arial Narrow" panose="020B0606020202030204" pitchFamily="34" charset="0"/>
              </a:rPr>
              <a:t>Naviance</a:t>
            </a:r>
            <a:r>
              <a:rPr lang="en-US" sz="1000" dirty="0">
                <a:solidFill>
                  <a:schemeClr val="bg1"/>
                </a:solidFill>
                <a:latin typeface="Arial Narrow" panose="020B0606020202030204" pitchFamily="34" charset="0"/>
              </a:rPr>
              <a:t>.  In addition, participants in the program attended Quincy Public Schools 7</a:t>
            </a:r>
            <a:r>
              <a:rPr lang="en-US" sz="1000" baseline="30000" dirty="0">
                <a:solidFill>
                  <a:schemeClr val="bg1"/>
                </a:solidFill>
                <a:latin typeface="Arial Narrow" panose="020B0606020202030204" pitchFamily="34" charset="0"/>
              </a:rPr>
              <a:t>th</a:t>
            </a:r>
            <a:r>
              <a:rPr lang="en-US" sz="1000" dirty="0">
                <a:solidFill>
                  <a:schemeClr val="bg1"/>
                </a:solidFill>
                <a:latin typeface="Arial Narrow" panose="020B0606020202030204" pitchFamily="34" charset="0"/>
              </a:rPr>
              <a:t> Annual Credit for Life Fair on March 26, 2015.</a:t>
            </a:r>
            <a:endParaRPr lang="en-US" sz="1000" kern="0" dirty="0" smtClean="0">
              <a:solidFill>
                <a:schemeClr val="bg1"/>
              </a:solidFill>
              <a:latin typeface="Arial Narrow" pitchFamily="34" charset="0"/>
              <a:cs typeface="Arial" panose="020B0604020202020204" pitchFamily="34" charset="0"/>
            </a:endParaRPr>
          </a:p>
        </p:txBody>
      </p:sp>
      <p:sp>
        <p:nvSpPr>
          <p:cNvPr id="185" name="Rectangle 184"/>
          <p:cNvSpPr/>
          <p:nvPr/>
        </p:nvSpPr>
        <p:spPr>
          <a:xfrm>
            <a:off x="7134467" y="5971942"/>
            <a:ext cx="2933636" cy="1485324"/>
          </a:xfrm>
          <a:prstGeom prst="rect">
            <a:avLst/>
          </a:prstGeom>
        </p:spPr>
        <p:txBody>
          <a:bodyPr wrap="square" anchor="ctr" anchorCtr="0">
            <a:noAutofit/>
          </a:bodyPr>
          <a:lstStyle/>
          <a:p>
            <a:pPr>
              <a:defRPr/>
            </a:pPr>
            <a:endParaRPr lang="en-US" sz="1000" b="1" kern="0" dirty="0" smtClean="0">
              <a:solidFill>
                <a:prstClr val="white">
                  <a:lumMod val="95000"/>
                </a:prstClr>
              </a:solidFill>
              <a:latin typeface="Arial Narrow" pitchFamily="34" charset="0"/>
              <a:cs typeface="Arial" panose="020B0604020202020204" pitchFamily="34" charset="0"/>
            </a:endParaRPr>
          </a:p>
        </p:txBody>
      </p:sp>
      <p:sp>
        <p:nvSpPr>
          <p:cNvPr id="186" name="Rectangle 185"/>
          <p:cNvSpPr/>
          <p:nvPr/>
        </p:nvSpPr>
        <p:spPr>
          <a:xfrm>
            <a:off x="5557964" y="7449592"/>
            <a:ext cx="2932844" cy="325613"/>
          </a:xfrm>
          <a:prstGeom prst="rect">
            <a:avLst/>
          </a:prstGeom>
        </p:spPr>
        <p:txBody>
          <a:bodyPr wrap="square" anchor="ctr" anchorCtr="0">
            <a:noAutofit/>
          </a:bodyPr>
          <a:lstStyle/>
          <a:p>
            <a:pPr>
              <a:defRPr/>
            </a:pPr>
            <a:r>
              <a:rPr lang="en-US" sz="1000" dirty="0" smtClean="0">
                <a:solidFill>
                  <a:prstClr val="white"/>
                </a:solidFill>
                <a:latin typeface="Arial Narrow" pitchFamily="34" charset="0"/>
                <a:cs typeface="Arial" pitchFamily="34" charset="0"/>
              </a:rPr>
              <a:t>Keith </a:t>
            </a:r>
            <a:r>
              <a:rPr lang="en-US" sz="1000" dirty="0" err="1" smtClean="0">
                <a:solidFill>
                  <a:prstClr val="white"/>
                </a:solidFill>
                <a:latin typeface="Arial Narrow" pitchFamily="34" charset="0"/>
                <a:cs typeface="Arial" pitchFamily="34" charset="0"/>
              </a:rPr>
              <a:t>Segalla</a:t>
            </a:r>
            <a:r>
              <a:rPr lang="en-US" sz="1000" dirty="0" smtClean="0">
                <a:solidFill>
                  <a:prstClr val="white"/>
                </a:solidFill>
                <a:latin typeface="Arial Narrow" pitchFamily="34" charset="0"/>
                <a:cs typeface="Arial" pitchFamily="34" charset="0"/>
              </a:rPr>
              <a:t>, </a:t>
            </a:r>
            <a:r>
              <a:rPr lang="en-US" sz="1000" dirty="0" smtClean="0">
                <a:solidFill>
                  <a:prstClr val="white"/>
                </a:solidFill>
                <a:latin typeface="Arial Narrow" pitchFamily="34" charset="0"/>
                <a:cs typeface="Arial" pitchFamily="34" charset="0"/>
                <a:hlinkClick r:id="rId3"/>
              </a:rPr>
              <a:t>keithsegalla@quincypublicschools.com</a:t>
            </a:r>
            <a:r>
              <a:rPr lang="en-US" sz="1000" dirty="0" smtClean="0">
                <a:solidFill>
                  <a:prstClr val="white"/>
                </a:solidFill>
                <a:latin typeface="Arial Narrow" pitchFamily="34" charset="0"/>
                <a:cs typeface="Arial" pitchFamily="34" charset="0"/>
              </a:rPr>
              <a:t> </a:t>
            </a:r>
            <a:endParaRPr lang="en-US" sz="1000" kern="0" dirty="0">
              <a:solidFill>
                <a:prstClr val="black">
                  <a:lumMod val="85000"/>
                  <a:lumOff val="15000"/>
                </a:prstClr>
              </a:solidFill>
              <a:latin typeface="Arial Narrow" pitchFamily="34" charset="0"/>
              <a:cs typeface="Arial" pitchFamily="34" charset="0"/>
            </a:endParaRPr>
          </a:p>
        </p:txBody>
      </p:sp>
      <p:sp>
        <p:nvSpPr>
          <p:cNvPr id="39" name="Rectangle 38" descr="header background"/>
          <p:cNvSpPr/>
          <p:nvPr/>
        </p:nvSpPr>
        <p:spPr>
          <a:xfrm>
            <a:off x="0" y="0"/>
            <a:ext cx="10058400" cy="669851"/>
          </a:xfrm>
          <a:prstGeom prst="rect">
            <a:avLst/>
          </a:prstGeom>
          <a:solidFill>
            <a:srgbClr val="4E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0" name="TextBox 39"/>
          <p:cNvSpPr txBox="1"/>
          <p:nvPr/>
        </p:nvSpPr>
        <p:spPr>
          <a:xfrm>
            <a:off x="180753" y="53165"/>
            <a:ext cx="9877650" cy="592983"/>
          </a:xfrm>
          <a:prstGeom prst="rect">
            <a:avLst/>
          </a:prstGeom>
          <a:noFill/>
        </p:spPr>
        <p:txBody>
          <a:bodyPr wrap="square" lIns="101882" tIns="50941" rIns="101882" bIns="50941" rtlCol="0">
            <a:spAutoFit/>
          </a:bodyPr>
          <a:lstStyle/>
          <a:p>
            <a:pPr algn="ctr"/>
            <a:r>
              <a:rPr lang="en-US" sz="3100" spc="200" dirty="0" smtClean="0">
                <a:solidFill>
                  <a:prstClr val="white">
                    <a:lumMod val="95000"/>
                  </a:prstClr>
                </a:solidFill>
                <a:latin typeface="Berlin Sans FB" pitchFamily="34" charset="0"/>
                <a:cs typeface="Arial" panose="020B0604020202020204" pitchFamily="34" charset="0"/>
              </a:rPr>
              <a:t>High School Financial Literacy Pilot Program</a:t>
            </a:r>
            <a:endParaRPr lang="en-US" sz="3100" spc="200" dirty="0">
              <a:solidFill>
                <a:prstClr val="white">
                  <a:lumMod val="95000"/>
                </a:prstClr>
              </a:solidFill>
              <a:latin typeface="Berlin Sans FB" pitchFamily="34" charset="0"/>
              <a:cs typeface="Arial" panose="020B0604020202020204" pitchFamily="34" charset="0"/>
            </a:endParaRPr>
          </a:p>
        </p:txBody>
      </p:sp>
      <p:grpSp>
        <p:nvGrpSpPr>
          <p:cNvPr id="41" name="Group 172" descr="Chart Icon"/>
          <p:cNvGrpSpPr/>
          <p:nvPr/>
        </p:nvGrpSpPr>
        <p:grpSpPr>
          <a:xfrm>
            <a:off x="103246" y="85064"/>
            <a:ext cx="556972" cy="507176"/>
            <a:chOff x="4505127" y="6916618"/>
            <a:chExt cx="556972" cy="507176"/>
          </a:xfrm>
        </p:grpSpPr>
        <p:sp>
          <p:nvSpPr>
            <p:cNvPr id="42" name="Freeform 41" descr="Chart Icon"/>
            <p:cNvSpPr/>
            <p:nvPr/>
          </p:nvSpPr>
          <p:spPr>
            <a:xfrm>
              <a:off x="4960666" y="7016772"/>
              <a:ext cx="79425" cy="407022"/>
            </a:xfrm>
            <a:custGeom>
              <a:avLst/>
              <a:gdLst>
                <a:gd name="connsiteX0" fmla="*/ 37679 w 71989"/>
                <a:gd name="connsiteY0" fmla="*/ 0 h 350919"/>
                <a:gd name="connsiteX1" fmla="*/ 43842 w 71989"/>
                <a:gd name="connsiteY1" fmla="*/ 0 h 350919"/>
                <a:gd name="connsiteX2" fmla="*/ 71989 w 71989"/>
                <a:gd name="connsiteY2" fmla="*/ 46040 h 350919"/>
                <a:gd name="connsiteX3" fmla="*/ 71989 w 71989"/>
                <a:gd name="connsiteY3" fmla="*/ 350919 h 350919"/>
                <a:gd name="connsiteX4" fmla="*/ 0 w 71989"/>
                <a:gd name="connsiteY4" fmla="*/ 350919 h 350919"/>
                <a:gd name="connsiteX5" fmla="*/ 0 w 71989"/>
                <a:gd name="connsiteY5" fmla="*/ 19898 h 350919"/>
                <a:gd name="connsiteX0" fmla="*/ 37679 w 100992"/>
                <a:gd name="connsiteY0" fmla="*/ 0 h 350919"/>
                <a:gd name="connsiteX1" fmla="*/ 100992 w 100992"/>
                <a:gd name="connsiteY1" fmla="*/ 7096 h 350919"/>
                <a:gd name="connsiteX2" fmla="*/ 71989 w 100992"/>
                <a:gd name="connsiteY2" fmla="*/ 46040 h 350919"/>
                <a:gd name="connsiteX3" fmla="*/ 71989 w 100992"/>
                <a:gd name="connsiteY3" fmla="*/ 350919 h 350919"/>
                <a:gd name="connsiteX4" fmla="*/ 0 w 100992"/>
                <a:gd name="connsiteY4" fmla="*/ 350919 h 350919"/>
                <a:gd name="connsiteX5" fmla="*/ 0 w 100992"/>
                <a:gd name="connsiteY5" fmla="*/ 19898 h 350919"/>
                <a:gd name="connsiteX6" fmla="*/ 37679 w 100992"/>
                <a:gd name="connsiteY6" fmla="*/ 0 h 350919"/>
                <a:gd name="connsiteX0" fmla="*/ 37679 w 71989"/>
                <a:gd name="connsiteY0" fmla="*/ 0 h 350919"/>
                <a:gd name="connsiteX1" fmla="*/ 71989 w 71989"/>
                <a:gd name="connsiteY1" fmla="*/ 46040 h 350919"/>
                <a:gd name="connsiteX2" fmla="*/ 71989 w 71989"/>
                <a:gd name="connsiteY2" fmla="*/ 350919 h 350919"/>
                <a:gd name="connsiteX3" fmla="*/ 0 w 71989"/>
                <a:gd name="connsiteY3" fmla="*/ 350919 h 350919"/>
                <a:gd name="connsiteX4" fmla="*/ 0 w 71989"/>
                <a:gd name="connsiteY4" fmla="*/ 19898 h 350919"/>
                <a:gd name="connsiteX5" fmla="*/ 37679 w 71989"/>
                <a:gd name="connsiteY5" fmla="*/ 0 h 350919"/>
                <a:gd name="connsiteX0" fmla="*/ 40060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40060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989" h="355650">
                  <a:moveTo>
                    <a:pt x="37678" y="0"/>
                  </a:moveTo>
                  <a:lnTo>
                    <a:pt x="71989" y="50771"/>
                  </a:lnTo>
                  <a:lnTo>
                    <a:pt x="71989" y="355650"/>
                  </a:lnTo>
                  <a:lnTo>
                    <a:pt x="0" y="355650"/>
                  </a:lnTo>
                  <a:lnTo>
                    <a:pt x="0" y="24629"/>
                  </a:lnTo>
                  <a:lnTo>
                    <a:pt x="37678" y="0"/>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cs typeface="Arial" panose="020B0604020202020204" pitchFamily="34" charset="0"/>
              </a:endParaRPr>
            </a:p>
          </p:txBody>
        </p:sp>
        <p:sp>
          <p:nvSpPr>
            <p:cNvPr id="43" name="Freeform 42" descr="Chart Icon"/>
            <p:cNvSpPr/>
            <p:nvPr/>
          </p:nvSpPr>
          <p:spPr>
            <a:xfrm>
              <a:off x="4862801" y="7047691"/>
              <a:ext cx="79425" cy="376103"/>
            </a:xfrm>
            <a:custGeom>
              <a:avLst/>
              <a:gdLst>
                <a:gd name="connsiteX0" fmla="*/ 71989 w 71989"/>
                <a:gd name="connsiteY0" fmla="*/ 0 h 328633"/>
                <a:gd name="connsiteX1" fmla="*/ 71989 w 71989"/>
                <a:gd name="connsiteY1" fmla="*/ 328633 h 328633"/>
                <a:gd name="connsiteX2" fmla="*/ 0 w 71989"/>
                <a:gd name="connsiteY2" fmla="*/ 328633 h 328633"/>
                <a:gd name="connsiteX3" fmla="*/ 0 w 71989"/>
                <a:gd name="connsiteY3" fmla="*/ 41137 h 328633"/>
              </a:gdLst>
              <a:ahLst/>
              <a:cxnLst>
                <a:cxn ang="0">
                  <a:pos x="connsiteX0" y="connsiteY0"/>
                </a:cxn>
                <a:cxn ang="0">
                  <a:pos x="connsiteX1" y="connsiteY1"/>
                </a:cxn>
                <a:cxn ang="0">
                  <a:pos x="connsiteX2" y="connsiteY2"/>
                </a:cxn>
                <a:cxn ang="0">
                  <a:pos x="connsiteX3" y="connsiteY3"/>
                </a:cxn>
              </a:cxnLst>
              <a:rect l="l" t="t" r="r" b="b"/>
              <a:pathLst>
                <a:path w="71989" h="328633">
                  <a:moveTo>
                    <a:pt x="71989" y="0"/>
                  </a:moveTo>
                  <a:lnTo>
                    <a:pt x="71989" y="328633"/>
                  </a:lnTo>
                  <a:lnTo>
                    <a:pt x="0" y="328633"/>
                  </a:lnTo>
                  <a:lnTo>
                    <a:pt x="0" y="41137"/>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4" name="Freeform 43" descr="Chart Icon"/>
            <p:cNvSpPr/>
            <p:nvPr/>
          </p:nvSpPr>
          <p:spPr>
            <a:xfrm>
              <a:off x="4764936" y="7100278"/>
              <a:ext cx="79425" cy="323516"/>
            </a:xfrm>
            <a:custGeom>
              <a:avLst/>
              <a:gdLst>
                <a:gd name="connsiteX0" fmla="*/ 71989 w 71989"/>
                <a:gd name="connsiteY0" fmla="*/ 0 h 282684"/>
                <a:gd name="connsiteX1" fmla="*/ 71989 w 71989"/>
                <a:gd name="connsiteY1" fmla="*/ 282684 h 282684"/>
                <a:gd name="connsiteX2" fmla="*/ 0 w 71989"/>
                <a:gd name="connsiteY2" fmla="*/ 282684 h 282684"/>
                <a:gd name="connsiteX3" fmla="*/ 0 w 71989"/>
                <a:gd name="connsiteY3" fmla="*/ 38704 h 282684"/>
              </a:gdLst>
              <a:ahLst/>
              <a:cxnLst>
                <a:cxn ang="0">
                  <a:pos x="connsiteX0" y="connsiteY0"/>
                </a:cxn>
                <a:cxn ang="0">
                  <a:pos x="connsiteX1" y="connsiteY1"/>
                </a:cxn>
                <a:cxn ang="0">
                  <a:pos x="connsiteX2" y="connsiteY2"/>
                </a:cxn>
                <a:cxn ang="0">
                  <a:pos x="connsiteX3" y="connsiteY3"/>
                </a:cxn>
              </a:cxnLst>
              <a:rect l="l" t="t" r="r" b="b"/>
              <a:pathLst>
                <a:path w="71989" h="282684">
                  <a:moveTo>
                    <a:pt x="71989" y="0"/>
                  </a:moveTo>
                  <a:lnTo>
                    <a:pt x="71989" y="282684"/>
                  </a:lnTo>
                  <a:lnTo>
                    <a:pt x="0" y="282684"/>
                  </a:lnTo>
                  <a:lnTo>
                    <a:pt x="0" y="38704"/>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5" name="Freeform 44" descr="Chart Icon"/>
            <p:cNvSpPr/>
            <p:nvPr/>
          </p:nvSpPr>
          <p:spPr>
            <a:xfrm>
              <a:off x="4667072" y="7073967"/>
              <a:ext cx="79425" cy="349827"/>
            </a:xfrm>
            <a:custGeom>
              <a:avLst/>
              <a:gdLst>
                <a:gd name="connsiteX0" fmla="*/ 69910 w 71989"/>
                <a:gd name="connsiteY0" fmla="*/ 0 h 305674"/>
                <a:gd name="connsiteX1" fmla="*/ 71989 w 71989"/>
                <a:gd name="connsiteY1" fmla="*/ 4158 h 305674"/>
                <a:gd name="connsiteX2" fmla="*/ 71989 w 71989"/>
                <a:gd name="connsiteY2" fmla="*/ 305674 h 305674"/>
                <a:gd name="connsiteX3" fmla="*/ 0 w 71989"/>
                <a:gd name="connsiteY3" fmla="*/ 305674 h 305674"/>
                <a:gd name="connsiteX4" fmla="*/ 0 w 71989"/>
                <a:gd name="connsiteY4" fmla="*/ 54673 h 3056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989" h="305674">
                  <a:moveTo>
                    <a:pt x="69910" y="0"/>
                  </a:moveTo>
                  <a:lnTo>
                    <a:pt x="71989" y="4158"/>
                  </a:lnTo>
                  <a:lnTo>
                    <a:pt x="71989" y="305674"/>
                  </a:lnTo>
                  <a:lnTo>
                    <a:pt x="0" y="305674"/>
                  </a:lnTo>
                  <a:lnTo>
                    <a:pt x="0" y="54673"/>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6" name="Freeform 45" descr="Chart Icon"/>
            <p:cNvSpPr/>
            <p:nvPr/>
          </p:nvSpPr>
          <p:spPr>
            <a:xfrm>
              <a:off x="4569208" y="7151495"/>
              <a:ext cx="79425" cy="272299"/>
            </a:xfrm>
            <a:custGeom>
              <a:avLst/>
              <a:gdLst>
                <a:gd name="connsiteX0" fmla="*/ 71989 w 71989"/>
                <a:gd name="connsiteY0" fmla="*/ 0 h 237931"/>
                <a:gd name="connsiteX1" fmla="*/ 71989 w 71989"/>
                <a:gd name="connsiteY1" fmla="*/ 237931 h 237931"/>
                <a:gd name="connsiteX2" fmla="*/ 0 w 71989"/>
                <a:gd name="connsiteY2" fmla="*/ 237931 h 237931"/>
                <a:gd name="connsiteX3" fmla="*/ 0 w 71989"/>
                <a:gd name="connsiteY3" fmla="*/ 56299 h 237931"/>
              </a:gdLst>
              <a:ahLst/>
              <a:cxnLst>
                <a:cxn ang="0">
                  <a:pos x="connsiteX0" y="connsiteY0"/>
                </a:cxn>
                <a:cxn ang="0">
                  <a:pos x="connsiteX1" y="connsiteY1"/>
                </a:cxn>
                <a:cxn ang="0">
                  <a:pos x="connsiteX2" y="connsiteY2"/>
                </a:cxn>
                <a:cxn ang="0">
                  <a:pos x="connsiteX3" y="connsiteY3"/>
                </a:cxn>
              </a:cxnLst>
              <a:rect l="l" t="t" r="r" b="b"/>
              <a:pathLst>
                <a:path w="71989" h="237931">
                  <a:moveTo>
                    <a:pt x="71989" y="0"/>
                  </a:moveTo>
                  <a:lnTo>
                    <a:pt x="71989" y="237931"/>
                  </a:lnTo>
                  <a:lnTo>
                    <a:pt x="0" y="237931"/>
                  </a:lnTo>
                  <a:lnTo>
                    <a:pt x="0" y="56299"/>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7" name="Rectangle 48" descr="Chart Icon"/>
            <p:cNvSpPr/>
            <p:nvPr/>
          </p:nvSpPr>
          <p:spPr>
            <a:xfrm>
              <a:off x="4505127" y="6916618"/>
              <a:ext cx="556972" cy="286928"/>
            </a:xfrm>
            <a:custGeom>
              <a:avLst/>
              <a:gdLst>
                <a:gd name="connsiteX0" fmla="*/ 0 w 238125"/>
                <a:gd name="connsiteY0" fmla="*/ 0 h 71437"/>
                <a:gd name="connsiteX1" fmla="*/ 238125 w 238125"/>
                <a:gd name="connsiteY1" fmla="*/ 0 h 71437"/>
                <a:gd name="connsiteX2" fmla="*/ 238125 w 238125"/>
                <a:gd name="connsiteY2" fmla="*/ 71437 h 71437"/>
                <a:gd name="connsiteX3" fmla="*/ 0 w 238125"/>
                <a:gd name="connsiteY3" fmla="*/ 71437 h 71437"/>
                <a:gd name="connsiteX4" fmla="*/ 0 w 238125"/>
                <a:gd name="connsiteY4" fmla="*/ 0 h 71437"/>
                <a:gd name="connsiteX0" fmla="*/ 0 w 259556"/>
                <a:gd name="connsiteY0" fmla="*/ 0 h 71437"/>
                <a:gd name="connsiteX1" fmla="*/ 259556 w 259556"/>
                <a:gd name="connsiteY1" fmla="*/ 0 h 71437"/>
                <a:gd name="connsiteX2" fmla="*/ 259556 w 259556"/>
                <a:gd name="connsiteY2" fmla="*/ 71437 h 71437"/>
                <a:gd name="connsiteX3" fmla="*/ 21431 w 259556"/>
                <a:gd name="connsiteY3" fmla="*/ 71437 h 71437"/>
                <a:gd name="connsiteX4" fmla="*/ 0 w 259556"/>
                <a:gd name="connsiteY4" fmla="*/ 0 h 71437"/>
                <a:gd name="connsiteX0" fmla="*/ 0 w 259556"/>
                <a:gd name="connsiteY0" fmla="*/ 135732 h 207169"/>
                <a:gd name="connsiteX1" fmla="*/ 219074 w 259556"/>
                <a:gd name="connsiteY1" fmla="*/ 0 h 207169"/>
                <a:gd name="connsiteX2" fmla="*/ 259556 w 259556"/>
                <a:gd name="connsiteY2" fmla="*/ 207169 h 207169"/>
                <a:gd name="connsiteX3" fmla="*/ 21431 w 259556"/>
                <a:gd name="connsiteY3" fmla="*/ 207169 h 207169"/>
                <a:gd name="connsiteX4" fmla="*/ 0 w 259556"/>
                <a:gd name="connsiteY4" fmla="*/ 135732 h 207169"/>
                <a:gd name="connsiteX0" fmla="*/ 0 w 219074"/>
                <a:gd name="connsiteY0" fmla="*/ 135732 h 207169"/>
                <a:gd name="connsiteX1" fmla="*/ 219074 w 219074"/>
                <a:gd name="connsiteY1" fmla="*/ 0 h 207169"/>
                <a:gd name="connsiteX2" fmla="*/ 195262 w 219074"/>
                <a:gd name="connsiteY2" fmla="*/ 52388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197644 w 219074"/>
                <a:gd name="connsiteY2" fmla="*/ 80963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211930 w 219074"/>
                <a:gd name="connsiteY2" fmla="*/ 33338 h 207169"/>
                <a:gd name="connsiteX3" fmla="*/ 197644 w 219074"/>
                <a:gd name="connsiteY3" fmla="*/ 80963 h 207169"/>
                <a:gd name="connsiteX4" fmla="*/ 21431 w 219074"/>
                <a:gd name="connsiteY4" fmla="*/ 207169 h 207169"/>
                <a:gd name="connsiteX5" fmla="*/ 0 w 219074"/>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197644 w 271462"/>
                <a:gd name="connsiteY3" fmla="*/ 80963 h 207169"/>
                <a:gd name="connsiteX4" fmla="*/ 21431 w 271462"/>
                <a:gd name="connsiteY4" fmla="*/ 207169 h 207169"/>
                <a:gd name="connsiteX5" fmla="*/ 0 w 271462"/>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228599 w 271462"/>
                <a:gd name="connsiteY3" fmla="*/ 73819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50030 w 271462"/>
                <a:gd name="connsiteY3" fmla="*/ 154782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69080 w 271462"/>
                <a:gd name="connsiteY3" fmla="*/ 92869 h 207169"/>
                <a:gd name="connsiteX4" fmla="*/ 250030 w 271462"/>
                <a:gd name="connsiteY4" fmla="*/ 154782 h 207169"/>
                <a:gd name="connsiteX5" fmla="*/ 197644 w 271462"/>
                <a:gd name="connsiteY5" fmla="*/ 80963 h 207169"/>
                <a:gd name="connsiteX6" fmla="*/ 21431 w 271462"/>
                <a:gd name="connsiteY6" fmla="*/ 207169 h 207169"/>
                <a:gd name="connsiteX7" fmla="*/ 0 w 271462"/>
                <a:gd name="connsiteY7" fmla="*/ 135732 h 207169"/>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250030 w 447674"/>
                <a:gd name="connsiteY4" fmla="*/ 176213 h 228600"/>
                <a:gd name="connsiteX5" fmla="*/ 197644 w 447674"/>
                <a:gd name="connsiteY5" fmla="*/ 102394 h 228600"/>
                <a:gd name="connsiteX6" fmla="*/ 21431 w 447674"/>
                <a:gd name="connsiteY6" fmla="*/ 228600 h 228600"/>
                <a:gd name="connsiteX7" fmla="*/ 0 w 447674"/>
                <a:gd name="connsiteY7"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352424 w 447674"/>
                <a:gd name="connsiteY4" fmla="*/ 83344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438149 w 447674"/>
                <a:gd name="connsiteY4" fmla="*/ 28575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250030 w 438149"/>
                <a:gd name="connsiteY5" fmla="*/ 159545 h 211932"/>
                <a:gd name="connsiteX6" fmla="*/ 197644 w 438149"/>
                <a:gd name="connsiteY6" fmla="*/ 85726 h 211932"/>
                <a:gd name="connsiteX7" fmla="*/ 21431 w 438149"/>
                <a:gd name="connsiteY7" fmla="*/ 211932 h 211932"/>
                <a:gd name="connsiteX8" fmla="*/ 0 w 438149"/>
                <a:gd name="connsiteY8" fmla="*/ 140495 h 211932"/>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382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38149"/>
                <a:gd name="connsiteY0" fmla="*/ 185738 h 257175"/>
                <a:gd name="connsiteX1" fmla="*/ 219074 w 438149"/>
                <a:gd name="connsiteY1" fmla="*/ 50006 h 257175"/>
                <a:gd name="connsiteX2" fmla="*/ 271462 w 438149"/>
                <a:gd name="connsiteY2" fmla="*/ 114300 h 257175"/>
                <a:gd name="connsiteX3" fmla="*/ 383380 w 438149"/>
                <a:gd name="connsiteY3" fmla="*/ 45243 h 257175"/>
                <a:gd name="connsiteX4" fmla="*/ 438149 w 438149"/>
                <a:gd name="connsiteY4" fmla="*/ 57150 h 257175"/>
                <a:gd name="connsiteX5" fmla="*/ 400050 w 438149"/>
                <a:gd name="connsiteY5" fmla="*/ 0 h 257175"/>
                <a:gd name="connsiteX6" fmla="*/ 250030 w 438149"/>
                <a:gd name="connsiteY6" fmla="*/ 204788 h 257175"/>
                <a:gd name="connsiteX7" fmla="*/ 197644 w 438149"/>
                <a:gd name="connsiteY7" fmla="*/ 130969 h 257175"/>
                <a:gd name="connsiteX8" fmla="*/ 21431 w 438149"/>
                <a:gd name="connsiteY8" fmla="*/ 257175 h 257175"/>
                <a:gd name="connsiteX9" fmla="*/ 0 w 438149"/>
                <a:gd name="connsiteY9" fmla="*/ 185738 h 257175"/>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8576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97681 w 497681"/>
                <a:gd name="connsiteY4" fmla="*/ 4763 h 211932"/>
                <a:gd name="connsiteX5" fmla="*/ 409575 w 497681"/>
                <a:gd name="connsiteY5" fmla="*/ 28576 h 211932"/>
                <a:gd name="connsiteX6" fmla="*/ 250030 w 497681"/>
                <a:gd name="connsiteY6" fmla="*/ 159545 h 211932"/>
                <a:gd name="connsiteX7" fmla="*/ 197644 w 497681"/>
                <a:gd name="connsiteY7" fmla="*/ 85726 h 211932"/>
                <a:gd name="connsiteX8" fmla="*/ 21431 w 497681"/>
                <a:gd name="connsiteY8" fmla="*/ 211932 h 211932"/>
                <a:gd name="connsiteX9" fmla="*/ 0 w 497681"/>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21481 w 497681"/>
                <a:gd name="connsiteY4" fmla="*/ 4763 h 211932"/>
                <a:gd name="connsiteX5" fmla="*/ 497681 w 497681"/>
                <a:gd name="connsiteY5" fmla="*/ 4763 h 211932"/>
                <a:gd name="connsiteX6" fmla="*/ 409575 w 497681"/>
                <a:gd name="connsiteY6" fmla="*/ 28576 h 211932"/>
                <a:gd name="connsiteX7" fmla="*/ 250030 w 497681"/>
                <a:gd name="connsiteY7" fmla="*/ 159545 h 211932"/>
                <a:gd name="connsiteX8" fmla="*/ 197644 w 497681"/>
                <a:gd name="connsiteY8" fmla="*/ 85726 h 211932"/>
                <a:gd name="connsiteX9" fmla="*/ 21431 w 497681"/>
                <a:gd name="connsiteY9" fmla="*/ 211932 h 211932"/>
                <a:gd name="connsiteX10" fmla="*/ 0 w 497681"/>
                <a:gd name="connsiteY10" fmla="*/ 140495 h 211932"/>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97681 w 497681"/>
                <a:gd name="connsiteY4" fmla="*/ 0 h 254794"/>
                <a:gd name="connsiteX5" fmla="*/ 497681 w 497681"/>
                <a:gd name="connsiteY5" fmla="*/ 47625 h 254794"/>
                <a:gd name="connsiteX6" fmla="*/ 409575 w 497681"/>
                <a:gd name="connsiteY6" fmla="*/ 71438 h 254794"/>
                <a:gd name="connsiteX7" fmla="*/ 250030 w 497681"/>
                <a:gd name="connsiteY7" fmla="*/ 202407 h 254794"/>
                <a:gd name="connsiteX8" fmla="*/ 197644 w 497681"/>
                <a:gd name="connsiteY8" fmla="*/ 128588 h 254794"/>
                <a:gd name="connsiteX9" fmla="*/ 21431 w 497681"/>
                <a:gd name="connsiteY9" fmla="*/ 254794 h 254794"/>
                <a:gd name="connsiteX10" fmla="*/ 0 w 497681"/>
                <a:gd name="connsiteY10"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23863 w 497681"/>
                <a:gd name="connsiteY4" fmla="*/ 30957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8624 w 497681"/>
                <a:gd name="connsiteY3" fmla="*/ 5476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59580 w 497681"/>
                <a:gd name="connsiteY3" fmla="*/ 33337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76250 w 497681"/>
                <a:gd name="connsiteY4" fmla="*/ 7145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59555 w 497681"/>
                <a:gd name="connsiteY2" fmla="*/ 135731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40532 w 497681"/>
                <a:gd name="connsiteY7" fmla="*/ 4524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33388 w 497681"/>
                <a:gd name="connsiteY7" fmla="*/ 6191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509588"/>
                <a:gd name="connsiteY0" fmla="*/ 183357 h 254794"/>
                <a:gd name="connsiteX1" fmla="*/ 219074 w 509588"/>
                <a:gd name="connsiteY1" fmla="*/ 47625 h 254794"/>
                <a:gd name="connsiteX2" fmla="*/ 266699 w 509588"/>
                <a:gd name="connsiteY2" fmla="*/ 109538 h 254794"/>
                <a:gd name="connsiteX3" fmla="*/ 414336 w 509588"/>
                <a:gd name="connsiteY3" fmla="*/ 33337 h 254794"/>
                <a:gd name="connsiteX4" fmla="*/ 397669 w 509588"/>
                <a:gd name="connsiteY4" fmla="*/ 1 h 254794"/>
                <a:gd name="connsiteX5" fmla="*/ 509588 w 509588"/>
                <a:gd name="connsiteY5" fmla="*/ 0 h 254794"/>
                <a:gd name="connsiteX6" fmla="*/ 464344 w 509588"/>
                <a:gd name="connsiteY6" fmla="*/ 104774 h 254794"/>
                <a:gd name="connsiteX7" fmla="*/ 433388 w 509588"/>
                <a:gd name="connsiteY7" fmla="*/ 61914 h 254794"/>
                <a:gd name="connsiteX8" fmla="*/ 250030 w 509588"/>
                <a:gd name="connsiteY8" fmla="*/ 202407 h 254794"/>
                <a:gd name="connsiteX9" fmla="*/ 197644 w 509588"/>
                <a:gd name="connsiteY9" fmla="*/ 128588 h 254794"/>
                <a:gd name="connsiteX10" fmla="*/ 21431 w 509588"/>
                <a:gd name="connsiteY10" fmla="*/ 254794 h 254794"/>
                <a:gd name="connsiteX11" fmla="*/ 0 w 509588"/>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0030 w 502444"/>
                <a:gd name="connsiteY8" fmla="*/ 20240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66689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4525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0481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14288 w 481013"/>
                <a:gd name="connsiteY0" fmla="*/ 180976 h 254794"/>
                <a:gd name="connsiteX1" fmla="*/ 197643 w 481013"/>
                <a:gd name="connsiteY1" fmla="*/ 40481 h 254794"/>
                <a:gd name="connsiteX2" fmla="*/ 245268 w 481013"/>
                <a:gd name="connsiteY2" fmla="*/ 109538 h 254794"/>
                <a:gd name="connsiteX3" fmla="*/ 392905 w 481013"/>
                <a:gd name="connsiteY3" fmla="*/ 33337 h 254794"/>
                <a:gd name="connsiteX4" fmla="*/ 376238 w 481013"/>
                <a:gd name="connsiteY4" fmla="*/ 1 h 254794"/>
                <a:gd name="connsiteX5" fmla="*/ 481013 w 481013"/>
                <a:gd name="connsiteY5" fmla="*/ 0 h 254794"/>
                <a:gd name="connsiteX6" fmla="*/ 442913 w 481013"/>
                <a:gd name="connsiteY6" fmla="*/ 104774 h 254794"/>
                <a:gd name="connsiteX7" fmla="*/ 414338 w 481013"/>
                <a:gd name="connsiteY7" fmla="*/ 66676 h 254794"/>
                <a:gd name="connsiteX8" fmla="*/ 219075 w 481013"/>
                <a:gd name="connsiteY8" fmla="*/ 178594 h 254794"/>
                <a:gd name="connsiteX9" fmla="*/ 176213 w 481013"/>
                <a:gd name="connsiteY9" fmla="*/ 128588 h 254794"/>
                <a:gd name="connsiteX10" fmla="*/ 0 w 481013"/>
                <a:gd name="connsiteY10" fmla="*/ 254794 h 254794"/>
                <a:gd name="connsiteX11" fmla="*/ 14288 w 481013"/>
                <a:gd name="connsiteY11" fmla="*/ 180976 h 254794"/>
                <a:gd name="connsiteX0" fmla="*/ 0 w 492919"/>
                <a:gd name="connsiteY0" fmla="*/ 178595 h 254794"/>
                <a:gd name="connsiteX1" fmla="*/ 209549 w 492919"/>
                <a:gd name="connsiteY1" fmla="*/ 40481 h 254794"/>
                <a:gd name="connsiteX2" fmla="*/ 257174 w 492919"/>
                <a:gd name="connsiteY2" fmla="*/ 109538 h 254794"/>
                <a:gd name="connsiteX3" fmla="*/ 404811 w 492919"/>
                <a:gd name="connsiteY3" fmla="*/ 33337 h 254794"/>
                <a:gd name="connsiteX4" fmla="*/ 388144 w 492919"/>
                <a:gd name="connsiteY4" fmla="*/ 1 h 254794"/>
                <a:gd name="connsiteX5" fmla="*/ 492919 w 492919"/>
                <a:gd name="connsiteY5" fmla="*/ 0 h 254794"/>
                <a:gd name="connsiteX6" fmla="*/ 454819 w 492919"/>
                <a:gd name="connsiteY6" fmla="*/ 104774 h 254794"/>
                <a:gd name="connsiteX7" fmla="*/ 426244 w 492919"/>
                <a:gd name="connsiteY7" fmla="*/ 66676 h 254794"/>
                <a:gd name="connsiteX8" fmla="*/ 230981 w 492919"/>
                <a:gd name="connsiteY8" fmla="*/ 178594 h 254794"/>
                <a:gd name="connsiteX9" fmla="*/ 188119 w 492919"/>
                <a:gd name="connsiteY9" fmla="*/ 128588 h 254794"/>
                <a:gd name="connsiteX10" fmla="*/ 11906 w 492919"/>
                <a:gd name="connsiteY10" fmla="*/ 254794 h 254794"/>
                <a:gd name="connsiteX11" fmla="*/ 0 w 492919"/>
                <a:gd name="connsiteY11" fmla="*/ 178595 h 254794"/>
                <a:gd name="connsiteX0" fmla="*/ 0 w 492919"/>
                <a:gd name="connsiteY0" fmla="*/ 178595 h 264319"/>
                <a:gd name="connsiteX1" fmla="*/ 209549 w 492919"/>
                <a:gd name="connsiteY1" fmla="*/ 40481 h 264319"/>
                <a:gd name="connsiteX2" fmla="*/ 257174 w 492919"/>
                <a:gd name="connsiteY2" fmla="*/ 109538 h 264319"/>
                <a:gd name="connsiteX3" fmla="*/ 404811 w 492919"/>
                <a:gd name="connsiteY3" fmla="*/ 33337 h 264319"/>
                <a:gd name="connsiteX4" fmla="*/ 388144 w 492919"/>
                <a:gd name="connsiteY4" fmla="*/ 1 h 264319"/>
                <a:gd name="connsiteX5" fmla="*/ 492919 w 492919"/>
                <a:gd name="connsiteY5" fmla="*/ 0 h 264319"/>
                <a:gd name="connsiteX6" fmla="*/ 454819 w 492919"/>
                <a:gd name="connsiteY6" fmla="*/ 104774 h 264319"/>
                <a:gd name="connsiteX7" fmla="*/ 426244 w 492919"/>
                <a:gd name="connsiteY7" fmla="*/ 66676 h 264319"/>
                <a:gd name="connsiteX8" fmla="*/ 230981 w 492919"/>
                <a:gd name="connsiteY8" fmla="*/ 178594 h 264319"/>
                <a:gd name="connsiteX9" fmla="*/ 188119 w 492919"/>
                <a:gd name="connsiteY9" fmla="*/ 128588 h 264319"/>
                <a:gd name="connsiteX10" fmla="*/ 9525 w 492919"/>
                <a:gd name="connsiteY10" fmla="*/ 264319 h 264319"/>
                <a:gd name="connsiteX11" fmla="*/ 0 w 492919"/>
                <a:gd name="connsiteY11" fmla="*/ 178595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197644 w 502444"/>
                <a:gd name="connsiteY9" fmla="*/ 128588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9550 w 502444"/>
                <a:gd name="connsiteY9" fmla="*/ 102394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97630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9582 w 502444"/>
                <a:gd name="connsiteY6" fmla="*/ 107155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0011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88144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485775"/>
                <a:gd name="connsiteY0" fmla="*/ 180976 h 264318"/>
                <a:gd name="connsiteX1" fmla="*/ 219074 w 485775"/>
                <a:gd name="connsiteY1" fmla="*/ 40480 h 264318"/>
                <a:gd name="connsiteX2" fmla="*/ 266699 w 485775"/>
                <a:gd name="connsiteY2" fmla="*/ 109537 h 264318"/>
                <a:gd name="connsiteX3" fmla="*/ 414336 w 485775"/>
                <a:gd name="connsiteY3" fmla="*/ 33336 h 264318"/>
                <a:gd name="connsiteX4" fmla="*/ 388144 w 485775"/>
                <a:gd name="connsiteY4" fmla="*/ 0 h 264318"/>
                <a:gd name="connsiteX5" fmla="*/ 485775 w 485775"/>
                <a:gd name="connsiteY5" fmla="*/ 4762 h 264318"/>
                <a:gd name="connsiteX6" fmla="*/ 457201 w 485775"/>
                <a:gd name="connsiteY6" fmla="*/ 104772 h 264318"/>
                <a:gd name="connsiteX7" fmla="*/ 435769 w 485775"/>
                <a:gd name="connsiteY7" fmla="*/ 66675 h 264318"/>
                <a:gd name="connsiteX8" fmla="*/ 235744 w 485775"/>
                <a:gd name="connsiteY8" fmla="*/ 180975 h 264318"/>
                <a:gd name="connsiteX9" fmla="*/ 204788 w 485775"/>
                <a:gd name="connsiteY9" fmla="*/ 119062 h 264318"/>
                <a:gd name="connsiteX10" fmla="*/ 19050 w 485775"/>
                <a:gd name="connsiteY10" fmla="*/ 264318 h 264318"/>
                <a:gd name="connsiteX11" fmla="*/ 0 w 485775"/>
                <a:gd name="connsiteY11" fmla="*/ 180976 h 264318"/>
                <a:gd name="connsiteX0" fmla="*/ 0 w 495300"/>
                <a:gd name="connsiteY0" fmla="*/ 180976 h 264318"/>
                <a:gd name="connsiteX1" fmla="*/ 219074 w 495300"/>
                <a:gd name="connsiteY1" fmla="*/ 40480 h 264318"/>
                <a:gd name="connsiteX2" fmla="*/ 266699 w 495300"/>
                <a:gd name="connsiteY2" fmla="*/ 109537 h 264318"/>
                <a:gd name="connsiteX3" fmla="*/ 414336 w 495300"/>
                <a:gd name="connsiteY3" fmla="*/ 33336 h 264318"/>
                <a:gd name="connsiteX4" fmla="*/ 388144 w 495300"/>
                <a:gd name="connsiteY4" fmla="*/ 0 h 264318"/>
                <a:gd name="connsiteX5" fmla="*/ 495300 w 495300"/>
                <a:gd name="connsiteY5" fmla="*/ 4762 h 264318"/>
                <a:gd name="connsiteX6" fmla="*/ 457201 w 495300"/>
                <a:gd name="connsiteY6" fmla="*/ 104772 h 264318"/>
                <a:gd name="connsiteX7" fmla="*/ 435769 w 495300"/>
                <a:gd name="connsiteY7" fmla="*/ 66675 h 264318"/>
                <a:gd name="connsiteX8" fmla="*/ 235744 w 495300"/>
                <a:gd name="connsiteY8" fmla="*/ 180975 h 264318"/>
                <a:gd name="connsiteX9" fmla="*/ 204788 w 495300"/>
                <a:gd name="connsiteY9" fmla="*/ 119062 h 264318"/>
                <a:gd name="connsiteX10" fmla="*/ 19050 w 495300"/>
                <a:gd name="connsiteY10" fmla="*/ 264318 h 264318"/>
                <a:gd name="connsiteX11" fmla="*/ 0 w 495300"/>
                <a:gd name="connsiteY11" fmla="*/ 180976 h 264318"/>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04788 w 497681"/>
                <a:gd name="connsiteY9" fmla="*/ 119063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3358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3361 w 497681"/>
                <a:gd name="connsiteY1" fmla="*/ 28574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0030 w 497681"/>
                <a:gd name="connsiteY1" fmla="*/ 19049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14287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2857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0980 w 497681"/>
                <a:gd name="connsiteY1" fmla="*/ 4762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33362 w 497681"/>
                <a:gd name="connsiteY8" fmla="*/ 171451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52413"/>
                <a:gd name="connsiteX1" fmla="*/ 240505 w 497681"/>
                <a:gd name="connsiteY1" fmla="*/ 40481 h 252413"/>
                <a:gd name="connsiteX2" fmla="*/ 266699 w 497681"/>
                <a:gd name="connsiteY2" fmla="*/ 109538 h 252413"/>
                <a:gd name="connsiteX3" fmla="*/ 414336 w 497681"/>
                <a:gd name="connsiteY3" fmla="*/ 33337 h 252413"/>
                <a:gd name="connsiteX4" fmla="*/ 388144 w 497681"/>
                <a:gd name="connsiteY4" fmla="*/ 1 h 252413"/>
                <a:gd name="connsiteX5" fmla="*/ 497681 w 497681"/>
                <a:gd name="connsiteY5" fmla="*/ 0 h 252413"/>
                <a:gd name="connsiteX6" fmla="*/ 466726 w 497681"/>
                <a:gd name="connsiteY6" fmla="*/ 102391 h 252413"/>
                <a:gd name="connsiteX7" fmla="*/ 445294 w 497681"/>
                <a:gd name="connsiteY7" fmla="*/ 59532 h 252413"/>
                <a:gd name="connsiteX8" fmla="*/ 233362 w 497681"/>
                <a:gd name="connsiteY8" fmla="*/ 171451 h 252413"/>
                <a:gd name="connsiteX9" fmla="*/ 221457 w 497681"/>
                <a:gd name="connsiteY9" fmla="*/ 107156 h 252413"/>
                <a:gd name="connsiteX10" fmla="*/ 11906 w 497681"/>
                <a:gd name="connsiteY10" fmla="*/ 252413 h 252413"/>
                <a:gd name="connsiteX11" fmla="*/ 0 w 497681"/>
                <a:gd name="connsiteY11" fmla="*/ 180977 h 252413"/>
                <a:gd name="connsiteX0" fmla="*/ 0 w 509587"/>
                <a:gd name="connsiteY0" fmla="*/ 164309 h 252413"/>
                <a:gd name="connsiteX1" fmla="*/ 252411 w 509587"/>
                <a:gd name="connsiteY1" fmla="*/ 40481 h 252413"/>
                <a:gd name="connsiteX2" fmla="*/ 278605 w 509587"/>
                <a:gd name="connsiteY2" fmla="*/ 109538 h 252413"/>
                <a:gd name="connsiteX3" fmla="*/ 426242 w 509587"/>
                <a:gd name="connsiteY3" fmla="*/ 33337 h 252413"/>
                <a:gd name="connsiteX4" fmla="*/ 400050 w 509587"/>
                <a:gd name="connsiteY4" fmla="*/ 1 h 252413"/>
                <a:gd name="connsiteX5" fmla="*/ 509587 w 509587"/>
                <a:gd name="connsiteY5" fmla="*/ 0 h 252413"/>
                <a:gd name="connsiteX6" fmla="*/ 478632 w 509587"/>
                <a:gd name="connsiteY6" fmla="*/ 102391 h 252413"/>
                <a:gd name="connsiteX7" fmla="*/ 457200 w 509587"/>
                <a:gd name="connsiteY7" fmla="*/ 59532 h 252413"/>
                <a:gd name="connsiteX8" fmla="*/ 245268 w 509587"/>
                <a:gd name="connsiteY8" fmla="*/ 171451 h 252413"/>
                <a:gd name="connsiteX9" fmla="*/ 233363 w 509587"/>
                <a:gd name="connsiteY9" fmla="*/ 107156 h 252413"/>
                <a:gd name="connsiteX10" fmla="*/ 23812 w 509587"/>
                <a:gd name="connsiteY10" fmla="*/ 252413 h 252413"/>
                <a:gd name="connsiteX11" fmla="*/ 0 w 509587"/>
                <a:gd name="connsiteY11" fmla="*/ 164309 h 252413"/>
                <a:gd name="connsiteX0" fmla="*/ 0 w 507206"/>
                <a:gd name="connsiteY0" fmla="*/ 176215 h 252413"/>
                <a:gd name="connsiteX1" fmla="*/ 250030 w 507206"/>
                <a:gd name="connsiteY1" fmla="*/ 40481 h 252413"/>
                <a:gd name="connsiteX2" fmla="*/ 276224 w 507206"/>
                <a:gd name="connsiteY2" fmla="*/ 109538 h 252413"/>
                <a:gd name="connsiteX3" fmla="*/ 423861 w 507206"/>
                <a:gd name="connsiteY3" fmla="*/ 33337 h 252413"/>
                <a:gd name="connsiteX4" fmla="*/ 397669 w 507206"/>
                <a:gd name="connsiteY4" fmla="*/ 1 h 252413"/>
                <a:gd name="connsiteX5" fmla="*/ 507206 w 507206"/>
                <a:gd name="connsiteY5" fmla="*/ 0 h 252413"/>
                <a:gd name="connsiteX6" fmla="*/ 476251 w 507206"/>
                <a:gd name="connsiteY6" fmla="*/ 102391 h 252413"/>
                <a:gd name="connsiteX7" fmla="*/ 454819 w 507206"/>
                <a:gd name="connsiteY7" fmla="*/ 59532 h 252413"/>
                <a:gd name="connsiteX8" fmla="*/ 242887 w 507206"/>
                <a:gd name="connsiteY8" fmla="*/ 171451 h 252413"/>
                <a:gd name="connsiteX9" fmla="*/ 230982 w 507206"/>
                <a:gd name="connsiteY9" fmla="*/ 107156 h 252413"/>
                <a:gd name="connsiteX10" fmla="*/ 21431 w 507206"/>
                <a:gd name="connsiteY10" fmla="*/ 252413 h 252413"/>
                <a:gd name="connsiteX11" fmla="*/ 0 w 507206"/>
                <a:gd name="connsiteY11" fmla="*/ 176215 h 252413"/>
                <a:gd name="connsiteX0" fmla="*/ 0 w 502443"/>
                <a:gd name="connsiteY0" fmla="*/ 188121 h 252413"/>
                <a:gd name="connsiteX1" fmla="*/ 245267 w 502443"/>
                <a:gd name="connsiteY1" fmla="*/ 40481 h 252413"/>
                <a:gd name="connsiteX2" fmla="*/ 271461 w 502443"/>
                <a:gd name="connsiteY2" fmla="*/ 109538 h 252413"/>
                <a:gd name="connsiteX3" fmla="*/ 419098 w 502443"/>
                <a:gd name="connsiteY3" fmla="*/ 33337 h 252413"/>
                <a:gd name="connsiteX4" fmla="*/ 392906 w 502443"/>
                <a:gd name="connsiteY4" fmla="*/ 1 h 252413"/>
                <a:gd name="connsiteX5" fmla="*/ 502443 w 502443"/>
                <a:gd name="connsiteY5" fmla="*/ 0 h 252413"/>
                <a:gd name="connsiteX6" fmla="*/ 471488 w 502443"/>
                <a:gd name="connsiteY6" fmla="*/ 102391 h 252413"/>
                <a:gd name="connsiteX7" fmla="*/ 450056 w 502443"/>
                <a:gd name="connsiteY7" fmla="*/ 59532 h 252413"/>
                <a:gd name="connsiteX8" fmla="*/ 238124 w 502443"/>
                <a:gd name="connsiteY8" fmla="*/ 171451 h 252413"/>
                <a:gd name="connsiteX9" fmla="*/ 226219 w 502443"/>
                <a:gd name="connsiteY9" fmla="*/ 107156 h 252413"/>
                <a:gd name="connsiteX10" fmla="*/ 16668 w 502443"/>
                <a:gd name="connsiteY10" fmla="*/ 252413 h 252413"/>
                <a:gd name="connsiteX11" fmla="*/ 0 w 502443"/>
                <a:gd name="connsiteY11" fmla="*/ 188121 h 252413"/>
                <a:gd name="connsiteX0" fmla="*/ 0 w 502443"/>
                <a:gd name="connsiteY0" fmla="*/ 188121 h 250032"/>
                <a:gd name="connsiteX1" fmla="*/ 245267 w 502443"/>
                <a:gd name="connsiteY1" fmla="*/ 40481 h 250032"/>
                <a:gd name="connsiteX2" fmla="*/ 271461 w 502443"/>
                <a:gd name="connsiteY2" fmla="*/ 109538 h 250032"/>
                <a:gd name="connsiteX3" fmla="*/ 419098 w 502443"/>
                <a:gd name="connsiteY3" fmla="*/ 33337 h 250032"/>
                <a:gd name="connsiteX4" fmla="*/ 392906 w 502443"/>
                <a:gd name="connsiteY4" fmla="*/ 1 h 250032"/>
                <a:gd name="connsiteX5" fmla="*/ 502443 w 502443"/>
                <a:gd name="connsiteY5" fmla="*/ 0 h 250032"/>
                <a:gd name="connsiteX6" fmla="*/ 471488 w 502443"/>
                <a:gd name="connsiteY6" fmla="*/ 102391 h 250032"/>
                <a:gd name="connsiteX7" fmla="*/ 450056 w 502443"/>
                <a:gd name="connsiteY7" fmla="*/ 59532 h 250032"/>
                <a:gd name="connsiteX8" fmla="*/ 238124 w 502443"/>
                <a:gd name="connsiteY8" fmla="*/ 171451 h 250032"/>
                <a:gd name="connsiteX9" fmla="*/ 226219 w 502443"/>
                <a:gd name="connsiteY9" fmla="*/ 107156 h 250032"/>
                <a:gd name="connsiteX10" fmla="*/ 26193 w 502443"/>
                <a:gd name="connsiteY10" fmla="*/ 250032 h 250032"/>
                <a:gd name="connsiteX11" fmla="*/ 0 w 502443"/>
                <a:gd name="connsiteY11" fmla="*/ 188121 h 250032"/>
                <a:gd name="connsiteX0" fmla="*/ 0 w 502443"/>
                <a:gd name="connsiteY0" fmla="*/ 188121 h 247651"/>
                <a:gd name="connsiteX1" fmla="*/ 245267 w 502443"/>
                <a:gd name="connsiteY1" fmla="*/ 40481 h 247651"/>
                <a:gd name="connsiteX2" fmla="*/ 271461 w 502443"/>
                <a:gd name="connsiteY2" fmla="*/ 109538 h 247651"/>
                <a:gd name="connsiteX3" fmla="*/ 419098 w 502443"/>
                <a:gd name="connsiteY3" fmla="*/ 33337 h 247651"/>
                <a:gd name="connsiteX4" fmla="*/ 392906 w 502443"/>
                <a:gd name="connsiteY4" fmla="*/ 1 h 247651"/>
                <a:gd name="connsiteX5" fmla="*/ 502443 w 502443"/>
                <a:gd name="connsiteY5" fmla="*/ 0 h 247651"/>
                <a:gd name="connsiteX6" fmla="*/ 471488 w 502443"/>
                <a:gd name="connsiteY6" fmla="*/ 102391 h 247651"/>
                <a:gd name="connsiteX7" fmla="*/ 450056 w 502443"/>
                <a:gd name="connsiteY7" fmla="*/ 59532 h 247651"/>
                <a:gd name="connsiteX8" fmla="*/ 238124 w 502443"/>
                <a:gd name="connsiteY8" fmla="*/ 171451 h 247651"/>
                <a:gd name="connsiteX9" fmla="*/ 226219 w 502443"/>
                <a:gd name="connsiteY9" fmla="*/ 107156 h 247651"/>
                <a:gd name="connsiteX10" fmla="*/ 28574 w 502443"/>
                <a:gd name="connsiteY10" fmla="*/ 247651 h 247651"/>
                <a:gd name="connsiteX11" fmla="*/ 0 w 502443"/>
                <a:gd name="connsiteY11" fmla="*/ 188121 h 247651"/>
                <a:gd name="connsiteX0" fmla="*/ 0 w 504824"/>
                <a:gd name="connsiteY0" fmla="*/ 192883 h 247651"/>
                <a:gd name="connsiteX1" fmla="*/ 247648 w 504824"/>
                <a:gd name="connsiteY1" fmla="*/ 40481 h 247651"/>
                <a:gd name="connsiteX2" fmla="*/ 273842 w 504824"/>
                <a:gd name="connsiteY2" fmla="*/ 109538 h 247651"/>
                <a:gd name="connsiteX3" fmla="*/ 421479 w 504824"/>
                <a:gd name="connsiteY3" fmla="*/ 33337 h 247651"/>
                <a:gd name="connsiteX4" fmla="*/ 395287 w 504824"/>
                <a:gd name="connsiteY4" fmla="*/ 1 h 247651"/>
                <a:gd name="connsiteX5" fmla="*/ 504824 w 504824"/>
                <a:gd name="connsiteY5" fmla="*/ 0 h 247651"/>
                <a:gd name="connsiteX6" fmla="*/ 473869 w 504824"/>
                <a:gd name="connsiteY6" fmla="*/ 102391 h 247651"/>
                <a:gd name="connsiteX7" fmla="*/ 452437 w 504824"/>
                <a:gd name="connsiteY7" fmla="*/ 59532 h 247651"/>
                <a:gd name="connsiteX8" fmla="*/ 240505 w 504824"/>
                <a:gd name="connsiteY8" fmla="*/ 171451 h 247651"/>
                <a:gd name="connsiteX9" fmla="*/ 228600 w 504824"/>
                <a:gd name="connsiteY9" fmla="*/ 107156 h 247651"/>
                <a:gd name="connsiteX10" fmla="*/ 30955 w 504824"/>
                <a:gd name="connsiteY10" fmla="*/ 247651 h 247651"/>
                <a:gd name="connsiteX11" fmla="*/ 0 w 504824"/>
                <a:gd name="connsiteY11" fmla="*/ 192883 h 247651"/>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3869 w 504824"/>
                <a:gd name="connsiteY6" fmla="*/ 107154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400050 w 504824"/>
                <a:gd name="connsiteY4" fmla="*/ 9527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4824" h="252414">
                  <a:moveTo>
                    <a:pt x="0" y="197646"/>
                  </a:moveTo>
                  <a:lnTo>
                    <a:pt x="247648" y="45244"/>
                  </a:lnTo>
                  <a:lnTo>
                    <a:pt x="273842" y="114301"/>
                  </a:lnTo>
                  <a:lnTo>
                    <a:pt x="421479" y="38100"/>
                  </a:lnTo>
                  <a:lnTo>
                    <a:pt x="400050" y="9527"/>
                  </a:lnTo>
                  <a:lnTo>
                    <a:pt x="504824" y="0"/>
                  </a:lnTo>
                  <a:lnTo>
                    <a:pt x="471488" y="100011"/>
                  </a:lnTo>
                  <a:lnTo>
                    <a:pt x="452437" y="64295"/>
                  </a:lnTo>
                  <a:lnTo>
                    <a:pt x="240505" y="176214"/>
                  </a:lnTo>
                  <a:lnTo>
                    <a:pt x="228600" y="111919"/>
                  </a:lnTo>
                  <a:lnTo>
                    <a:pt x="30955" y="252414"/>
                  </a:lnTo>
                  <a:lnTo>
                    <a:pt x="0" y="197646"/>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sp>
        <p:nvSpPr>
          <p:cNvPr id="3" name="TextBox 2"/>
          <p:cNvSpPr txBox="1"/>
          <p:nvPr/>
        </p:nvSpPr>
        <p:spPr>
          <a:xfrm>
            <a:off x="1275831" y="5722237"/>
            <a:ext cx="4222790" cy="1785104"/>
          </a:xfrm>
          <a:prstGeom prst="rect">
            <a:avLst/>
          </a:prstGeom>
          <a:noFill/>
        </p:spPr>
        <p:txBody>
          <a:bodyPr wrap="square" rtlCol="0">
            <a:spAutoFit/>
          </a:bodyPr>
          <a:lstStyle/>
          <a:p>
            <a:pPr marL="231775" indent="-231775"/>
            <a:r>
              <a:rPr lang="en-US" sz="1000" dirty="0" err="1">
                <a:solidFill>
                  <a:schemeClr val="bg1"/>
                </a:solidFill>
                <a:latin typeface="Arial Narrow" panose="020B0606020202030204" pitchFamily="34" charset="0"/>
              </a:rPr>
              <a:t>Valmo</a:t>
            </a:r>
            <a:r>
              <a:rPr lang="en-US" sz="1000" dirty="0">
                <a:solidFill>
                  <a:schemeClr val="bg1"/>
                </a:solidFill>
                <a:latin typeface="Arial Narrow" panose="020B0606020202030204" pitchFamily="34" charset="0"/>
              </a:rPr>
              <a:t> Villages (</a:t>
            </a:r>
            <a:r>
              <a:rPr lang="en-US" sz="1000" dirty="0" err="1">
                <a:solidFill>
                  <a:schemeClr val="bg1"/>
                </a:solidFill>
                <a:latin typeface="Arial Narrow" panose="020B0606020202030204" pitchFamily="34" charset="0"/>
              </a:rPr>
              <a:t>Niaz</a:t>
            </a:r>
            <a:r>
              <a:rPr lang="en-US" sz="1000" dirty="0">
                <a:solidFill>
                  <a:schemeClr val="bg1"/>
                </a:solidFill>
                <a:latin typeface="Arial Narrow" panose="020B0606020202030204" pitchFamily="34" charset="0"/>
              </a:rPr>
              <a:t> Karim</a:t>
            </a:r>
            <a:r>
              <a:rPr lang="en-US" sz="1000" dirty="0" smtClean="0">
                <a:solidFill>
                  <a:schemeClr val="bg1"/>
                </a:solidFill>
                <a:latin typeface="Arial Narrow" panose="020B0606020202030204" pitchFamily="34" charset="0"/>
              </a:rPr>
              <a:t>) - </a:t>
            </a:r>
            <a:r>
              <a:rPr lang="en-US" sz="1000" dirty="0">
                <a:solidFill>
                  <a:schemeClr val="bg1"/>
                </a:solidFill>
                <a:latin typeface="Arial Narrow" panose="020B0606020202030204" pitchFamily="34" charset="0"/>
              </a:rPr>
              <a:t>Assisted in planning financial literacy curriculum; Provided </a:t>
            </a:r>
            <a:r>
              <a:rPr lang="en-US" sz="1000" dirty="0" smtClean="0">
                <a:solidFill>
                  <a:schemeClr val="bg1"/>
                </a:solidFill>
                <a:latin typeface="Arial Narrow" panose="020B0606020202030204" pitchFamily="34" charset="0"/>
              </a:rPr>
              <a:t>curriculum </a:t>
            </a:r>
            <a:r>
              <a:rPr lang="en-US" sz="1000" dirty="0">
                <a:solidFill>
                  <a:schemeClr val="bg1"/>
                </a:solidFill>
                <a:latin typeface="Arial Narrow" panose="020B0606020202030204" pitchFamily="34" charset="0"/>
              </a:rPr>
              <a:t>and materials; Provided professional development; Provided guest speakers; Planned and/or hosted FLP event(s</a:t>
            </a:r>
            <a:r>
              <a:rPr lang="en-US" sz="1000" dirty="0" smtClean="0">
                <a:solidFill>
                  <a:schemeClr val="bg1"/>
                </a:solidFill>
                <a:latin typeface="Arial Narrow" panose="020B0606020202030204" pitchFamily="34" charset="0"/>
              </a:rPr>
              <a:t>)</a:t>
            </a:r>
          </a:p>
          <a:p>
            <a:pPr marL="231775" indent="-231775"/>
            <a:r>
              <a:rPr lang="en-US" sz="1000" dirty="0" err="1" smtClean="0">
                <a:solidFill>
                  <a:schemeClr val="bg1"/>
                </a:solidFill>
                <a:latin typeface="Arial Narrow" panose="020B0606020202030204" pitchFamily="34" charset="0"/>
              </a:rPr>
              <a:t>CenterBoard</a:t>
            </a:r>
            <a:r>
              <a:rPr lang="en-US" sz="1000" dirty="0" smtClean="0">
                <a:solidFill>
                  <a:schemeClr val="bg1"/>
                </a:solidFill>
                <a:latin typeface="Arial Narrow" panose="020B0606020202030204" pitchFamily="34" charset="0"/>
              </a:rPr>
              <a:t> - </a:t>
            </a:r>
            <a:r>
              <a:rPr lang="en-US" sz="1000" dirty="0">
                <a:solidFill>
                  <a:schemeClr val="bg1"/>
                </a:solidFill>
                <a:latin typeface="Arial Narrow" panose="020B0606020202030204" pitchFamily="34" charset="0"/>
              </a:rPr>
              <a:t>Provided guest speakers; Planned and/or hosted FLP event(s</a:t>
            </a:r>
            <a:r>
              <a:rPr lang="en-US" sz="1000" dirty="0" smtClean="0">
                <a:solidFill>
                  <a:schemeClr val="bg1"/>
                </a:solidFill>
                <a:latin typeface="Arial Narrow" panose="020B0606020202030204" pitchFamily="34" charset="0"/>
              </a:rPr>
              <a:t>)</a:t>
            </a:r>
          </a:p>
          <a:p>
            <a:pPr marL="231775" indent="-231775"/>
            <a:r>
              <a:rPr lang="en-US" sz="1000" dirty="0">
                <a:solidFill>
                  <a:schemeClr val="bg1"/>
                </a:solidFill>
                <a:latin typeface="Arial Narrow" panose="020B0606020202030204" pitchFamily="34" charset="0"/>
              </a:rPr>
              <a:t>Metro Credit </a:t>
            </a:r>
            <a:r>
              <a:rPr lang="en-US" sz="1000" dirty="0" smtClean="0">
                <a:solidFill>
                  <a:schemeClr val="bg1"/>
                </a:solidFill>
                <a:latin typeface="Arial Narrow" panose="020B0606020202030204" pitchFamily="34" charset="0"/>
              </a:rPr>
              <a:t>Union and </a:t>
            </a:r>
            <a:r>
              <a:rPr lang="en-US" sz="1000" dirty="0">
                <a:solidFill>
                  <a:schemeClr val="bg1"/>
                </a:solidFill>
                <a:latin typeface="Arial Narrow" panose="020B0606020202030204" pitchFamily="34" charset="0"/>
              </a:rPr>
              <a:t>American Credit </a:t>
            </a:r>
            <a:r>
              <a:rPr lang="en-US" sz="1000" dirty="0" smtClean="0">
                <a:solidFill>
                  <a:schemeClr val="bg1"/>
                </a:solidFill>
                <a:latin typeface="Arial Narrow" panose="020B0606020202030204" pitchFamily="34" charset="0"/>
              </a:rPr>
              <a:t>Counseling - </a:t>
            </a:r>
            <a:r>
              <a:rPr lang="en-US" sz="1000" dirty="0">
                <a:solidFill>
                  <a:schemeClr val="bg1"/>
                </a:solidFill>
                <a:latin typeface="Arial Narrow" panose="020B0606020202030204" pitchFamily="34" charset="0"/>
              </a:rPr>
              <a:t>Provided professional development; Provided guest speakers; Planned and/or hosted FLP event(s); Provided funding for FLP events and/or materials </a:t>
            </a:r>
            <a:endParaRPr lang="en-US" sz="1000" dirty="0" smtClean="0">
              <a:solidFill>
                <a:schemeClr val="bg1"/>
              </a:solidFill>
              <a:latin typeface="Arial Narrow" panose="020B0606020202030204" pitchFamily="34" charset="0"/>
            </a:endParaRPr>
          </a:p>
          <a:p>
            <a:pPr marL="231775" indent="-231775"/>
            <a:r>
              <a:rPr lang="en-US" sz="1000" dirty="0">
                <a:solidFill>
                  <a:schemeClr val="bg1"/>
                </a:solidFill>
                <a:latin typeface="Arial Narrow" panose="020B0606020202030204" pitchFamily="34" charset="0"/>
              </a:rPr>
              <a:t>Mass Assets (The Midas Collaborative</a:t>
            </a:r>
            <a:r>
              <a:rPr lang="en-US" sz="1000" dirty="0" smtClean="0">
                <a:solidFill>
                  <a:schemeClr val="bg1"/>
                </a:solidFill>
                <a:latin typeface="Arial Narrow" panose="020B0606020202030204" pitchFamily="34" charset="0"/>
              </a:rPr>
              <a:t>) - </a:t>
            </a:r>
            <a:r>
              <a:rPr lang="en-US" sz="1000" dirty="0">
                <a:solidFill>
                  <a:schemeClr val="bg1"/>
                </a:solidFill>
                <a:latin typeface="Arial Narrow" panose="020B0606020202030204" pitchFamily="34" charset="0"/>
              </a:rPr>
              <a:t>Provided guest speakers; Planned and/or hosted FLP event(s</a:t>
            </a:r>
            <a:r>
              <a:rPr lang="en-US" sz="1000" dirty="0" smtClean="0">
                <a:solidFill>
                  <a:schemeClr val="bg1"/>
                </a:solidFill>
                <a:latin typeface="Arial Narrow" panose="020B0606020202030204" pitchFamily="34" charset="0"/>
              </a:rPr>
              <a:t>)</a:t>
            </a:r>
          </a:p>
          <a:p>
            <a:pPr marL="231775" indent="-231775"/>
            <a:r>
              <a:rPr lang="en-US" sz="1000" dirty="0">
                <a:solidFill>
                  <a:schemeClr val="bg1"/>
                </a:solidFill>
                <a:latin typeface="Arial Narrow" panose="020B0606020202030204" pitchFamily="34" charset="0"/>
              </a:rPr>
              <a:t>Wheelock </a:t>
            </a:r>
            <a:r>
              <a:rPr lang="en-US" sz="1000" dirty="0" smtClean="0">
                <a:solidFill>
                  <a:schemeClr val="bg1"/>
                </a:solidFill>
                <a:latin typeface="Arial Narrow" panose="020B0606020202030204" pitchFamily="34" charset="0"/>
              </a:rPr>
              <a:t>College - </a:t>
            </a:r>
            <a:r>
              <a:rPr lang="en-US" sz="1000" dirty="0">
                <a:solidFill>
                  <a:schemeClr val="bg1"/>
                </a:solidFill>
                <a:latin typeface="Arial Narrow" panose="020B0606020202030204" pitchFamily="34" charset="0"/>
              </a:rPr>
              <a:t>Assisted in planning financial literacy curriculum; Provided financial literacy curriculum and materials; Provided professional development</a:t>
            </a:r>
          </a:p>
        </p:txBody>
      </p:sp>
      <p:sp>
        <p:nvSpPr>
          <p:cNvPr id="4" name="TextBox 3"/>
          <p:cNvSpPr txBox="1"/>
          <p:nvPr/>
        </p:nvSpPr>
        <p:spPr>
          <a:xfrm>
            <a:off x="5557964" y="6036797"/>
            <a:ext cx="4469536" cy="1169551"/>
          </a:xfrm>
          <a:prstGeom prst="rect">
            <a:avLst/>
          </a:prstGeom>
          <a:solidFill>
            <a:srgbClr val="EC7320"/>
          </a:solidFill>
        </p:spPr>
        <p:txBody>
          <a:bodyPr wrap="square" rtlCol="0">
            <a:spAutoFit/>
          </a:bodyPr>
          <a:lstStyle/>
          <a:p>
            <a:pPr marL="231775" indent="-231775"/>
            <a:r>
              <a:rPr lang="en-US" sz="1000" dirty="0">
                <a:solidFill>
                  <a:schemeClr val="bg1"/>
                </a:solidFill>
                <a:latin typeface="Arial Narrow" panose="020B0606020202030204" pitchFamily="34" charset="0"/>
              </a:rPr>
              <a:t>Quincy Credit </a:t>
            </a:r>
            <a:r>
              <a:rPr lang="en-US" sz="1000" dirty="0" smtClean="0">
                <a:solidFill>
                  <a:schemeClr val="bg1"/>
                </a:solidFill>
                <a:latin typeface="Arial Narrow" panose="020B0606020202030204" pitchFamily="34" charset="0"/>
              </a:rPr>
              <a:t>Union - </a:t>
            </a:r>
            <a:r>
              <a:rPr lang="en-US" sz="1000" dirty="0">
                <a:solidFill>
                  <a:schemeClr val="bg1"/>
                </a:solidFill>
                <a:latin typeface="Arial Narrow" panose="020B0606020202030204" pitchFamily="34" charset="0"/>
              </a:rPr>
              <a:t>Provided financial literacy curriculum and materials; Provided guest speakers; Planned and/or hosted FLP event (Credit for Life Fair); Provided funding for FLP events and/or materials </a:t>
            </a:r>
            <a:endParaRPr lang="en-US" sz="1000" dirty="0" smtClean="0">
              <a:solidFill>
                <a:schemeClr val="bg1"/>
              </a:solidFill>
              <a:latin typeface="Arial Narrow" panose="020B0606020202030204" pitchFamily="34" charset="0"/>
            </a:endParaRPr>
          </a:p>
          <a:p>
            <a:pPr marL="231775" indent="-231775"/>
            <a:r>
              <a:rPr lang="en-US" sz="1000" dirty="0">
                <a:solidFill>
                  <a:schemeClr val="bg1"/>
                </a:solidFill>
                <a:latin typeface="Arial Narrow" panose="020B0606020202030204" pitchFamily="34" charset="0"/>
              </a:rPr>
              <a:t>Quincy Asian Resources </a:t>
            </a:r>
            <a:r>
              <a:rPr lang="en-US" sz="1000" dirty="0" smtClean="0">
                <a:solidFill>
                  <a:schemeClr val="bg1"/>
                </a:solidFill>
                <a:latin typeface="Arial Narrow" panose="020B0606020202030204" pitchFamily="34" charset="0"/>
              </a:rPr>
              <a:t> - </a:t>
            </a:r>
            <a:r>
              <a:rPr lang="en-US" sz="1000" dirty="0">
                <a:solidFill>
                  <a:schemeClr val="bg1"/>
                </a:solidFill>
                <a:latin typeface="Arial Narrow" panose="020B0606020202030204" pitchFamily="34" charset="0"/>
              </a:rPr>
              <a:t>Provided financial literacy curriculum and materials; Provided guest speakers; High School Adult Financial Literacy </a:t>
            </a:r>
            <a:r>
              <a:rPr lang="en-US" sz="1000" dirty="0" smtClean="0">
                <a:solidFill>
                  <a:schemeClr val="bg1"/>
                </a:solidFill>
                <a:latin typeface="Arial Narrow" panose="020B0606020202030204" pitchFamily="34" charset="0"/>
              </a:rPr>
              <a:t>Program</a:t>
            </a:r>
          </a:p>
          <a:p>
            <a:pPr marL="231775" indent="-231775"/>
            <a:r>
              <a:rPr lang="en-US" sz="1000" dirty="0" err="1">
                <a:solidFill>
                  <a:schemeClr val="bg1"/>
                </a:solidFill>
                <a:latin typeface="Arial Narrow" panose="020B0606020202030204" pitchFamily="34" charset="0"/>
              </a:rPr>
              <a:t>Tackey</a:t>
            </a:r>
            <a:r>
              <a:rPr lang="en-US" sz="1000" dirty="0">
                <a:solidFill>
                  <a:schemeClr val="bg1"/>
                </a:solidFill>
                <a:latin typeface="Arial Narrow" panose="020B0606020202030204" pitchFamily="34" charset="0"/>
              </a:rPr>
              <a:t> Chan (MA State Representative</a:t>
            </a:r>
            <a:r>
              <a:rPr lang="en-US" sz="1000" dirty="0" smtClean="0">
                <a:solidFill>
                  <a:schemeClr val="bg1"/>
                </a:solidFill>
                <a:latin typeface="Arial Narrow" panose="020B0606020202030204" pitchFamily="34" charset="0"/>
              </a:rPr>
              <a:t>) - </a:t>
            </a:r>
            <a:r>
              <a:rPr lang="en-US" sz="1000" dirty="0">
                <a:solidFill>
                  <a:schemeClr val="bg1"/>
                </a:solidFill>
                <a:latin typeface="Arial Narrow" panose="020B0606020202030204" pitchFamily="34" charset="0"/>
              </a:rPr>
              <a:t>Guest speaker; Offered job shadowing opportunities</a:t>
            </a:r>
          </a:p>
        </p:txBody>
      </p:sp>
      <p:sp>
        <p:nvSpPr>
          <p:cNvPr id="36" name="Rectangle 35"/>
          <p:cNvSpPr/>
          <p:nvPr/>
        </p:nvSpPr>
        <p:spPr>
          <a:xfrm>
            <a:off x="5528345" y="1100829"/>
            <a:ext cx="4526743" cy="2652021"/>
          </a:xfrm>
          <a:prstGeom prst="rect">
            <a:avLst/>
          </a:prstGeom>
          <a:solidFill>
            <a:srgbClr val="4371C5"/>
          </a:solidFill>
        </p:spPr>
        <p:txBody>
          <a:bodyPr wrap="square" anchor="ctr" anchorCtr="0">
            <a:noAutofit/>
          </a:bodyPr>
          <a:lstStyle/>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Required Course(s): </a:t>
            </a:r>
            <a:r>
              <a:rPr lang="en-US" sz="1000" kern="0" dirty="0" smtClean="0">
                <a:solidFill>
                  <a:prstClr val="white">
                    <a:lumMod val="95000"/>
                  </a:prstClr>
                </a:solidFill>
                <a:latin typeface="Arial Narrow" pitchFamily="34" charset="0"/>
                <a:cs typeface="Arial" panose="020B0604020202020204" pitchFamily="34" charset="0"/>
              </a:rPr>
              <a:t>Career and Technical Education Business Technology Program; Business Technology Program (grades 11-12). </a:t>
            </a:r>
            <a:r>
              <a:rPr lang="en-US" sz="1000" i="1" kern="0" dirty="0" smtClean="0">
                <a:solidFill>
                  <a:prstClr val="white">
                    <a:lumMod val="95000"/>
                  </a:prstClr>
                </a:solidFill>
                <a:latin typeface="Arial Narrow" pitchFamily="34" charset="0"/>
                <a:cs typeface="Arial" panose="020B0604020202020204" pitchFamily="34" charset="0"/>
              </a:rPr>
              <a:t>Special Populations: Gaining; Opportunities and Acquiring Learning Skills (grades 11-12); Positive Academic and Social Success Program (grades 11-12); English Language Learners Program (grades 11-12)</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Elective Course(s): </a:t>
            </a:r>
            <a:r>
              <a:rPr lang="en-US" sz="1000" kern="0" dirty="0" smtClean="0">
                <a:solidFill>
                  <a:prstClr val="white">
                    <a:lumMod val="95000"/>
                  </a:prstClr>
                </a:solidFill>
                <a:latin typeface="Arial Narrow" pitchFamily="34" charset="0"/>
                <a:cs typeface="Arial" panose="020B0604020202020204" pitchFamily="34" charset="0"/>
              </a:rPr>
              <a:t>None</a:t>
            </a:r>
          </a:p>
          <a:p>
            <a:pPr marL="233363" indent="-233363">
              <a:defRPr/>
            </a:pPr>
            <a:r>
              <a:rPr lang="en-US" sz="1000" b="1" kern="0" dirty="0" smtClean="0">
                <a:solidFill>
                  <a:prstClr val="white">
                    <a:lumMod val="95000"/>
                  </a:prstClr>
                </a:solidFill>
                <a:latin typeface="Arial Narrow" pitchFamily="34" charset="0"/>
                <a:cs typeface="Arial" panose="020B0604020202020204" pitchFamily="34" charset="0"/>
              </a:rPr>
              <a:t>Experiential Activity: </a:t>
            </a:r>
            <a:r>
              <a:rPr lang="en-US" sz="1000" kern="0" dirty="0" smtClean="0">
                <a:solidFill>
                  <a:prstClr val="white">
                    <a:lumMod val="95000"/>
                  </a:prstClr>
                </a:solidFill>
                <a:latin typeface="Arial Narrow" pitchFamily="34" charset="0"/>
                <a:cs typeface="Arial" panose="020B0604020202020204" pitchFamily="34" charset="0"/>
              </a:rPr>
              <a:t>Credit for Life Fair; JA Stock Market Challenge; Online/App Stock Market Game; Capstone Project; Financial Literacy or Business Portfolio; Personal or Household Budget; Business or Financial Plan; Other</a:t>
            </a:r>
          </a:p>
          <a:p>
            <a:pPr marL="233363" indent="-233363">
              <a:spcBef>
                <a:spcPts val="600"/>
              </a:spcBef>
              <a:defRPr/>
            </a:pPr>
            <a:r>
              <a:rPr lang="en-US" sz="1000" b="1" kern="0" dirty="0" smtClean="0">
                <a:solidFill>
                  <a:prstClr val="white">
                    <a:lumMod val="95000"/>
                  </a:prstClr>
                </a:solidFill>
                <a:latin typeface="Arial Narrow" pitchFamily="34" charset="0"/>
                <a:cs typeface="Arial" panose="020B0604020202020204" pitchFamily="34" charset="0"/>
              </a:rPr>
              <a:t>Curriculum Resource:  </a:t>
            </a:r>
            <a:r>
              <a:rPr lang="en-US" sz="1000" dirty="0" smtClean="0">
                <a:solidFill>
                  <a:schemeClr val="bg1"/>
                </a:solidFill>
                <a:latin typeface="Arial Narrow" pitchFamily="34" charset="0"/>
              </a:rPr>
              <a:t>Materials from various financial literacy curricula</a:t>
            </a:r>
            <a:endParaRPr lang="en-US" sz="1000" kern="0" dirty="0" smtClean="0">
              <a:solidFill>
                <a:schemeClr val="bg1"/>
              </a:solidFill>
              <a:latin typeface="Arial Narrow" pitchFamily="34" charset="0"/>
              <a:cs typeface="Arial" panose="020B0604020202020204" pitchFamily="34" charset="0"/>
            </a:endParaRPr>
          </a:p>
          <a:p>
            <a:pPr marL="233363" indent="-233363">
              <a:spcBef>
                <a:spcPts val="600"/>
              </a:spcBef>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Students Participating in FLP Program: </a:t>
            </a:r>
            <a:r>
              <a:rPr lang="en-US" sz="1000" kern="0" dirty="0" smtClean="0">
                <a:solidFill>
                  <a:prstClr val="white">
                    <a:lumMod val="95000"/>
                  </a:prstClr>
                </a:solidFill>
                <a:latin typeface="Arial Narrow" pitchFamily="34" charset="0"/>
                <a:cs typeface="Arial" panose="020B0604020202020204" pitchFamily="34" charset="0"/>
              </a:rPr>
              <a:t>80</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Educators delivering Financial Literacy Pilot curriculum: </a:t>
            </a:r>
            <a:r>
              <a:rPr lang="en-US" sz="1000" kern="0" dirty="0" smtClean="0">
                <a:solidFill>
                  <a:prstClr val="white">
                    <a:lumMod val="95000"/>
                  </a:prstClr>
                </a:solidFill>
                <a:latin typeface="Arial Narrow" pitchFamily="34" charset="0"/>
                <a:cs typeface="Arial" panose="020B0604020202020204" pitchFamily="34" charset="0"/>
              </a:rPr>
              <a:t>4</a:t>
            </a:r>
          </a:p>
          <a:p>
            <a:pPr>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Other PD Provider: </a:t>
            </a:r>
            <a:r>
              <a:rPr lang="en-US" sz="1000" kern="0" dirty="0" smtClean="0">
                <a:solidFill>
                  <a:prstClr val="white">
                    <a:lumMod val="95000"/>
                  </a:prstClr>
                </a:solidFill>
                <a:latin typeface="Arial Narrow" pitchFamily="34" charset="0"/>
                <a:cs typeface="Arial" panose="020B0604020202020204" pitchFamily="34" charset="0"/>
              </a:rPr>
              <a:t>Microsoft</a:t>
            </a:r>
            <a:endParaRPr lang="en-US" sz="1000" kern="0" dirty="0">
              <a:solidFill>
                <a:prstClr val="white">
                  <a:lumMod val="95000"/>
                </a:prstClr>
              </a:solidFill>
              <a:latin typeface="Arial Narrow" pitchFamily="34" charset="0"/>
              <a:cs typeface="Arial" panose="020B0604020202020204" pitchFamily="34" charset="0"/>
            </a:endParaRPr>
          </a:p>
        </p:txBody>
      </p:sp>
      <p:cxnSp>
        <p:nvCxnSpPr>
          <p:cNvPr id="160" name="Straight Connector 159" descr="white vertical line, column divider"/>
          <p:cNvCxnSpPr/>
          <p:nvPr/>
        </p:nvCxnSpPr>
        <p:spPr>
          <a:xfrm>
            <a:off x="5514524" y="712381"/>
            <a:ext cx="0" cy="7062824"/>
          </a:xfrm>
          <a:prstGeom prst="line">
            <a:avLst/>
          </a:prstGeom>
          <a:ln w="349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22885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144" descr="Contact row background"/>
          <p:cNvSpPr/>
          <p:nvPr/>
        </p:nvSpPr>
        <p:spPr>
          <a:xfrm>
            <a:off x="0" y="7443817"/>
            <a:ext cx="10058400" cy="340157"/>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lumMod val="95000"/>
                </a:prstClr>
              </a:solidFill>
            </a:endParaRPr>
          </a:p>
        </p:txBody>
      </p:sp>
      <p:sp>
        <p:nvSpPr>
          <p:cNvPr id="127" name="Rectangle 126" descr="District row background"/>
          <p:cNvSpPr/>
          <p:nvPr/>
        </p:nvSpPr>
        <p:spPr>
          <a:xfrm>
            <a:off x="0" y="757725"/>
            <a:ext cx="10058400" cy="317446"/>
          </a:xfrm>
          <a:prstGeom prst="rect">
            <a:avLst/>
          </a:prstGeom>
          <a:solidFill>
            <a:srgbClr val="93C5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8" name="Rectangle 127" descr="Details row background"/>
          <p:cNvSpPr/>
          <p:nvPr/>
        </p:nvSpPr>
        <p:spPr>
          <a:xfrm>
            <a:off x="0" y="1076620"/>
            <a:ext cx="10058400" cy="2504780"/>
          </a:xfrm>
          <a:prstGeom prst="rect">
            <a:avLst/>
          </a:prstGeom>
          <a:solidFill>
            <a:srgbClr val="4371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9" name="Rectangle 128" descr="Description row background"/>
          <p:cNvSpPr/>
          <p:nvPr/>
        </p:nvSpPr>
        <p:spPr>
          <a:xfrm>
            <a:off x="0" y="3537858"/>
            <a:ext cx="10058400" cy="2275114"/>
          </a:xfrm>
          <a:prstGeom prst="rect">
            <a:avLst/>
          </a:prstGeom>
          <a:solidFill>
            <a:srgbClr val="5A6E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Rectangle 129" descr="Exteranl Partners row background"/>
          <p:cNvSpPr/>
          <p:nvPr/>
        </p:nvSpPr>
        <p:spPr>
          <a:xfrm>
            <a:off x="0" y="5791201"/>
            <a:ext cx="10058400" cy="1648358"/>
          </a:xfrm>
          <a:prstGeom prst="rect">
            <a:avLst/>
          </a:prstGeom>
          <a:solidFill>
            <a:srgbClr val="EC73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2" name="Rectangle 31"/>
          <p:cNvSpPr/>
          <p:nvPr/>
        </p:nvSpPr>
        <p:spPr>
          <a:xfrm>
            <a:off x="1254643" y="757118"/>
            <a:ext cx="2934585" cy="310101"/>
          </a:xfrm>
          <a:prstGeom prst="rect">
            <a:avLst/>
          </a:prstGeom>
        </p:spPr>
        <p:txBody>
          <a:bodyPr wrap="square" anchor="ctr" anchorCtr="0">
            <a:noAutofit/>
          </a:bodyPr>
          <a:lstStyle/>
          <a:p>
            <a:pPr>
              <a:defRPr/>
            </a:pPr>
            <a:r>
              <a:rPr lang="en-US" sz="1200" b="1" kern="0" dirty="0" smtClean="0">
                <a:solidFill>
                  <a:prstClr val="black">
                    <a:lumMod val="85000"/>
                    <a:lumOff val="15000"/>
                  </a:prstClr>
                </a:solidFill>
                <a:latin typeface="Arial Narrow" pitchFamily="34" charset="0"/>
                <a:cs typeface="Arial" panose="020B0604020202020204" pitchFamily="34" charset="0"/>
              </a:rPr>
              <a:t>Quincy – Quincy High School</a:t>
            </a:r>
            <a:endParaRPr lang="en-US" sz="1200" b="1" kern="0" dirty="0">
              <a:solidFill>
                <a:prstClr val="black">
                  <a:lumMod val="85000"/>
                  <a:lumOff val="15000"/>
                </a:prstClr>
              </a:solidFill>
              <a:latin typeface="Arial Narrow" pitchFamily="34" charset="0"/>
              <a:cs typeface="Arial" panose="020B0604020202020204" pitchFamily="34" charset="0"/>
            </a:endParaRPr>
          </a:p>
        </p:txBody>
      </p:sp>
      <p:sp>
        <p:nvSpPr>
          <p:cNvPr id="33" name="TextBox 32"/>
          <p:cNvSpPr txBox="1"/>
          <p:nvPr/>
        </p:nvSpPr>
        <p:spPr>
          <a:xfrm>
            <a:off x="1" y="757009"/>
            <a:ext cx="1244008" cy="318161"/>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District</a:t>
            </a:r>
            <a:endParaRPr lang="en-US" sz="1500" dirty="0">
              <a:solidFill>
                <a:prstClr val="white"/>
              </a:solidFill>
              <a:latin typeface="Arial" panose="020B0604020202020204" pitchFamily="34" charset="0"/>
              <a:cs typeface="Arial" panose="020B0604020202020204" pitchFamily="34" charset="0"/>
            </a:endParaRPr>
          </a:p>
        </p:txBody>
      </p:sp>
      <p:sp>
        <p:nvSpPr>
          <p:cNvPr id="113" name="Rectangle 112"/>
          <p:cNvSpPr/>
          <p:nvPr/>
        </p:nvSpPr>
        <p:spPr>
          <a:xfrm>
            <a:off x="1244009" y="1083119"/>
            <a:ext cx="4162877" cy="2454737"/>
          </a:xfrm>
          <a:prstGeom prst="rect">
            <a:avLst/>
          </a:prstGeom>
          <a:solidFill>
            <a:srgbClr val="4371C5"/>
          </a:solidFill>
        </p:spPr>
        <p:txBody>
          <a:bodyPr wrap="square" anchor="ctr" anchorCtr="0">
            <a:noAutofit/>
          </a:bodyPr>
          <a:lstStyle/>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Required Course(s):</a:t>
            </a:r>
            <a:br>
              <a:rPr lang="en-US" sz="1000" b="1"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Career and Technical Education Business Technology Program; Business Technology Program (grades 11-12). </a:t>
            </a:r>
            <a:br>
              <a:rPr lang="en-US" sz="1000" kern="0" dirty="0" smtClean="0">
                <a:solidFill>
                  <a:prstClr val="white">
                    <a:lumMod val="95000"/>
                  </a:prstClr>
                </a:solidFill>
                <a:latin typeface="Arial Narrow" pitchFamily="34" charset="0"/>
                <a:cs typeface="Arial" panose="020B0604020202020204" pitchFamily="34" charset="0"/>
              </a:rPr>
            </a:br>
            <a:r>
              <a:rPr lang="en-US" sz="1000" i="1" kern="0" dirty="0" smtClean="0">
                <a:solidFill>
                  <a:prstClr val="white">
                    <a:lumMod val="95000"/>
                  </a:prstClr>
                </a:solidFill>
                <a:latin typeface="Arial Narrow" pitchFamily="34" charset="0"/>
                <a:cs typeface="Arial" panose="020B0604020202020204" pitchFamily="34" charset="0"/>
              </a:rPr>
              <a:t>Special Populations: Quincy Teen Mothers Program (grades 11-12); Quincy Evening High School (grades 11-12); Pre-English Language Learners Program (grades 11-12)</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Elective Course(s): </a:t>
            </a:r>
            <a:r>
              <a:rPr lang="en-US" sz="1000" kern="0" dirty="0" smtClean="0">
                <a:solidFill>
                  <a:prstClr val="white">
                    <a:lumMod val="95000"/>
                  </a:prstClr>
                </a:solidFill>
                <a:latin typeface="Arial Narrow" pitchFamily="34" charset="0"/>
                <a:cs typeface="Arial" panose="020B0604020202020204" pitchFamily="34" charset="0"/>
              </a:rPr>
              <a:t>None</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Experiential Activity: </a:t>
            </a:r>
            <a:r>
              <a:rPr lang="en-US" sz="1000" kern="0" dirty="0" smtClean="0">
                <a:solidFill>
                  <a:prstClr val="white">
                    <a:lumMod val="95000"/>
                  </a:prstClr>
                </a:solidFill>
                <a:latin typeface="Arial Narrow" pitchFamily="34" charset="0"/>
                <a:cs typeface="Arial" panose="020B0604020202020204" pitchFamily="34" charset="0"/>
              </a:rPr>
              <a:t>Credit for Life Fair; Online/App Stock Market Game; Capstone or Year-end Project; Personal or Household Budget; Other</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Curriculum Resource: </a:t>
            </a:r>
            <a:r>
              <a:rPr lang="en-US" sz="1000" dirty="0" smtClean="0">
                <a:solidFill>
                  <a:schemeClr val="bg1"/>
                </a:solidFill>
                <a:latin typeface="Arial Narrow" pitchFamily="34" charset="0"/>
              </a:rPr>
              <a:t>Materials from various financial literacy curricula</a:t>
            </a:r>
            <a:endParaRPr lang="en-US" sz="1000" kern="0" dirty="0" smtClean="0">
              <a:solidFill>
                <a:prstClr val="white">
                  <a:lumMod val="95000"/>
                </a:prstClr>
              </a:solidFill>
              <a:latin typeface="Arial Narrow" pitchFamily="34" charset="0"/>
              <a:cs typeface="Arial" panose="020B0604020202020204" pitchFamily="34" charset="0"/>
            </a:endParaRP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Students Participating in FLP Program:  </a:t>
            </a:r>
            <a:r>
              <a:rPr lang="en-US" sz="1000" kern="0" dirty="0" smtClean="0">
                <a:solidFill>
                  <a:prstClr val="white">
                    <a:lumMod val="95000"/>
                  </a:prstClr>
                </a:solidFill>
                <a:latin typeface="Arial Narrow" pitchFamily="34" charset="0"/>
                <a:cs typeface="Arial" panose="020B0604020202020204" pitchFamily="34" charset="0"/>
              </a:rPr>
              <a:t>41</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Educators delivering Financial Literacy Pilot curriculum: </a:t>
            </a:r>
            <a:r>
              <a:rPr lang="en-US" sz="1000" kern="0" dirty="0" smtClean="0">
                <a:solidFill>
                  <a:prstClr val="white">
                    <a:lumMod val="95000"/>
                  </a:prstClr>
                </a:solidFill>
                <a:latin typeface="Arial Narrow" pitchFamily="34" charset="0"/>
                <a:cs typeface="Arial" panose="020B0604020202020204" pitchFamily="34" charset="0"/>
              </a:rPr>
              <a:t>3</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Other PD Provider: </a:t>
            </a:r>
            <a:r>
              <a:rPr lang="en-US" sz="1000" kern="0" dirty="0" smtClean="0">
                <a:solidFill>
                  <a:prstClr val="white">
                    <a:lumMod val="95000"/>
                  </a:prstClr>
                </a:solidFill>
                <a:latin typeface="Arial Narrow" pitchFamily="34" charset="0"/>
                <a:cs typeface="Arial" panose="020B0604020202020204" pitchFamily="34" charset="0"/>
              </a:rPr>
              <a:t>Microsoft</a:t>
            </a:r>
            <a:endParaRPr lang="en-US" sz="1000" kern="0" dirty="0">
              <a:solidFill>
                <a:prstClr val="white">
                  <a:lumMod val="95000"/>
                </a:prstClr>
              </a:solidFill>
              <a:latin typeface="Arial Narrow" pitchFamily="34" charset="0"/>
              <a:cs typeface="Arial" panose="020B0604020202020204" pitchFamily="34" charset="0"/>
            </a:endParaRPr>
          </a:p>
        </p:txBody>
      </p:sp>
      <p:sp>
        <p:nvSpPr>
          <p:cNvPr id="114" name="TextBox 113"/>
          <p:cNvSpPr txBox="1"/>
          <p:nvPr/>
        </p:nvSpPr>
        <p:spPr>
          <a:xfrm>
            <a:off x="1062" y="1075171"/>
            <a:ext cx="1242947" cy="2451800"/>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Details</a:t>
            </a:r>
            <a:endParaRPr lang="en-US" sz="1500" dirty="0">
              <a:solidFill>
                <a:prstClr val="white"/>
              </a:solidFill>
              <a:latin typeface="Arial" panose="020B0604020202020204" pitchFamily="34" charset="0"/>
              <a:cs typeface="Arial" panose="020B0604020202020204" pitchFamily="34" charset="0"/>
            </a:endParaRPr>
          </a:p>
        </p:txBody>
      </p:sp>
      <p:sp>
        <p:nvSpPr>
          <p:cNvPr id="117" name="TextBox 116"/>
          <p:cNvSpPr txBox="1"/>
          <p:nvPr/>
        </p:nvSpPr>
        <p:spPr>
          <a:xfrm>
            <a:off x="1" y="5954232"/>
            <a:ext cx="1236268" cy="1477926"/>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External Partners</a:t>
            </a:r>
            <a:endParaRPr lang="en-US" sz="1500" dirty="0">
              <a:solidFill>
                <a:prstClr val="white"/>
              </a:solidFill>
              <a:latin typeface="Arial" panose="020B0604020202020204" pitchFamily="34" charset="0"/>
              <a:cs typeface="Arial" panose="020B0604020202020204" pitchFamily="34" charset="0"/>
            </a:endParaRPr>
          </a:p>
        </p:txBody>
      </p:sp>
      <p:sp>
        <p:nvSpPr>
          <p:cNvPr id="120" name="TextBox 119"/>
          <p:cNvSpPr txBox="1"/>
          <p:nvPr/>
        </p:nvSpPr>
        <p:spPr>
          <a:xfrm>
            <a:off x="-1801" y="7439656"/>
            <a:ext cx="1252700" cy="323165"/>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Contact</a:t>
            </a:r>
            <a:endParaRPr lang="en-US" sz="1500" dirty="0">
              <a:solidFill>
                <a:prstClr val="white"/>
              </a:solidFill>
              <a:latin typeface="Arial" panose="020B0604020202020204" pitchFamily="34" charset="0"/>
              <a:cs typeface="Arial" panose="020B0604020202020204" pitchFamily="34" charset="0"/>
            </a:endParaRPr>
          </a:p>
        </p:txBody>
      </p:sp>
      <p:sp>
        <p:nvSpPr>
          <p:cNvPr id="147" name="TextBox 146"/>
          <p:cNvSpPr txBox="1"/>
          <p:nvPr/>
        </p:nvSpPr>
        <p:spPr>
          <a:xfrm>
            <a:off x="-4631" y="3505199"/>
            <a:ext cx="1255530" cy="2286001"/>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Description</a:t>
            </a:r>
            <a:endParaRPr lang="en-US" sz="1500" dirty="0">
              <a:solidFill>
                <a:prstClr val="white"/>
              </a:solidFill>
              <a:latin typeface="Arial" panose="020B0604020202020204" pitchFamily="34" charset="0"/>
              <a:cs typeface="Arial" panose="020B0604020202020204" pitchFamily="34" charset="0"/>
            </a:endParaRPr>
          </a:p>
        </p:txBody>
      </p:sp>
      <p:sp>
        <p:nvSpPr>
          <p:cNvPr id="148" name="Rectangle 147"/>
          <p:cNvSpPr/>
          <p:nvPr/>
        </p:nvSpPr>
        <p:spPr>
          <a:xfrm>
            <a:off x="1268936" y="3570515"/>
            <a:ext cx="4137950" cy="2155372"/>
          </a:xfrm>
          <a:prstGeom prst="rect">
            <a:avLst/>
          </a:prstGeom>
          <a:solidFill>
            <a:srgbClr val="5A6E8C"/>
          </a:solidFill>
        </p:spPr>
        <p:txBody>
          <a:bodyPr wrap="square" anchor="ctr" anchorCtr="0">
            <a:noAutofit/>
          </a:bodyPr>
          <a:lstStyle/>
          <a:p>
            <a:pPr>
              <a:defRPr/>
            </a:pPr>
            <a:r>
              <a:rPr lang="en-US" sz="1000" dirty="0">
                <a:solidFill>
                  <a:schemeClr val="bg1"/>
                </a:solidFill>
                <a:latin typeface="Arial Narrow" panose="020B0606020202030204" pitchFamily="34" charset="0"/>
              </a:rPr>
              <a:t>Quincy’s Financial Literacy Pilot Program at both Quincy High and North Quincy High Schools was fully implemented.  Approximately 109 students were enrolled in Quincy's Financial Literacy Pilot Program.  All nine instructors of Quincy’s special population programs, including English Language Learners, Quincy Evening High School, Teen Mothers Program, Goals Program, and PASS Program administered the Financial Literacy Pretest immediately following February recess.  Facilitators of Quincy’s Pilot Program met with the teachers to discuss the integration of technology, curriculum modifications, and incorporating Quincy’s Community Business Partnerships.  Facilitators and teachers met on February 26</a:t>
            </a:r>
            <a:r>
              <a:rPr lang="en-US" sz="1000" baseline="30000" dirty="0">
                <a:solidFill>
                  <a:schemeClr val="bg1"/>
                </a:solidFill>
                <a:latin typeface="Arial Narrow" panose="020B0606020202030204" pitchFamily="34" charset="0"/>
              </a:rPr>
              <a:t>th</a:t>
            </a:r>
            <a:r>
              <a:rPr lang="en-US" sz="1000" dirty="0">
                <a:solidFill>
                  <a:schemeClr val="bg1"/>
                </a:solidFill>
                <a:latin typeface="Arial Narrow" panose="020B0606020202030204" pitchFamily="34" charset="0"/>
              </a:rPr>
              <a:t> to share and discuss best practices within their programs and ways to support each other, where appropriate.  Financial Literacy staff also received training on career exploration for students through </a:t>
            </a:r>
            <a:r>
              <a:rPr lang="en-US" sz="1000" dirty="0" err="1">
                <a:solidFill>
                  <a:schemeClr val="bg1"/>
                </a:solidFill>
                <a:latin typeface="Arial Narrow" panose="020B0606020202030204" pitchFamily="34" charset="0"/>
              </a:rPr>
              <a:t>Naviance</a:t>
            </a:r>
            <a:r>
              <a:rPr lang="en-US" sz="1000" dirty="0">
                <a:solidFill>
                  <a:schemeClr val="bg1"/>
                </a:solidFill>
                <a:latin typeface="Arial Narrow" panose="020B0606020202030204" pitchFamily="34" charset="0"/>
              </a:rPr>
              <a:t>.  In addition, participants in the program attended Quincy Public Schools 7</a:t>
            </a:r>
            <a:r>
              <a:rPr lang="en-US" sz="1000" baseline="30000" dirty="0">
                <a:solidFill>
                  <a:schemeClr val="bg1"/>
                </a:solidFill>
                <a:latin typeface="Arial Narrow" panose="020B0606020202030204" pitchFamily="34" charset="0"/>
              </a:rPr>
              <a:t>th</a:t>
            </a:r>
            <a:r>
              <a:rPr lang="en-US" sz="1000" dirty="0">
                <a:solidFill>
                  <a:schemeClr val="bg1"/>
                </a:solidFill>
                <a:latin typeface="Arial Narrow" panose="020B0606020202030204" pitchFamily="34" charset="0"/>
              </a:rPr>
              <a:t> Annual Credit for Life Fair on March 26, 2015. </a:t>
            </a:r>
            <a:endParaRPr lang="en-US" sz="1000" kern="0" dirty="0" smtClean="0">
              <a:solidFill>
                <a:schemeClr val="bg1"/>
              </a:solidFill>
              <a:latin typeface="Arial Narrow" pitchFamily="34" charset="0"/>
              <a:cs typeface="Arial" panose="020B0604020202020204" pitchFamily="34" charset="0"/>
            </a:endParaRPr>
          </a:p>
        </p:txBody>
      </p:sp>
      <p:sp>
        <p:nvSpPr>
          <p:cNvPr id="149" name="Rectangle 148"/>
          <p:cNvSpPr/>
          <p:nvPr/>
        </p:nvSpPr>
        <p:spPr>
          <a:xfrm>
            <a:off x="1257975" y="5954233"/>
            <a:ext cx="2933636" cy="1485324"/>
          </a:xfrm>
          <a:prstGeom prst="rect">
            <a:avLst/>
          </a:prstGeom>
        </p:spPr>
        <p:txBody>
          <a:bodyPr wrap="square" anchor="ctr" anchorCtr="0">
            <a:noAutofit/>
          </a:bodyPr>
          <a:lstStyle/>
          <a:p>
            <a:pPr>
              <a:defRPr/>
            </a:pPr>
            <a:endParaRPr lang="en-US" sz="1000" b="1" kern="0" dirty="0" smtClean="0">
              <a:solidFill>
                <a:prstClr val="white">
                  <a:lumMod val="95000"/>
                </a:prstClr>
              </a:solidFill>
              <a:latin typeface="Arial Narrow" pitchFamily="34" charset="0"/>
              <a:cs typeface="Arial" panose="020B0604020202020204" pitchFamily="34" charset="0"/>
            </a:endParaRPr>
          </a:p>
        </p:txBody>
      </p:sp>
      <p:sp>
        <p:nvSpPr>
          <p:cNvPr id="150" name="Rectangle 149"/>
          <p:cNvSpPr/>
          <p:nvPr/>
        </p:nvSpPr>
        <p:spPr>
          <a:xfrm>
            <a:off x="1251451" y="7451114"/>
            <a:ext cx="2932844" cy="325613"/>
          </a:xfrm>
          <a:prstGeom prst="rect">
            <a:avLst/>
          </a:prstGeom>
          <a:solidFill>
            <a:srgbClr val="DEA900"/>
          </a:solidFill>
        </p:spPr>
        <p:txBody>
          <a:bodyPr wrap="square" anchor="ctr" anchorCtr="0">
            <a:noAutofit/>
          </a:bodyPr>
          <a:lstStyle/>
          <a:p>
            <a:pPr>
              <a:defRPr/>
            </a:pPr>
            <a:r>
              <a:rPr lang="en-US" sz="1000" dirty="0" smtClean="0">
                <a:solidFill>
                  <a:prstClr val="white">
                    <a:lumMod val="95000"/>
                  </a:prstClr>
                </a:solidFill>
                <a:latin typeface="Arial Narrow" pitchFamily="34" charset="0"/>
                <a:cs typeface="Arial" pitchFamily="34" charset="0"/>
              </a:rPr>
              <a:t>Keith </a:t>
            </a:r>
            <a:r>
              <a:rPr lang="en-US" sz="1000" dirty="0" err="1" smtClean="0">
                <a:solidFill>
                  <a:prstClr val="white">
                    <a:lumMod val="95000"/>
                  </a:prstClr>
                </a:solidFill>
                <a:latin typeface="Arial Narrow" pitchFamily="34" charset="0"/>
                <a:cs typeface="Arial" pitchFamily="34" charset="0"/>
              </a:rPr>
              <a:t>Segalla</a:t>
            </a:r>
            <a:r>
              <a:rPr lang="en-US" sz="1000" dirty="0" smtClean="0">
                <a:solidFill>
                  <a:prstClr val="white">
                    <a:lumMod val="95000"/>
                  </a:prstClr>
                </a:solidFill>
                <a:latin typeface="Arial Narrow" pitchFamily="34" charset="0"/>
                <a:cs typeface="Arial" pitchFamily="34" charset="0"/>
              </a:rPr>
              <a:t>, </a:t>
            </a:r>
            <a:r>
              <a:rPr lang="en-US" sz="1000" dirty="0" smtClean="0">
                <a:solidFill>
                  <a:prstClr val="white">
                    <a:lumMod val="95000"/>
                  </a:prstClr>
                </a:solidFill>
                <a:latin typeface="Arial Narrow" pitchFamily="34" charset="0"/>
                <a:cs typeface="Arial" pitchFamily="34" charset="0"/>
                <a:hlinkClick r:id="rId2"/>
              </a:rPr>
              <a:t>keithsegalla@quincypublicschools.com</a:t>
            </a:r>
            <a:r>
              <a:rPr lang="en-US" sz="1000" dirty="0" smtClean="0">
                <a:solidFill>
                  <a:prstClr val="white">
                    <a:lumMod val="95000"/>
                  </a:prstClr>
                </a:solidFill>
                <a:latin typeface="Arial Narrow" pitchFamily="34" charset="0"/>
                <a:cs typeface="Arial" pitchFamily="34" charset="0"/>
              </a:rPr>
              <a:t> </a:t>
            </a:r>
            <a:endParaRPr lang="en-US" sz="1000" kern="0" dirty="0">
              <a:solidFill>
                <a:prstClr val="white">
                  <a:lumMod val="95000"/>
                </a:prstClr>
              </a:solidFill>
              <a:latin typeface="Arial Narrow" pitchFamily="34" charset="0"/>
              <a:cs typeface="Arial" pitchFamily="34" charset="0"/>
            </a:endParaRPr>
          </a:p>
        </p:txBody>
      </p:sp>
      <p:cxnSp>
        <p:nvCxnSpPr>
          <p:cNvPr id="137" name="Straight Connector 136" descr="white vertical line, column divider"/>
          <p:cNvCxnSpPr/>
          <p:nvPr/>
        </p:nvCxnSpPr>
        <p:spPr>
          <a:xfrm>
            <a:off x="1246875" y="723014"/>
            <a:ext cx="0" cy="7049386"/>
          </a:xfrm>
          <a:prstGeom prst="line">
            <a:avLst/>
          </a:prstGeom>
          <a:ln w="349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77" name="Rectangle 176"/>
          <p:cNvSpPr/>
          <p:nvPr/>
        </p:nvSpPr>
        <p:spPr>
          <a:xfrm>
            <a:off x="5480951" y="771289"/>
            <a:ext cx="2934585" cy="310101"/>
          </a:xfrm>
          <a:prstGeom prst="rect">
            <a:avLst/>
          </a:prstGeom>
        </p:spPr>
        <p:txBody>
          <a:bodyPr wrap="square" anchor="ctr" anchorCtr="0">
            <a:noAutofit/>
          </a:bodyPr>
          <a:lstStyle/>
          <a:p>
            <a:pPr>
              <a:defRPr/>
            </a:pPr>
            <a:r>
              <a:rPr lang="en-US" sz="1200" b="1" kern="0" dirty="0" smtClean="0">
                <a:solidFill>
                  <a:prstClr val="black">
                    <a:lumMod val="85000"/>
                    <a:lumOff val="15000"/>
                  </a:prstClr>
                </a:solidFill>
                <a:latin typeface="Arial Narrow" pitchFamily="34" charset="0"/>
                <a:cs typeface="Arial" panose="020B0604020202020204" pitchFamily="34" charset="0"/>
              </a:rPr>
              <a:t>Revere – Revere High School</a:t>
            </a:r>
            <a:endParaRPr lang="en-US" sz="1200" b="1" kern="0" dirty="0">
              <a:solidFill>
                <a:prstClr val="black">
                  <a:lumMod val="85000"/>
                  <a:lumOff val="15000"/>
                </a:prstClr>
              </a:solidFill>
              <a:latin typeface="Arial Narrow" pitchFamily="34" charset="0"/>
              <a:cs typeface="Arial" panose="020B0604020202020204" pitchFamily="34" charset="0"/>
            </a:endParaRPr>
          </a:p>
        </p:txBody>
      </p:sp>
      <p:sp>
        <p:nvSpPr>
          <p:cNvPr id="178" name="Rectangle 177"/>
          <p:cNvSpPr/>
          <p:nvPr/>
        </p:nvSpPr>
        <p:spPr>
          <a:xfrm>
            <a:off x="5491584" y="1097292"/>
            <a:ext cx="4566816" cy="2440565"/>
          </a:xfrm>
          <a:prstGeom prst="rect">
            <a:avLst/>
          </a:prstGeom>
          <a:solidFill>
            <a:srgbClr val="4371C5"/>
          </a:solidFill>
        </p:spPr>
        <p:txBody>
          <a:bodyPr wrap="square" anchor="ctr" anchorCtr="0">
            <a:noAutofit/>
          </a:bodyPr>
          <a:lstStyle/>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Required Course(s): </a:t>
            </a:r>
            <a:br>
              <a:rPr lang="en-US" sz="1000" b="1"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Advisory Block (all grades);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Mathematics classes (grade 9, Math Department)</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Elective Course(s): </a:t>
            </a:r>
            <a:r>
              <a:rPr lang="en-US" sz="1000" kern="0" dirty="0" smtClean="0">
                <a:solidFill>
                  <a:prstClr val="white">
                    <a:lumMod val="95000"/>
                  </a:prstClr>
                </a:solidFill>
                <a:latin typeface="Arial Narrow" pitchFamily="34" charset="0"/>
                <a:cs typeface="Arial" panose="020B0604020202020204" pitchFamily="34" charset="0"/>
              </a:rPr>
              <a:t>Financial Literacy course (grades 11-12)</a:t>
            </a:r>
          </a:p>
          <a:p>
            <a:pPr marL="233363" indent="-233363">
              <a:defRPr/>
            </a:pPr>
            <a:r>
              <a:rPr lang="en-US" sz="1000" b="1" kern="0" dirty="0" smtClean="0">
                <a:solidFill>
                  <a:prstClr val="white">
                    <a:lumMod val="95000"/>
                  </a:prstClr>
                </a:solidFill>
                <a:latin typeface="Arial Narrow" pitchFamily="34" charset="0"/>
                <a:cs typeface="Arial" panose="020B0604020202020204" pitchFamily="34" charset="0"/>
              </a:rPr>
              <a:t>Experiential Activity: </a:t>
            </a:r>
            <a:r>
              <a:rPr lang="en-US" sz="1000" kern="0" dirty="0" smtClean="0">
                <a:solidFill>
                  <a:prstClr val="white">
                    <a:lumMod val="95000"/>
                  </a:prstClr>
                </a:solidFill>
                <a:latin typeface="Arial Narrow" pitchFamily="34" charset="0"/>
                <a:cs typeface="Arial" panose="020B0604020202020204" pitchFamily="34" charset="0"/>
              </a:rPr>
              <a:t>Online/App Stock Market Game; Capstone or Year-end Project; Financial Literacy or Business Portfolio; Personal or Household Budget; Business or Financial Plan</a:t>
            </a:r>
          </a:p>
          <a:p>
            <a:pPr marL="233363" indent="-233363">
              <a:spcBef>
                <a:spcPts val="600"/>
              </a:spcBef>
              <a:defRPr/>
            </a:pPr>
            <a:r>
              <a:rPr lang="en-US" sz="1000" b="1" kern="0" dirty="0" smtClean="0">
                <a:solidFill>
                  <a:prstClr val="white">
                    <a:lumMod val="95000"/>
                  </a:prstClr>
                </a:solidFill>
                <a:latin typeface="Arial Narrow" pitchFamily="34" charset="0"/>
                <a:cs typeface="Arial" panose="020B0604020202020204" pitchFamily="34" charset="0"/>
              </a:rPr>
              <a:t>Curriculum Resource: </a:t>
            </a:r>
            <a:r>
              <a:rPr lang="en-US" sz="1000" kern="0" dirty="0" err="1" smtClean="0">
                <a:solidFill>
                  <a:prstClr val="white">
                    <a:lumMod val="95000"/>
                  </a:prstClr>
                </a:solidFill>
                <a:latin typeface="Arial Narrow" pitchFamily="34" charset="0"/>
                <a:cs typeface="Arial" panose="020B0604020202020204" pitchFamily="34" charset="0"/>
              </a:rPr>
              <a:t>Valmo</a:t>
            </a:r>
            <a:r>
              <a:rPr lang="en-US" sz="1000" kern="0" dirty="0" smtClean="0">
                <a:solidFill>
                  <a:prstClr val="white">
                    <a:lumMod val="95000"/>
                  </a:prstClr>
                </a:solidFill>
                <a:latin typeface="Arial Narrow" pitchFamily="34" charset="0"/>
                <a:cs typeface="Arial" panose="020B0604020202020204" pitchFamily="34" charset="0"/>
              </a:rPr>
              <a:t> Village and Boston Fed Reserve Bank</a:t>
            </a:r>
          </a:p>
          <a:p>
            <a:pPr marL="233363" indent="-233363">
              <a:spcBef>
                <a:spcPts val="600"/>
              </a:spcBef>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Students Participating in FLP Program: </a:t>
            </a:r>
            <a:r>
              <a:rPr lang="en-US" sz="1000" kern="0" dirty="0" smtClean="0">
                <a:solidFill>
                  <a:prstClr val="white">
                    <a:lumMod val="95000"/>
                  </a:prstClr>
                </a:solidFill>
                <a:latin typeface="Arial Narrow" pitchFamily="34" charset="0"/>
                <a:cs typeface="Arial" panose="020B0604020202020204" pitchFamily="34" charset="0"/>
              </a:rPr>
              <a:t>1,700</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Educators delivering Financial Literacy Pilot curriculum: </a:t>
            </a:r>
            <a:r>
              <a:rPr lang="en-US" sz="1000" kern="0" dirty="0" smtClean="0">
                <a:solidFill>
                  <a:prstClr val="white">
                    <a:lumMod val="95000"/>
                  </a:prstClr>
                </a:solidFill>
                <a:latin typeface="Arial Narrow" pitchFamily="34" charset="0"/>
                <a:cs typeface="Arial" panose="020B0604020202020204" pitchFamily="34" charset="0"/>
              </a:rPr>
              <a:t>130</a:t>
            </a:r>
            <a:endParaRPr lang="en-US" sz="1000" kern="0" dirty="0">
              <a:solidFill>
                <a:prstClr val="white">
                  <a:lumMod val="95000"/>
                </a:prstClr>
              </a:solidFill>
              <a:latin typeface="Arial Narrow" pitchFamily="34" charset="0"/>
              <a:cs typeface="Arial" panose="020B0604020202020204" pitchFamily="34" charset="0"/>
            </a:endParaRPr>
          </a:p>
        </p:txBody>
      </p:sp>
      <p:sp>
        <p:nvSpPr>
          <p:cNvPr id="179" name="Rectangle 178"/>
          <p:cNvSpPr/>
          <p:nvPr/>
        </p:nvSpPr>
        <p:spPr>
          <a:xfrm>
            <a:off x="5491582" y="3559628"/>
            <a:ext cx="4566817" cy="2188029"/>
          </a:xfrm>
          <a:prstGeom prst="rect">
            <a:avLst/>
          </a:prstGeom>
          <a:solidFill>
            <a:srgbClr val="5A6E8C"/>
          </a:solidFill>
        </p:spPr>
        <p:txBody>
          <a:bodyPr wrap="square" anchor="ctr" anchorCtr="0">
            <a:noAutofit/>
          </a:bodyPr>
          <a:lstStyle/>
          <a:p>
            <a:r>
              <a:rPr lang="en-US" sz="1000" dirty="0">
                <a:solidFill>
                  <a:schemeClr val="bg1"/>
                </a:solidFill>
                <a:latin typeface="Arial Narrow" panose="020B0606020202030204" pitchFamily="34" charset="0"/>
              </a:rPr>
              <a:t>Revere High School taught the Financial Literacy elective course for three consecutive quarters.  As the course was a quarter-long course, we were able to make some adjustments to the course, as well as to student performance throughout the year in response to student feedback.  Additionally, RHS held its April Financial Literacy week.  We promoted financial literacy ideas to all of our students during our morning advisory blocks.</a:t>
            </a:r>
          </a:p>
        </p:txBody>
      </p:sp>
      <p:sp>
        <p:nvSpPr>
          <p:cNvPr id="180" name="Rectangle 179"/>
          <p:cNvSpPr/>
          <p:nvPr/>
        </p:nvSpPr>
        <p:spPr>
          <a:xfrm>
            <a:off x="5484283" y="5968404"/>
            <a:ext cx="2933636" cy="1485324"/>
          </a:xfrm>
          <a:prstGeom prst="rect">
            <a:avLst/>
          </a:prstGeom>
        </p:spPr>
        <p:txBody>
          <a:bodyPr wrap="square" anchor="ctr" anchorCtr="0">
            <a:noAutofit/>
          </a:bodyPr>
          <a:lstStyle/>
          <a:p>
            <a:pPr>
              <a:defRPr/>
            </a:pPr>
            <a:endParaRPr lang="en-US" sz="1000" b="1" kern="0" dirty="0" smtClean="0">
              <a:solidFill>
                <a:prstClr val="white">
                  <a:lumMod val="95000"/>
                </a:prstClr>
              </a:solidFill>
              <a:latin typeface="Arial Narrow" pitchFamily="34" charset="0"/>
              <a:cs typeface="Arial" panose="020B0604020202020204" pitchFamily="34" charset="0"/>
            </a:endParaRPr>
          </a:p>
        </p:txBody>
      </p:sp>
      <p:sp>
        <p:nvSpPr>
          <p:cNvPr id="181" name="Rectangle 180"/>
          <p:cNvSpPr/>
          <p:nvPr/>
        </p:nvSpPr>
        <p:spPr>
          <a:xfrm>
            <a:off x="5477759" y="7460958"/>
            <a:ext cx="2932844" cy="325613"/>
          </a:xfrm>
          <a:prstGeom prst="rect">
            <a:avLst/>
          </a:prstGeom>
        </p:spPr>
        <p:txBody>
          <a:bodyPr wrap="square" anchor="ctr" anchorCtr="0">
            <a:noAutofit/>
          </a:bodyPr>
          <a:lstStyle/>
          <a:p>
            <a:pPr>
              <a:defRPr/>
            </a:pPr>
            <a:r>
              <a:rPr lang="en-US" sz="1000" dirty="0" smtClean="0">
                <a:solidFill>
                  <a:prstClr val="white">
                    <a:lumMod val="95000"/>
                  </a:prstClr>
                </a:solidFill>
                <a:latin typeface="Arial Narrow" pitchFamily="34" charset="0"/>
                <a:cs typeface="Arial" pitchFamily="34" charset="0"/>
              </a:rPr>
              <a:t>Matt Costa, </a:t>
            </a:r>
            <a:r>
              <a:rPr lang="en-US" sz="1000" dirty="0" smtClean="0">
                <a:solidFill>
                  <a:prstClr val="white">
                    <a:lumMod val="95000"/>
                  </a:prstClr>
                </a:solidFill>
                <a:latin typeface="Arial Narrow" pitchFamily="34" charset="0"/>
                <a:cs typeface="Arial" pitchFamily="34" charset="0"/>
                <a:hlinkClick r:id="rId3"/>
              </a:rPr>
              <a:t>mcosta@revere.mec.edu</a:t>
            </a:r>
            <a:r>
              <a:rPr lang="en-US" sz="1000" dirty="0" smtClean="0">
                <a:solidFill>
                  <a:prstClr val="white">
                    <a:lumMod val="95000"/>
                  </a:prstClr>
                </a:solidFill>
                <a:latin typeface="Arial Narrow" pitchFamily="34" charset="0"/>
                <a:cs typeface="Arial" pitchFamily="34" charset="0"/>
              </a:rPr>
              <a:t> </a:t>
            </a:r>
            <a:endParaRPr lang="en-US" sz="1000" kern="0" dirty="0">
              <a:solidFill>
                <a:prstClr val="white">
                  <a:lumMod val="95000"/>
                </a:prstClr>
              </a:solidFill>
              <a:latin typeface="Arial Narrow" pitchFamily="34" charset="0"/>
              <a:cs typeface="Arial" pitchFamily="34" charset="0"/>
            </a:endParaRPr>
          </a:p>
        </p:txBody>
      </p:sp>
      <p:sp>
        <p:nvSpPr>
          <p:cNvPr id="185" name="Rectangle 184"/>
          <p:cNvSpPr/>
          <p:nvPr/>
        </p:nvSpPr>
        <p:spPr>
          <a:xfrm>
            <a:off x="8422529" y="5971942"/>
            <a:ext cx="2933636" cy="1485324"/>
          </a:xfrm>
          <a:prstGeom prst="rect">
            <a:avLst/>
          </a:prstGeom>
        </p:spPr>
        <p:txBody>
          <a:bodyPr wrap="square" anchor="ctr" anchorCtr="0">
            <a:noAutofit/>
          </a:bodyPr>
          <a:lstStyle/>
          <a:p>
            <a:pPr>
              <a:defRPr/>
            </a:pPr>
            <a:endParaRPr lang="en-US" sz="900" b="1" kern="0" dirty="0" smtClean="0">
              <a:solidFill>
                <a:prstClr val="white">
                  <a:lumMod val="95000"/>
                </a:prstClr>
              </a:solidFill>
              <a:latin typeface="Arial Narrow" pitchFamily="34" charset="0"/>
              <a:cs typeface="Arial" panose="020B0604020202020204" pitchFamily="34" charset="0"/>
            </a:endParaRPr>
          </a:p>
        </p:txBody>
      </p:sp>
      <p:sp>
        <p:nvSpPr>
          <p:cNvPr id="39" name="Rectangle 38" descr="header background"/>
          <p:cNvSpPr/>
          <p:nvPr/>
        </p:nvSpPr>
        <p:spPr>
          <a:xfrm>
            <a:off x="0" y="0"/>
            <a:ext cx="10058400" cy="669851"/>
          </a:xfrm>
          <a:prstGeom prst="rect">
            <a:avLst/>
          </a:prstGeom>
          <a:solidFill>
            <a:srgbClr val="4E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0" name="TextBox 39"/>
          <p:cNvSpPr txBox="1"/>
          <p:nvPr/>
        </p:nvSpPr>
        <p:spPr>
          <a:xfrm>
            <a:off x="180753" y="53165"/>
            <a:ext cx="9877650" cy="592983"/>
          </a:xfrm>
          <a:prstGeom prst="rect">
            <a:avLst/>
          </a:prstGeom>
          <a:noFill/>
        </p:spPr>
        <p:txBody>
          <a:bodyPr wrap="square" lIns="101882" tIns="50941" rIns="101882" bIns="50941" rtlCol="0">
            <a:spAutoFit/>
          </a:bodyPr>
          <a:lstStyle/>
          <a:p>
            <a:pPr algn="ctr"/>
            <a:r>
              <a:rPr lang="en-US" sz="3100" spc="200" dirty="0" smtClean="0">
                <a:solidFill>
                  <a:prstClr val="white">
                    <a:lumMod val="95000"/>
                  </a:prstClr>
                </a:solidFill>
                <a:latin typeface="Berlin Sans FB" pitchFamily="34" charset="0"/>
                <a:cs typeface="Arial" panose="020B0604020202020204" pitchFamily="34" charset="0"/>
              </a:rPr>
              <a:t>High School Financial Literacy Pilot Program</a:t>
            </a:r>
            <a:endParaRPr lang="en-US" sz="3100" spc="200" dirty="0">
              <a:solidFill>
                <a:prstClr val="white">
                  <a:lumMod val="95000"/>
                </a:prstClr>
              </a:solidFill>
              <a:latin typeface="Berlin Sans FB" pitchFamily="34" charset="0"/>
              <a:cs typeface="Arial" panose="020B0604020202020204" pitchFamily="34" charset="0"/>
            </a:endParaRPr>
          </a:p>
        </p:txBody>
      </p:sp>
      <p:grpSp>
        <p:nvGrpSpPr>
          <p:cNvPr id="2" name="Group 172" descr="Chart Icon"/>
          <p:cNvGrpSpPr/>
          <p:nvPr/>
        </p:nvGrpSpPr>
        <p:grpSpPr>
          <a:xfrm>
            <a:off x="103246" y="85064"/>
            <a:ext cx="556972" cy="507176"/>
            <a:chOff x="4505127" y="6916618"/>
            <a:chExt cx="556972" cy="507176"/>
          </a:xfrm>
        </p:grpSpPr>
        <p:sp>
          <p:nvSpPr>
            <p:cNvPr id="42" name="Freeform 41" descr="Chart Icon"/>
            <p:cNvSpPr/>
            <p:nvPr/>
          </p:nvSpPr>
          <p:spPr>
            <a:xfrm>
              <a:off x="4960666" y="7016772"/>
              <a:ext cx="79425" cy="407022"/>
            </a:xfrm>
            <a:custGeom>
              <a:avLst/>
              <a:gdLst>
                <a:gd name="connsiteX0" fmla="*/ 37679 w 71989"/>
                <a:gd name="connsiteY0" fmla="*/ 0 h 350919"/>
                <a:gd name="connsiteX1" fmla="*/ 43842 w 71989"/>
                <a:gd name="connsiteY1" fmla="*/ 0 h 350919"/>
                <a:gd name="connsiteX2" fmla="*/ 71989 w 71989"/>
                <a:gd name="connsiteY2" fmla="*/ 46040 h 350919"/>
                <a:gd name="connsiteX3" fmla="*/ 71989 w 71989"/>
                <a:gd name="connsiteY3" fmla="*/ 350919 h 350919"/>
                <a:gd name="connsiteX4" fmla="*/ 0 w 71989"/>
                <a:gd name="connsiteY4" fmla="*/ 350919 h 350919"/>
                <a:gd name="connsiteX5" fmla="*/ 0 w 71989"/>
                <a:gd name="connsiteY5" fmla="*/ 19898 h 350919"/>
                <a:gd name="connsiteX0" fmla="*/ 37679 w 100992"/>
                <a:gd name="connsiteY0" fmla="*/ 0 h 350919"/>
                <a:gd name="connsiteX1" fmla="*/ 100992 w 100992"/>
                <a:gd name="connsiteY1" fmla="*/ 7096 h 350919"/>
                <a:gd name="connsiteX2" fmla="*/ 71989 w 100992"/>
                <a:gd name="connsiteY2" fmla="*/ 46040 h 350919"/>
                <a:gd name="connsiteX3" fmla="*/ 71989 w 100992"/>
                <a:gd name="connsiteY3" fmla="*/ 350919 h 350919"/>
                <a:gd name="connsiteX4" fmla="*/ 0 w 100992"/>
                <a:gd name="connsiteY4" fmla="*/ 350919 h 350919"/>
                <a:gd name="connsiteX5" fmla="*/ 0 w 100992"/>
                <a:gd name="connsiteY5" fmla="*/ 19898 h 350919"/>
                <a:gd name="connsiteX6" fmla="*/ 37679 w 100992"/>
                <a:gd name="connsiteY6" fmla="*/ 0 h 350919"/>
                <a:gd name="connsiteX0" fmla="*/ 37679 w 71989"/>
                <a:gd name="connsiteY0" fmla="*/ 0 h 350919"/>
                <a:gd name="connsiteX1" fmla="*/ 71989 w 71989"/>
                <a:gd name="connsiteY1" fmla="*/ 46040 h 350919"/>
                <a:gd name="connsiteX2" fmla="*/ 71989 w 71989"/>
                <a:gd name="connsiteY2" fmla="*/ 350919 h 350919"/>
                <a:gd name="connsiteX3" fmla="*/ 0 w 71989"/>
                <a:gd name="connsiteY3" fmla="*/ 350919 h 350919"/>
                <a:gd name="connsiteX4" fmla="*/ 0 w 71989"/>
                <a:gd name="connsiteY4" fmla="*/ 19898 h 350919"/>
                <a:gd name="connsiteX5" fmla="*/ 37679 w 71989"/>
                <a:gd name="connsiteY5" fmla="*/ 0 h 350919"/>
                <a:gd name="connsiteX0" fmla="*/ 40060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40060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989" h="355650">
                  <a:moveTo>
                    <a:pt x="37678" y="0"/>
                  </a:moveTo>
                  <a:lnTo>
                    <a:pt x="71989" y="50771"/>
                  </a:lnTo>
                  <a:lnTo>
                    <a:pt x="71989" y="355650"/>
                  </a:lnTo>
                  <a:lnTo>
                    <a:pt x="0" y="355650"/>
                  </a:lnTo>
                  <a:lnTo>
                    <a:pt x="0" y="24629"/>
                  </a:lnTo>
                  <a:lnTo>
                    <a:pt x="37678" y="0"/>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cs typeface="Arial" panose="020B0604020202020204" pitchFamily="34" charset="0"/>
              </a:endParaRPr>
            </a:p>
          </p:txBody>
        </p:sp>
        <p:sp>
          <p:nvSpPr>
            <p:cNvPr id="43" name="Freeform 42" descr="Chart Icon"/>
            <p:cNvSpPr/>
            <p:nvPr/>
          </p:nvSpPr>
          <p:spPr>
            <a:xfrm>
              <a:off x="4862801" y="7047691"/>
              <a:ext cx="79425" cy="376103"/>
            </a:xfrm>
            <a:custGeom>
              <a:avLst/>
              <a:gdLst>
                <a:gd name="connsiteX0" fmla="*/ 71989 w 71989"/>
                <a:gd name="connsiteY0" fmla="*/ 0 h 328633"/>
                <a:gd name="connsiteX1" fmla="*/ 71989 w 71989"/>
                <a:gd name="connsiteY1" fmla="*/ 328633 h 328633"/>
                <a:gd name="connsiteX2" fmla="*/ 0 w 71989"/>
                <a:gd name="connsiteY2" fmla="*/ 328633 h 328633"/>
                <a:gd name="connsiteX3" fmla="*/ 0 w 71989"/>
                <a:gd name="connsiteY3" fmla="*/ 41137 h 328633"/>
              </a:gdLst>
              <a:ahLst/>
              <a:cxnLst>
                <a:cxn ang="0">
                  <a:pos x="connsiteX0" y="connsiteY0"/>
                </a:cxn>
                <a:cxn ang="0">
                  <a:pos x="connsiteX1" y="connsiteY1"/>
                </a:cxn>
                <a:cxn ang="0">
                  <a:pos x="connsiteX2" y="connsiteY2"/>
                </a:cxn>
                <a:cxn ang="0">
                  <a:pos x="connsiteX3" y="connsiteY3"/>
                </a:cxn>
              </a:cxnLst>
              <a:rect l="l" t="t" r="r" b="b"/>
              <a:pathLst>
                <a:path w="71989" h="328633">
                  <a:moveTo>
                    <a:pt x="71989" y="0"/>
                  </a:moveTo>
                  <a:lnTo>
                    <a:pt x="71989" y="328633"/>
                  </a:lnTo>
                  <a:lnTo>
                    <a:pt x="0" y="328633"/>
                  </a:lnTo>
                  <a:lnTo>
                    <a:pt x="0" y="41137"/>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4" name="Freeform 43" descr="Chart Icon"/>
            <p:cNvSpPr/>
            <p:nvPr/>
          </p:nvSpPr>
          <p:spPr>
            <a:xfrm>
              <a:off x="4764936" y="7100278"/>
              <a:ext cx="79425" cy="323516"/>
            </a:xfrm>
            <a:custGeom>
              <a:avLst/>
              <a:gdLst>
                <a:gd name="connsiteX0" fmla="*/ 71989 w 71989"/>
                <a:gd name="connsiteY0" fmla="*/ 0 h 282684"/>
                <a:gd name="connsiteX1" fmla="*/ 71989 w 71989"/>
                <a:gd name="connsiteY1" fmla="*/ 282684 h 282684"/>
                <a:gd name="connsiteX2" fmla="*/ 0 w 71989"/>
                <a:gd name="connsiteY2" fmla="*/ 282684 h 282684"/>
                <a:gd name="connsiteX3" fmla="*/ 0 w 71989"/>
                <a:gd name="connsiteY3" fmla="*/ 38704 h 282684"/>
              </a:gdLst>
              <a:ahLst/>
              <a:cxnLst>
                <a:cxn ang="0">
                  <a:pos x="connsiteX0" y="connsiteY0"/>
                </a:cxn>
                <a:cxn ang="0">
                  <a:pos x="connsiteX1" y="connsiteY1"/>
                </a:cxn>
                <a:cxn ang="0">
                  <a:pos x="connsiteX2" y="connsiteY2"/>
                </a:cxn>
                <a:cxn ang="0">
                  <a:pos x="connsiteX3" y="connsiteY3"/>
                </a:cxn>
              </a:cxnLst>
              <a:rect l="l" t="t" r="r" b="b"/>
              <a:pathLst>
                <a:path w="71989" h="282684">
                  <a:moveTo>
                    <a:pt x="71989" y="0"/>
                  </a:moveTo>
                  <a:lnTo>
                    <a:pt x="71989" y="282684"/>
                  </a:lnTo>
                  <a:lnTo>
                    <a:pt x="0" y="282684"/>
                  </a:lnTo>
                  <a:lnTo>
                    <a:pt x="0" y="38704"/>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5" name="Freeform 44" descr="Chart Icon"/>
            <p:cNvSpPr/>
            <p:nvPr/>
          </p:nvSpPr>
          <p:spPr>
            <a:xfrm>
              <a:off x="4667072" y="7073967"/>
              <a:ext cx="79425" cy="349827"/>
            </a:xfrm>
            <a:custGeom>
              <a:avLst/>
              <a:gdLst>
                <a:gd name="connsiteX0" fmla="*/ 69910 w 71989"/>
                <a:gd name="connsiteY0" fmla="*/ 0 h 305674"/>
                <a:gd name="connsiteX1" fmla="*/ 71989 w 71989"/>
                <a:gd name="connsiteY1" fmla="*/ 4158 h 305674"/>
                <a:gd name="connsiteX2" fmla="*/ 71989 w 71989"/>
                <a:gd name="connsiteY2" fmla="*/ 305674 h 305674"/>
                <a:gd name="connsiteX3" fmla="*/ 0 w 71989"/>
                <a:gd name="connsiteY3" fmla="*/ 305674 h 305674"/>
                <a:gd name="connsiteX4" fmla="*/ 0 w 71989"/>
                <a:gd name="connsiteY4" fmla="*/ 54673 h 3056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989" h="305674">
                  <a:moveTo>
                    <a:pt x="69910" y="0"/>
                  </a:moveTo>
                  <a:lnTo>
                    <a:pt x="71989" y="4158"/>
                  </a:lnTo>
                  <a:lnTo>
                    <a:pt x="71989" y="305674"/>
                  </a:lnTo>
                  <a:lnTo>
                    <a:pt x="0" y="305674"/>
                  </a:lnTo>
                  <a:lnTo>
                    <a:pt x="0" y="54673"/>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6" name="Freeform 45" descr="Chart Icon"/>
            <p:cNvSpPr/>
            <p:nvPr/>
          </p:nvSpPr>
          <p:spPr>
            <a:xfrm>
              <a:off x="4569208" y="7151495"/>
              <a:ext cx="79425" cy="272299"/>
            </a:xfrm>
            <a:custGeom>
              <a:avLst/>
              <a:gdLst>
                <a:gd name="connsiteX0" fmla="*/ 71989 w 71989"/>
                <a:gd name="connsiteY0" fmla="*/ 0 h 237931"/>
                <a:gd name="connsiteX1" fmla="*/ 71989 w 71989"/>
                <a:gd name="connsiteY1" fmla="*/ 237931 h 237931"/>
                <a:gd name="connsiteX2" fmla="*/ 0 w 71989"/>
                <a:gd name="connsiteY2" fmla="*/ 237931 h 237931"/>
                <a:gd name="connsiteX3" fmla="*/ 0 w 71989"/>
                <a:gd name="connsiteY3" fmla="*/ 56299 h 237931"/>
              </a:gdLst>
              <a:ahLst/>
              <a:cxnLst>
                <a:cxn ang="0">
                  <a:pos x="connsiteX0" y="connsiteY0"/>
                </a:cxn>
                <a:cxn ang="0">
                  <a:pos x="connsiteX1" y="connsiteY1"/>
                </a:cxn>
                <a:cxn ang="0">
                  <a:pos x="connsiteX2" y="connsiteY2"/>
                </a:cxn>
                <a:cxn ang="0">
                  <a:pos x="connsiteX3" y="connsiteY3"/>
                </a:cxn>
              </a:cxnLst>
              <a:rect l="l" t="t" r="r" b="b"/>
              <a:pathLst>
                <a:path w="71989" h="237931">
                  <a:moveTo>
                    <a:pt x="71989" y="0"/>
                  </a:moveTo>
                  <a:lnTo>
                    <a:pt x="71989" y="237931"/>
                  </a:lnTo>
                  <a:lnTo>
                    <a:pt x="0" y="237931"/>
                  </a:lnTo>
                  <a:lnTo>
                    <a:pt x="0" y="56299"/>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7" name="Rectangle 48" descr="Chart Icon"/>
            <p:cNvSpPr/>
            <p:nvPr/>
          </p:nvSpPr>
          <p:spPr>
            <a:xfrm>
              <a:off x="4505127" y="6916618"/>
              <a:ext cx="556972" cy="286928"/>
            </a:xfrm>
            <a:custGeom>
              <a:avLst/>
              <a:gdLst>
                <a:gd name="connsiteX0" fmla="*/ 0 w 238125"/>
                <a:gd name="connsiteY0" fmla="*/ 0 h 71437"/>
                <a:gd name="connsiteX1" fmla="*/ 238125 w 238125"/>
                <a:gd name="connsiteY1" fmla="*/ 0 h 71437"/>
                <a:gd name="connsiteX2" fmla="*/ 238125 w 238125"/>
                <a:gd name="connsiteY2" fmla="*/ 71437 h 71437"/>
                <a:gd name="connsiteX3" fmla="*/ 0 w 238125"/>
                <a:gd name="connsiteY3" fmla="*/ 71437 h 71437"/>
                <a:gd name="connsiteX4" fmla="*/ 0 w 238125"/>
                <a:gd name="connsiteY4" fmla="*/ 0 h 71437"/>
                <a:gd name="connsiteX0" fmla="*/ 0 w 259556"/>
                <a:gd name="connsiteY0" fmla="*/ 0 h 71437"/>
                <a:gd name="connsiteX1" fmla="*/ 259556 w 259556"/>
                <a:gd name="connsiteY1" fmla="*/ 0 h 71437"/>
                <a:gd name="connsiteX2" fmla="*/ 259556 w 259556"/>
                <a:gd name="connsiteY2" fmla="*/ 71437 h 71437"/>
                <a:gd name="connsiteX3" fmla="*/ 21431 w 259556"/>
                <a:gd name="connsiteY3" fmla="*/ 71437 h 71437"/>
                <a:gd name="connsiteX4" fmla="*/ 0 w 259556"/>
                <a:gd name="connsiteY4" fmla="*/ 0 h 71437"/>
                <a:gd name="connsiteX0" fmla="*/ 0 w 259556"/>
                <a:gd name="connsiteY0" fmla="*/ 135732 h 207169"/>
                <a:gd name="connsiteX1" fmla="*/ 219074 w 259556"/>
                <a:gd name="connsiteY1" fmla="*/ 0 h 207169"/>
                <a:gd name="connsiteX2" fmla="*/ 259556 w 259556"/>
                <a:gd name="connsiteY2" fmla="*/ 207169 h 207169"/>
                <a:gd name="connsiteX3" fmla="*/ 21431 w 259556"/>
                <a:gd name="connsiteY3" fmla="*/ 207169 h 207169"/>
                <a:gd name="connsiteX4" fmla="*/ 0 w 259556"/>
                <a:gd name="connsiteY4" fmla="*/ 135732 h 207169"/>
                <a:gd name="connsiteX0" fmla="*/ 0 w 219074"/>
                <a:gd name="connsiteY0" fmla="*/ 135732 h 207169"/>
                <a:gd name="connsiteX1" fmla="*/ 219074 w 219074"/>
                <a:gd name="connsiteY1" fmla="*/ 0 h 207169"/>
                <a:gd name="connsiteX2" fmla="*/ 195262 w 219074"/>
                <a:gd name="connsiteY2" fmla="*/ 52388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197644 w 219074"/>
                <a:gd name="connsiteY2" fmla="*/ 80963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211930 w 219074"/>
                <a:gd name="connsiteY2" fmla="*/ 33338 h 207169"/>
                <a:gd name="connsiteX3" fmla="*/ 197644 w 219074"/>
                <a:gd name="connsiteY3" fmla="*/ 80963 h 207169"/>
                <a:gd name="connsiteX4" fmla="*/ 21431 w 219074"/>
                <a:gd name="connsiteY4" fmla="*/ 207169 h 207169"/>
                <a:gd name="connsiteX5" fmla="*/ 0 w 219074"/>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197644 w 271462"/>
                <a:gd name="connsiteY3" fmla="*/ 80963 h 207169"/>
                <a:gd name="connsiteX4" fmla="*/ 21431 w 271462"/>
                <a:gd name="connsiteY4" fmla="*/ 207169 h 207169"/>
                <a:gd name="connsiteX5" fmla="*/ 0 w 271462"/>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228599 w 271462"/>
                <a:gd name="connsiteY3" fmla="*/ 73819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50030 w 271462"/>
                <a:gd name="connsiteY3" fmla="*/ 154782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69080 w 271462"/>
                <a:gd name="connsiteY3" fmla="*/ 92869 h 207169"/>
                <a:gd name="connsiteX4" fmla="*/ 250030 w 271462"/>
                <a:gd name="connsiteY4" fmla="*/ 154782 h 207169"/>
                <a:gd name="connsiteX5" fmla="*/ 197644 w 271462"/>
                <a:gd name="connsiteY5" fmla="*/ 80963 h 207169"/>
                <a:gd name="connsiteX6" fmla="*/ 21431 w 271462"/>
                <a:gd name="connsiteY6" fmla="*/ 207169 h 207169"/>
                <a:gd name="connsiteX7" fmla="*/ 0 w 271462"/>
                <a:gd name="connsiteY7" fmla="*/ 135732 h 207169"/>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250030 w 447674"/>
                <a:gd name="connsiteY4" fmla="*/ 176213 h 228600"/>
                <a:gd name="connsiteX5" fmla="*/ 197644 w 447674"/>
                <a:gd name="connsiteY5" fmla="*/ 102394 h 228600"/>
                <a:gd name="connsiteX6" fmla="*/ 21431 w 447674"/>
                <a:gd name="connsiteY6" fmla="*/ 228600 h 228600"/>
                <a:gd name="connsiteX7" fmla="*/ 0 w 447674"/>
                <a:gd name="connsiteY7"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352424 w 447674"/>
                <a:gd name="connsiteY4" fmla="*/ 83344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438149 w 447674"/>
                <a:gd name="connsiteY4" fmla="*/ 28575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250030 w 438149"/>
                <a:gd name="connsiteY5" fmla="*/ 159545 h 211932"/>
                <a:gd name="connsiteX6" fmla="*/ 197644 w 438149"/>
                <a:gd name="connsiteY6" fmla="*/ 85726 h 211932"/>
                <a:gd name="connsiteX7" fmla="*/ 21431 w 438149"/>
                <a:gd name="connsiteY7" fmla="*/ 211932 h 211932"/>
                <a:gd name="connsiteX8" fmla="*/ 0 w 438149"/>
                <a:gd name="connsiteY8" fmla="*/ 140495 h 211932"/>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382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38149"/>
                <a:gd name="connsiteY0" fmla="*/ 185738 h 257175"/>
                <a:gd name="connsiteX1" fmla="*/ 219074 w 438149"/>
                <a:gd name="connsiteY1" fmla="*/ 50006 h 257175"/>
                <a:gd name="connsiteX2" fmla="*/ 271462 w 438149"/>
                <a:gd name="connsiteY2" fmla="*/ 114300 h 257175"/>
                <a:gd name="connsiteX3" fmla="*/ 383380 w 438149"/>
                <a:gd name="connsiteY3" fmla="*/ 45243 h 257175"/>
                <a:gd name="connsiteX4" fmla="*/ 438149 w 438149"/>
                <a:gd name="connsiteY4" fmla="*/ 57150 h 257175"/>
                <a:gd name="connsiteX5" fmla="*/ 400050 w 438149"/>
                <a:gd name="connsiteY5" fmla="*/ 0 h 257175"/>
                <a:gd name="connsiteX6" fmla="*/ 250030 w 438149"/>
                <a:gd name="connsiteY6" fmla="*/ 204788 h 257175"/>
                <a:gd name="connsiteX7" fmla="*/ 197644 w 438149"/>
                <a:gd name="connsiteY7" fmla="*/ 130969 h 257175"/>
                <a:gd name="connsiteX8" fmla="*/ 21431 w 438149"/>
                <a:gd name="connsiteY8" fmla="*/ 257175 h 257175"/>
                <a:gd name="connsiteX9" fmla="*/ 0 w 438149"/>
                <a:gd name="connsiteY9" fmla="*/ 185738 h 257175"/>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8576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97681 w 497681"/>
                <a:gd name="connsiteY4" fmla="*/ 4763 h 211932"/>
                <a:gd name="connsiteX5" fmla="*/ 409575 w 497681"/>
                <a:gd name="connsiteY5" fmla="*/ 28576 h 211932"/>
                <a:gd name="connsiteX6" fmla="*/ 250030 w 497681"/>
                <a:gd name="connsiteY6" fmla="*/ 159545 h 211932"/>
                <a:gd name="connsiteX7" fmla="*/ 197644 w 497681"/>
                <a:gd name="connsiteY7" fmla="*/ 85726 h 211932"/>
                <a:gd name="connsiteX8" fmla="*/ 21431 w 497681"/>
                <a:gd name="connsiteY8" fmla="*/ 211932 h 211932"/>
                <a:gd name="connsiteX9" fmla="*/ 0 w 497681"/>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21481 w 497681"/>
                <a:gd name="connsiteY4" fmla="*/ 4763 h 211932"/>
                <a:gd name="connsiteX5" fmla="*/ 497681 w 497681"/>
                <a:gd name="connsiteY5" fmla="*/ 4763 h 211932"/>
                <a:gd name="connsiteX6" fmla="*/ 409575 w 497681"/>
                <a:gd name="connsiteY6" fmla="*/ 28576 h 211932"/>
                <a:gd name="connsiteX7" fmla="*/ 250030 w 497681"/>
                <a:gd name="connsiteY7" fmla="*/ 159545 h 211932"/>
                <a:gd name="connsiteX8" fmla="*/ 197644 w 497681"/>
                <a:gd name="connsiteY8" fmla="*/ 85726 h 211932"/>
                <a:gd name="connsiteX9" fmla="*/ 21431 w 497681"/>
                <a:gd name="connsiteY9" fmla="*/ 211932 h 211932"/>
                <a:gd name="connsiteX10" fmla="*/ 0 w 497681"/>
                <a:gd name="connsiteY10" fmla="*/ 140495 h 211932"/>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97681 w 497681"/>
                <a:gd name="connsiteY4" fmla="*/ 0 h 254794"/>
                <a:gd name="connsiteX5" fmla="*/ 497681 w 497681"/>
                <a:gd name="connsiteY5" fmla="*/ 47625 h 254794"/>
                <a:gd name="connsiteX6" fmla="*/ 409575 w 497681"/>
                <a:gd name="connsiteY6" fmla="*/ 71438 h 254794"/>
                <a:gd name="connsiteX7" fmla="*/ 250030 w 497681"/>
                <a:gd name="connsiteY7" fmla="*/ 202407 h 254794"/>
                <a:gd name="connsiteX8" fmla="*/ 197644 w 497681"/>
                <a:gd name="connsiteY8" fmla="*/ 128588 h 254794"/>
                <a:gd name="connsiteX9" fmla="*/ 21431 w 497681"/>
                <a:gd name="connsiteY9" fmla="*/ 254794 h 254794"/>
                <a:gd name="connsiteX10" fmla="*/ 0 w 497681"/>
                <a:gd name="connsiteY10"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23863 w 497681"/>
                <a:gd name="connsiteY4" fmla="*/ 30957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8624 w 497681"/>
                <a:gd name="connsiteY3" fmla="*/ 5476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59580 w 497681"/>
                <a:gd name="connsiteY3" fmla="*/ 33337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76250 w 497681"/>
                <a:gd name="connsiteY4" fmla="*/ 7145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59555 w 497681"/>
                <a:gd name="connsiteY2" fmla="*/ 135731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40532 w 497681"/>
                <a:gd name="connsiteY7" fmla="*/ 4524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33388 w 497681"/>
                <a:gd name="connsiteY7" fmla="*/ 6191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509588"/>
                <a:gd name="connsiteY0" fmla="*/ 183357 h 254794"/>
                <a:gd name="connsiteX1" fmla="*/ 219074 w 509588"/>
                <a:gd name="connsiteY1" fmla="*/ 47625 h 254794"/>
                <a:gd name="connsiteX2" fmla="*/ 266699 w 509588"/>
                <a:gd name="connsiteY2" fmla="*/ 109538 h 254794"/>
                <a:gd name="connsiteX3" fmla="*/ 414336 w 509588"/>
                <a:gd name="connsiteY3" fmla="*/ 33337 h 254794"/>
                <a:gd name="connsiteX4" fmla="*/ 397669 w 509588"/>
                <a:gd name="connsiteY4" fmla="*/ 1 h 254794"/>
                <a:gd name="connsiteX5" fmla="*/ 509588 w 509588"/>
                <a:gd name="connsiteY5" fmla="*/ 0 h 254794"/>
                <a:gd name="connsiteX6" fmla="*/ 464344 w 509588"/>
                <a:gd name="connsiteY6" fmla="*/ 104774 h 254794"/>
                <a:gd name="connsiteX7" fmla="*/ 433388 w 509588"/>
                <a:gd name="connsiteY7" fmla="*/ 61914 h 254794"/>
                <a:gd name="connsiteX8" fmla="*/ 250030 w 509588"/>
                <a:gd name="connsiteY8" fmla="*/ 202407 h 254794"/>
                <a:gd name="connsiteX9" fmla="*/ 197644 w 509588"/>
                <a:gd name="connsiteY9" fmla="*/ 128588 h 254794"/>
                <a:gd name="connsiteX10" fmla="*/ 21431 w 509588"/>
                <a:gd name="connsiteY10" fmla="*/ 254794 h 254794"/>
                <a:gd name="connsiteX11" fmla="*/ 0 w 509588"/>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0030 w 502444"/>
                <a:gd name="connsiteY8" fmla="*/ 20240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66689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4525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0481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14288 w 481013"/>
                <a:gd name="connsiteY0" fmla="*/ 180976 h 254794"/>
                <a:gd name="connsiteX1" fmla="*/ 197643 w 481013"/>
                <a:gd name="connsiteY1" fmla="*/ 40481 h 254794"/>
                <a:gd name="connsiteX2" fmla="*/ 245268 w 481013"/>
                <a:gd name="connsiteY2" fmla="*/ 109538 h 254794"/>
                <a:gd name="connsiteX3" fmla="*/ 392905 w 481013"/>
                <a:gd name="connsiteY3" fmla="*/ 33337 h 254794"/>
                <a:gd name="connsiteX4" fmla="*/ 376238 w 481013"/>
                <a:gd name="connsiteY4" fmla="*/ 1 h 254794"/>
                <a:gd name="connsiteX5" fmla="*/ 481013 w 481013"/>
                <a:gd name="connsiteY5" fmla="*/ 0 h 254794"/>
                <a:gd name="connsiteX6" fmla="*/ 442913 w 481013"/>
                <a:gd name="connsiteY6" fmla="*/ 104774 h 254794"/>
                <a:gd name="connsiteX7" fmla="*/ 414338 w 481013"/>
                <a:gd name="connsiteY7" fmla="*/ 66676 h 254794"/>
                <a:gd name="connsiteX8" fmla="*/ 219075 w 481013"/>
                <a:gd name="connsiteY8" fmla="*/ 178594 h 254794"/>
                <a:gd name="connsiteX9" fmla="*/ 176213 w 481013"/>
                <a:gd name="connsiteY9" fmla="*/ 128588 h 254794"/>
                <a:gd name="connsiteX10" fmla="*/ 0 w 481013"/>
                <a:gd name="connsiteY10" fmla="*/ 254794 h 254794"/>
                <a:gd name="connsiteX11" fmla="*/ 14288 w 481013"/>
                <a:gd name="connsiteY11" fmla="*/ 180976 h 254794"/>
                <a:gd name="connsiteX0" fmla="*/ 0 w 492919"/>
                <a:gd name="connsiteY0" fmla="*/ 178595 h 254794"/>
                <a:gd name="connsiteX1" fmla="*/ 209549 w 492919"/>
                <a:gd name="connsiteY1" fmla="*/ 40481 h 254794"/>
                <a:gd name="connsiteX2" fmla="*/ 257174 w 492919"/>
                <a:gd name="connsiteY2" fmla="*/ 109538 h 254794"/>
                <a:gd name="connsiteX3" fmla="*/ 404811 w 492919"/>
                <a:gd name="connsiteY3" fmla="*/ 33337 h 254794"/>
                <a:gd name="connsiteX4" fmla="*/ 388144 w 492919"/>
                <a:gd name="connsiteY4" fmla="*/ 1 h 254794"/>
                <a:gd name="connsiteX5" fmla="*/ 492919 w 492919"/>
                <a:gd name="connsiteY5" fmla="*/ 0 h 254794"/>
                <a:gd name="connsiteX6" fmla="*/ 454819 w 492919"/>
                <a:gd name="connsiteY6" fmla="*/ 104774 h 254794"/>
                <a:gd name="connsiteX7" fmla="*/ 426244 w 492919"/>
                <a:gd name="connsiteY7" fmla="*/ 66676 h 254794"/>
                <a:gd name="connsiteX8" fmla="*/ 230981 w 492919"/>
                <a:gd name="connsiteY8" fmla="*/ 178594 h 254794"/>
                <a:gd name="connsiteX9" fmla="*/ 188119 w 492919"/>
                <a:gd name="connsiteY9" fmla="*/ 128588 h 254794"/>
                <a:gd name="connsiteX10" fmla="*/ 11906 w 492919"/>
                <a:gd name="connsiteY10" fmla="*/ 254794 h 254794"/>
                <a:gd name="connsiteX11" fmla="*/ 0 w 492919"/>
                <a:gd name="connsiteY11" fmla="*/ 178595 h 254794"/>
                <a:gd name="connsiteX0" fmla="*/ 0 w 492919"/>
                <a:gd name="connsiteY0" fmla="*/ 178595 h 264319"/>
                <a:gd name="connsiteX1" fmla="*/ 209549 w 492919"/>
                <a:gd name="connsiteY1" fmla="*/ 40481 h 264319"/>
                <a:gd name="connsiteX2" fmla="*/ 257174 w 492919"/>
                <a:gd name="connsiteY2" fmla="*/ 109538 h 264319"/>
                <a:gd name="connsiteX3" fmla="*/ 404811 w 492919"/>
                <a:gd name="connsiteY3" fmla="*/ 33337 h 264319"/>
                <a:gd name="connsiteX4" fmla="*/ 388144 w 492919"/>
                <a:gd name="connsiteY4" fmla="*/ 1 h 264319"/>
                <a:gd name="connsiteX5" fmla="*/ 492919 w 492919"/>
                <a:gd name="connsiteY5" fmla="*/ 0 h 264319"/>
                <a:gd name="connsiteX6" fmla="*/ 454819 w 492919"/>
                <a:gd name="connsiteY6" fmla="*/ 104774 h 264319"/>
                <a:gd name="connsiteX7" fmla="*/ 426244 w 492919"/>
                <a:gd name="connsiteY7" fmla="*/ 66676 h 264319"/>
                <a:gd name="connsiteX8" fmla="*/ 230981 w 492919"/>
                <a:gd name="connsiteY8" fmla="*/ 178594 h 264319"/>
                <a:gd name="connsiteX9" fmla="*/ 188119 w 492919"/>
                <a:gd name="connsiteY9" fmla="*/ 128588 h 264319"/>
                <a:gd name="connsiteX10" fmla="*/ 9525 w 492919"/>
                <a:gd name="connsiteY10" fmla="*/ 264319 h 264319"/>
                <a:gd name="connsiteX11" fmla="*/ 0 w 492919"/>
                <a:gd name="connsiteY11" fmla="*/ 178595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197644 w 502444"/>
                <a:gd name="connsiteY9" fmla="*/ 128588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9550 w 502444"/>
                <a:gd name="connsiteY9" fmla="*/ 102394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97630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9582 w 502444"/>
                <a:gd name="connsiteY6" fmla="*/ 107155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0011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88144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485775"/>
                <a:gd name="connsiteY0" fmla="*/ 180976 h 264318"/>
                <a:gd name="connsiteX1" fmla="*/ 219074 w 485775"/>
                <a:gd name="connsiteY1" fmla="*/ 40480 h 264318"/>
                <a:gd name="connsiteX2" fmla="*/ 266699 w 485775"/>
                <a:gd name="connsiteY2" fmla="*/ 109537 h 264318"/>
                <a:gd name="connsiteX3" fmla="*/ 414336 w 485775"/>
                <a:gd name="connsiteY3" fmla="*/ 33336 h 264318"/>
                <a:gd name="connsiteX4" fmla="*/ 388144 w 485775"/>
                <a:gd name="connsiteY4" fmla="*/ 0 h 264318"/>
                <a:gd name="connsiteX5" fmla="*/ 485775 w 485775"/>
                <a:gd name="connsiteY5" fmla="*/ 4762 h 264318"/>
                <a:gd name="connsiteX6" fmla="*/ 457201 w 485775"/>
                <a:gd name="connsiteY6" fmla="*/ 104772 h 264318"/>
                <a:gd name="connsiteX7" fmla="*/ 435769 w 485775"/>
                <a:gd name="connsiteY7" fmla="*/ 66675 h 264318"/>
                <a:gd name="connsiteX8" fmla="*/ 235744 w 485775"/>
                <a:gd name="connsiteY8" fmla="*/ 180975 h 264318"/>
                <a:gd name="connsiteX9" fmla="*/ 204788 w 485775"/>
                <a:gd name="connsiteY9" fmla="*/ 119062 h 264318"/>
                <a:gd name="connsiteX10" fmla="*/ 19050 w 485775"/>
                <a:gd name="connsiteY10" fmla="*/ 264318 h 264318"/>
                <a:gd name="connsiteX11" fmla="*/ 0 w 485775"/>
                <a:gd name="connsiteY11" fmla="*/ 180976 h 264318"/>
                <a:gd name="connsiteX0" fmla="*/ 0 w 495300"/>
                <a:gd name="connsiteY0" fmla="*/ 180976 h 264318"/>
                <a:gd name="connsiteX1" fmla="*/ 219074 w 495300"/>
                <a:gd name="connsiteY1" fmla="*/ 40480 h 264318"/>
                <a:gd name="connsiteX2" fmla="*/ 266699 w 495300"/>
                <a:gd name="connsiteY2" fmla="*/ 109537 h 264318"/>
                <a:gd name="connsiteX3" fmla="*/ 414336 w 495300"/>
                <a:gd name="connsiteY3" fmla="*/ 33336 h 264318"/>
                <a:gd name="connsiteX4" fmla="*/ 388144 w 495300"/>
                <a:gd name="connsiteY4" fmla="*/ 0 h 264318"/>
                <a:gd name="connsiteX5" fmla="*/ 495300 w 495300"/>
                <a:gd name="connsiteY5" fmla="*/ 4762 h 264318"/>
                <a:gd name="connsiteX6" fmla="*/ 457201 w 495300"/>
                <a:gd name="connsiteY6" fmla="*/ 104772 h 264318"/>
                <a:gd name="connsiteX7" fmla="*/ 435769 w 495300"/>
                <a:gd name="connsiteY7" fmla="*/ 66675 h 264318"/>
                <a:gd name="connsiteX8" fmla="*/ 235744 w 495300"/>
                <a:gd name="connsiteY8" fmla="*/ 180975 h 264318"/>
                <a:gd name="connsiteX9" fmla="*/ 204788 w 495300"/>
                <a:gd name="connsiteY9" fmla="*/ 119062 h 264318"/>
                <a:gd name="connsiteX10" fmla="*/ 19050 w 495300"/>
                <a:gd name="connsiteY10" fmla="*/ 264318 h 264318"/>
                <a:gd name="connsiteX11" fmla="*/ 0 w 495300"/>
                <a:gd name="connsiteY11" fmla="*/ 180976 h 264318"/>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04788 w 497681"/>
                <a:gd name="connsiteY9" fmla="*/ 119063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3358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3361 w 497681"/>
                <a:gd name="connsiteY1" fmla="*/ 28574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0030 w 497681"/>
                <a:gd name="connsiteY1" fmla="*/ 19049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14287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2857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0980 w 497681"/>
                <a:gd name="connsiteY1" fmla="*/ 4762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33362 w 497681"/>
                <a:gd name="connsiteY8" fmla="*/ 171451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52413"/>
                <a:gd name="connsiteX1" fmla="*/ 240505 w 497681"/>
                <a:gd name="connsiteY1" fmla="*/ 40481 h 252413"/>
                <a:gd name="connsiteX2" fmla="*/ 266699 w 497681"/>
                <a:gd name="connsiteY2" fmla="*/ 109538 h 252413"/>
                <a:gd name="connsiteX3" fmla="*/ 414336 w 497681"/>
                <a:gd name="connsiteY3" fmla="*/ 33337 h 252413"/>
                <a:gd name="connsiteX4" fmla="*/ 388144 w 497681"/>
                <a:gd name="connsiteY4" fmla="*/ 1 h 252413"/>
                <a:gd name="connsiteX5" fmla="*/ 497681 w 497681"/>
                <a:gd name="connsiteY5" fmla="*/ 0 h 252413"/>
                <a:gd name="connsiteX6" fmla="*/ 466726 w 497681"/>
                <a:gd name="connsiteY6" fmla="*/ 102391 h 252413"/>
                <a:gd name="connsiteX7" fmla="*/ 445294 w 497681"/>
                <a:gd name="connsiteY7" fmla="*/ 59532 h 252413"/>
                <a:gd name="connsiteX8" fmla="*/ 233362 w 497681"/>
                <a:gd name="connsiteY8" fmla="*/ 171451 h 252413"/>
                <a:gd name="connsiteX9" fmla="*/ 221457 w 497681"/>
                <a:gd name="connsiteY9" fmla="*/ 107156 h 252413"/>
                <a:gd name="connsiteX10" fmla="*/ 11906 w 497681"/>
                <a:gd name="connsiteY10" fmla="*/ 252413 h 252413"/>
                <a:gd name="connsiteX11" fmla="*/ 0 w 497681"/>
                <a:gd name="connsiteY11" fmla="*/ 180977 h 252413"/>
                <a:gd name="connsiteX0" fmla="*/ 0 w 509587"/>
                <a:gd name="connsiteY0" fmla="*/ 164309 h 252413"/>
                <a:gd name="connsiteX1" fmla="*/ 252411 w 509587"/>
                <a:gd name="connsiteY1" fmla="*/ 40481 h 252413"/>
                <a:gd name="connsiteX2" fmla="*/ 278605 w 509587"/>
                <a:gd name="connsiteY2" fmla="*/ 109538 h 252413"/>
                <a:gd name="connsiteX3" fmla="*/ 426242 w 509587"/>
                <a:gd name="connsiteY3" fmla="*/ 33337 h 252413"/>
                <a:gd name="connsiteX4" fmla="*/ 400050 w 509587"/>
                <a:gd name="connsiteY4" fmla="*/ 1 h 252413"/>
                <a:gd name="connsiteX5" fmla="*/ 509587 w 509587"/>
                <a:gd name="connsiteY5" fmla="*/ 0 h 252413"/>
                <a:gd name="connsiteX6" fmla="*/ 478632 w 509587"/>
                <a:gd name="connsiteY6" fmla="*/ 102391 h 252413"/>
                <a:gd name="connsiteX7" fmla="*/ 457200 w 509587"/>
                <a:gd name="connsiteY7" fmla="*/ 59532 h 252413"/>
                <a:gd name="connsiteX8" fmla="*/ 245268 w 509587"/>
                <a:gd name="connsiteY8" fmla="*/ 171451 h 252413"/>
                <a:gd name="connsiteX9" fmla="*/ 233363 w 509587"/>
                <a:gd name="connsiteY9" fmla="*/ 107156 h 252413"/>
                <a:gd name="connsiteX10" fmla="*/ 23812 w 509587"/>
                <a:gd name="connsiteY10" fmla="*/ 252413 h 252413"/>
                <a:gd name="connsiteX11" fmla="*/ 0 w 509587"/>
                <a:gd name="connsiteY11" fmla="*/ 164309 h 252413"/>
                <a:gd name="connsiteX0" fmla="*/ 0 w 507206"/>
                <a:gd name="connsiteY0" fmla="*/ 176215 h 252413"/>
                <a:gd name="connsiteX1" fmla="*/ 250030 w 507206"/>
                <a:gd name="connsiteY1" fmla="*/ 40481 h 252413"/>
                <a:gd name="connsiteX2" fmla="*/ 276224 w 507206"/>
                <a:gd name="connsiteY2" fmla="*/ 109538 h 252413"/>
                <a:gd name="connsiteX3" fmla="*/ 423861 w 507206"/>
                <a:gd name="connsiteY3" fmla="*/ 33337 h 252413"/>
                <a:gd name="connsiteX4" fmla="*/ 397669 w 507206"/>
                <a:gd name="connsiteY4" fmla="*/ 1 h 252413"/>
                <a:gd name="connsiteX5" fmla="*/ 507206 w 507206"/>
                <a:gd name="connsiteY5" fmla="*/ 0 h 252413"/>
                <a:gd name="connsiteX6" fmla="*/ 476251 w 507206"/>
                <a:gd name="connsiteY6" fmla="*/ 102391 h 252413"/>
                <a:gd name="connsiteX7" fmla="*/ 454819 w 507206"/>
                <a:gd name="connsiteY7" fmla="*/ 59532 h 252413"/>
                <a:gd name="connsiteX8" fmla="*/ 242887 w 507206"/>
                <a:gd name="connsiteY8" fmla="*/ 171451 h 252413"/>
                <a:gd name="connsiteX9" fmla="*/ 230982 w 507206"/>
                <a:gd name="connsiteY9" fmla="*/ 107156 h 252413"/>
                <a:gd name="connsiteX10" fmla="*/ 21431 w 507206"/>
                <a:gd name="connsiteY10" fmla="*/ 252413 h 252413"/>
                <a:gd name="connsiteX11" fmla="*/ 0 w 507206"/>
                <a:gd name="connsiteY11" fmla="*/ 176215 h 252413"/>
                <a:gd name="connsiteX0" fmla="*/ 0 w 502443"/>
                <a:gd name="connsiteY0" fmla="*/ 188121 h 252413"/>
                <a:gd name="connsiteX1" fmla="*/ 245267 w 502443"/>
                <a:gd name="connsiteY1" fmla="*/ 40481 h 252413"/>
                <a:gd name="connsiteX2" fmla="*/ 271461 w 502443"/>
                <a:gd name="connsiteY2" fmla="*/ 109538 h 252413"/>
                <a:gd name="connsiteX3" fmla="*/ 419098 w 502443"/>
                <a:gd name="connsiteY3" fmla="*/ 33337 h 252413"/>
                <a:gd name="connsiteX4" fmla="*/ 392906 w 502443"/>
                <a:gd name="connsiteY4" fmla="*/ 1 h 252413"/>
                <a:gd name="connsiteX5" fmla="*/ 502443 w 502443"/>
                <a:gd name="connsiteY5" fmla="*/ 0 h 252413"/>
                <a:gd name="connsiteX6" fmla="*/ 471488 w 502443"/>
                <a:gd name="connsiteY6" fmla="*/ 102391 h 252413"/>
                <a:gd name="connsiteX7" fmla="*/ 450056 w 502443"/>
                <a:gd name="connsiteY7" fmla="*/ 59532 h 252413"/>
                <a:gd name="connsiteX8" fmla="*/ 238124 w 502443"/>
                <a:gd name="connsiteY8" fmla="*/ 171451 h 252413"/>
                <a:gd name="connsiteX9" fmla="*/ 226219 w 502443"/>
                <a:gd name="connsiteY9" fmla="*/ 107156 h 252413"/>
                <a:gd name="connsiteX10" fmla="*/ 16668 w 502443"/>
                <a:gd name="connsiteY10" fmla="*/ 252413 h 252413"/>
                <a:gd name="connsiteX11" fmla="*/ 0 w 502443"/>
                <a:gd name="connsiteY11" fmla="*/ 188121 h 252413"/>
                <a:gd name="connsiteX0" fmla="*/ 0 w 502443"/>
                <a:gd name="connsiteY0" fmla="*/ 188121 h 250032"/>
                <a:gd name="connsiteX1" fmla="*/ 245267 w 502443"/>
                <a:gd name="connsiteY1" fmla="*/ 40481 h 250032"/>
                <a:gd name="connsiteX2" fmla="*/ 271461 w 502443"/>
                <a:gd name="connsiteY2" fmla="*/ 109538 h 250032"/>
                <a:gd name="connsiteX3" fmla="*/ 419098 w 502443"/>
                <a:gd name="connsiteY3" fmla="*/ 33337 h 250032"/>
                <a:gd name="connsiteX4" fmla="*/ 392906 w 502443"/>
                <a:gd name="connsiteY4" fmla="*/ 1 h 250032"/>
                <a:gd name="connsiteX5" fmla="*/ 502443 w 502443"/>
                <a:gd name="connsiteY5" fmla="*/ 0 h 250032"/>
                <a:gd name="connsiteX6" fmla="*/ 471488 w 502443"/>
                <a:gd name="connsiteY6" fmla="*/ 102391 h 250032"/>
                <a:gd name="connsiteX7" fmla="*/ 450056 w 502443"/>
                <a:gd name="connsiteY7" fmla="*/ 59532 h 250032"/>
                <a:gd name="connsiteX8" fmla="*/ 238124 w 502443"/>
                <a:gd name="connsiteY8" fmla="*/ 171451 h 250032"/>
                <a:gd name="connsiteX9" fmla="*/ 226219 w 502443"/>
                <a:gd name="connsiteY9" fmla="*/ 107156 h 250032"/>
                <a:gd name="connsiteX10" fmla="*/ 26193 w 502443"/>
                <a:gd name="connsiteY10" fmla="*/ 250032 h 250032"/>
                <a:gd name="connsiteX11" fmla="*/ 0 w 502443"/>
                <a:gd name="connsiteY11" fmla="*/ 188121 h 250032"/>
                <a:gd name="connsiteX0" fmla="*/ 0 w 502443"/>
                <a:gd name="connsiteY0" fmla="*/ 188121 h 247651"/>
                <a:gd name="connsiteX1" fmla="*/ 245267 w 502443"/>
                <a:gd name="connsiteY1" fmla="*/ 40481 h 247651"/>
                <a:gd name="connsiteX2" fmla="*/ 271461 w 502443"/>
                <a:gd name="connsiteY2" fmla="*/ 109538 h 247651"/>
                <a:gd name="connsiteX3" fmla="*/ 419098 w 502443"/>
                <a:gd name="connsiteY3" fmla="*/ 33337 h 247651"/>
                <a:gd name="connsiteX4" fmla="*/ 392906 w 502443"/>
                <a:gd name="connsiteY4" fmla="*/ 1 h 247651"/>
                <a:gd name="connsiteX5" fmla="*/ 502443 w 502443"/>
                <a:gd name="connsiteY5" fmla="*/ 0 h 247651"/>
                <a:gd name="connsiteX6" fmla="*/ 471488 w 502443"/>
                <a:gd name="connsiteY6" fmla="*/ 102391 h 247651"/>
                <a:gd name="connsiteX7" fmla="*/ 450056 w 502443"/>
                <a:gd name="connsiteY7" fmla="*/ 59532 h 247651"/>
                <a:gd name="connsiteX8" fmla="*/ 238124 w 502443"/>
                <a:gd name="connsiteY8" fmla="*/ 171451 h 247651"/>
                <a:gd name="connsiteX9" fmla="*/ 226219 w 502443"/>
                <a:gd name="connsiteY9" fmla="*/ 107156 h 247651"/>
                <a:gd name="connsiteX10" fmla="*/ 28574 w 502443"/>
                <a:gd name="connsiteY10" fmla="*/ 247651 h 247651"/>
                <a:gd name="connsiteX11" fmla="*/ 0 w 502443"/>
                <a:gd name="connsiteY11" fmla="*/ 188121 h 247651"/>
                <a:gd name="connsiteX0" fmla="*/ 0 w 504824"/>
                <a:gd name="connsiteY0" fmla="*/ 192883 h 247651"/>
                <a:gd name="connsiteX1" fmla="*/ 247648 w 504824"/>
                <a:gd name="connsiteY1" fmla="*/ 40481 h 247651"/>
                <a:gd name="connsiteX2" fmla="*/ 273842 w 504824"/>
                <a:gd name="connsiteY2" fmla="*/ 109538 h 247651"/>
                <a:gd name="connsiteX3" fmla="*/ 421479 w 504824"/>
                <a:gd name="connsiteY3" fmla="*/ 33337 h 247651"/>
                <a:gd name="connsiteX4" fmla="*/ 395287 w 504824"/>
                <a:gd name="connsiteY4" fmla="*/ 1 h 247651"/>
                <a:gd name="connsiteX5" fmla="*/ 504824 w 504824"/>
                <a:gd name="connsiteY5" fmla="*/ 0 h 247651"/>
                <a:gd name="connsiteX6" fmla="*/ 473869 w 504824"/>
                <a:gd name="connsiteY6" fmla="*/ 102391 h 247651"/>
                <a:gd name="connsiteX7" fmla="*/ 452437 w 504824"/>
                <a:gd name="connsiteY7" fmla="*/ 59532 h 247651"/>
                <a:gd name="connsiteX8" fmla="*/ 240505 w 504824"/>
                <a:gd name="connsiteY8" fmla="*/ 171451 h 247651"/>
                <a:gd name="connsiteX9" fmla="*/ 228600 w 504824"/>
                <a:gd name="connsiteY9" fmla="*/ 107156 h 247651"/>
                <a:gd name="connsiteX10" fmla="*/ 30955 w 504824"/>
                <a:gd name="connsiteY10" fmla="*/ 247651 h 247651"/>
                <a:gd name="connsiteX11" fmla="*/ 0 w 504824"/>
                <a:gd name="connsiteY11" fmla="*/ 192883 h 247651"/>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3869 w 504824"/>
                <a:gd name="connsiteY6" fmla="*/ 107154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400050 w 504824"/>
                <a:gd name="connsiteY4" fmla="*/ 9527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4824" h="252414">
                  <a:moveTo>
                    <a:pt x="0" y="197646"/>
                  </a:moveTo>
                  <a:lnTo>
                    <a:pt x="247648" y="45244"/>
                  </a:lnTo>
                  <a:lnTo>
                    <a:pt x="273842" y="114301"/>
                  </a:lnTo>
                  <a:lnTo>
                    <a:pt x="421479" y="38100"/>
                  </a:lnTo>
                  <a:lnTo>
                    <a:pt x="400050" y="9527"/>
                  </a:lnTo>
                  <a:lnTo>
                    <a:pt x="504824" y="0"/>
                  </a:lnTo>
                  <a:lnTo>
                    <a:pt x="471488" y="100011"/>
                  </a:lnTo>
                  <a:lnTo>
                    <a:pt x="452437" y="64295"/>
                  </a:lnTo>
                  <a:lnTo>
                    <a:pt x="240505" y="176214"/>
                  </a:lnTo>
                  <a:lnTo>
                    <a:pt x="228600" y="111919"/>
                  </a:lnTo>
                  <a:lnTo>
                    <a:pt x="30955" y="252414"/>
                  </a:lnTo>
                  <a:lnTo>
                    <a:pt x="0" y="197646"/>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sp>
        <p:nvSpPr>
          <p:cNvPr id="51" name="TextBox 50"/>
          <p:cNvSpPr txBox="1"/>
          <p:nvPr/>
        </p:nvSpPr>
        <p:spPr>
          <a:xfrm>
            <a:off x="1295720" y="5910944"/>
            <a:ext cx="4111166" cy="1431161"/>
          </a:xfrm>
          <a:prstGeom prst="rect">
            <a:avLst/>
          </a:prstGeom>
          <a:solidFill>
            <a:srgbClr val="EC7320"/>
          </a:solidFill>
        </p:spPr>
        <p:txBody>
          <a:bodyPr wrap="square" tIns="0" rtlCol="0">
            <a:spAutoFit/>
          </a:bodyPr>
          <a:lstStyle/>
          <a:p>
            <a:pPr marL="231775" indent="-231775"/>
            <a:r>
              <a:rPr lang="en-US" sz="1000" dirty="0">
                <a:solidFill>
                  <a:schemeClr val="bg1"/>
                </a:solidFill>
                <a:latin typeface="Arial Narrow" panose="020B0606020202030204" pitchFamily="34" charset="0"/>
              </a:rPr>
              <a:t>Quincy Credit </a:t>
            </a:r>
            <a:r>
              <a:rPr lang="en-US" sz="1000" dirty="0" smtClean="0">
                <a:solidFill>
                  <a:schemeClr val="bg1"/>
                </a:solidFill>
                <a:latin typeface="Arial Narrow" panose="020B0606020202030204" pitchFamily="34" charset="0"/>
              </a:rPr>
              <a:t>Union - </a:t>
            </a:r>
            <a:r>
              <a:rPr lang="en-US" sz="1000" dirty="0">
                <a:solidFill>
                  <a:schemeClr val="bg1"/>
                </a:solidFill>
                <a:latin typeface="Arial Narrow" panose="020B0606020202030204" pitchFamily="34" charset="0"/>
              </a:rPr>
              <a:t>Provided financial literacy curriculum and materials; Provided guest speakers; Planned and/or hosted FLP event (Credit for Life Fair); Provided funding for FLP events and/or </a:t>
            </a:r>
            <a:r>
              <a:rPr lang="en-US" sz="1000" dirty="0" smtClean="0">
                <a:solidFill>
                  <a:schemeClr val="bg1"/>
                </a:solidFill>
                <a:latin typeface="Arial Narrow" panose="020B0606020202030204" pitchFamily="34" charset="0"/>
              </a:rPr>
              <a:t>materials</a:t>
            </a:r>
          </a:p>
          <a:p>
            <a:pPr marL="231775" indent="-231775"/>
            <a:r>
              <a:rPr lang="en-US" sz="1000" dirty="0">
                <a:solidFill>
                  <a:schemeClr val="bg1"/>
                </a:solidFill>
                <a:latin typeface="Arial Narrow" panose="020B0606020202030204" pitchFamily="34" charset="0"/>
              </a:rPr>
              <a:t>Quincy </a:t>
            </a:r>
            <a:r>
              <a:rPr lang="en-US" sz="1000" dirty="0" smtClean="0">
                <a:solidFill>
                  <a:schemeClr val="bg1"/>
                </a:solidFill>
                <a:latin typeface="Arial Narrow" panose="020B0606020202030204" pitchFamily="34" charset="0"/>
              </a:rPr>
              <a:t>College - </a:t>
            </a:r>
            <a:r>
              <a:rPr lang="en-US" sz="1000" dirty="0">
                <a:solidFill>
                  <a:schemeClr val="bg1"/>
                </a:solidFill>
                <a:latin typeface="Arial Narrow" panose="020B0606020202030204" pitchFamily="34" charset="0"/>
              </a:rPr>
              <a:t>Provided funding for FLP events and/or materials; Planned and/or hosted FLP event (Job Fair)</a:t>
            </a:r>
            <a:r>
              <a:rPr lang="en-US" sz="1000" dirty="0" smtClean="0">
                <a:solidFill>
                  <a:schemeClr val="bg1"/>
                </a:solidFill>
                <a:latin typeface="Arial Narrow" panose="020B0606020202030204" pitchFamily="34" charset="0"/>
              </a:rPr>
              <a:t> </a:t>
            </a:r>
          </a:p>
          <a:p>
            <a:pPr marL="231775" indent="-231775"/>
            <a:r>
              <a:rPr lang="en-US" sz="1000" dirty="0" smtClean="0">
                <a:solidFill>
                  <a:schemeClr val="bg1"/>
                </a:solidFill>
                <a:latin typeface="Arial Narrow" panose="020B0606020202030204" pitchFamily="34" charset="0"/>
              </a:rPr>
              <a:t>Quincy </a:t>
            </a:r>
            <a:r>
              <a:rPr lang="en-US" sz="1000" dirty="0">
                <a:solidFill>
                  <a:schemeClr val="bg1"/>
                </a:solidFill>
                <a:latin typeface="Arial Narrow" panose="020B0606020202030204" pitchFamily="34" charset="0"/>
              </a:rPr>
              <a:t>Asian Resources </a:t>
            </a:r>
            <a:r>
              <a:rPr lang="en-US" sz="1000" dirty="0" smtClean="0">
                <a:solidFill>
                  <a:schemeClr val="bg1"/>
                </a:solidFill>
                <a:latin typeface="Arial Narrow" panose="020B0606020202030204" pitchFamily="34" charset="0"/>
              </a:rPr>
              <a:t> - </a:t>
            </a:r>
            <a:r>
              <a:rPr lang="en-US" sz="1000" dirty="0">
                <a:solidFill>
                  <a:schemeClr val="bg1"/>
                </a:solidFill>
                <a:latin typeface="Arial Narrow" panose="020B0606020202030204" pitchFamily="34" charset="0"/>
              </a:rPr>
              <a:t>Provided financial literacy curriculum and materials; Provided guest speakers; High School Adult Financial Literacy </a:t>
            </a:r>
            <a:r>
              <a:rPr lang="en-US" sz="1000" dirty="0" smtClean="0">
                <a:solidFill>
                  <a:schemeClr val="bg1"/>
                </a:solidFill>
                <a:latin typeface="Arial Narrow" panose="020B0606020202030204" pitchFamily="34" charset="0"/>
              </a:rPr>
              <a:t>Program</a:t>
            </a:r>
          </a:p>
          <a:p>
            <a:pPr marL="231775" indent="-231775"/>
            <a:r>
              <a:rPr lang="en-US" sz="1000" dirty="0" err="1" smtClean="0">
                <a:solidFill>
                  <a:schemeClr val="bg1"/>
                </a:solidFill>
                <a:latin typeface="Arial Narrow" panose="020B0606020202030204" pitchFamily="34" charset="0"/>
              </a:rPr>
              <a:t>Tackey</a:t>
            </a:r>
            <a:r>
              <a:rPr lang="en-US" sz="1000" dirty="0" smtClean="0">
                <a:solidFill>
                  <a:schemeClr val="bg1"/>
                </a:solidFill>
                <a:latin typeface="Arial Narrow" panose="020B0606020202030204" pitchFamily="34" charset="0"/>
              </a:rPr>
              <a:t> </a:t>
            </a:r>
            <a:r>
              <a:rPr lang="en-US" sz="1000" dirty="0">
                <a:solidFill>
                  <a:schemeClr val="bg1"/>
                </a:solidFill>
                <a:latin typeface="Arial Narrow" panose="020B0606020202030204" pitchFamily="34" charset="0"/>
              </a:rPr>
              <a:t>Chan (MA State Representative</a:t>
            </a:r>
            <a:r>
              <a:rPr lang="en-US" sz="1000" dirty="0" smtClean="0">
                <a:solidFill>
                  <a:schemeClr val="bg1"/>
                </a:solidFill>
                <a:latin typeface="Arial Narrow" panose="020B0606020202030204" pitchFamily="34" charset="0"/>
              </a:rPr>
              <a:t>) - </a:t>
            </a:r>
            <a:r>
              <a:rPr lang="en-US" sz="1000" dirty="0">
                <a:solidFill>
                  <a:schemeClr val="bg1"/>
                </a:solidFill>
                <a:latin typeface="Arial Narrow" panose="020B0606020202030204" pitchFamily="34" charset="0"/>
              </a:rPr>
              <a:t>Guest speaker; Offered job shadowing opportunities</a:t>
            </a:r>
          </a:p>
        </p:txBody>
      </p:sp>
      <p:sp>
        <p:nvSpPr>
          <p:cNvPr id="3" name="TextBox 2"/>
          <p:cNvSpPr txBox="1"/>
          <p:nvPr/>
        </p:nvSpPr>
        <p:spPr>
          <a:xfrm>
            <a:off x="5491582" y="6211316"/>
            <a:ext cx="4566817" cy="861774"/>
          </a:xfrm>
          <a:prstGeom prst="rect">
            <a:avLst/>
          </a:prstGeom>
          <a:solidFill>
            <a:srgbClr val="EC7320"/>
          </a:solidFill>
        </p:spPr>
        <p:txBody>
          <a:bodyPr wrap="square" rtlCol="0">
            <a:spAutoFit/>
          </a:bodyPr>
          <a:lstStyle/>
          <a:p>
            <a:pPr marL="231775" indent="-231775">
              <a:spcAft>
                <a:spcPts val="600"/>
              </a:spcAft>
            </a:pPr>
            <a:r>
              <a:rPr lang="en-US" sz="1000" dirty="0">
                <a:solidFill>
                  <a:schemeClr val="bg1"/>
                </a:solidFill>
                <a:latin typeface="Arial Narrow" panose="020B0606020202030204" pitchFamily="34" charset="0"/>
              </a:rPr>
              <a:t>Revere Municipal Credit </a:t>
            </a:r>
            <a:r>
              <a:rPr lang="en-US" sz="1000" dirty="0" smtClean="0">
                <a:solidFill>
                  <a:schemeClr val="bg1"/>
                </a:solidFill>
                <a:latin typeface="Arial Narrow" panose="020B0606020202030204" pitchFamily="34" charset="0"/>
              </a:rPr>
              <a:t>Union - </a:t>
            </a:r>
            <a:r>
              <a:rPr lang="en-US" sz="1000" dirty="0">
                <a:solidFill>
                  <a:schemeClr val="bg1"/>
                </a:solidFill>
                <a:latin typeface="Arial Narrow" panose="020B0606020202030204" pitchFamily="34" charset="0"/>
              </a:rPr>
              <a:t>Provided guest speakers; Provided funding for FLP events and/or </a:t>
            </a:r>
            <a:r>
              <a:rPr lang="en-US" sz="1000" dirty="0" smtClean="0">
                <a:solidFill>
                  <a:schemeClr val="bg1"/>
                </a:solidFill>
                <a:latin typeface="Arial Narrow" panose="020B0606020202030204" pitchFamily="34" charset="0"/>
              </a:rPr>
              <a:t>materials</a:t>
            </a:r>
          </a:p>
          <a:p>
            <a:pPr marL="231775" indent="-231775">
              <a:spcAft>
                <a:spcPts val="600"/>
              </a:spcAft>
            </a:pPr>
            <a:r>
              <a:rPr lang="en-US" sz="1000" dirty="0" err="1">
                <a:solidFill>
                  <a:schemeClr val="bg1"/>
                </a:solidFill>
                <a:latin typeface="Arial Narrow" panose="020B0606020202030204" pitchFamily="34" charset="0"/>
              </a:rPr>
              <a:t>Axa</a:t>
            </a:r>
            <a:r>
              <a:rPr lang="en-US" sz="1000" dirty="0">
                <a:solidFill>
                  <a:schemeClr val="bg1"/>
                </a:solidFill>
                <a:latin typeface="Arial Narrow" panose="020B0606020202030204" pitchFamily="34" charset="0"/>
              </a:rPr>
              <a:t> Equitable </a:t>
            </a:r>
            <a:r>
              <a:rPr lang="en-US" sz="1000" dirty="0" smtClean="0">
                <a:solidFill>
                  <a:schemeClr val="bg1"/>
                </a:solidFill>
                <a:latin typeface="Arial Narrow" panose="020B0606020202030204" pitchFamily="34" charset="0"/>
              </a:rPr>
              <a:t>Consultant - </a:t>
            </a:r>
            <a:r>
              <a:rPr lang="en-US" sz="1000" dirty="0">
                <a:solidFill>
                  <a:schemeClr val="bg1"/>
                </a:solidFill>
                <a:latin typeface="Arial Narrow" panose="020B0606020202030204" pitchFamily="34" charset="0"/>
              </a:rPr>
              <a:t>Provided guest </a:t>
            </a:r>
            <a:r>
              <a:rPr lang="en-US" sz="1000" dirty="0" smtClean="0">
                <a:solidFill>
                  <a:schemeClr val="bg1"/>
                </a:solidFill>
                <a:latin typeface="Arial Narrow" panose="020B0606020202030204" pitchFamily="34" charset="0"/>
              </a:rPr>
              <a:t>speakers</a:t>
            </a:r>
          </a:p>
          <a:p>
            <a:pPr marL="231775" indent="-231775">
              <a:spcAft>
                <a:spcPts val="600"/>
              </a:spcAft>
            </a:pPr>
            <a:r>
              <a:rPr lang="en-US" sz="1000" dirty="0">
                <a:solidFill>
                  <a:schemeClr val="bg1"/>
                </a:solidFill>
                <a:latin typeface="Arial Narrow" panose="020B0606020202030204" pitchFamily="34" charset="0"/>
              </a:rPr>
              <a:t>Wheelock </a:t>
            </a:r>
            <a:r>
              <a:rPr lang="en-US" sz="1000" dirty="0" smtClean="0">
                <a:solidFill>
                  <a:schemeClr val="bg1"/>
                </a:solidFill>
                <a:latin typeface="Arial Narrow" panose="020B0606020202030204" pitchFamily="34" charset="0"/>
              </a:rPr>
              <a:t>College - </a:t>
            </a:r>
            <a:r>
              <a:rPr lang="en-US" sz="1000" dirty="0">
                <a:solidFill>
                  <a:schemeClr val="bg1"/>
                </a:solidFill>
                <a:latin typeface="Arial Narrow" panose="020B0606020202030204" pitchFamily="34" charset="0"/>
              </a:rPr>
              <a:t>Provided professional development</a:t>
            </a:r>
          </a:p>
        </p:txBody>
      </p:sp>
      <p:cxnSp>
        <p:nvCxnSpPr>
          <p:cNvPr id="144" name="Straight Connector 143" descr="white vertical line, column divider"/>
          <p:cNvCxnSpPr/>
          <p:nvPr/>
        </p:nvCxnSpPr>
        <p:spPr>
          <a:xfrm>
            <a:off x="5472072" y="712381"/>
            <a:ext cx="0" cy="7059286"/>
          </a:xfrm>
          <a:prstGeom prst="line">
            <a:avLst/>
          </a:prstGeom>
          <a:ln w="349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555491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144" descr="Contact row background"/>
          <p:cNvSpPr/>
          <p:nvPr/>
        </p:nvSpPr>
        <p:spPr>
          <a:xfrm>
            <a:off x="0" y="7511970"/>
            <a:ext cx="10058400" cy="271187"/>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lumMod val="95000"/>
                </a:prstClr>
              </a:solidFill>
            </a:endParaRPr>
          </a:p>
        </p:txBody>
      </p:sp>
      <p:sp>
        <p:nvSpPr>
          <p:cNvPr id="127" name="Rectangle 126" descr="District row background"/>
          <p:cNvSpPr/>
          <p:nvPr/>
        </p:nvSpPr>
        <p:spPr>
          <a:xfrm>
            <a:off x="0" y="757725"/>
            <a:ext cx="10058400" cy="317446"/>
          </a:xfrm>
          <a:prstGeom prst="rect">
            <a:avLst/>
          </a:prstGeom>
          <a:solidFill>
            <a:srgbClr val="93C5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8" name="Rectangle 127" descr="Details row background"/>
          <p:cNvSpPr/>
          <p:nvPr/>
        </p:nvSpPr>
        <p:spPr>
          <a:xfrm>
            <a:off x="0" y="1076619"/>
            <a:ext cx="10058400" cy="2606381"/>
          </a:xfrm>
          <a:prstGeom prst="rect">
            <a:avLst/>
          </a:prstGeom>
          <a:solidFill>
            <a:srgbClr val="4371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9" name="Rectangle 128" descr="Description row background"/>
          <p:cNvSpPr/>
          <p:nvPr/>
        </p:nvSpPr>
        <p:spPr>
          <a:xfrm>
            <a:off x="0" y="3676650"/>
            <a:ext cx="10058400" cy="1883419"/>
          </a:xfrm>
          <a:prstGeom prst="rect">
            <a:avLst/>
          </a:prstGeom>
          <a:solidFill>
            <a:srgbClr val="5A6E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Rectangle 129" descr="Exteranl Partners row background"/>
          <p:cNvSpPr/>
          <p:nvPr/>
        </p:nvSpPr>
        <p:spPr>
          <a:xfrm>
            <a:off x="0" y="5511800"/>
            <a:ext cx="10058400" cy="2011745"/>
          </a:xfrm>
          <a:prstGeom prst="rect">
            <a:avLst/>
          </a:prstGeom>
          <a:solidFill>
            <a:srgbClr val="EC73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3" name="TextBox 32"/>
          <p:cNvSpPr txBox="1"/>
          <p:nvPr/>
        </p:nvSpPr>
        <p:spPr>
          <a:xfrm>
            <a:off x="1" y="757009"/>
            <a:ext cx="1244008" cy="318161"/>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District</a:t>
            </a:r>
            <a:endParaRPr lang="en-US" sz="1500" dirty="0">
              <a:solidFill>
                <a:prstClr val="white"/>
              </a:solidFill>
              <a:latin typeface="Arial" panose="020B0604020202020204" pitchFamily="34" charset="0"/>
              <a:cs typeface="Arial" panose="020B0604020202020204" pitchFamily="34" charset="0"/>
            </a:endParaRPr>
          </a:p>
        </p:txBody>
      </p:sp>
      <p:sp>
        <p:nvSpPr>
          <p:cNvPr id="117" name="TextBox 116"/>
          <p:cNvSpPr txBox="1"/>
          <p:nvPr/>
        </p:nvSpPr>
        <p:spPr>
          <a:xfrm>
            <a:off x="1" y="5794737"/>
            <a:ext cx="1236268" cy="1477926"/>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External Partners</a:t>
            </a:r>
            <a:endParaRPr lang="en-US" sz="1500" dirty="0">
              <a:solidFill>
                <a:prstClr val="white"/>
              </a:solidFill>
              <a:latin typeface="Arial" panose="020B0604020202020204" pitchFamily="34" charset="0"/>
              <a:cs typeface="Arial" panose="020B0604020202020204" pitchFamily="34" charset="0"/>
            </a:endParaRPr>
          </a:p>
        </p:txBody>
      </p:sp>
      <p:sp>
        <p:nvSpPr>
          <p:cNvPr id="120" name="TextBox 119"/>
          <p:cNvSpPr txBox="1"/>
          <p:nvPr/>
        </p:nvSpPr>
        <p:spPr>
          <a:xfrm>
            <a:off x="-1801" y="7511970"/>
            <a:ext cx="1252700" cy="250851"/>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Contact</a:t>
            </a:r>
            <a:endParaRPr lang="en-US" sz="1500" dirty="0">
              <a:solidFill>
                <a:prstClr val="white"/>
              </a:solidFill>
              <a:latin typeface="Arial" panose="020B0604020202020204" pitchFamily="34" charset="0"/>
              <a:cs typeface="Arial" panose="020B0604020202020204" pitchFamily="34" charset="0"/>
            </a:endParaRPr>
          </a:p>
        </p:txBody>
      </p:sp>
      <p:sp>
        <p:nvSpPr>
          <p:cNvPr id="147" name="TextBox 146"/>
          <p:cNvSpPr txBox="1"/>
          <p:nvPr/>
        </p:nvSpPr>
        <p:spPr>
          <a:xfrm>
            <a:off x="-4631" y="3721100"/>
            <a:ext cx="1255530" cy="1828211"/>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Description</a:t>
            </a:r>
            <a:endParaRPr lang="en-US" sz="1500" dirty="0">
              <a:solidFill>
                <a:prstClr val="white"/>
              </a:solidFill>
              <a:latin typeface="Arial" panose="020B0604020202020204" pitchFamily="34" charset="0"/>
              <a:cs typeface="Arial" panose="020B0604020202020204" pitchFamily="34" charset="0"/>
            </a:endParaRPr>
          </a:p>
        </p:txBody>
      </p:sp>
      <p:sp>
        <p:nvSpPr>
          <p:cNvPr id="149" name="Rectangle 148"/>
          <p:cNvSpPr/>
          <p:nvPr/>
        </p:nvSpPr>
        <p:spPr>
          <a:xfrm>
            <a:off x="1257975" y="6879421"/>
            <a:ext cx="2933636" cy="1485324"/>
          </a:xfrm>
          <a:prstGeom prst="rect">
            <a:avLst/>
          </a:prstGeom>
        </p:spPr>
        <p:txBody>
          <a:bodyPr wrap="square" anchor="ctr" anchorCtr="0">
            <a:noAutofit/>
          </a:bodyPr>
          <a:lstStyle/>
          <a:p>
            <a:pPr>
              <a:defRPr/>
            </a:pPr>
            <a:endParaRPr lang="en-US" sz="1000" b="1" kern="0" dirty="0" smtClean="0">
              <a:solidFill>
                <a:prstClr val="white">
                  <a:lumMod val="95000"/>
                </a:prstClr>
              </a:solidFill>
              <a:latin typeface="Arial Narrow" pitchFamily="34" charset="0"/>
              <a:cs typeface="Arial" panose="020B0604020202020204" pitchFamily="34" charset="0"/>
            </a:endParaRPr>
          </a:p>
        </p:txBody>
      </p:sp>
      <p:sp>
        <p:nvSpPr>
          <p:cNvPr id="182" name="Rectangle 181"/>
          <p:cNvSpPr/>
          <p:nvPr/>
        </p:nvSpPr>
        <p:spPr>
          <a:xfrm>
            <a:off x="1286532" y="768958"/>
            <a:ext cx="4148415" cy="310101"/>
          </a:xfrm>
          <a:prstGeom prst="rect">
            <a:avLst/>
          </a:prstGeom>
        </p:spPr>
        <p:txBody>
          <a:bodyPr wrap="square" anchor="ctr" anchorCtr="0">
            <a:noAutofit/>
          </a:bodyPr>
          <a:lstStyle/>
          <a:p>
            <a:pPr algn="ctr">
              <a:defRPr/>
            </a:pPr>
            <a:r>
              <a:rPr lang="en-US" sz="1200" b="1" kern="0" dirty="0" smtClean="0">
                <a:solidFill>
                  <a:prstClr val="black">
                    <a:lumMod val="85000"/>
                    <a:lumOff val="15000"/>
                  </a:prstClr>
                </a:solidFill>
                <a:latin typeface="Arial Narrow" pitchFamily="34" charset="0"/>
                <a:cs typeface="Arial" panose="020B0604020202020204" pitchFamily="34" charset="0"/>
              </a:rPr>
              <a:t>Salem – Salem High School</a:t>
            </a:r>
            <a:endParaRPr lang="en-US" sz="1200" b="1" kern="0" dirty="0">
              <a:solidFill>
                <a:prstClr val="black">
                  <a:lumMod val="85000"/>
                  <a:lumOff val="15000"/>
                </a:prstClr>
              </a:solidFill>
              <a:latin typeface="Arial Narrow" pitchFamily="34" charset="0"/>
              <a:cs typeface="Arial" panose="020B0604020202020204" pitchFamily="34" charset="0"/>
            </a:endParaRPr>
          </a:p>
        </p:txBody>
      </p:sp>
      <p:sp>
        <p:nvSpPr>
          <p:cNvPr id="184" name="Rectangle 183"/>
          <p:cNvSpPr/>
          <p:nvPr/>
        </p:nvSpPr>
        <p:spPr>
          <a:xfrm>
            <a:off x="1293616" y="3678054"/>
            <a:ext cx="4160511" cy="1827396"/>
          </a:xfrm>
          <a:prstGeom prst="rect">
            <a:avLst/>
          </a:prstGeom>
          <a:solidFill>
            <a:srgbClr val="5A6E8C"/>
          </a:solidFill>
        </p:spPr>
        <p:txBody>
          <a:bodyPr wrap="square" tIns="0" bIns="0" anchor="ctr" anchorCtr="0">
            <a:noAutofit/>
          </a:bodyPr>
          <a:lstStyle/>
          <a:p>
            <a:pPr>
              <a:defRPr/>
            </a:pPr>
            <a:r>
              <a:rPr lang="en-US" sz="1000" dirty="0">
                <a:solidFill>
                  <a:schemeClr val="bg1"/>
                </a:solidFill>
                <a:latin typeface="Arial Narrow" panose="020B0606020202030204" pitchFamily="34" charset="0"/>
              </a:rPr>
              <a:t>The National Education for Financial Education (NEFE) High School Financial Planning Program’s publication served as the primary curriculum.  However, lessons were continually supplemented with current material.  In addition, we updated the college financing unit to follow research regarding jobs and anticipated related salaries.   We used our iPads for research and the financial literacy applications which were purchased and used last year.  The application, “On Your Own” took students through a year of working and living on their own with income and real-life expenses to plan for and pay.  On May 20, approximately 60 seniors attended a Reality Fair.  The event, which was held at the </a:t>
            </a:r>
            <a:r>
              <a:rPr lang="en-US" sz="1000" dirty="0" err="1">
                <a:solidFill>
                  <a:schemeClr val="bg1"/>
                </a:solidFill>
                <a:latin typeface="Arial Narrow" panose="020B0606020202030204" pitchFamily="34" charset="0"/>
              </a:rPr>
              <a:t>Bertolon</a:t>
            </a:r>
            <a:r>
              <a:rPr lang="en-US" sz="1000" dirty="0">
                <a:solidFill>
                  <a:schemeClr val="bg1"/>
                </a:solidFill>
                <a:latin typeface="Arial Narrow" panose="020B0606020202030204" pitchFamily="34" charset="0"/>
              </a:rPr>
              <a:t> School of Business at Salem State University, was coordinated by Kevin Noyes from People’s United Bank, as well as Andrew </a:t>
            </a:r>
            <a:r>
              <a:rPr lang="en-US" sz="1000" dirty="0" err="1">
                <a:solidFill>
                  <a:schemeClr val="bg1"/>
                </a:solidFill>
                <a:latin typeface="Arial Narrow" panose="020B0606020202030204" pitchFamily="34" charset="0"/>
              </a:rPr>
              <a:t>Wulf</a:t>
            </a:r>
            <a:r>
              <a:rPr lang="en-US" sz="1000" dirty="0">
                <a:solidFill>
                  <a:schemeClr val="bg1"/>
                </a:solidFill>
                <a:latin typeface="Arial Narrow" panose="020B0606020202030204" pitchFamily="34" charset="0"/>
              </a:rPr>
              <a:t>, Carlos </a:t>
            </a:r>
            <a:r>
              <a:rPr lang="en-US" sz="1000" dirty="0" err="1">
                <a:solidFill>
                  <a:schemeClr val="bg1"/>
                </a:solidFill>
                <a:latin typeface="Arial Narrow" panose="020B0606020202030204" pitchFamily="34" charset="0"/>
              </a:rPr>
              <a:t>Moscoso</a:t>
            </a:r>
            <a:r>
              <a:rPr lang="en-US" sz="1000" dirty="0">
                <a:solidFill>
                  <a:schemeClr val="bg1"/>
                </a:solidFill>
                <a:latin typeface="Arial Narrow" panose="020B0606020202030204" pitchFamily="34" charset="0"/>
              </a:rPr>
              <a:t>, and Virginia LeBlanc from Salem High.  Rob </a:t>
            </a:r>
            <a:r>
              <a:rPr lang="en-US" sz="1000" dirty="0" err="1">
                <a:solidFill>
                  <a:schemeClr val="bg1"/>
                </a:solidFill>
                <a:latin typeface="Arial Narrow" panose="020B0606020202030204" pitchFamily="34" charset="0"/>
              </a:rPr>
              <a:t>Lutts</a:t>
            </a:r>
            <a:r>
              <a:rPr lang="en-US" sz="1000" dirty="0">
                <a:solidFill>
                  <a:schemeClr val="bg1"/>
                </a:solidFill>
                <a:latin typeface="Arial Narrow" panose="020B0606020202030204" pitchFamily="34" charset="0"/>
              </a:rPr>
              <a:t>, who is president of Cabot Money Management, was also involved and offered to help with </a:t>
            </a:r>
            <a:r>
              <a:rPr lang="en-US" sz="1000" dirty="0" smtClean="0">
                <a:solidFill>
                  <a:schemeClr val="bg1"/>
                </a:solidFill>
                <a:latin typeface="Arial Narrow" panose="020B0606020202030204" pitchFamily="34" charset="0"/>
              </a:rPr>
              <a:t>funding.</a:t>
            </a:r>
            <a:endParaRPr lang="en-US" sz="1000" kern="0" dirty="0" smtClean="0">
              <a:solidFill>
                <a:schemeClr val="bg1"/>
              </a:solidFill>
              <a:latin typeface="Arial Narrow" pitchFamily="34" charset="0"/>
              <a:cs typeface="Arial" panose="020B0604020202020204" pitchFamily="34" charset="0"/>
            </a:endParaRPr>
          </a:p>
        </p:txBody>
      </p:sp>
      <p:sp>
        <p:nvSpPr>
          <p:cNvPr id="185" name="Rectangle 184"/>
          <p:cNvSpPr/>
          <p:nvPr/>
        </p:nvSpPr>
        <p:spPr>
          <a:xfrm>
            <a:off x="1286317" y="6897130"/>
            <a:ext cx="4147074" cy="1485324"/>
          </a:xfrm>
          <a:prstGeom prst="rect">
            <a:avLst/>
          </a:prstGeom>
        </p:spPr>
        <p:txBody>
          <a:bodyPr wrap="square" anchor="ctr" anchorCtr="0">
            <a:noAutofit/>
          </a:bodyPr>
          <a:lstStyle/>
          <a:p>
            <a:pPr>
              <a:defRPr/>
            </a:pPr>
            <a:endParaRPr lang="en-US" sz="1000" b="1" kern="0" dirty="0" smtClean="0">
              <a:solidFill>
                <a:prstClr val="white">
                  <a:lumMod val="95000"/>
                </a:prstClr>
              </a:solidFill>
              <a:latin typeface="Arial Narrow" pitchFamily="34" charset="0"/>
              <a:cs typeface="Arial" panose="020B0604020202020204" pitchFamily="34" charset="0"/>
            </a:endParaRPr>
          </a:p>
        </p:txBody>
      </p:sp>
      <p:sp>
        <p:nvSpPr>
          <p:cNvPr id="186" name="Rectangle 185"/>
          <p:cNvSpPr/>
          <p:nvPr/>
        </p:nvSpPr>
        <p:spPr>
          <a:xfrm>
            <a:off x="1279793" y="7500395"/>
            <a:ext cx="4145954" cy="278956"/>
          </a:xfrm>
          <a:prstGeom prst="rect">
            <a:avLst/>
          </a:prstGeom>
        </p:spPr>
        <p:txBody>
          <a:bodyPr wrap="square" anchor="ctr" anchorCtr="0">
            <a:noAutofit/>
          </a:bodyPr>
          <a:lstStyle/>
          <a:p>
            <a:pPr>
              <a:defRPr/>
            </a:pPr>
            <a:r>
              <a:rPr lang="en-US" sz="1000" dirty="0" smtClean="0">
                <a:solidFill>
                  <a:prstClr val="white"/>
                </a:solidFill>
                <a:latin typeface="Arial Narrow" pitchFamily="34" charset="0"/>
                <a:cs typeface="Arial" pitchFamily="34" charset="0"/>
              </a:rPr>
              <a:t>Andrew </a:t>
            </a:r>
            <a:r>
              <a:rPr lang="en-US" sz="1000" dirty="0" err="1" smtClean="0">
                <a:solidFill>
                  <a:prstClr val="white"/>
                </a:solidFill>
                <a:latin typeface="Arial Narrow" pitchFamily="34" charset="0"/>
                <a:cs typeface="Arial" pitchFamily="34" charset="0"/>
              </a:rPr>
              <a:t>Wulf</a:t>
            </a:r>
            <a:r>
              <a:rPr lang="en-US" sz="1000" dirty="0" smtClean="0">
                <a:solidFill>
                  <a:prstClr val="white"/>
                </a:solidFill>
                <a:latin typeface="Arial Narrow" pitchFamily="34" charset="0"/>
                <a:cs typeface="Arial" pitchFamily="34" charset="0"/>
              </a:rPr>
              <a:t>, </a:t>
            </a:r>
            <a:r>
              <a:rPr lang="en-US" sz="1000" dirty="0" smtClean="0">
                <a:solidFill>
                  <a:prstClr val="white"/>
                </a:solidFill>
                <a:latin typeface="Arial Narrow" pitchFamily="34" charset="0"/>
                <a:cs typeface="Arial" pitchFamily="34" charset="0"/>
                <a:hlinkClick r:id="rId2"/>
              </a:rPr>
              <a:t>andrewwulf@salemk12.org</a:t>
            </a:r>
            <a:r>
              <a:rPr lang="en-US" sz="1000" dirty="0" smtClean="0">
                <a:solidFill>
                  <a:prstClr val="white"/>
                </a:solidFill>
                <a:latin typeface="Arial Narrow" pitchFamily="34" charset="0"/>
                <a:cs typeface="Arial" pitchFamily="34" charset="0"/>
              </a:rPr>
              <a:t> </a:t>
            </a:r>
            <a:endParaRPr lang="en-US" sz="1000" kern="0" dirty="0">
              <a:solidFill>
                <a:prstClr val="black">
                  <a:lumMod val="85000"/>
                  <a:lumOff val="15000"/>
                </a:prstClr>
              </a:solidFill>
              <a:latin typeface="Arial Narrow" pitchFamily="34" charset="0"/>
              <a:cs typeface="Arial" pitchFamily="34" charset="0"/>
            </a:endParaRPr>
          </a:p>
        </p:txBody>
      </p:sp>
      <p:sp>
        <p:nvSpPr>
          <p:cNvPr id="39" name="Rectangle 38" descr="header background"/>
          <p:cNvSpPr/>
          <p:nvPr/>
        </p:nvSpPr>
        <p:spPr>
          <a:xfrm>
            <a:off x="0" y="0"/>
            <a:ext cx="10058400" cy="669851"/>
          </a:xfrm>
          <a:prstGeom prst="rect">
            <a:avLst/>
          </a:prstGeom>
          <a:solidFill>
            <a:srgbClr val="4E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0" name="TextBox 39"/>
          <p:cNvSpPr txBox="1"/>
          <p:nvPr/>
        </p:nvSpPr>
        <p:spPr>
          <a:xfrm>
            <a:off x="180753" y="53165"/>
            <a:ext cx="9877650" cy="592983"/>
          </a:xfrm>
          <a:prstGeom prst="rect">
            <a:avLst/>
          </a:prstGeom>
          <a:noFill/>
        </p:spPr>
        <p:txBody>
          <a:bodyPr wrap="square" lIns="101882" tIns="50941" rIns="101882" bIns="50941" rtlCol="0">
            <a:spAutoFit/>
          </a:bodyPr>
          <a:lstStyle/>
          <a:p>
            <a:pPr algn="ctr"/>
            <a:r>
              <a:rPr lang="en-US" sz="3100" spc="200" dirty="0" smtClean="0">
                <a:solidFill>
                  <a:prstClr val="white">
                    <a:lumMod val="95000"/>
                  </a:prstClr>
                </a:solidFill>
                <a:latin typeface="Berlin Sans FB" pitchFamily="34" charset="0"/>
                <a:cs typeface="Arial" panose="020B0604020202020204" pitchFamily="34" charset="0"/>
              </a:rPr>
              <a:t>High School Financial Literacy Pilot Program</a:t>
            </a:r>
            <a:endParaRPr lang="en-US" sz="3100" spc="200" dirty="0">
              <a:solidFill>
                <a:prstClr val="white">
                  <a:lumMod val="95000"/>
                </a:prstClr>
              </a:solidFill>
              <a:latin typeface="Berlin Sans FB" pitchFamily="34" charset="0"/>
              <a:cs typeface="Arial" panose="020B0604020202020204" pitchFamily="34" charset="0"/>
            </a:endParaRPr>
          </a:p>
        </p:txBody>
      </p:sp>
      <p:grpSp>
        <p:nvGrpSpPr>
          <p:cNvPr id="2" name="Group 172" descr="Chart Icon"/>
          <p:cNvGrpSpPr/>
          <p:nvPr/>
        </p:nvGrpSpPr>
        <p:grpSpPr>
          <a:xfrm>
            <a:off x="103246" y="85064"/>
            <a:ext cx="556972" cy="507176"/>
            <a:chOff x="4505127" y="6916618"/>
            <a:chExt cx="556972" cy="507176"/>
          </a:xfrm>
        </p:grpSpPr>
        <p:sp>
          <p:nvSpPr>
            <p:cNvPr id="42" name="Freeform 41" descr="Chart Icon"/>
            <p:cNvSpPr/>
            <p:nvPr/>
          </p:nvSpPr>
          <p:spPr>
            <a:xfrm>
              <a:off x="4960666" y="7016772"/>
              <a:ext cx="79425" cy="407022"/>
            </a:xfrm>
            <a:custGeom>
              <a:avLst/>
              <a:gdLst>
                <a:gd name="connsiteX0" fmla="*/ 37679 w 71989"/>
                <a:gd name="connsiteY0" fmla="*/ 0 h 350919"/>
                <a:gd name="connsiteX1" fmla="*/ 43842 w 71989"/>
                <a:gd name="connsiteY1" fmla="*/ 0 h 350919"/>
                <a:gd name="connsiteX2" fmla="*/ 71989 w 71989"/>
                <a:gd name="connsiteY2" fmla="*/ 46040 h 350919"/>
                <a:gd name="connsiteX3" fmla="*/ 71989 w 71989"/>
                <a:gd name="connsiteY3" fmla="*/ 350919 h 350919"/>
                <a:gd name="connsiteX4" fmla="*/ 0 w 71989"/>
                <a:gd name="connsiteY4" fmla="*/ 350919 h 350919"/>
                <a:gd name="connsiteX5" fmla="*/ 0 w 71989"/>
                <a:gd name="connsiteY5" fmla="*/ 19898 h 350919"/>
                <a:gd name="connsiteX0" fmla="*/ 37679 w 100992"/>
                <a:gd name="connsiteY0" fmla="*/ 0 h 350919"/>
                <a:gd name="connsiteX1" fmla="*/ 100992 w 100992"/>
                <a:gd name="connsiteY1" fmla="*/ 7096 h 350919"/>
                <a:gd name="connsiteX2" fmla="*/ 71989 w 100992"/>
                <a:gd name="connsiteY2" fmla="*/ 46040 h 350919"/>
                <a:gd name="connsiteX3" fmla="*/ 71989 w 100992"/>
                <a:gd name="connsiteY3" fmla="*/ 350919 h 350919"/>
                <a:gd name="connsiteX4" fmla="*/ 0 w 100992"/>
                <a:gd name="connsiteY4" fmla="*/ 350919 h 350919"/>
                <a:gd name="connsiteX5" fmla="*/ 0 w 100992"/>
                <a:gd name="connsiteY5" fmla="*/ 19898 h 350919"/>
                <a:gd name="connsiteX6" fmla="*/ 37679 w 100992"/>
                <a:gd name="connsiteY6" fmla="*/ 0 h 350919"/>
                <a:gd name="connsiteX0" fmla="*/ 37679 w 71989"/>
                <a:gd name="connsiteY0" fmla="*/ 0 h 350919"/>
                <a:gd name="connsiteX1" fmla="*/ 71989 w 71989"/>
                <a:gd name="connsiteY1" fmla="*/ 46040 h 350919"/>
                <a:gd name="connsiteX2" fmla="*/ 71989 w 71989"/>
                <a:gd name="connsiteY2" fmla="*/ 350919 h 350919"/>
                <a:gd name="connsiteX3" fmla="*/ 0 w 71989"/>
                <a:gd name="connsiteY3" fmla="*/ 350919 h 350919"/>
                <a:gd name="connsiteX4" fmla="*/ 0 w 71989"/>
                <a:gd name="connsiteY4" fmla="*/ 19898 h 350919"/>
                <a:gd name="connsiteX5" fmla="*/ 37679 w 71989"/>
                <a:gd name="connsiteY5" fmla="*/ 0 h 350919"/>
                <a:gd name="connsiteX0" fmla="*/ 40060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40060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989" h="355650">
                  <a:moveTo>
                    <a:pt x="37678" y="0"/>
                  </a:moveTo>
                  <a:lnTo>
                    <a:pt x="71989" y="50771"/>
                  </a:lnTo>
                  <a:lnTo>
                    <a:pt x="71989" y="355650"/>
                  </a:lnTo>
                  <a:lnTo>
                    <a:pt x="0" y="355650"/>
                  </a:lnTo>
                  <a:lnTo>
                    <a:pt x="0" y="24629"/>
                  </a:lnTo>
                  <a:lnTo>
                    <a:pt x="37678" y="0"/>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cs typeface="Arial" panose="020B0604020202020204" pitchFamily="34" charset="0"/>
              </a:endParaRPr>
            </a:p>
          </p:txBody>
        </p:sp>
        <p:sp>
          <p:nvSpPr>
            <p:cNvPr id="43" name="Freeform 42" descr="Chart Icon"/>
            <p:cNvSpPr/>
            <p:nvPr/>
          </p:nvSpPr>
          <p:spPr>
            <a:xfrm>
              <a:off x="4862801" y="7047691"/>
              <a:ext cx="79425" cy="376103"/>
            </a:xfrm>
            <a:custGeom>
              <a:avLst/>
              <a:gdLst>
                <a:gd name="connsiteX0" fmla="*/ 71989 w 71989"/>
                <a:gd name="connsiteY0" fmla="*/ 0 h 328633"/>
                <a:gd name="connsiteX1" fmla="*/ 71989 w 71989"/>
                <a:gd name="connsiteY1" fmla="*/ 328633 h 328633"/>
                <a:gd name="connsiteX2" fmla="*/ 0 w 71989"/>
                <a:gd name="connsiteY2" fmla="*/ 328633 h 328633"/>
                <a:gd name="connsiteX3" fmla="*/ 0 w 71989"/>
                <a:gd name="connsiteY3" fmla="*/ 41137 h 328633"/>
              </a:gdLst>
              <a:ahLst/>
              <a:cxnLst>
                <a:cxn ang="0">
                  <a:pos x="connsiteX0" y="connsiteY0"/>
                </a:cxn>
                <a:cxn ang="0">
                  <a:pos x="connsiteX1" y="connsiteY1"/>
                </a:cxn>
                <a:cxn ang="0">
                  <a:pos x="connsiteX2" y="connsiteY2"/>
                </a:cxn>
                <a:cxn ang="0">
                  <a:pos x="connsiteX3" y="connsiteY3"/>
                </a:cxn>
              </a:cxnLst>
              <a:rect l="l" t="t" r="r" b="b"/>
              <a:pathLst>
                <a:path w="71989" h="328633">
                  <a:moveTo>
                    <a:pt x="71989" y="0"/>
                  </a:moveTo>
                  <a:lnTo>
                    <a:pt x="71989" y="328633"/>
                  </a:lnTo>
                  <a:lnTo>
                    <a:pt x="0" y="328633"/>
                  </a:lnTo>
                  <a:lnTo>
                    <a:pt x="0" y="41137"/>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4" name="Freeform 43" descr="Chart Icon"/>
            <p:cNvSpPr/>
            <p:nvPr/>
          </p:nvSpPr>
          <p:spPr>
            <a:xfrm>
              <a:off x="4764936" y="7100278"/>
              <a:ext cx="79425" cy="323516"/>
            </a:xfrm>
            <a:custGeom>
              <a:avLst/>
              <a:gdLst>
                <a:gd name="connsiteX0" fmla="*/ 71989 w 71989"/>
                <a:gd name="connsiteY0" fmla="*/ 0 h 282684"/>
                <a:gd name="connsiteX1" fmla="*/ 71989 w 71989"/>
                <a:gd name="connsiteY1" fmla="*/ 282684 h 282684"/>
                <a:gd name="connsiteX2" fmla="*/ 0 w 71989"/>
                <a:gd name="connsiteY2" fmla="*/ 282684 h 282684"/>
                <a:gd name="connsiteX3" fmla="*/ 0 w 71989"/>
                <a:gd name="connsiteY3" fmla="*/ 38704 h 282684"/>
              </a:gdLst>
              <a:ahLst/>
              <a:cxnLst>
                <a:cxn ang="0">
                  <a:pos x="connsiteX0" y="connsiteY0"/>
                </a:cxn>
                <a:cxn ang="0">
                  <a:pos x="connsiteX1" y="connsiteY1"/>
                </a:cxn>
                <a:cxn ang="0">
                  <a:pos x="connsiteX2" y="connsiteY2"/>
                </a:cxn>
                <a:cxn ang="0">
                  <a:pos x="connsiteX3" y="connsiteY3"/>
                </a:cxn>
              </a:cxnLst>
              <a:rect l="l" t="t" r="r" b="b"/>
              <a:pathLst>
                <a:path w="71989" h="282684">
                  <a:moveTo>
                    <a:pt x="71989" y="0"/>
                  </a:moveTo>
                  <a:lnTo>
                    <a:pt x="71989" y="282684"/>
                  </a:lnTo>
                  <a:lnTo>
                    <a:pt x="0" y="282684"/>
                  </a:lnTo>
                  <a:lnTo>
                    <a:pt x="0" y="38704"/>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5" name="Freeform 44" descr="Chart Icon"/>
            <p:cNvSpPr/>
            <p:nvPr/>
          </p:nvSpPr>
          <p:spPr>
            <a:xfrm>
              <a:off x="4667072" y="7073967"/>
              <a:ext cx="79425" cy="349827"/>
            </a:xfrm>
            <a:custGeom>
              <a:avLst/>
              <a:gdLst>
                <a:gd name="connsiteX0" fmla="*/ 69910 w 71989"/>
                <a:gd name="connsiteY0" fmla="*/ 0 h 305674"/>
                <a:gd name="connsiteX1" fmla="*/ 71989 w 71989"/>
                <a:gd name="connsiteY1" fmla="*/ 4158 h 305674"/>
                <a:gd name="connsiteX2" fmla="*/ 71989 w 71989"/>
                <a:gd name="connsiteY2" fmla="*/ 305674 h 305674"/>
                <a:gd name="connsiteX3" fmla="*/ 0 w 71989"/>
                <a:gd name="connsiteY3" fmla="*/ 305674 h 305674"/>
                <a:gd name="connsiteX4" fmla="*/ 0 w 71989"/>
                <a:gd name="connsiteY4" fmla="*/ 54673 h 3056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989" h="305674">
                  <a:moveTo>
                    <a:pt x="69910" y="0"/>
                  </a:moveTo>
                  <a:lnTo>
                    <a:pt x="71989" y="4158"/>
                  </a:lnTo>
                  <a:lnTo>
                    <a:pt x="71989" y="305674"/>
                  </a:lnTo>
                  <a:lnTo>
                    <a:pt x="0" y="305674"/>
                  </a:lnTo>
                  <a:lnTo>
                    <a:pt x="0" y="54673"/>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6" name="Freeform 45" descr="Chart Icon"/>
            <p:cNvSpPr/>
            <p:nvPr/>
          </p:nvSpPr>
          <p:spPr>
            <a:xfrm>
              <a:off x="4569208" y="7151495"/>
              <a:ext cx="79425" cy="272299"/>
            </a:xfrm>
            <a:custGeom>
              <a:avLst/>
              <a:gdLst>
                <a:gd name="connsiteX0" fmla="*/ 71989 w 71989"/>
                <a:gd name="connsiteY0" fmla="*/ 0 h 237931"/>
                <a:gd name="connsiteX1" fmla="*/ 71989 w 71989"/>
                <a:gd name="connsiteY1" fmla="*/ 237931 h 237931"/>
                <a:gd name="connsiteX2" fmla="*/ 0 w 71989"/>
                <a:gd name="connsiteY2" fmla="*/ 237931 h 237931"/>
                <a:gd name="connsiteX3" fmla="*/ 0 w 71989"/>
                <a:gd name="connsiteY3" fmla="*/ 56299 h 237931"/>
              </a:gdLst>
              <a:ahLst/>
              <a:cxnLst>
                <a:cxn ang="0">
                  <a:pos x="connsiteX0" y="connsiteY0"/>
                </a:cxn>
                <a:cxn ang="0">
                  <a:pos x="connsiteX1" y="connsiteY1"/>
                </a:cxn>
                <a:cxn ang="0">
                  <a:pos x="connsiteX2" y="connsiteY2"/>
                </a:cxn>
                <a:cxn ang="0">
                  <a:pos x="connsiteX3" y="connsiteY3"/>
                </a:cxn>
              </a:cxnLst>
              <a:rect l="l" t="t" r="r" b="b"/>
              <a:pathLst>
                <a:path w="71989" h="237931">
                  <a:moveTo>
                    <a:pt x="71989" y="0"/>
                  </a:moveTo>
                  <a:lnTo>
                    <a:pt x="71989" y="237931"/>
                  </a:lnTo>
                  <a:lnTo>
                    <a:pt x="0" y="237931"/>
                  </a:lnTo>
                  <a:lnTo>
                    <a:pt x="0" y="56299"/>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7" name="Rectangle 48" descr="Chart Icon"/>
            <p:cNvSpPr/>
            <p:nvPr/>
          </p:nvSpPr>
          <p:spPr>
            <a:xfrm>
              <a:off x="4505127" y="6916618"/>
              <a:ext cx="556972" cy="286928"/>
            </a:xfrm>
            <a:custGeom>
              <a:avLst/>
              <a:gdLst>
                <a:gd name="connsiteX0" fmla="*/ 0 w 238125"/>
                <a:gd name="connsiteY0" fmla="*/ 0 h 71437"/>
                <a:gd name="connsiteX1" fmla="*/ 238125 w 238125"/>
                <a:gd name="connsiteY1" fmla="*/ 0 h 71437"/>
                <a:gd name="connsiteX2" fmla="*/ 238125 w 238125"/>
                <a:gd name="connsiteY2" fmla="*/ 71437 h 71437"/>
                <a:gd name="connsiteX3" fmla="*/ 0 w 238125"/>
                <a:gd name="connsiteY3" fmla="*/ 71437 h 71437"/>
                <a:gd name="connsiteX4" fmla="*/ 0 w 238125"/>
                <a:gd name="connsiteY4" fmla="*/ 0 h 71437"/>
                <a:gd name="connsiteX0" fmla="*/ 0 w 259556"/>
                <a:gd name="connsiteY0" fmla="*/ 0 h 71437"/>
                <a:gd name="connsiteX1" fmla="*/ 259556 w 259556"/>
                <a:gd name="connsiteY1" fmla="*/ 0 h 71437"/>
                <a:gd name="connsiteX2" fmla="*/ 259556 w 259556"/>
                <a:gd name="connsiteY2" fmla="*/ 71437 h 71437"/>
                <a:gd name="connsiteX3" fmla="*/ 21431 w 259556"/>
                <a:gd name="connsiteY3" fmla="*/ 71437 h 71437"/>
                <a:gd name="connsiteX4" fmla="*/ 0 w 259556"/>
                <a:gd name="connsiteY4" fmla="*/ 0 h 71437"/>
                <a:gd name="connsiteX0" fmla="*/ 0 w 259556"/>
                <a:gd name="connsiteY0" fmla="*/ 135732 h 207169"/>
                <a:gd name="connsiteX1" fmla="*/ 219074 w 259556"/>
                <a:gd name="connsiteY1" fmla="*/ 0 h 207169"/>
                <a:gd name="connsiteX2" fmla="*/ 259556 w 259556"/>
                <a:gd name="connsiteY2" fmla="*/ 207169 h 207169"/>
                <a:gd name="connsiteX3" fmla="*/ 21431 w 259556"/>
                <a:gd name="connsiteY3" fmla="*/ 207169 h 207169"/>
                <a:gd name="connsiteX4" fmla="*/ 0 w 259556"/>
                <a:gd name="connsiteY4" fmla="*/ 135732 h 207169"/>
                <a:gd name="connsiteX0" fmla="*/ 0 w 219074"/>
                <a:gd name="connsiteY0" fmla="*/ 135732 h 207169"/>
                <a:gd name="connsiteX1" fmla="*/ 219074 w 219074"/>
                <a:gd name="connsiteY1" fmla="*/ 0 h 207169"/>
                <a:gd name="connsiteX2" fmla="*/ 195262 w 219074"/>
                <a:gd name="connsiteY2" fmla="*/ 52388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197644 w 219074"/>
                <a:gd name="connsiteY2" fmla="*/ 80963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211930 w 219074"/>
                <a:gd name="connsiteY2" fmla="*/ 33338 h 207169"/>
                <a:gd name="connsiteX3" fmla="*/ 197644 w 219074"/>
                <a:gd name="connsiteY3" fmla="*/ 80963 h 207169"/>
                <a:gd name="connsiteX4" fmla="*/ 21431 w 219074"/>
                <a:gd name="connsiteY4" fmla="*/ 207169 h 207169"/>
                <a:gd name="connsiteX5" fmla="*/ 0 w 219074"/>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197644 w 271462"/>
                <a:gd name="connsiteY3" fmla="*/ 80963 h 207169"/>
                <a:gd name="connsiteX4" fmla="*/ 21431 w 271462"/>
                <a:gd name="connsiteY4" fmla="*/ 207169 h 207169"/>
                <a:gd name="connsiteX5" fmla="*/ 0 w 271462"/>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228599 w 271462"/>
                <a:gd name="connsiteY3" fmla="*/ 73819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50030 w 271462"/>
                <a:gd name="connsiteY3" fmla="*/ 154782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69080 w 271462"/>
                <a:gd name="connsiteY3" fmla="*/ 92869 h 207169"/>
                <a:gd name="connsiteX4" fmla="*/ 250030 w 271462"/>
                <a:gd name="connsiteY4" fmla="*/ 154782 h 207169"/>
                <a:gd name="connsiteX5" fmla="*/ 197644 w 271462"/>
                <a:gd name="connsiteY5" fmla="*/ 80963 h 207169"/>
                <a:gd name="connsiteX6" fmla="*/ 21431 w 271462"/>
                <a:gd name="connsiteY6" fmla="*/ 207169 h 207169"/>
                <a:gd name="connsiteX7" fmla="*/ 0 w 271462"/>
                <a:gd name="connsiteY7" fmla="*/ 135732 h 207169"/>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250030 w 447674"/>
                <a:gd name="connsiteY4" fmla="*/ 176213 h 228600"/>
                <a:gd name="connsiteX5" fmla="*/ 197644 w 447674"/>
                <a:gd name="connsiteY5" fmla="*/ 102394 h 228600"/>
                <a:gd name="connsiteX6" fmla="*/ 21431 w 447674"/>
                <a:gd name="connsiteY6" fmla="*/ 228600 h 228600"/>
                <a:gd name="connsiteX7" fmla="*/ 0 w 447674"/>
                <a:gd name="connsiteY7"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352424 w 447674"/>
                <a:gd name="connsiteY4" fmla="*/ 83344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438149 w 447674"/>
                <a:gd name="connsiteY4" fmla="*/ 28575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250030 w 438149"/>
                <a:gd name="connsiteY5" fmla="*/ 159545 h 211932"/>
                <a:gd name="connsiteX6" fmla="*/ 197644 w 438149"/>
                <a:gd name="connsiteY6" fmla="*/ 85726 h 211932"/>
                <a:gd name="connsiteX7" fmla="*/ 21431 w 438149"/>
                <a:gd name="connsiteY7" fmla="*/ 211932 h 211932"/>
                <a:gd name="connsiteX8" fmla="*/ 0 w 438149"/>
                <a:gd name="connsiteY8" fmla="*/ 140495 h 211932"/>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382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38149"/>
                <a:gd name="connsiteY0" fmla="*/ 185738 h 257175"/>
                <a:gd name="connsiteX1" fmla="*/ 219074 w 438149"/>
                <a:gd name="connsiteY1" fmla="*/ 50006 h 257175"/>
                <a:gd name="connsiteX2" fmla="*/ 271462 w 438149"/>
                <a:gd name="connsiteY2" fmla="*/ 114300 h 257175"/>
                <a:gd name="connsiteX3" fmla="*/ 383380 w 438149"/>
                <a:gd name="connsiteY3" fmla="*/ 45243 h 257175"/>
                <a:gd name="connsiteX4" fmla="*/ 438149 w 438149"/>
                <a:gd name="connsiteY4" fmla="*/ 57150 h 257175"/>
                <a:gd name="connsiteX5" fmla="*/ 400050 w 438149"/>
                <a:gd name="connsiteY5" fmla="*/ 0 h 257175"/>
                <a:gd name="connsiteX6" fmla="*/ 250030 w 438149"/>
                <a:gd name="connsiteY6" fmla="*/ 204788 h 257175"/>
                <a:gd name="connsiteX7" fmla="*/ 197644 w 438149"/>
                <a:gd name="connsiteY7" fmla="*/ 130969 h 257175"/>
                <a:gd name="connsiteX8" fmla="*/ 21431 w 438149"/>
                <a:gd name="connsiteY8" fmla="*/ 257175 h 257175"/>
                <a:gd name="connsiteX9" fmla="*/ 0 w 438149"/>
                <a:gd name="connsiteY9" fmla="*/ 185738 h 257175"/>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8576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97681 w 497681"/>
                <a:gd name="connsiteY4" fmla="*/ 4763 h 211932"/>
                <a:gd name="connsiteX5" fmla="*/ 409575 w 497681"/>
                <a:gd name="connsiteY5" fmla="*/ 28576 h 211932"/>
                <a:gd name="connsiteX6" fmla="*/ 250030 w 497681"/>
                <a:gd name="connsiteY6" fmla="*/ 159545 h 211932"/>
                <a:gd name="connsiteX7" fmla="*/ 197644 w 497681"/>
                <a:gd name="connsiteY7" fmla="*/ 85726 h 211932"/>
                <a:gd name="connsiteX8" fmla="*/ 21431 w 497681"/>
                <a:gd name="connsiteY8" fmla="*/ 211932 h 211932"/>
                <a:gd name="connsiteX9" fmla="*/ 0 w 497681"/>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21481 w 497681"/>
                <a:gd name="connsiteY4" fmla="*/ 4763 h 211932"/>
                <a:gd name="connsiteX5" fmla="*/ 497681 w 497681"/>
                <a:gd name="connsiteY5" fmla="*/ 4763 h 211932"/>
                <a:gd name="connsiteX6" fmla="*/ 409575 w 497681"/>
                <a:gd name="connsiteY6" fmla="*/ 28576 h 211932"/>
                <a:gd name="connsiteX7" fmla="*/ 250030 w 497681"/>
                <a:gd name="connsiteY7" fmla="*/ 159545 h 211932"/>
                <a:gd name="connsiteX8" fmla="*/ 197644 w 497681"/>
                <a:gd name="connsiteY8" fmla="*/ 85726 h 211932"/>
                <a:gd name="connsiteX9" fmla="*/ 21431 w 497681"/>
                <a:gd name="connsiteY9" fmla="*/ 211932 h 211932"/>
                <a:gd name="connsiteX10" fmla="*/ 0 w 497681"/>
                <a:gd name="connsiteY10" fmla="*/ 140495 h 211932"/>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97681 w 497681"/>
                <a:gd name="connsiteY4" fmla="*/ 0 h 254794"/>
                <a:gd name="connsiteX5" fmla="*/ 497681 w 497681"/>
                <a:gd name="connsiteY5" fmla="*/ 47625 h 254794"/>
                <a:gd name="connsiteX6" fmla="*/ 409575 w 497681"/>
                <a:gd name="connsiteY6" fmla="*/ 71438 h 254794"/>
                <a:gd name="connsiteX7" fmla="*/ 250030 w 497681"/>
                <a:gd name="connsiteY7" fmla="*/ 202407 h 254794"/>
                <a:gd name="connsiteX8" fmla="*/ 197644 w 497681"/>
                <a:gd name="connsiteY8" fmla="*/ 128588 h 254794"/>
                <a:gd name="connsiteX9" fmla="*/ 21431 w 497681"/>
                <a:gd name="connsiteY9" fmla="*/ 254794 h 254794"/>
                <a:gd name="connsiteX10" fmla="*/ 0 w 497681"/>
                <a:gd name="connsiteY10"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23863 w 497681"/>
                <a:gd name="connsiteY4" fmla="*/ 30957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8624 w 497681"/>
                <a:gd name="connsiteY3" fmla="*/ 5476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59580 w 497681"/>
                <a:gd name="connsiteY3" fmla="*/ 33337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76250 w 497681"/>
                <a:gd name="connsiteY4" fmla="*/ 7145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59555 w 497681"/>
                <a:gd name="connsiteY2" fmla="*/ 135731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40532 w 497681"/>
                <a:gd name="connsiteY7" fmla="*/ 4524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33388 w 497681"/>
                <a:gd name="connsiteY7" fmla="*/ 6191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509588"/>
                <a:gd name="connsiteY0" fmla="*/ 183357 h 254794"/>
                <a:gd name="connsiteX1" fmla="*/ 219074 w 509588"/>
                <a:gd name="connsiteY1" fmla="*/ 47625 h 254794"/>
                <a:gd name="connsiteX2" fmla="*/ 266699 w 509588"/>
                <a:gd name="connsiteY2" fmla="*/ 109538 h 254794"/>
                <a:gd name="connsiteX3" fmla="*/ 414336 w 509588"/>
                <a:gd name="connsiteY3" fmla="*/ 33337 h 254794"/>
                <a:gd name="connsiteX4" fmla="*/ 397669 w 509588"/>
                <a:gd name="connsiteY4" fmla="*/ 1 h 254794"/>
                <a:gd name="connsiteX5" fmla="*/ 509588 w 509588"/>
                <a:gd name="connsiteY5" fmla="*/ 0 h 254794"/>
                <a:gd name="connsiteX6" fmla="*/ 464344 w 509588"/>
                <a:gd name="connsiteY6" fmla="*/ 104774 h 254794"/>
                <a:gd name="connsiteX7" fmla="*/ 433388 w 509588"/>
                <a:gd name="connsiteY7" fmla="*/ 61914 h 254794"/>
                <a:gd name="connsiteX8" fmla="*/ 250030 w 509588"/>
                <a:gd name="connsiteY8" fmla="*/ 202407 h 254794"/>
                <a:gd name="connsiteX9" fmla="*/ 197644 w 509588"/>
                <a:gd name="connsiteY9" fmla="*/ 128588 h 254794"/>
                <a:gd name="connsiteX10" fmla="*/ 21431 w 509588"/>
                <a:gd name="connsiteY10" fmla="*/ 254794 h 254794"/>
                <a:gd name="connsiteX11" fmla="*/ 0 w 509588"/>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0030 w 502444"/>
                <a:gd name="connsiteY8" fmla="*/ 20240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66689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4525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0481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14288 w 481013"/>
                <a:gd name="connsiteY0" fmla="*/ 180976 h 254794"/>
                <a:gd name="connsiteX1" fmla="*/ 197643 w 481013"/>
                <a:gd name="connsiteY1" fmla="*/ 40481 h 254794"/>
                <a:gd name="connsiteX2" fmla="*/ 245268 w 481013"/>
                <a:gd name="connsiteY2" fmla="*/ 109538 h 254794"/>
                <a:gd name="connsiteX3" fmla="*/ 392905 w 481013"/>
                <a:gd name="connsiteY3" fmla="*/ 33337 h 254794"/>
                <a:gd name="connsiteX4" fmla="*/ 376238 w 481013"/>
                <a:gd name="connsiteY4" fmla="*/ 1 h 254794"/>
                <a:gd name="connsiteX5" fmla="*/ 481013 w 481013"/>
                <a:gd name="connsiteY5" fmla="*/ 0 h 254794"/>
                <a:gd name="connsiteX6" fmla="*/ 442913 w 481013"/>
                <a:gd name="connsiteY6" fmla="*/ 104774 h 254794"/>
                <a:gd name="connsiteX7" fmla="*/ 414338 w 481013"/>
                <a:gd name="connsiteY7" fmla="*/ 66676 h 254794"/>
                <a:gd name="connsiteX8" fmla="*/ 219075 w 481013"/>
                <a:gd name="connsiteY8" fmla="*/ 178594 h 254794"/>
                <a:gd name="connsiteX9" fmla="*/ 176213 w 481013"/>
                <a:gd name="connsiteY9" fmla="*/ 128588 h 254794"/>
                <a:gd name="connsiteX10" fmla="*/ 0 w 481013"/>
                <a:gd name="connsiteY10" fmla="*/ 254794 h 254794"/>
                <a:gd name="connsiteX11" fmla="*/ 14288 w 481013"/>
                <a:gd name="connsiteY11" fmla="*/ 180976 h 254794"/>
                <a:gd name="connsiteX0" fmla="*/ 0 w 492919"/>
                <a:gd name="connsiteY0" fmla="*/ 178595 h 254794"/>
                <a:gd name="connsiteX1" fmla="*/ 209549 w 492919"/>
                <a:gd name="connsiteY1" fmla="*/ 40481 h 254794"/>
                <a:gd name="connsiteX2" fmla="*/ 257174 w 492919"/>
                <a:gd name="connsiteY2" fmla="*/ 109538 h 254794"/>
                <a:gd name="connsiteX3" fmla="*/ 404811 w 492919"/>
                <a:gd name="connsiteY3" fmla="*/ 33337 h 254794"/>
                <a:gd name="connsiteX4" fmla="*/ 388144 w 492919"/>
                <a:gd name="connsiteY4" fmla="*/ 1 h 254794"/>
                <a:gd name="connsiteX5" fmla="*/ 492919 w 492919"/>
                <a:gd name="connsiteY5" fmla="*/ 0 h 254794"/>
                <a:gd name="connsiteX6" fmla="*/ 454819 w 492919"/>
                <a:gd name="connsiteY6" fmla="*/ 104774 h 254794"/>
                <a:gd name="connsiteX7" fmla="*/ 426244 w 492919"/>
                <a:gd name="connsiteY7" fmla="*/ 66676 h 254794"/>
                <a:gd name="connsiteX8" fmla="*/ 230981 w 492919"/>
                <a:gd name="connsiteY8" fmla="*/ 178594 h 254794"/>
                <a:gd name="connsiteX9" fmla="*/ 188119 w 492919"/>
                <a:gd name="connsiteY9" fmla="*/ 128588 h 254794"/>
                <a:gd name="connsiteX10" fmla="*/ 11906 w 492919"/>
                <a:gd name="connsiteY10" fmla="*/ 254794 h 254794"/>
                <a:gd name="connsiteX11" fmla="*/ 0 w 492919"/>
                <a:gd name="connsiteY11" fmla="*/ 178595 h 254794"/>
                <a:gd name="connsiteX0" fmla="*/ 0 w 492919"/>
                <a:gd name="connsiteY0" fmla="*/ 178595 h 264319"/>
                <a:gd name="connsiteX1" fmla="*/ 209549 w 492919"/>
                <a:gd name="connsiteY1" fmla="*/ 40481 h 264319"/>
                <a:gd name="connsiteX2" fmla="*/ 257174 w 492919"/>
                <a:gd name="connsiteY2" fmla="*/ 109538 h 264319"/>
                <a:gd name="connsiteX3" fmla="*/ 404811 w 492919"/>
                <a:gd name="connsiteY3" fmla="*/ 33337 h 264319"/>
                <a:gd name="connsiteX4" fmla="*/ 388144 w 492919"/>
                <a:gd name="connsiteY4" fmla="*/ 1 h 264319"/>
                <a:gd name="connsiteX5" fmla="*/ 492919 w 492919"/>
                <a:gd name="connsiteY5" fmla="*/ 0 h 264319"/>
                <a:gd name="connsiteX6" fmla="*/ 454819 w 492919"/>
                <a:gd name="connsiteY6" fmla="*/ 104774 h 264319"/>
                <a:gd name="connsiteX7" fmla="*/ 426244 w 492919"/>
                <a:gd name="connsiteY7" fmla="*/ 66676 h 264319"/>
                <a:gd name="connsiteX8" fmla="*/ 230981 w 492919"/>
                <a:gd name="connsiteY8" fmla="*/ 178594 h 264319"/>
                <a:gd name="connsiteX9" fmla="*/ 188119 w 492919"/>
                <a:gd name="connsiteY9" fmla="*/ 128588 h 264319"/>
                <a:gd name="connsiteX10" fmla="*/ 9525 w 492919"/>
                <a:gd name="connsiteY10" fmla="*/ 264319 h 264319"/>
                <a:gd name="connsiteX11" fmla="*/ 0 w 492919"/>
                <a:gd name="connsiteY11" fmla="*/ 178595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197644 w 502444"/>
                <a:gd name="connsiteY9" fmla="*/ 128588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9550 w 502444"/>
                <a:gd name="connsiteY9" fmla="*/ 102394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97630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9582 w 502444"/>
                <a:gd name="connsiteY6" fmla="*/ 107155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0011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88144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485775"/>
                <a:gd name="connsiteY0" fmla="*/ 180976 h 264318"/>
                <a:gd name="connsiteX1" fmla="*/ 219074 w 485775"/>
                <a:gd name="connsiteY1" fmla="*/ 40480 h 264318"/>
                <a:gd name="connsiteX2" fmla="*/ 266699 w 485775"/>
                <a:gd name="connsiteY2" fmla="*/ 109537 h 264318"/>
                <a:gd name="connsiteX3" fmla="*/ 414336 w 485775"/>
                <a:gd name="connsiteY3" fmla="*/ 33336 h 264318"/>
                <a:gd name="connsiteX4" fmla="*/ 388144 w 485775"/>
                <a:gd name="connsiteY4" fmla="*/ 0 h 264318"/>
                <a:gd name="connsiteX5" fmla="*/ 485775 w 485775"/>
                <a:gd name="connsiteY5" fmla="*/ 4762 h 264318"/>
                <a:gd name="connsiteX6" fmla="*/ 457201 w 485775"/>
                <a:gd name="connsiteY6" fmla="*/ 104772 h 264318"/>
                <a:gd name="connsiteX7" fmla="*/ 435769 w 485775"/>
                <a:gd name="connsiteY7" fmla="*/ 66675 h 264318"/>
                <a:gd name="connsiteX8" fmla="*/ 235744 w 485775"/>
                <a:gd name="connsiteY8" fmla="*/ 180975 h 264318"/>
                <a:gd name="connsiteX9" fmla="*/ 204788 w 485775"/>
                <a:gd name="connsiteY9" fmla="*/ 119062 h 264318"/>
                <a:gd name="connsiteX10" fmla="*/ 19050 w 485775"/>
                <a:gd name="connsiteY10" fmla="*/ 264318 h 264318"/>
                <a:gd name="connsiteX11" fmla="*/ 0 w 485775"/>
                <a:gd name="connsiteY11" fmla="*/ 180976 h 264318"/>
                <a:gd name="connsiteX0" fmla="*/ 0 w 495300"/>
                <a:gd name="connsiteY0" fmla="*/ 180976 h 264318"/>
                <a:gd name="connsiteX1" fmla="*/ 219074 w 495300"/>
                <a:gd name="connsiteY1" fmla="*/ 40480 h 264318"/>
                <a:gd name="connsiteX2" fmla="*/ 266699 w 495300"/>
                <a:gd name="connsiteY2" fmla="*/ 109537 h 264318"/>
                <a:gd name="connsiteX3" fmla="*/ 414336 w 495300"/>
                <a:gd name="connsiteY3" fmla="*/ 33336 h 264318"/>
                <a:gd name="connsiteX4" fmla="*/ 388144 w 495300"/>
                <a:gd name="connsiteY4" fmla="*/ 0 h 264318"/>
                <a:gd name="connsiteX5" fmla="*/ 495300 w 495300"/>
                <a:gd name="connsiteY5" fmla="*/ 4762 h 264318"/>
                <a:gd name="connsiteX6" fmla="*/ 457201 w 495300"/>
                <a:gd name="connsiteY6" fmla="*/ 104772 h 264318"/>
                <a:gd name="connsiteX7" fmla="*/ 435769 w 495300"/>
                <a:gd name="connsiteY7" fmla="*/ 66675 h 264318"/>
                <a:gd name="connsiteX8" fmla="*/ 235744 w 495300"/>
                <a:gd name="connsiteY8" fmla="*/ 180975 h 264318"/>
                <a:gd name="connsiteX9" fmla="*/ 204788 w 495300"/>
                <a:gd name="connsiteY9" fmla="*/ 119062 h 264318"/>
                <a:gd name="connsiteX10" fmla="*/ 19050 w 495300"/>
                <a:gd name="connsiteY10" fmla="*/ 264318 h 264318"/>
                <a:gd name="connsiteX11" fmla="*/ 0 w 495300"/>
                <a:gd name="connsiteY11" fmla="*/ 180976 h 264318"/>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04788 w 497681"/>
                <a:gd name="connsiteY9" fmla="*/ 119063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3358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3361 w 497681"/>
                <a:gd name="connsiteY1" fmla="*/ 28574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0030 w 497681"/>
                <a:gd name="connsiteY1" fmla="*/ 19049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14287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2857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0980 w 497681"/>
                <a:gd name="connsiteY1" fmla="*/ 4762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33362 w 497681"/>
                <a:gd name="connsiteY8" fmla="*/ 171451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52413"/>
                <a:gd name="connsiteX1" fmla="*/ 240505 w 497681"/>
                <a:gd name="connsiteY1" fmla="*/ 40481 h 252413"/>
                <a:gd name="connsiteX2" fmla="*/ 266699 w 497681"/>
                <a:gd name="connsiteY2" fmla="*/ 109538 h 252413"/>
                <a:gd name="connsiteX3" fmla="*/ 414336 w 497681"/>
                <a:gd name="connsiteY3" fmla="*/ 33337 h 252413"/>
                <a:gd name="connsiteX4" fmla="*/ 388144 w 497681"/>
                <a:gd name="connsiteY4" fmla="*/ 1 h 252413"/>
                <a:gd name="connsiteX5" fmla="*/ 497681 w 497681"/>
                <a:gd name="connsiteY5" fmla="*/ 0 h 252413"/>
                <a:gd name="connsiteX6" fmla="*/ 466726 w 497681"/>
                <a:gd name="connsiteY6" fmla="*/ 102391 h 252413"/>
                <a:gd name="connsiteX7" fmla="*/ 445294 w 497681"/>
                <a:gd name="connsiteY7" fmla="*/ 59532 h 252413"/>
                <a:gd name="connsiteX8" fmla="*/ 233362 w 497681"/>
                <a:gd name="connsiteY8" fmla="*/ 171451 h 252413"/>
                <a:gd name="connsiteX9" fmla="*/ 221457 w 497681"/>
                <a:gd name="connsiteY9" fmla="*/ 107156 h 252413"/>
                <a:gd name="connsiteX10" fmla="*/ 11906 w 497681"/>
                <a:gd name="connsiteY10" fmla="*/ 252413 h 252413"/>
                <a:gd name="connsiteX11" fmla="*/ 0 w 497681"/>
                <a:gd name="connsiteY11" fmla="*/ 180977 h 252413"/>
                <a:gd name="connsiteX0" fmla="*/ 0 w 509587"/>
                <a:gd name="connsiteY0" fmla="*/ 164309 h 252413"/>
                <a:gd name="connsiteX1" fmla="*/ 252411 w 509587"/>
                <a:gd name="connsiteY1" fmla="*/ 40481 h 252413"/>
                <a:gd name="connsiteX2" fmla="*/ 278605 w 509587"/>
                <a:gd name="connsiteY2" fmla="*/ 109538 h 252413"/>
                <a:gd name="connsiteX3" fmla="*/ 426242 w 509587"/>
                <a:gd name="connsiteY3" fmla="*/ 33337 h 252413"/>
                <a:gd name="connsiteX4" fmla="*/ 400050 w 509587"/>
                <a:gd name="connsiteY4" fmla="*/ 1 h 252413"/>
                <a:gd name="connsiteX5" fmla="*/ 509587 w 509587"/>
                <a:gd name="connsiteY5" fmla="*/ 0 h 252413"/>
                <a:gd name="connsiteX6" fmla="*/ 478632 w 509587"/>
                <a:gd name="connsiteY6" fmla="*/ 102391 h 252413"/>
                <a:gd name="connsiteX7" fmla="*/ 457200 w 509587"/>
                <a:gd name="connsiteY7" fmla="*/ 59532 h 252413"/>
                <a:gd name="connsiteX8" fmla="*/ 245268 w 509587"/>
                <a:gd name="connsiteY8" fmla="*/ 171451 h 252413"/>
                <a:gd name="connsiteX9" fmla="*/ 233363 w 509587"/>
                <a:gd name="connsiteY9" fmla="*/ 107156 h 252413"/>
                <a:gd name="connsiteX10" fmla="*/ 23812 w 509587"/>
                <a:gd name="connsiteY10" fmla="*/ 252413 h 252413"/>
                <a:gd name="connsiteX11" fmla="*/ 0 w 509587"/>
                <a:gd name="connsiteY11" fmla="*/ 164309 h 252413"/>
                <a:gd name="connsiteX0" fmla="*/ 0 w 507206"/>
                <a:gd name="connsiteY0" fmla="*/ 176215 h 252413"/>
                <a:gd name="connsiteX1" fmla="*/ 250030 w 507206"/>
                <a:gd name="connsiteY1" fmla="*/ 40481 h 252413"/>
                <a:gd name="connsiteX2" fmla="*/ 276224 w 507206"/>
                <a:gd name="connsiteY2" fmla="*/ 109538 h 252413"/>
                <a:gd name="connsiteX3" fmla="*/ 423861 w 507206"/>
                <a:gd name="connsiteY3" fmla="*/ 33337 h 252413"/>
                <a:gd name="connsiteX4" fmla="*/ 397669 w 507206"/>
                <a:gd name="connsiteY4" fmla="*/ 1 h 252413"/>
                <a:gd name="connsiteX5" fmla="*/ 507206 w 507206"/>
                <a:gd name="connsiteY5" fmla="*/ 0 h 252413"/>
                <a:gd name="connsiteX6" fmla="*/ 476251 w 507206"/>
                <a:gd name="connsiteY6" fmla="*/ 102391 h 252413"/>
                <a:gd name="connsiteX7" fmla="*/ 454819 w 507206"/>
                <a:gd name="connsiteY7" fmla="*/ 59532 h 252413"/>
                <a:gd name="connsiteX8" fmla="*/ 242887 w 507206"/>
                <a:gd name="connsiteY8" fmla="*/ 171451 h 252413"/>
                <a:gd name="connsiteX9" fmla="*/ 230982 w 507206"/>
                <a:gd name="connsiteY9" fmla="*/ 107156 h 252413"/>
                <a:gd name="connsiteX10" fmla="*/ 21431 w 507206"/>
                <a:gd name="connsiteY10" fmla="*/ 252413 h 252413"/>
                <a:gd name="connsiteX11" fmla="*/ 0 w 507206"/>
                <a:gd name="connsiteY11" fmla="*/ 176215 h 252413"/>
                <a:gd name="connsiteX0" fmla="*/ 0 w 502443"/>
                <a:gd name="connsiteY0" fmla="*/ 188121 h 252413"/>
                <a:gd name="connsiteX1" fmla="*/ 245267 w 502443"/>
                <a:gd name="connsiteY1" fmla="*/ 40481 h 252413"/>
                <a:gd name="connsiteX2" fmla="*/ 271461 w 502443"/>
                <a:gd name="connsiteY2" fmla="*/ 109538 h 252413"/>
                <a:gd name="connsiteX3" fmla="*/ 419098 w 502443"/>
                <a:gd name="connsiteY3" fmla="*/ 33337 h 252413"/>
                <a:gd name="connsiteX4" fmla="*/ 392906 w 502443"/>
                <a:gd name="connsiteY4" fmla="*/ 1 h 252413"/>
                <a:gd name="connsiteX5" fmla="*/ 502443 w 502443"/>
                <a:gd name="connsiteY5" fmla="*/ 0 h 252413"/>
                <a:gd name="connsiteX6" fmla="*/ 471488 w 502443"/>
                <a:gd name="connsiteY6" fmla="*/ 102391 h 252413"/>
                <a:gd name="connsiteX7" fmla="*/ 450056 w 502443"/>
                <a:gd name="connsiteY7" fmla="*/ 59532 h 252413"/>
                <a:gd name="connsiteX8" fmla="*/ 238124 w 502443"/>
                <a:gd name="connsiteY8" fmla="*/ 171451 h 252413"/>
                <a:gd name="connsiteX9" fmla="*/ 226219 w 502443"/>
                <a:gd name="connsiteY9" fmla="*/ 107156 h 252413"/>
                <a:gd name="connsiteX10" fmla="*/ 16668 w 502443"/>
                <a:gd name="connsiteY10" fmla="*/ 252413 h 252413"/>
                <a:gd name="connsiteX11" fmla="*/ 0 w 502443"/>
                <a:gd name="connsiteY11" fmla="*/ 188121 h 252413"/>
                <a:gd name="connsiteX0" fmla="*/ 0 w 502443"/>
                <a:gd name="connsiteY0" fmla="*/ 188121 h 250032"/>
                <a:gd name="connsiteX1" fmla="*/ 245267 w 502443"/>
                <a:gd name="connsiteY1" fmla="*/ 40481 h 250032"/>
                <a:gd name="connsiteX2" fmla="*/ 271461 w 502443"/>
                <a:gd name="connsiteY2" fmla="*/ 109538 h 250032"/>
                <a:gd name="connsiteX3" fmla="*/ 419098 w 502443"/>
                <a:gd name="connsiteY3" fmla="*/ 33337 h 250032"/>
                <a:gd name="connsiteX4" fmla="*/ 392906 w 502443"/>
                <a:gd name="connsiteY4" fmla="*/ 1 h 250032"/>
                <a:gd name="connsiteX5" fmla="*/ 502443 w 502443"/>
                <a:gd name="connsiteY5" fmla="*/ 0 h 250032"/>
                <a:gd name="connsiteX6" fmla="*/ 471488 w 502443"/>
                <a:gd name="connsiteY6" fmla="*/ 102391 h 250032"/>
                <a:gd name="connsiteX7" fmla="*/ 450056 w 502443"/>
                <a:gd name="connsiteY7" fmla="*/ 59532 h 250032"/>
                <a:gd name="connsiteX8" fmla="*/ 238124 w 502443"/>
                <a:gd name="connsiteY8" fmla="*/ 171451 h 250032"/>
                <a:gd name="connsiteX9" fmla="*/ 226219 w 502443"/>
                <a:gd name="connsiteY9" fmla="*/ 107156 h 250032"/>
                <a:gd name="connsiteX10" fmla="*/ 26193 w 502443"/>
                <a:gd name="connsiteY10" fmla="*/ 250032 h 250032"/>
                <a:gd name="connsiteX11" fmla="*/ 0 w 502443"/>
                <a:gd name="connsiteY11" fmla="*/ 188121 h 250032"/>
                <a:gd name="connsiteX0" fmla="*/ 0 w 502443"/>
                <a:gd name="connsiteY0" fmla="*/ 188121 h 247651"/>
                <a:gd name="connsiteX1" fmla="*/ 245267 w 502443"/>
                <a:gd name="connsiteY1" fmla="*/ 40481 h 247651"/>
                <a:gd name="connsiteX2" fmla="*/ 271461 w 502443"/>
                <a:gd name="connsiteY2" fmla="*/ 109538 h 247651"/>
                <a:gd name="connsiteX3" fmla="*/ 419098 w 502443"/>
                <a:gd name="connsiteY3" fmla="*/ 33337 h 247651"/>
                <a:gd name="connsiteX4" fmla="*/ 392906 w 502443"/>
                <a:gd name="connsiteY4" fmla="*/ 1 h 247651"/>
                <a:gd name="connsiteX5" fmla="*/ 502443 w 502443"/>
                <a:gd name="connsiteY5" fmla="*/ 0 h 247651"/>
                <a:gd name="connsiteX6" fmla="*/ 471488 w 502443"/>
                <a:gd name="connsiteY6" fmla="*/ 102391 h 247651"/>
                <a:gd name="connsiteX7" fmla="*/ 450056 w 502443"/>
                <a:gd name="connsiteY7" fmla="*/ 59532 h 247651"/>
                <a:gd name="connsiteX8" fmla="*/ 238124 w 502443"/>
                <a:gd name="connsiteY8" fmla="*/ 171451 h 247651"/>
                <a:gd name="connsiteX9" fmla="*/ 226219 w 502443"/>
                <a:gd name="connsiteY9" fmla="*/ 107156 h 247651"/>
                <a:gd name="connsiteX10" fmla="*/ 28574 w 502443"/>
                <a:gd name="connsiteY10" fmla="*/ 247651 h 247651"/>
                <a:gd name="connsiteX11" fmla="*/ 0 w 502443"/>
                <a:gd name="connsiteY11" fmla="*/ 188121 h 247651"/>
                <a:gd name="connsiteX0" fmla="*/ 0 w 504824"/>
                <a:gd name="connsiteY0" fmla="*/ 192883 h 247651"/>
                <a:gd name="connsiteX1" fmla="*/ 247648 w 504824"/>
                <a:gd name="connsiteY1" fmla="*/ 40481 h 247651"/>
                <a:gd name="connsiteX2" fmla="*/ 273842 w 504824"/>
                <a:gd name="connsiteY2" fmla="*/ 109538 h 247651"/>
                <a:gd name="connsiteX3" fmla="*/ 421479 w 504824"/>
                <a:gd name="connsiteY3" fmla="*/ 33337 h 247651"/>
                <a:gd name="connsiteX4" fmla="*/ 395287 w 504824"/>
                <a:gd name="connsiteY4" fmla="*/ 1 h 247651"/>
                <a:gd name="connsiteX5" fmla="*/ 504824 w 504824"/>
                <a:gd name="connsiteY5" fmla="*/ 0 h 247651"/>
                <a:gd name="connsiteX6" fmla="*/ 473869 w 504824"/>
                <a:gd name="connsiteY6" fmla="*/ 102391 h 247651"/>
                <a:gd name="connsiteX7" fmla="*/ 452437 w 504824"/>
                <a:gd name="connsiteY7" fmla="*/ 59532 h 247651"/>
                <a:gd name="connsiteX8" fmla="*/ 240505 w 504824"/>
                <a:gd name="connsiteY8" fmla="*/ 171451 h 247651"/>
                <a:gd name="connsiteX9" fmla="*/ 228600 w 504824"/>
                <a:gd name="connsiteY9" fmla="*/ 107156 h 247651"/>
                <a:gd name="connsiteX10" fmla="*/ 30955 w 504824"/>
                <a:gd name="connsiteY10" fmla="*/ 247651 h 247651"/>
                <a:gd name="connsiteX11" fmla="*/ 0 w 504824"/>
                <a:gd name="connsiteY11" fmla="*/ 192883 h 247651"/>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3869 w 504824"/>
                <a:gd name="connsiteY6" fmla="*/ 107154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400050 w 504824"/>
                <a:gd name="connsiteY4" fmla="*/ 9527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4824" h="252414">
                  <a:moveTo>
                    <a:pt x="0" y="197646"/>
                  </a:moveTo>
                  <a:lnTo>
                    <a:pt x="247648" y="45244"/>
                  </a:lnTo>
                  <a:lnTo>
                    <a:pt x="273842" y="114301"/>
                  </a:lnTo>
                  <a:lnTo>
                    <a:pt x="421479" y="38100"/>
                  </a:lnTo>
                  <a:lnTo>
                    <a:pt x="400050" y="9527"/>
                  </a:lnTo>
                  <a:lnTo>
                    <a:pt x="504824" y="0"/>
                  </a:lnTo>
                  <a:lnTo>
                    <a:pt x="471488" y="100011"/>
                  </a:lnTo>
                  <a:lnTo>
                    <a:pt x="452437" y="64295"/>
                  </a:lnTo>
                  <a:lnTo>
                    <a:pt x="240505" y="176214"/>
                  </a:lnTo>
                  <a:lnTo>
                    <a:pt x="228600" y="111919"/>
                  </a:lnTo>
                  <a:lnTo>
                    <a:pt x="30955" y="252414"/>
                  </a:lnTo>
                  <a:lnTo>
                    <a:pt x="0" y="197646"/>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sp>
        <p:nvSpPr>
          <p:cNvPr id="4" name="TextBox 3"/>
          <p:cNvSpPr txBox="1"/>
          <p:nvPr/>
        </p:nvSpPr>
        <p:spPr>
          <a:xfrm>
            <a:off x="1354508" y="6144272"/>
            <a:ext cx="4032277" cy="784830"/>
          </a:xfrm>
          <a:prstGeom prst="rect">
            <a:avLst/>
          </a:prstGeom>
          <a:solidFill>
            <a:srgbClr val="EC7320"/>
          </a:solidFill>
        </p:spPr>
        <p:txBody>
          <a:bodyPr wrap="square" rtlCol="0">
            <a:spAutoFit/>
          </a:bodyPr>
          <a:lstStyle/>
          <a:p>
            <a:pPr marL="231775" indent="-231775">
              <a:spcAft>
                <a:spcPts val="600"/>
              </a:spcAft>
            </a:pPr>
            <a:r>
              <a:rPr lang="en-US" sz="1000" dirty="0">
                <a:solidFill>
                  <a:schemeClr val="bg1"/>
                </a:solidFill>
                <a:latin typeface="Arial Narrow" panose="020B0606020202030204" pitchFamily="34" charset="0"/>
              </a:rPr>
              <a:t>Cabot Money Management (Rob </a:t>
            </a:r>
            <a:r>
              <a:rPr lang="en-US" sz="1000" dirty="0" err="1">
                <a:solidFill>
                  <a:schemeClr val="bg1"/>
                </a:solidFill>
                <a:latin typeface="Arial Narrow" panose="020B0606020202030204" pitchFamily="34" charset="0"/>
              </a:rPr>
              <a:t>Lutts</a:t>
            </a:r>
            <a:r>
              <a:rPr lang="en-US" sz="1000" dirty="0">
                <a:solidFill>
                  <a:schemeClr val="bg1"/>
                </a:solidFill>
                <a:latin typeface="Arial Narrow" panose="020B0606020202030204" pitchFamily="34" charset="0"/>
              </a:rPr>
              <a:t>, President and Chief Investment Officer</a:t>
            </a:r>
            <a:r>
              <a:rPr lang="en-US" sz="1000" dirty="0" smtClean="0">
                <a:solidFill>
                  <a:schemeClr val="bg1"/>
                </a:solidFill>
                <a:latin typeface="Arial Narrow" panose="020B0606020202030204" pitchFamily="34" charset="0"/>
              </a:rPr>
              <a:t>) - </a:t>
            </a:r>
            <a:r>
              <a:rPr lang="en-US" sz="1000" dirty="0">
                <a:solidFill>
                  <a:schemeClr val="bg1"/>
                </a:solidFill>
                <a:latin typeface="Arial Narrow" panose="020B0606020202030204" pitchFamily="34" charset="0"/>
              </a:rPr>
              <a:t>Provided guest speakers; Provided funding for FLP event (Credit for Life Fair) and academic </a:t>
            </a:r>
            <a:r>
              <a:rPr lang="en-US" sz="1000" dirty="0" smtClean="0">
                <a:solidFill>
                  <a:schemeClr val="bg1"/>
                </a:solidFill>
                <a:latin typeface="Arial Narrow" panose="020B0606020202030204" pitchFamily="34" charset="0"/>
              </a:rPr>
              <a:t>scholarship</a:t>
            </a:r>
          </a:p>
          <a:p>
            <a:pPr marL="231775" indent="-231775">
              <a:spcAft>
                <a:spcPts val="600"/>
              </a:spcAft>
            </a:pPr>
            <a:r>
              <a:rPr lang="en-US" sz="1000" dirty="0">
                <a:solidFill>
                  <a:schemeClr val="bg1"/>
                </a:solidFill>
                <a:latin typeface="Arial Narrow" panose="020B0606020202030204" pitchFamily="34" charset="0"/>
              </a:rPr>
              <a:t>Salem State University </a:t>
            </a:r>
            <a:r>
              <a:rPr lang="en-US" sz="1000" dirty="0" smtClean="0">
                <a:solidFill>
                  <a:schemeClr val="bg1"/>
                </a:solidFill>
                <a:latin typeface="Arial Narrow" panose="020B0606020202030204" pitchFamily="34" charset="0"/>
              </a:rPr>
              <a:t>- </a:t>
            </a:r>
            <a:r>
              <a:rPr lang="en-US" sz="1000" dirty="0">
                <a:solidFill>
                  <a:schemeClr val="bg1"/>
                </a:solidFill>
                <a:latin typeface="Arial Narrow" panose="020B0606020202030204" pitchFamily="34" charset="0"/>
              </a:rPr>
              <a:t>Hosted FLP event (Credit for Life Fair)</a:t>
            </a:r>
          </a:p>
        </p:txBody>
      </p:sp>
      <p:cxnSp>
        <p:nvCxnSpPr>
          <p:cNvPr id="48" name="Straight Connector 47" descr="white vertical line, column divider"/>
          <p:cNvCxnSpPr/>
          <p:nvPr/>
        </p:nvCxnSpPr>
        <p:spPr>
          <a:xfrm>
            <a:off x="5472072" y="712381"/>
            <a:ext cx="0" cy="7059286"/>
          </a:xfrm>
          <a:prstGeom prst="line">
            <a:avLst/>
          </a:prstGeom>
          <a:ln w="349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49" name="Rectangle 48"/>
          <p:cNvSpPr/>
          <p:nvPr/>
        </p:nvSpPr>
        <p:spPr>
          <a:xfrm>
            <a:off x="5514414" y="763393"/>
            <a:ext cx="4178748" cy="310101"/>
          </a:xfrm>
          <a:prstGeom prst="rect">
            <a:avLst/>
          </a:prstGeom>
        </p:spPr>
        <p:txBody>
          <a:bodyPr wrap="square" anchor="ctr" anchorCtr="0">
            <a:noAutofit/>
          </a:bodyPr>
          <a:lstStyle/>
          <a:p>
            <a:pPr algn="ctr">
              <a:defRPr/>
            </a:pPr>
            <a:r>
              <a:rPr lang="en-US" sz="1200" b="1" kern="0" dirty="0" smtClean="0">
                <a:solidFill>
                  <a:prstClr val="black">
                    <a:lumMod val="85000"/>
                    <a:lumOff val="15000"/>
                  </a:prstClr>
                </a:solidFill>
                <a:latin typeface="Arial Narrow" pitchFamily="34" charset="0"/>
                <a:cs typeface="Arial" panose="020B0604020202020204" pitchFamily="34" charset="0"/>
              </a:rPr>
              <a:t>Springfield – Putnam Vocational High School</a:t>
            </a:r>
            <a:endParaRPr lang="en-US" sz="1200" b="1" kern="0" dirty="0">
              <a:solidFill>
                <a:prstClr val="black">
                  <a:lumMod val="85000"/>
                  <a:lumOff val="15000"/>
                </a:prstClr>
              </a:solidFill>
              <a:latin typeface="Arial Narrow" pitchFamily="34" charset="0"/>
              <a:cs typeface="Arial" panose="020B0604020202020204" pitchFamily="34" charset="0"/>
            </a:endParaRPr>
          </a:p>
        </p:txBody>
      </p:sp>
      <p:sp>
        <p:nvSpPr>
          <p:cNvPr id="52" name="Rectangle 51"/>
          <p:cNvSpPr/>
          <p:nvPr/>
        </p:nvSpPr>
        <p:spPr>
          <a:xfrm>
            <a:off x="5507664" y="3702351"/>
            <a:ext cx="4508204" cy="1787346"/>
          </a:xfrm>
          <a:prstGeom prst="rect">
            <a:avLst/>
          </a:prstGeom>
          <a:solidFill>
            <a:srgbClr val="5A6E8C"/>
          </a:solidFill>
        </p:spPr>
        <p:txBody>
          <a:bodyPr wrap="square" anchor="ctr" anchorCtr="0">
            <a:noAutofit/>
          </a:bodyPr>
          <a:lstStyle/>
          <a:p>
            <a:pPr>
              <a:defRPr/>
            </a:pPr>
            <a:r>
              <a:rPr lang="en-US" sz="1000" dirty="0" smtClean="0">
                <a:solidFill>
                  <a:schemeClr val="bg1"/>
                </a:solidFill>
                <a:latin typeface="Arial Narrow" panose="020B0606020202030204" pitchFamily="34" charset="0"/>
              </a:rPr>
              <a:t>Putnam </a:t>
            </a:r>
            <a:r>
              <a:rPr lang="en-US" sz="1000" dirty="0">
                <a:solidFill>
                  <a:schemeClr val="bg1"/>
                </a:solidFill>
                <a:latin typeface="Arial Narrow" panose="020B0606020202030204" pitchFamily="34" charset="0"/>
              </a:rPr>
              <a:t>Vocational Technical Academy worked in partnership with Junior Achievement of Western Massachusetts. The program was built on the successful partnership between JA and Putnam Academy’s academic and vocational programs. This unique approach to educating our students, </a:t>
            </a:r>
            <a:r>
              <a:rPr lang="en-US" sz="1000" b="1" i="1" dirty="0">
                <a:solidFill>
                  <a:schemeClr val="bg1"/>
                </a:solidFill>
                <a:latin typeface="Arial Narrow" panose="020B0606020202030204" pitchFamily="34" charset="0"/>
              </a:rPr>
              <a:t>allowed volunteers from the community to deliver a curriculum, while sharing their experiences with students</a:t>
            </a:r>
            <a:r>
              <a:rPr lang="en-US" sz="1000" dirty="0">
                <a:solidFill>
                  <a:schemeClr val="bg1"/>
                </a:solidFill>
                <a:latin typeface="Arial Narrow" panose="020B0606020202030204" pitchFamily="34" charset="0"/>
              </a:rPr>
              <a:t>. Classroom volunteers, program events, and teacher-directed lessons, helped to transform key concepts of lessons into a message that inspired and empowered students to believe in themselves. These hands-on lessons and events helped prepare our students in work-readiness, entrepreneurship, and financial literacy.</a:t>
            </a:r>
            <a:r>
              <a:rPr lang="en-US" sz="1000" kern="0" dirty="0" smtClean="0">
                <a:solidFill>
                  <a:schemeClr val="bg1"/>
                </a:solidFill>
                <a:latin typeface="Arial Narrow" pitchFamily="34" charset="0"/>
                <a:cs typeface="Arial" panose="020B0604020202020204" pitchFamily="34" charset="0"/>
              </a:rPr>
              <a:t> </a:t>
            </a:r>
          </a:p>
        </p:txBody>
      </p:sp>
      <p:sp>
        <p:nvSpPr>
          <p:cNvPr id="53" name="TextBox 52"/>
          <p:cNvSpPr txBox="1"/>
          <p:nvPr/>
        </p:nvSpPr>
        <p:spPr>
          <a:xfrm>
            <a:off x="5507664" y="5520008"/>
            <a:ext cx="4550739" cy="2000548"/>
          </a:xfrm>
          <a:prstGeom prst="rect">
            <a:avLst/>
          </a:prstGeom>
          <a:solidFill>
            <a:srgbClr val="EC7320"/>
          </a:solidFill>
        </p:spPr>
        <p:txBody>
          <a:bodyPr wrap="square" tIns="0" bIns="0" rtlCol="0">
            <a:spAutoFit/>
          </a:bodyPr>
          <a:lstStyle/>
          <a:p>
            <a:pPr marL="231775" indent="-231775"/>
            <a:r>
              <a:rPr lang="en-US" sz="1000" dirty="0">
                <a:solidFill>
                  <a:schemeClr val="bg1"/>
                </a:solidFill>
                <a:latin typeface="Arial Narrow" panose="020B0606020202030204" pitchFamily="34" charset="0"/>
              </a:rPr>
              <a:t>Junior Achievement of Western </a:t>
            </a:r>
            <a:r>
              <a:rPr lang="en-US" sz="1000" dirty="0" smtClean="0">
                <a:solidFill>
                  <a:schemeClr val="bg1"/>
                </a:solidFill>
                <a:latin typeface="Arial Narrow" panose="020B0606020202030204" pitchFamily="34" charset="0"/>
              </a:rPr>
              <a:t>Massachusetts and Elms College - </a:t>
            </a:r>
            <a:r>
              <a:rPr lang="en-US" sz="1000" dirty="0">
                <a:solidFill>
                  <a:schemeClr val="bg1"/>
                </a:solidFill>
                <a:latin typeface="Arial Narrow" panose="020B0606020202030204" pitchFamily="34" charset="0"/>
              </a:rPr>
              <a:t>Assisted in planning financial literacy curriculum; Provided financial literacy curriculum and materials; Provided professional development; Provided guest speakers; Planned and/or hosted FLP event(s); Provided funding for FLP events and/or materials; Offered job shadowing </a:t>
            </a:r>
            <a:r>
              <a:rPr lang="en-US" sz="1000" dirty="0" smtClean="0">
                <a:solidFill>
                  <a:schemeClr val="bg1"/>
                </a:solidFill>
                <a:latin typeface="Arial Narrow" panose="020B0606020202030204" pitchFamily="34" charset="0"/>
              </a:rPr>
              <a:t>opportunities</a:t>
            </a:r>
          </a:p>
          <a:p>
            <a:pPr marL="231775" indent="-231775"/>
            <a:r>
              <a:rPr lang="en-US" sz="1000" dirty="0">
                <a:solidFill>
                  <a:schemeClr val="bg1"/>
                </a:solidFill>
                <a:latin typeface="Arial Narrow" panose="020B0606020202030204" pitchFamily="34" charset="0"/>
              </a:rPr>
              <a:t>Springfield Technical Community </a:t>
            </a:r>
            <a:r>
              <a:rPr lang="en-US" sz="1000" dirty="0" smtClean="0">
                <a:solidFill>
                  <a:schemeClr val="bg1"/>
                </a:solidFill>
                <a:latin typeface="Arial Narrow" panose="020B0606020202030204" pitchFamily="34" charset="0"/>
              </a:rPr>
              <a:t>College - </a:t>
            </a:r>
            <a:r>
              <a:rPr lang="en-US" sz="1000" dirty="0">
                <a:solidFill>
                  <a:schemeClr val="bg1"/>
                </a:solidFill>
                <a:latin typeface="Arial Narrow" panose="020B0606020202030204" pitchFamily="34" charset="0"/>
              </a:rPr>
              <a:t>Provided guest speakers; Planned and/or hosted FLP event(s); Provided funding for FLP events and/or materials; Offered job </a:t>
            </a:r>
            <a:r>
              <a:rPr lang="en-US" sz="1000" dirty="0" smtClean="0">
                <a:solidFill>
                  <a:schemeClr val="bg1"/>
                </a:solidFill>
                <a:latin typeface="Arial Narrow" panose="020B0606020202030204" pitchFamily="34" charset="0"/>
              </a:rPr>
              <a:t>shadowing</a:t>
            </a:r>
          </a:p>
          <a:p>
            <a:pPr marL="231775" indent="-231775"/>
            <a:r>
              <a:rPr lang="en-US" sz="1000" dirty="0">
                <a:solidFill>
                  <a:schemeClr val="bg1"/>
                </a:solidFill>
                <a:latin typeface="Arial Narrow" panose="020B0606020202030204" pitchFamily="34" charset="0"/>
              </a:rPr>
              <a:t>Western New England </a:t>
            </a:r>
            <a:r>
              <a:rPr lang="en-US" sz="1000" dirty="0" smtClean="0">
                <a:solidFill>
                  <a:schemeClr val="bg1"/>
                </a:solidFill>
                <a:latin typeface="Arial Narrow" panose="020B0606020202030204" pitchFamily="34" charset="0"/>
              </a:rPr>
              <a:t>University - </a:t>
            </a:r>
            <a:r>
              <a:rPr lang="en-US" sz="1000" dirty="0">
                <a:solidFill>
                  <a:schemeClr val="bg1"/>
                </a:solidFill>
                <a:latin typeface="Arial Narrow" panose="020B0606020202030204" pitchFamily="34" charset="0"/>
              </a:rPr>
              <a:t>Planned and/or hosted FLP event(s</a:t>
            </a:r>
            <a:r>
              <a:rPr lang="en-US" sz="1000" dirty="0" smtClean="0">
                <a:solidFill>
                  <a:schemeClr val="bg1"/>
                </a:solidFill>
                <a:latin typeface="Arial Narrow" panose="020B0606020202030204" pitchFamily="34" charset="0"/>
              </a:rPr>
              <a:t>)</a:t>
            </a:r>
          </a:p>
          <a:p>
            <a:pPr marL="231775" indent="-231775"/>
            <a:r>
              <a:rPr lang="en-US" sz="1000" dirty="0" smtClean="0">
                <a:solidFill>
                  <a:schemeClr val="bg1"/>
                </a:solidFill>
                <a:latin typeface="Arial Narrow" panose="020B0606020202030204" pitchFamily="34" charset="0"/>
              </a:rPr>
              <a:t>MassMutual - </a:t>
            </a:r>
            <a:r>
              <a:rPr lang="en-US" sz="1000" dirty="0">
                <a:solidFill>
                  <a:schemeClr val="bg1"/>
                </a:solidFill>
                <a:latin typeface="Arial Narrow" panose="020B0606020202030204" pitchFamily="34" charset="0"/>
              </a:rPr>
              <a:t>Provided guest speakers; Planned and/or hosted FLP event(s); Provided funding for FLP events and/or materials; Provided mentoring </a:t>
            </a:r>
            <a:r>
              <a:rPr lang="en-US" sz="1000" dirty="0" smtClean="0">
                <a:solidFill>
                  <a:schemeClr val="bg1"/>
                </a:solidFill>
                <a:latin typeface="Arial Narrow" panose="020B0606020202030204" pitchFamily="34" charset="0"/>
              </a:rPr>
              <a:t>program</a:t>
            </a:r>
          </a:p>
          <a:p>
            <a:pPr marL="231775" indent="-231775"/>
            <a:r>
              <a:rPr lang="en-US" sz="1000" dirty="0">
                <a:solidFill>
                  <a:schemeClr val="bg1"/>
                </a:solidFill>
                <a:latin typeface="Arial Narrow" panose="020B0606020202030204" pitchFamily="34" charset="0"/>
              </a:rPr>
              <a:t>Western Massachusetts Credit For Life </a:t>
            </a:r>
            <a:r>
              <a:rPr lang="en-US" sz="1000" dirty="0" smtClean="0">
                <a:solidFill>
                  <a:schemeClr val="bg1"/>
                </a:solidFill>
                <a:latin typeface="Arial Narrow" panose="020B0606020202030204" pitchFamily="34" charset="0"/>
              </a:rPr>
              <a:t> - </a:t>
            </a:r>
            <a:r>
              <a:rPr lang="en-US" sz="1000" dirty="0">
                <a:solidFill>
                  <a:schemeClr val="bg1"/>
                </a:solidFill>
                <a:latin typeface="Arial Narrow" panose="020B0606020202030204" pitchFamily="34" charset="0"/>
              </a:rPr>
              <a:t>Provided financial literacy curriculum and materials; Provided guest speakers; Planned and/or hosted FLP event(s); Provided funding for FLP events and/or materials </a:t>
            </a:r>
            <a:endParaRPr lang="en-US" sz="1000" dirty="0" smtClean="0">
              <a:solidFill>
                <a:schemeClr val="bg1"/>
              </a:solidFill>
              <a:latin typeface="Arial Narrow" panose="020B0606020202030204" pitchFamily="34" charset="0"/>
            </a:endParaRPr>
          </a:p>
          <a:p>
            <a:pPr marL="231775" indent="-231775"/>
            <a:r>
              <a:rPr lang="en-US" sz="1000" dirty="0">
                <a:solidFill>
                  <a:schemeClr val="bg1"/>
                </a:solidFill>
                <a:latin typeface="Arial Narrow" panose="020B0606020202030204" pitchFamily="34" charset="0"/>
              </a:rPr>
              <a:t>Bay Path </a:t>
            </a:r>
            <a:r>
              <a:rPr lang="en-US" sz="1000" dirty="0" smtClean="0">
                <a:solidFill>
                  <a:schemeClr val="bg1"/>
                </a:solidFill>
                <a:latin typeface="Arial Narrow" panose="020B0606020202030204" pitchFamily="34" charset="0"/>
              </a:rPr>
              <a:t>University - </a:t>
            </a:r>
            <a:r>
              <a:rPr lang="en-US" sz="1000" dirty="0">
                <a:solidFill>
                  <a:schemeClr val="bg1"/>
                </a:solidFill>
                <a:latin typeface="Arial Narrow" panose="020B0606020202030204" pitchFamily="34" charset="0"/>
              </a:rPr>
              <a:t>Provided guest speakers; Offered job shadowing opportunities</a:t>
            </a:r>
          </a:p>
        </p:txBody>
      </p:sp>
      <p:sp>
        <p:nvSpPr>
          <p:cNvPr id="54" name="Rectangle 53"/>
          <p:cNvSpPr/>
          <p:nvPr/>
        </p:nvSpPr>
        <p:spPr>
          <a:xfrm>
            <a:off x="5518297" y="7523544"/>
            <a:ext cx="2932844" cy="239966"/>
          </a:xfrm>
          <a:prstGeom prst="rect">
            <a:avLst/>
          </a:prstGeom>
          <a:solidFill>
            <a:srgbClr val="DEA900"/>
          </a:solidFill>
        </p:spPr>
        <p:txBody>
          <a:bodyPr wrap="square" anchor="ctr" anchorCtr="0">
            <a:noAutofit/>
          </a:bodyPr>
          <a:lstStyle/>
          <a:p>
            <a:pPr>
              <a:defRPr/>
            </a:pPr>
            <a:r>
              <a:rPr lang="fr-FR" sz="1000" dirty="0" smtClean="0">
                <a:solidFill>
                  <a:prstClr val="white">
                    <a:lumMod val="95000"/>
                  </a:prstClr>
                </a:solidFill>
                <a:latin typeface="Arial Narrow" pitchFamily="34" charset="0"/>
                <a:cs typeface="Arial" pitchFamily="34" charset="0"/>
              </a:rPr>
              <a:t>Paul </a:t>
            </a:r>
            <a:r>
              <a:rPr lang="fr-FR" sz="1000" dirty="0" err="1" smtClean="0">
                <a:solidFill>
                  <a:prstClr val="white">
                    <a:lumMod val="95000"/>
                  </a:prstClr>
                </a:solidFill>
                <a:latin typeface="Arial Narrow" pitchFamily="34" charset="0"/>
                <a:cs typeface="Arial" pitchFamily="34" charset="0"/>
              </a:rPr>
              <a:t>Nycz</a:t>
            </a:r>
            <a:r>
              <a:rPr lang="fr-FR" sz="1000" dirty="0" smtClean="0">
                <a:solidFill>
                  <a:prstClr val="white">
                    <a:lumMod val="95000"/>
                  </a:prstClr>
                </a:solidFill>
                <a:latin typeface="Arial Narrow" pitchFamily="34" charset="0"/>
                <a:cs typeface="Arial" pitchFamily="34" charset="0"/>
              </a:rPr>
              <a:t>, </a:t>
            </a:r>
            <a:r>
              <a:rPr lang="fr-FR" sz="1000" dirty="0" smtClean="0">
                <a:solidFill>
                  <a:prstClr val="white">
                    <a:lumMod val="95000"/>
                  </a:prstClr>
                </a:solidFill>
                <a:latin typeface="Arial Narrow" pitchFamily="34" charset="0"/>
                <a:cs typeface="Arial" pitchFamily="34" charset="0"/>
                <a:hlinkClick r:id="rId3"/>
              </a:rPr>
              <a:t>nyczp@sps.springfield.ma.us</a:t>
            </a:r>
            <a:r>
              <a:rPr lang="fr-FR" sz="1000" dirty="0" smtClean="0">
                <a:solidFill>
                  <a:prstClr val="white">
                    <a:lumMod val="95000"/>
                  </a:prstClr>
                </a:solidFill>
                <a:latin typeface="Arial Narrow" pitchFamily="34" charset="0"/>
                <a:cs typeface="Arial" pitchFamily="34" charset="0"/>
              </a:rPr>
              <a:t> </a:t>
            </a:r>
            <a:endParaRPr lang="en-US" sz="1000" kern="0" dirty="0">
              <a:solidFill>
                <a:prstClr val="white">
                  <a:lumMod val="95000"/>
                </a:prstClr>
              </a:solidFill>
              <a:latin typeface="Arial Narrow" pitchFamily="34" charset="0"/>
              <a:cs typeface="Arial" pitchFamily="34" charset="0"/>
            </a:endParaRPr>
          </a:p>
        </p:txBody>
      </p:sp>
      <p:sp>
        <p:nvSpPr>
          <p:cNvPr id="50" name="Rectangle 49"/>
          <p:cNvSpPr/>
          <p:nvPr/>
        </p:nvSpPr>
        <p:spPr>
          <a:xfrm>
            <a:off x="5507664" y="1083107"/>
            <a:ext cx="4508204" cy="2606766"/>
          </a:xfrm>
          <a:prstGeom prst="rect">
            <a:avLst/>
          </a:prstGeom>
          <a:solidFill>
            <a:srgbClr val="4371C5"/>
          </a:solidFill>
        </p:spPr>
        <p:txBody>
          <a:bodyPr wrap="square" anchor="ctr" anchorCtr="0">
            <a:noAutofit/>
          </a:bodyPr>
          <a:lstStyle/>
          <a:p>
            <a:pPr marL="233363" indent="-233363">
              <a:spcAft>
                <a:spcPts val="300"/>
              </a:spcAft>
              <a:defRPr/>
            </a:pPr>
            <a:r>
              <a:rPr lang="en-US" sz="1000" b="1" kern="0" dirty="0" smtClean="0">
                <a:solidFill>
                  <a:prstClr val="white">
                    <a:lumMod val="95000"/>
                  </a:prstClr>
                </a:solidFill>
                <a:latin typeface="Arial Narrow" pitchFamily="34" charset="0"/>
                <a:cs typeface="Arial" panose="020B0604020202020204" pitchFamily="34" charset="0"/>
              </a:rPr>
              <a:t>Required Course(s): </a:t>
            </a:r>
            <a:r>
              <a:rPr lang="en-US" sz="1000" kern="0" dirty="0" smtClean="0">
                <a:solidFill>
                  <a:prstClr val="white">
                    <a:lumMod val="95000"/>
                  </a:prstClr>
                </a:solidFill>
                <a:latin typeface="Arial Narrow" pitchFamily="34" charset="0"/>
                <a:cs typeface="Arial" panose="020B0604020202020204" pitchFamily="34" charset="0"/>
              </a:rPr>
              <a:t>JA in a Day (grade 9);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Enrichment (Math and English) (grades 9-12);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Retail and Marketing (grades 10-12, R and M strand);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Business (grades 10-12, Business strand);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Robotics (grades 10-12, Robotics strand);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Allied Health (grades 10-12, Allied Health strand);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Design and Visual (grades 10-12, Design and Visual strand);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Horticulture (grade 11, Horticulture strand)</a:t>
            </a:r>
            <a:endParaRPr lang="en-US" sz="1000" i="1" kern="0" dirty="0" smtClean="0">
              <a:solidFill>
                <a:prstClr val="white">
                  <a:lumMod val="95000"/>
                </a:prstClr>
              </a:solidFill>
              <a:latin typeface="Arial Narrow" pitchFamily="34" charset="0"/>
              <a:cs typeface="Arial" panose="020B0604020202020204" pitchFamily="34" charset="0"/>
            </a:endParaRPr>
          </a:p>
          <a:p>
            <a:pPr marL="233363" indent="-233363">
              <a:spcAft>
                <a:spcPts val="300"/>
              </a:spcAft>
              <a:defRPr/>
            </a:pPr>
            <a:r>
              <a:rPr lang="en-US" sz="1000" b="1" kern="0" dirty="0" smtClean="0">
                <a:solidFill>
                  <a:prstClr val="white">
                    <a:lumMod val="95000"/>
                  </a:prstClr>
                </a:solidFill>
                <a:latin typeface="Arial Narrow" pitchFamily="34" charset="0"/>
                <a:cs typeface="Arial" panose="020B0604020202020204" pitchFamily="34" charset="0"/>
              </a:rPr>
              <a:t>Elective Course(s): </a:t>
            </a:r>
            <a:r>
              <a:rPr lang="en-US" sz="1000" kern="0" dirty="0" smtClean="0">
                <a:solidFill>
                  <a:prstClr val="white">
                    <a:lumMod val="95000"/>
                  </a:prstClr>
                </a:solidFill>
                <a:latin typeface="Arial Narrow" pitchFamily="34" charset="0"/>
                <a:cs typeface="Arial" panose="020B0604020202020204" pitchFamily="34" charset="0"/>
              </a:rPr>
              <a:t>Mass Mutual Academic Achievers (grades 10-12);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H&amp;R Block Knowledge Matters (grades 9-12)</a:t>
            </a:r>
          </a:p>
          <a:p>
            <a:pPr marL="233363" indent="-233363">
              <a:defRPr/>
            </a:pPr>
            <a:r>
              <a:rPr lang="en-US" sz="1000" b="1" kern="0" dirty="0" smtClean="0">
                <a:solidFill>
                  <a:prstClr val="white">
                    <a:lumMod val="95000"/>
                  </a:prstClr>
                </a:solidFill>
                <a:latin typeface="Arial Narrow" pitchFamily="34" charset="0"/>
                <a:cs typeface="Arial" panose="020B0604020202020204" pitchFamily="34" charset="0"/>
              </a:rPr>
              <a:t>Experiential Activity: </a:t>
            </a:r>
            <a:r>
              <a:rPr lang="en-US" sz="1000" kern="0" dirty="0" smtClean="0">
                <a:solidFill>
                  <a:prstClr val="white">
                    <a:lumMod val="95000"/>
                  </a:prstClr>
                </a:solidFill>
                <a:latin typeface="Arial Narrow" pitchFamily="34" charset="0"/>
                <a:cs typeface="Arial" panose="020B0604020202020204" pitchFamily="34" charset="0"/>
              </a:rPr>
              <a:t>Credit for Life Fair; Other Reality Fair; JA Stock Market Challenge; Online/App Stock Market Game; Capstone Project; Personal or Household Budget; Business or Financial Plan; Other</a:t>
            </a:r>
          </a:p>
          <a:p>
            <a:pPr marL="233363" indent="-233363">
              <a:spcAft>
                <a:spcPts val="300"/>
              </a:spcAft>
              <a:defRPr/>
            </a:pPr>
            <a:r>
              <a:rPr lang="en-US" sz="1000" b="1" kern="0" dirty="0" smtClean="0">
                <a:solidFill>
                  <a:prstClr val="white">
                    <a:lumMod val="95000"/>
                  </a:prstClr>
                </a:solidFill>
                <a:latin typeface="Arial Narrow" pitchFamily="34" charset="0"/>
                <a:cs typeface="Arial" panose="020B0604020202020204" pitchFamily="34" charset="0"/>
              </a:rPr>
              <a:t>Curriculum Resource: </a:t>
            </a:r>
            <a:r>
              <a:rPr lang="en-US" sz="1000" kern="0" dirty="0" smtClean="0">
                <a:solidFill>
                  <a:prstClr val="white">
                    <a:lumMod val="95000"/>
                  </a:prstClr>
                </a:solidFill>
                <a:latin typeface="Arial Narrow" pitchFamily="34" charset="0"/>
                <a:cs typeface="Arial" panose="020B0604020202020204" pitchFamily="34" charset="0"/>
              </a:rPr>
              <a:t>Junior Achievement </a:t>
            </a:r>
          </a:p>
          <a:p>
            <a:pPr marL="233363" indent="-233363">
              <a:spcAft>
                <a:spcPts val="300"/>
              </a:spcAft>
              <a:defRPr/>
            </a:pPr>
            <a:r>
              <a:rPr lang="en-US" sz="1000" b="1" kern="0" dirty="0" smtClean="0">
                <a:solidFill>
                  <a:prstClr val="white">
                    <a:lumMod val="95000"/>
                  </a:prstClr>
                </a:solidFill>
                <a:latin typeface="Arial Narrow" pitchFamily="34" charset="0"/>
                <a:cs typeface="Arial" panose="020B0604020202020204" pitchFamily="34" charset="0"/>
              </a:rPr>
              <a:t>Students Participating in FLP Program:  </a:t>
            </a:r>
            <a:r>
              <a:rPr lang="en-US" sz="1000" kern="0" dirty="0" smtClean="0">
                <a:solidFill>
                  <a:prstClr val="white">
                    <a:lumMod val="95000"/>
                  </a:prstClr>
                </a:solidFill>
                <a:latin typeface="Arial Narrow" pitchFamily="34" charset="0"/>
                <a:cs typeface="Arial" panose="020B0604020202020204" pitchFamily="34" charset="0"/>
              </a:rPr>
              <a:t>985</a:t>
            </a:r>
          </a:p>
          <a:p>
            <a:pPr marL="233363" indent="-233363">
              <a:spcAft>
                <a:spcPts val="300"/>
              </a:spcAft>
              <a:defRPr/>
            </a:pPr>
            <a:r>
              <a:rPr lang="en-US" sz="1000" b="1" kern="0" dirty="0" smtClean="0">
                <a:solidFill>
                  <a:prstClr val="white">
                    <a:lumMod val="95000"/>
                  </a:prstClr>
                </a:solidFill>
                <a:latin typeface="Arial Narrow" pitchFamily="34" charset="0"/>
                <a:cs typeface="Arial" panose="020B0604020202020204" pitchFamily="34" charset="0"/>
              </a:rPr>
              <a:t>Educators delivering Financial Literacy Pilot curriculum: </a:t>
            </a:r>
            <a:r>
              <a:rPr lang="en-US" sz="1000" kern="0" dirty="0" smtClean="0">
                <a:solidFill>
                  <a:prstClr val="white">
                    <a:lumMod val="95000"/>
                  </a:prstClr>
                </a:solidFill>
                <a:latin typeface="Arial Narrow" pitchFamily="34" charset="0"/>
                <a:cs typeface="Arial" panose="020B0604020202020204" pitchFamily="34" charset="0"/>
              </a:rPr>
              <a:t>9</a:t>
            </a:r>
            <a:endParaRPr lang="en-US" sz="1000" kern="0" dirty="0">
              <a:solidFill>
                <a:prstClr val="white">
                  <a:lumMod val="95000"/>
                </a:prstClr>
              </a:solidFill>
              <a:latin typeface="Arial Narrow" pitchFamily="34" charset="0"/>
              <a:cs typeface="Arial" panose="020B0604020202020204" pitchFamily="34" charset="0"/>
            </a:endParaRPr>
          </a:p>
        </p:txBody>
      </p:sp>
      <p:sp>
        <p:nvSpPr>
          <p:cNvPr id="183" name="Rectangle 182"/>
          <p:cNvSpPr/>
          <p:nvPr/>
        </p:nvSpPr>
        <p:spPr>
          <a:xfrm>
            <a:off x="1293616" y="1100830"/>
            <a:ext cx="4118356" cy="2556770"/>
          </a:xfrm>
          <a:prstGeom prst="rect">
            <a:avLst/>
          </a:prstGeom>
          <a:solidFill>
            <a:srgbClr val="4371C5"/>
          </a:solidFill>
        </p:spPr>
        <p:txBody>
          <a:bodyPr wrap="square" anchor="ctr" anchorCtr="0">
            <a:noAutofit/>
          </a:bodyPr>
          <a:lstStyle/>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Required Course(s): </a:t>
            </a:r>
            <a:r>
              <a:rPr lang="en-US" sz="1000" kern="0" dirty="0" smtClean="0">
                <a:solidFill>
                  <a:prstClr val="white">
                    <a:lumMod val="95000"/>
                  </a:prstClr>
                </a:solidFill>
                <a:latin typeface="Arial Narrow" pitchFamily="34" charset="0"/>
                <a:cs typeface="Arial" panose="020B0604020202020204" pitchFamily="34" charset="0"/>
              </a:rPr>
              <a:t>None</a:t>
            </a:r>
            <a:endParaRPr lang="en-US" sz="1000" i="1" kern="0" dirty="0" smtClean="0">
              <a:solidFill>
                <a:prstClr val="white">
                  <a:lumMod val="95000"/>
                </a:prstClr>
              </a:solidFill>
              <a:latin typeface="Arial Narrow" pitchFamily="34" charset="0"/>
              <a:cs typeface="Arial" panose="020B0604020202020204" pitchFamily="34" charset="0"/>
            </a:endParaRP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Elective Course(s): </a:t>
            </a:r>
            <a:r>
              <a:rPr lang="en-US" sz="1000" kern="0" dirty="0" smtClean="0">
                <a:solidFill>
                  <a:prstClr val="white">
                    <a:lumMod val="95000"/>
                  </a:prstClr>
                </a:solidFill>
                <a:latin typeface="Arial Narrow" pitchFamily="34" charset="0"/>
                <a:cs typeface="Arial" panose="020B0604020202020204" pitchFamily="34" charset="0"/>
              </a:rPr>
              <a:t>Money Matters (grade 12, business department)</a:t>
            </a:r>
          </a:p>
          <a:p>
            <a:pPr marL="233363" indent="-233363">
              <a:defRPr/>
            </a:pPr>
            <a:r>
              <a:rPr lang="en-US" sz="1000" b="1" kern="0" dirty="0" smtClean="0">
                <a:solidFill>
                  <a:prstClr val="white">
                    <a:lumMod val="95000"/>
                  </a:prstClr>
                </a:solidFill>
                <a:latin typeface="Arial Narrow" pitchFamily="34" charset="0"/>
                <a:cs typeface="Arial" panose="020B0604020202020204" pitchFamily="34" charset="0"/>
              </a:rPr>
              <a:t>Experiential Activity: </a:t>
            </a:r>
            <a:r>
              <a:rPr lang="en-US" sz="1000" kern="0" dirty="0" smtClean="0">
                <a:solidFill>
                  <a:prstClr val="white">
                    <a:lumMod val="95000"/>
                  </a:prstClr>
                </a:solidFill>
                <a:latin typeface="Arial Narrow" pitchFamily="34" charset="0"/>
                <a:cs typeface="Arial" panose="020B0604020202020204" pitchFamily="34" charset="0"/>
              </a:rPr>
              <a:t>Credit for Life Fair; Online/App Stock Market Game; Personal or Household Budget</a:t>
            </a:r>
          </a:p>
          <a:p>
            <a:pPr marL="233363" indent="-233363">
              <a:spcBef>
                <a:spcPts val="600"/>
              </a:spcBef>
              <a:defRPr/>
            </a:pPr>
            <a:r>
              <a:rPr lang="en-US" sz="1000" b="1" kern="0" dirty="0" smtClean="0">
                <a:solidFill>
                  <a:prstClr val="white">
                    <a:lumMod val="95000"/>
                  </a:prstClr>
                </a:solidFill>
                <a:latin typeface="Arial Narrow" pitchFamily="34" charset="0"/>
                <a:cs typeface="Arial" panose="020B0604020202020204" pitchFamily="34" charset="0"/>
              </a:rPr>
              <a:t>Curriculum Resource: </a:t>
            </a:r>
            <a:r>
              <a:rPr lang="en-US" sz="1000" kern="0" dirty="0" smtClean="0">
                <a:solidFill>
                  <a:prstClr val="white">
                    <a:lumMod val="95000"/>
                  </a:prstClr>
                </a:solidFill>
                <a:latin typeface="Arial Narrow" pitchFamily="34" charset="0"/>
                <a:cs typeface="Arial" panose="020B0604020202020204" pitchFamily="34" charset="0"/>
              </a:rPr>
              <a:t>NEFE HS Financial Planning Program</a:t>
            </a:r>
          </a:p>
          <a:p>
            <a:pPr marL="233363" indent="-233363">
              <a:spcBef>
                <a:spcPts val="600"/>
              </a:spcBef>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Students Participating in FLP Program: </a:t>
            </a:r>
            <a:r>
              <a:rPr lang="en-US" sz="1000" kern="0" dirty="0" smtClean="0">
                <a:solidFill>
                  <a:prstClr val="white">
                    <a:lumMod val="95000"/>
                  </a:prstClr>
                </a:solidFill>
                <a:latin typeface="Arial Narrow" pitchFamily="34" charset="0"/>
                <a:cs typeface="Arial" panose="020B0604020202020204" pitchFamily="34" charset="0"/>
              </a:rPr>
              <a:t>80</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Educators delivering Financial Literacy Pilot curriculum: </a:t>
            </a:r>
            <a:r>
              <a:rPr lang="en-US" sz="1000" kern="0" dirty="0" smtClean="0">
                <a:solidFill>
                  <a:prstClr val="white">
                    <a:lumMod val="95000"/>
                  </a:prstClr>
                </a:solidFill>
                <a:latin typeface="Arial Narrow" pitchFamily="34" charset="0"/>
                <a:cs typeface="Arial" panose="020B0604020202020204" pitchFamily="34" charset="0"/>
              </a:rPr>
              <a:t>2</a:t>
            </a:r>
          </a:p>
        </p:txBody>
      </p:sp>
      <p:sp>
        <p:nvSpPr>
          <p:cNvPr id="114" name="TextBox 113"/>
          <p:cNvSpPr txBox="1"/>
          <p:nvPr/>
        </p:nvSpPr>
        <p:spPr>
          <a:xfrm>
            <a:off x="1062" y="1075171"/>
            <a:ext cx="1025481" cy="2315729"/>
          </a:xfrm>
          <a:prstGeom prst="rect">
            <a:avLst/>
          </a:prstGeom>
          <a:solidFill>
            <a:srgbClr val="4371C5"/>
          </a:solid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Details</a:t>
            </a:r>
            <a:endParaRPr lang="en-US" sz="1500" dirty="0">
              <a:solidFill>
                <a:prstClr val="white"/>
              </a:solidFill>
              <a:latin typeface="Arial" panose="020B0604020202020204" pitchFamily="34" charset="0"/>
              <a:cs typeface="Arial" panose="020B0604020202020204" pitchFamily="34" charset="0"/>
            </a:endParaRPr>
          </a:p>
        </p:txBody>
      </p:sp>
      <p:cxnSp>
        <p:nvCxnSpPr>
          <p:cNvPr id="137" name="Straight Connector 136" descr="white vertical line, column divider"/>
          <p:cNvCxnSpPr/>
          <p:nvPr/>
        </p:nvCxnSpPr>
        <p:spPr>
          <a:xfrm>
            <a:off x="1246875" y="723014"/>
            <a:ext cx="0" cy="7049386"/>
          </a:xfrm>
          <a:prstGeom prst="line">
            <a:avLst/>
          </a:prstGeom>
          <a:ln w="349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277849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144" descr="Contact row background"/>
          <p:cNvSpPr/>
          <p:nvPr/>
        </p:nvSpPr>
        <p:spPr>
          <a:xfrm>
            <a:off x="0" y="7443000"/>
            <a:ext cx="10058400" cy="340157"/>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lumMod val="95000"/>
                </a:prstClr>
              </a:solidFill>
            </a:endParaRPr>
          </a:p>
        </p:txBody>
      </p:sp>
      <p:sp>
        <p:nvSpPr>
          <p:cNvPr id="127" name="Rectangle 126" descr="District row background"/>
          <p:cNvSpPr/>
          <p:nvPr/>
        </p:nvSpPr>
        <p:spPr>
          <a:xfrm>
            <a:off x="0" y="757725"/>
            <a:ext cx="10058400" cy="317446"/>
          </a:xfrm>
          <a:prstGeom prst="rect">
            <a:avLst/>
          </a:prstGeom>
          <a:solidFill>
            <a:srgbClr val="93C5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8" name="Rectangle 127" descr="Details row background"/>
          <p:cNvSpPr/>
          <p:nvPr/>
        </p:nvSpPr>
        <p:spPr>
          <a:xfrm>
            <a:off x="0" y="1076620"/>
            <a:ext cx="10058400" cy="2240818"/>
          </a:xfrm>
          <a:prstGeom prst="rect">
            <a:avLst/>
          </a:prstGeom>
          <a:solidFill>
            <a:srgbClr val="4371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9" name="Rectangle 128" descr="Description row background"/>
          <p:cNvSpPr/>
          <p:nvPr/>
        </p:nvSpPr>
        <p:spPr>
          <a:xfrm>
            <a:off x="0" y="3296079"/>
            <a:ext cx="10058400" cy="2679419"/>
          </a:xfrm>
          <a:prstGeom prst="rect">
            <a:avLst/>
          </a:prstGeom>
          <a:solidFill>
            <a:srgbClr val="5A6E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Rectangle 129" descr="Exteranl Partners row background"/>
          <p:cNvSpPr/>
          <p:nvPr/>
        </p:nvSpPr>
        <p:spPr>
          <a:xfrm>
            <a:off x="0" y="5964865"/>
            <a:ext cx="10058400" cy="1474693"/>
          </a:xfrm>
          <a:prstGeom prst="rect">
            <a:avLst/>
          </a:prstGeom>
          <a:solidFill>
            <a:srgbClr val="EC73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3" name="TextBox 32"/>
          <p:cNvSpPr txBox="1"/>
          <p:nvPr/>
        </p:nvSpPr>
        <p:spPr>
          <a:xfrm>
            <a:off x="1" y="757009"/>
            <a:ext cx="1244008" cy="318161"/>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District</a:t>
            </a:r>
            <a:endParaRPr lang="en-US" sz="1500" dirty="0">
              <a:solidFill>
                <a:prstClr val="white"/>
              </a:solidFill>
              <a:latin typeface="Arial" panose="020B0604020202020204" pitchFamily="34" charset="0"/>
              <a:cs typeface="Arial" panose="020B0604020202020204" pitchFamily="34" charset="0"/>
            </a:endParaRPr>
          </a:p>
        </p:txBody>
      </p:sp>
      <p:sp>
        <p:nvSpPr>
          <p:cNvPr id="114" name="TextBox 113"/>
          <p:cNvSpPr txBox="1"/>
          <p:nvPr/>
        </p:nvSpPr>
        <p:spPr>
          <a:xfrm>
            <a:off x="1062" y="1075171"/>
            <a:ext cx="1242947" cy="2234316"/>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Details</a:t>
            </a:r>
            <a:endParaRPr lang="en-US" sz="1500" dirty="0">
              <a:solidFill>
                <a:prstClr val="white"/>
              </a:solidFill>
              <a:latin typeface="Arial" panose="020B0604020202020204" pitchFamily="34" charset="0"/>
              <a:cs typeface="Arial" panose="020B0604020202020204" pitchFamily="34" charset="0"/>
            </a:endParaRPr>
          </a:p>
        </p:txBody>
      </p:sp>
      <p:sp>
        <p:nvSpPr>
          <p:cNvPr id="117" name="TextBox 116"/>
          <p:cNvSpPr txBox="1"/>
          <p:nvPr/>
        </p:nvSpPr>
        <p:spPr>
          <a:xfrm>
            <a:off x="1" y="5954232"/>
            <a:ext cx="1236268" cy="1477926"/>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External Partners</a:t>
            </a:r>
            <a:endParaRPr lang="en-US" sz="1500" dirty="0">
              <a:solidFill>
                <a:prstClr val="white"/>
              </a:solidFill>
              <a:latin typeface="Arial" panose="020B0604020202020204" pitchFamily="34" charset="0"/>
              <a:cs typeface="Arial" panose="020B0604020202020204" pitchFamily="34" charset="0"/>
            </a:endParaRPr>
          </a:p>
        </p:txBody>
      </p:sp>
      <p:sp>
        <p:nvSpPr>
          <p:cNvPr id="120" name="TextBox 119"/>
          <p:cNvSpPr txBox="1"/>
          <p:nvPr/>
        </p:nvSpPr>
        <p:spPr>
          <a:xfrm>
            <a:off x="-1801" y="7439656"/>
            <a:ext cx="1252700" cy="323165"/>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Contact</a:t>
            </a:r>
            <a:endParaRPr lang="en-US" sz="1500" dirty="0">
              <a:solidFill>
                <a:prstClr val="white"/>
              </a:solidFill>
              <a:latin typeface="Arial" panose="020B0604020202020204" pitchFamily="34" charset="0"/>
              <a:cs typeface="Arial" panose="020B0604020202020204" pitchFamily="34" charset="0"/>
            </a:endParaRPr>
          </a:p>
        </p:txBody>
      </p:sp>
      <p:sp>
        <p:nvSpPr>
          <p:cNvPr id="147" name="TextBox 146"/>
          <p:cNvSpPr txBox="1"/>
          <p:nvPr/>
        </p:nvSpPr>
        <p:spPr>
          <a:xfrm>
            <a:off x="-4631" y="3299155"/>
            <a:ext cx="1255530" cy="2560320"/>
          </a:xfrm>
          <a:prstGeom prst="rect">
            <a:avLst/>
          </a:prstGeom>
          <a:noFill/>
        </p:spPr>
        <p:txBody>
          <a:bodyPr wrap="square" rtlCol="0" anchor="ctr" anchorCtr="0">
            <a:noAutofit/>
          </a:bodyPr>
          <a:lstStyle/>
          <a:p>
            <a:r>
              <a:rPr lang="en-US" sz="1500" dirty="0" smtClean="0">
                <a:solidFill>
                  <a:prstClr val="white"/>
                </a:solidFill>
                <a:latin typeface="Arial" panose="020B0604020202020204" pitchFamily="34" charset="0"/>
                <a:cs typeface="Arial" panose="020B0604020202020204" pitchFamily="34" charset="0"/>
              </a:rPr>
              <a:t>Description</a:t>
            </a:r>
            <a:endParaRPr lang="en-US" sz="1500" dirty="0">
              <a:solidFill>
                <a:prstClr val="white"/>
              </a:solidFill>
              <a:latin typeface="Arial" panose="020B0604020202020204" pitchFamily="34" charset="0"/>
              <a:cs typeface="Arial" panose="020B0604020202020204" pitchFamily="34" charset="0"/>
            </a:endParaRPr>
          </a:p>
        </p:txBody>
      </p:sp>
      <p:sp>
        <p:nvSpPr>
          <p:cNvPr id="149" name="Rectangle 148"/>
          <p:cNvSpPr/>
          <p:nvPr/>
        </p:nvSpPr>
        <p:spPr>
          <a:xfrm>
            <a:off x="1257975" y="5954233"/>
            <a:ext cx="3125234" cy="1485324"/>
          </a:xfrm>
          <a:prstGeom prst="rect">
            <a:avLst/>
          </a:prstGeom>
        </p:spPr>
        <p:txBody>
          <a:bodyPr wrap="square" anchor="ctr" anchorCtr="0">
            <a:noAutofit/>
          </a:bodyPr>
          <a:lstStyle/>
          <a:p>
            <a:pPr>
              <a:defRPr/>
            </a:pPr>
            <a:endParaRPr lang="en-US" sz="1000" b="1" kern="0" dirty="0" smtClean="0">
              <a:solidFill>
                <a:prstClr val="white">
                  <a:lumMod val="95000"/>
                </a:prstClr>
              </a:solidFill>
              <a:latin typeface="Arial Narrow" pitchFamily="34" charset="0"/>
              <a:cs typeface="Arial" panose="020B0604020202020204" pitchFamily="34" charset="0"/>
            </a:endParaRPr>
          </a:p>
        </p:txBody>
      </p:sp>
      <p:cxnSp>
        <p:nvCxnSpPr>
          <p:cNvPr id="137" name="Straight Connector 136" descr="white vertical line, column divider"/>
          <p:cNvCxnSpPr/>
          <p:nvPr/>
        </p:nvCxnSpPr>
        <p:spPr>
          <a:xfrm>
            <a:off x="1246875" y="723014"/>
            <a:ext cx="0" cy="7049386"/>
          </a:xfrm>
          <a:prstGeom prst="line">
            <a:avLst/>
          </a:prstGeom>
          <a:ln w="349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77" name="Rectangle 176"/>
          <p:cNvSpPr/>
          <p:nvPr/>
        </p:nvSpPr>
        <p:spPr>
          <a:xfrm>
            <a:off x="2002491" y="771289"/>
            <a:ext cx="2934585" cy="310101"/>
          </a:xfrm>
          <a:prstGeom prst="rect">
            <a:avLst/>
          </a:prstGeom>
        </p:spPr>
        <p:txBody>
          <a:bodyPr wrap="square" anchor="ctr" anchorCtr="0">
            <a:noAutofit/>
          </a:bodyPr>
          <a:lstStyle/>
          <a:p>
            <a:pPr>
              <a:defRPr/>
            </a:pPr>
            <a:r>
              <a:rPr lang="en-US" sz="1200" b="1" kern="0" dirty="0" smtClean="0">
                <a:solidFill>
                  <a:prstClr val="black">
                    <a:lumMod val="85000"/>
                    <a:lumOff val="15000"/>
                  </a:prstClr>
                </a:solidFill>
                <a:latin typeface="Arial Narrow" pitchFamily="34" charset="0"/>
                <a:cs typeface="Arial" panose="020B0604020202020204" pitchFamily="34" charset="0"/>
              </a:rPr>
              <a:t>Worcester – Worcester Technical High School</a:t>
            </a:r>
            <a:endParaRPr lang="en-US" sz="1200" b="1" kern="0" dirty="0">
              <a:solidFill>
                <a:prstClr val="black">
                  <a:lumMod val="85000"/>
                  <a:lumOff val="15000"/>
                </a:prstClr>
              </a:solidFill>
              <a:latin typeface="Arial Narrow" pitchFamily="34" charset="0"/>
              <a:cs typeface="Arial" panose="020B0604020202020204" pitchFamily="34" charset="0"/>
            </a:endParaRPr>
          </a:p>
        </p:txBody>
      </p:sp>
      <p:sp>
        <p:nvSpPr>
          <p:cNvPr id="178" name="Rectangle 177"/>
          <p:cNvSpPr/>
          <p:nvPr/>
        </p:nvSpPr>
        <p:spPr>
          <a:xfrm>
            <a:off x="1290080" y="1097292"/>
            <a:ext cx="4368441" cy="2198788"/>
          </a:xfrm>
          <a:prstGeom prst="rect">
            <a:avLst/>
          </a:prstGeom>
          <a:solidFill>
            <a:srgbClr val="4371C5"/>
          </a:solidFill>
        </p:spPr>
        <p:txBody>
          <a:bodyPr wrap="square" anchor="ctr" anchorCtr="0">
            <a:noAutofit/>
          </a:bodyPr>
          <a:lstStyle/>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Required Course(s): </a:t>
            </a:r>
            <a:r>
              <a:rPr lang="en-US" sz="1000" kern="0" dirty="0" smtClean="0">
                <a:solidFill>
                  <a:prstClr val="white">
                    <a:lumMod val="95000"/>
                  </a:prstClr>
                </a:solidFill>
                <a:latin typeface="Arial Narrow" pitchFamily="34" charset="0"/>
                <a:cs typeface="Arial" panose="020B0604020202020204" pitchFamily="34" charset="0"/>
              </a:rPr>
              <a:t>Cosmetology (grades 10-12, Cosmetology Trade);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Electromechanical (grades 10-12, Electromechanical Trade);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Finance and Marketing (grades 10-12, Finance and Marketing Trade);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Hospitality and Restaurant Management (grades 10-12, HRM Trade); </a:t>
            </a:r>
            <a:br>
              <a:rPr lang="en-US" sz="1000" kern="0" dirty="0" smtClean="0">
                <a:solidFill>
                  <a:prstClr val="white">
                    <a:lumMod val="95000"/>
                  </a:prstClr>
                </a:solidFill>
                <a:latin typeface="Arial Narrow" pitchFamily="34" charset="0"/>
                <a:cs typeface="Arial" panose="020B0604020202020204" pitchFamily="34" charset="0"/>
              </a:rPr>
            </a:br>
            <a:r>
              <a:rPr lang="en-US" sz="1000" kern="0" dirty="0" smtClean="0">
                <a:solidFill>
                  <a:prstClr val="white">
                    <a:lumMod val="95000"/>
                  </a:prstClr>
                </a:solidFill>
                <a:latin typeface="Arial Narrow" pitchFamily="34" charset="0"/>
                <a:cs typeface="Arial" panose="020B0604020202020204" pitchFamily="34" charset="0"/>
              </a:rPr>
              <a:t>Programming and Web Development (grades 10-12, PWD Trade)</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Elective Course(s): </a:t>
            </a:r>
            <a:r>
              <a:rPr lang="en-US" sz="1000" kern="0" dirty="0" smtClean="0">
                <a:solidFill>
                  <a:prstClr val="white">
                    <a:lumMod val="95000"/>
                  </a:prstClr>
                </a:solidFill>
                <a:latin typeface="Arial Narrow" pitchFamily="34" charset="0"/>
                <a:cs typeface="Arial" panose="020B0604020202020204" pitchFamily="34" charset="0"/>
              </a:rPr>
              <a:t>Pre-calculus (grade 12, math department)</a:t>
            </a:r>
          </a:p>
          <a:p>
            <a:pPr marL="233363" indent="-233363">
              <a:defRPr/>
            </a:pPr>
            <a:r>
              <a:rPr lang="en-US" sz="1000" b="1" kern="0" dirty="0" smtClean="0">
                <a:solidFill>
                  <a:prstClr val="white">
                    <a:lumMod val="95000"/>
                  </a:prstClr>
                </a:solidFill>
                <a:latin typeface="Arial Narrow" pitchFamily="34" charset="0"/>
                <a:cs typeface="Arial" panose="020B0604020202020204" pitchFamily="34" charset="0"/>
              </a:rPr>
              <a:t>Experiential Activity: </a:t>
            </a:r>
            <a:r>
              <a:rPr lang="en-US" sz="1000" kern="0" dirty="0" smtClean="0">
                <a:solidFill>
                  <a:prstClr val="white">
                    <a:lumMod val="95000"/>
                  </a:prstClr>
                </a:solidFill>
                <a:latin typeface="Arial Narrow" pitchFamily="34" charset="0"/>
                <a:cs typeface="Arial" panose="020B0604020202020204" pitchFamily="34" charset="0"/>
              </a:rPr>
              <a:t>Credit for Life Fair; Online/App Stock Market Game; Capstone or Year-end Project; Personal or Household Budget; Business or Financial Plan; Job Shadowing; Other</a:t>
            </a:r>
          </a:p>
          <a:p>
            <a:pPr marL="233363" indent="-233363">
              <a:spcBef>
                <a:spcPts val="600"/>
              </a:spcBef>
              <a:defRPr/>
            </a:pPr>
            <a:r>
              <a:rPr lang="en-US" sz="1000" b="1" kern="0" dirty="0" smtClean="0">
                <a:solidFill>
                  <a:prstClr val="white">
                    <a:lumMod val="95000"/>
                  </a:prstClr>
                </a:solidFill>
                <a:latin typeface="Arial Narrow" pitchFamily="34" charset="0"/>
                <a:cs typeface="Arial" panose="020B0604020202020204" pitchFamily="34" charset="0"/>
              </a:rPr>
              <a:t>Curriculum Resource: </a:t>
            </a:r>
            <a:r>
              <a:rPr lang="en-US" sz="1000" kern="0" dirty="0" smtClean="0">
                <a:solidFill>
                  <a:prstClr val="white">
                    <a:lumMod val="95000"/>
                  </a:prstClr>
                </a:solidFill>
                <a:latin typeface="Arial Narrow" pitchFamily="34" charset="0"/>
                <a:cs typeface="Arial" panose="020B0604020202020204" pitchFamily="34" charset="0"/>
              </a:rPr>
              <a:t>NTFE – Network for Teaching Entrepreneurship</a:t>
            </a:r>
          </a:p>
          <a:p>
            <a:pPr marL="233363" indent="-233363">
              <a:spcBef>
                <a:spcPts val="600"/>
              </a:spcBef>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Students Participating in FLP Program: </a:t>
            </a:r>
            <a:r>
              <a:rPr lang="en-US" sz="1000" kern="0" dirty="0" smtClean="0">
                <a:solidFill>
                  <a:prstClr val="white">
                    <a:lumMod val="95000"/>
                  </a:prstClr>
                </a:solidFill>
                <a:latin typeface="Arial Narrow" pitchFamily="34" charset="0"/>
                <a:cs typeface="Arial" panose="020B0604020202020204" pitchFamily="34" charset="0"/>
              </a:rPr>
              <a:t>222</a:t>
            </a:r>
          </a:p>
          <a:p>
            <a:pPr marL="233363" indent="-233363">
              <a:spcAft>
                <a:spcPts val="600"/>
              </a:spcAft>
              <a:defRPr/>
            </a:pPr>
            <a:r>
              <a:rPr lang="en-US" sz="1000" b="1" kern="0" dirty="0" smtClean="0">
                <a:solidFill>
                  <a:prstClr val="white">
                    <a:lumMod val="95000"/>
                  </a:prstClr>
                </a:solidFill>
                <a:latin typeface="Arial Narrow" pitchFamily="34" charset="0"/>
                <a:cs typeface="Arial" panose="020B0604020202020204" pitchFamily="34" charset="0"/>
              </a:rPr>
              <a:t>Educators delivering Financial Literacy Pilot curriculum: </a:t>
            </a:r>
            <a:r>
              <a:rPr lang="en-US" sz="1000" kern="0" dirty="0" smtClean="0">
                <a:solidFill>
                  <a:prstClr val="white">
                    <a:lumMod val="95000"/>
                  </a:prstClr>
                </a:solidFill>
                <a:latin typeface="Arial Narrow" pitchFamily="34" charset="0"/>
                <a:cs typeface="Arial" panose="020B0604020202020204" pitchFamily="34" charset="0"/>
              </a:rPr>
              <a:t>8</a:t>
            </a:r>
            <a:endParaRPr lang="en-US" sz="1000" kern="0" dirty="0">
              <a:solidFill>
                <a:prstClr val="white">
                  <a:lumMod val="95000"/>
                </a:prstClr>
              </a:solidFill>
              <a:latin typeface="Arial Narrow" pitchFamily="34" charset="0"/>
              <a:cs typeface="Arial" panose="020B0604020202020204" pitchFamily="34" charset="0"/>
            </a:endParaRPr>
          </a:p>
        </p:txBody>
      </p:sp>
      <p:sp>
        <p:nvSpPr>
          <p:cNvPr id="179" name="Rectangle 178"/>
          <p:cNvSpPr/>
          <p:nvPr/>
        </p:nvSpPr>
        <p:spPr>
          <a:xfrm>
            <a:off x="1279447" y="3325027"/>
            <a:ext cx="4555502" cy="2650471"/>
          </a:xfrm>
          <a:prstGeom prst="rect">
            <a:avLst/>
          </a:prstGeom>
          <a:solidFill>
            <a:srgbClr val="5A6E8C"/>
          </a:solidFill>
        </p:spPr>
        <p:txBody>
          <a:bodyPr wrap="square" anchor="ctr" anchorCtr="0">
            <a:noAutofit/>
          </a:bodyPr>
          <a:lstStyle/>
          <a:p>
            <a:pPr>
              <a:defRPr/>
            </a:pPr>
            <a:r>
              <a:rPr lang="en-US" sz="1000" dirty="0">
                <a:solidFill>
                  <a:schemeClr val="bg1"/>
                </a:solidFill>
                <a:latin typeface="Arial Narrow" panose="020B0606020202030204" pitchFamily="34" charset="0"/>
              </a:rPr>
              <a:t>Worcester Technical High School successfully implemented and expanded its three-prong financial literacy program.  The first part of our unique program took place in the Hospitality/Restaurant Management and Cosmetology trades. WTHS expanded the program to include two additional technical areas.  Both an Electro-Mechanical instructor and a Cosmetology instructor were NFTE trained and began the implementation of the NFTE curriculum into their areas. </a:t>
            </a:r>
            <a:r>
              <a:rPr lang="en-US" sz="1000" dirty="0" smtClean="0">
                <a:solidFill>
                  <a:schemeClr val="bg1"/>
                </a:solidFill>
                <a:latin typeface="Arial Narrow" panose="020B0606020202030204" pitchFamily="34" charset="0"/>
              </a:rPr>
              <a:t> </a:t>
            </a:r>
          </a:p>
          <a:p>
            <a:pPr>
              <a:defRPr/>
            </a:pPr>
            <a:endParaRPr lang="en-US" sz="1000" kern="0" dirty="0">
              <a:solidFill>
                <a:schemeClr val="bg1"/>
              </a:solidFill>
              <a:latin typeface="Arial Narrow" pitchFamily="34" charset="0"/>
              <a:cs typeface="Arial" panose="020B0604020202020204" pitchFamily="34" charset="0"/>
            </a:endParaRPr>
          </a:p>
          <a:p>
            <a:pPr>
              <a:defRPr/>
            </a:pPr>
            <a:r>
              <a:rPr lang="en-US" sz="1000" dirty="0">
                <a:solidFill>
                  <a:schemeClr val="bg1"/>
                </a:solidFill>
                <a:latin typeface="Arial Narrow" panose="020B0606020202030204" pitchFamily="34" charset="0"/>
              </a:rPr>
              <a:t>The second part of the program also expanded.  In the Finance and Marketing technical program, students continued their community outreach in partnership with the Worcester Credit Union and presented their Financial Literacy Initiative in personal banking to various groups in the Worcester community</a:t>
            </a:r>
            <a:r>
              <a:rPr lang="en-US" sz="1000" dirty="0" smtClean="0">
                <a:solidFill>
                  <a:schemeClr val="bg1"/>
                </a:solidFill>
                <a:latin typeface="Arial Narrow" panose="020B0606020202030204" pitchFamily="34" charset="0"/>
              </a:rPr>
              <a:t>. </a:t>
            </a:r>
            <a:r>
              <a:rPr lang="en-US" sz="1000" dirty="0">
                <a:solidFill>
                  <a:schemeClr val="bg1"/>
                </a:solidFill>
                <a:latin typeface="Arial Narrow" panose="020B0606020202030204" pitchFamily="34" charset="0"/>
              </a:rPr>
              <a:t>This year, students developed a Financial Literacy program to aid students and their families in understanding options in “How to Pay for College”. </a:t>
            </a:r>
            <a:endParaRPr lang="en-US" sz="1000" dirty="0" smtClean="0">
              <a:solidFill>
                <a:schemeClr val="bg1"/>
              </a:solidFill>
              <a:latin typeface="Arial Narrow" panose="020B0606020202030204" pitchFamily="34" charset="0"/>
            </a:endParaRPr>
          </a:p>
          <a:p>
            <a:pPr>
              <a:defRPr/>
            </a:pPr>
            <a:endParaRPr lang="en-US" sz="1000" kern="0" dirty="0">
              <a:solidFill>
                <a:schemeClr val="bg1"/>
              </a:solidFill>
              <a:latin typeface="Arial Narrow" pitchFamily="34" charset="0"/>
              <a:cs typeface="Arial" panose="020B0604020202020204" pitchFamily="34" charset="0"/>
            </a:endParaRPr>
          </a:p>
          <a:p>
            <a:pPr>
              <a:defRPr/>
            </a:pPr>
            <a:r>
              <a:rPr lang="en-US" sz="1000" dirty="0">
                <a:solidFill>
                  <a:schemeClr val="bg1"/>
                </a:solidFill>
                <a:latin typeface="Arial Narrow" panose="020B0606020202030204" pitchFamily="34" charset="0"/>
              </a:rPr>
              <a:t>The third prong ran as part of the pre-calculus curriculum.  Personal financing was written into the syllabus and was covered in this class.  Also, the Programming and Web Development technical program incorporated the NFTE entrepreneurship principles in the curriculum and the students utilized the competencies in their senior capstone projects.</a:t>
            </a:r>
            <a:endParaRPr lang="en-US" sz="1000" kern="0" dirty="0" smtClean="0">
              <a:solidFill>
                <a:schemeClr val="bg1"/>
              </a:solidFill>
              <a:latin typeface="Arial Narrow" pitchFamily="34" charset="0"/>
              <a:cs typeface="Arial" panose="020B0604020202020204" pitchFamily="34" charset="0"/>
            </a:endParaRPr>
          </a:p>
        </p:txBody>
      </p:sp>
      <p:sp>
        <p:nvSpPr>
          <p:cNvPr id="180" name="Rectangle 179"/>
          <p:cNvSpPr/>
          <p:nvPr/>
        </p:nvSpPr>
        <p:spPr>
          <a:xfrm>
            <a:off x="4196221" y="5968404"/>
            <a:ext cx="2933636" cy="1485324"/>
          </a:xfrm>
          <a:prstGeom prst="rect">
            <a:avLst/>
          </a:prstGeom>
        </p:spPr>
        <p:txBody>
          <a:bodyPr wrap="square" anchor="ctr" anchorCtr="0">
            <a:noAutofit/>
          </a:bodyPr>
          <a:lstStyle/>
          <a:p>
            <a:pPr>
              <a:defRPr/>
            </a:pPr>
            <a:endParaRPr lang="en-US" sz="900" b="1" kern="0" dirty="0" smtClean="0">
              <a:solidFill>
                <a:prstClr val="white">
                  <a:lumMod val="95000"/>
                </a:prstClr>
              </a:solidFill>
              <a:latin typeface="Arial Narrow" pitchFamily="34" charset="0"/>
              <a:cs typeface="Arial" panose="020B0604020202020204" pitchFamily="34" charset="0"/>
            </a:endParaRPr>
          </a:p>
        </p:txBody>
      </p:sp>
      <p:sp>
        <p:nvSpPr>
          <p:cNvPr id="181" name="Rectangle 180"/>
          <p:cNvSpPr/>
          <p:nvPr/>
        </p:nvSpPr>
        <p:spPr>
          <a:xfrm>
            <a:off x="1290081" y="7451466"/>
            <a:ext cx="3124390" cy="325613"/>
          </a:xfrm>
          <a:prstGeom prst="rect">
            <a:avLst/>
          </a:prstGeom>
          <a:solidFill>
            <a:srgbClr val="DEA900"/>
          </a:solidFill>
        </p:spPr>
        <p:txBody>
          <a:bodyPr wrap="square" anchor="ctr" anchorCtr="0">
            <a:noAutofit/>
          </a:bodyPr>
          <a:lstStyle/>
          <a:p>
            <a:pPr>
              <a:defRPr/>
            </a:pPr>
            <a:r>
              <a:rPr lang="en-US" sz="1000" dirty="0" smtClean="0">
                <a:solidFill>
                  <a:prstClr val="white">
                    <a:lumMod val="95000"/>
                  </a:prstClr>
                </a:solidFill>
                <a:latin typeface="Arial Narrow" pitchFamily="34" charset="0"/>
                <a:cs typeface="Arial" pitchFamily="34" charset="0"/>
              </a:rPr>
              <a:t>Kyle Brenner, </a:t>
            </a:r>
            <a:r>
              <a:rPr lang="en-US" sz="1000" dirty="0" smtClean="0">
                <a:solidFill>
                  <a:prstClr val="white">
                    <a:lumMod val="95000"/>
                  </a:prstClr>
                </a:solidFill>
                <a:latin typeface="Arial Narrow" pitchFamily="34" charset="0"/>
                <a:cs typeface="Arial" pitchFamily="34" charset="0"/>
                <a:hlinkClick r:id="rId2"/>
              </a:rPr>
              <a:t>BrennerK@worc.k12.ma.us</a:t>
            </a:r>
            <a:r>
              <a:rPr lang="en-US" sz="1000" dirty="0" smtClean="0">
                <a:solidFill>
                  <a:prstClr val="white">
                    <a:lumMod val="95000"/>
                  </a:prstClr>
                </a:solidFill>
                <a:latin typeface="Arial Narrow" pitchFamily="34" charset="0"/>
                <a:cs typeface="Arial" pitchFamily="34" charset="0"/>
              </a:rPr>
              <a:t> </a:t>
            </a:r>
            <a:endParaRPr lang="en-US" sz="1000" kern="0" dirty="0">
              <a:solidFill>
                <a:prstClr val="white">
                  <a:lumMod val="95000"/>
                </a:prstClr>
              </a:solidFill>
              <a:latin typeface="Arial Narrow" pitchFamily="34" charset="0"/>
              <a:cs typeface="Arial" pitchFamily="34" charset="0"/>
            </a:endParaRPr>
          </a:p>
        </p:txBody>
      </p:sp>
      <p:sp>
        <p:nvSpPr>
          <p:cNvPr id="185" name="Rectangle 184"/>
          <p:cNvSpPr/>
          <p:nvPr/>
        </p:nvSpPr>
        <p:spPr>
          <a:xfrm>
            <a:off x="7134467" y="5971942"/>
            <a:ext cx="2933636" cy="1485324"/>
          </a:xfrm>
          <a:prstGeom prst="rect">
            <a:avLst/>
          </a:prstGeom>
        </p:spPr>
        <p:txBody>
          <a:bodyPr wrap="square" anchor="ctr" anchorCtr="0">
            <a:noAutofit/>
          </a:bodyPr>
          <a:lstStyle/>
          <a:p>
            <a:pPr>
              <a:defRPr/>
            </a:pPr>
            <a:endParaRPr lang="en-US" sz="900" b="1" kern="0" dirty="0" smtClean="0">
              <a:solidFill>
                <a:prstClr val="white">
                  <a:lumMod val="95000"/>
                </a:prstClr>
              </a:solidFill>
              <a:latin typeface="Arial Narrow" pitchFamily="34" charset="0"/>
              <a:cs typeface="Arial" panose="020B0604020202020204" pitchFamily="34" charset="0"/>
            </a:endParaRPr>
          </a:p>
        </p:txBody>
      </p:sp>
      <p:sp>
        <p:nvSpPr>
          <p:cNvPr id="39" name="Rectangle 38" descr="header background"/>
          <p:cNvSpPr/>
          <p:nvPr/>
        </p:nvSpPr>
        <p:spPr>
          <a:xfrm>
            <a:off x="0" y="0"/>
            <a:ext cx="10058400" cy="669851"/>
          </a:xfrm>
          <a:prstGeom prst="rect">
            <a:avLst/>
          </a:prstGeom>
          <a:solidFill>
            <a:srgbClr val="4E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0" name="TextBox 39"/>
          <p:cNvSpPr txBox="1"/>
          <p:nvPr/>
        </p:nvSpPr>
        <p:spPr>
          <a:xfrm>
            <a:off x="180753" y="53165"/>
            <a:ext cx="9877650" cy="592983"/>
          </a:xfrm>
          <a:prstGeom prst="rect">
            <a:avLst/>
          </a:prstGeom>
          <a:noFill/>
        </p:spPr>
        <p:txBody>
          <a:bodyPr wrap="square" lIns="101882" tIns="50941" rIns="101882" bIns="50941" rtlCol="0">
            <a:spAutoFit/>
          </a:bodyPr>
          <a:lstStyle/>
          <a:p>
            <a:pPr algn="ctr"/>
            <a:r>
              <a:rPr lang="en-US" sz="3100" spc="200" dirty="0" smtClean="0">
                <a:solidFill>
                  <a:prstClr val="white">
                    <a:lumMod val="95000"/>
                  </a:prstClr>
                </a:solidFill>
                <a:latin typeface="Berlin Sans FB" pitchFamily="34" charset="0"/>
                <a:cs typeface="Arial" panose="020B0604020202020204" pitchFamily="34" charset="0"/>
              </a:rPr>
              <a:t>High School Financial Literacy Pilot Program</a:t>
            </a:r>
            <a:endParaRPr lang="en-US" sz="3100" spc="200" dirty="0">
              <a:solidFill>
                <a:prstClr val="white">
                  <a:lumMod val="95000"/>
                </a:prstClr>
              </a:solidFill>
              <a:latin typeface="Berlin Sans FB" pitchFamily="34" charset="0"/>
              <a:cs typeface="Arial" panose="020B0604020202020204" pitchFamily="34" charset="0"/>
            </a:endParaRPr>
          </a:p>
        </p:txBody>
      </p:sp>
      <p:grpSp>
        <p:nvGrpSpPr>
          <p:cNvPr id="2" name="Group 172" descr="Chart Icon"/>
          <p:cNvGrpSpPr/>
          <p:nvPr/>
        </p:nvGrpSpPr>
        <p:grpSpPr>
          <a:xfrm>
            <a:off x="103246" y="85064"/>
            <a:ext cx="556972" cy="507176"/>
            <a:chOff x="4505127" y="6916618"/>
            <a:chExt cx="556972" cy="507176"/>
          </a:xfrm>
        </p:grpSpPr>
        <p:sp>
          <p:nvSpPr>
            <p:cNvPr id="42" name="Freeform 41" descr="Chart Icon"/>
            <p:cNvSpPr/>
            <p:nvPr/>
          </p:nvSpPr>
          <p:spPr>
            <a:xfrm>
              <a:off x="4960666" y="7016772"/>
              <a:ext cx="79425" cy="407022"/>
            </a:xfrm>
            <a:custGeom>
              <a:avLst/>
              <a:gdLst>
                <a:gd name="connsiteX0" fmla="*/ 37679 w 71989"/>
                <a:gd name="connsiteY0" fmla="*/ 0 h 350919"/>
                <a:gd name="connsiteX1" fmla="*/ 43842 w 71989"/>
                <a:gd name="connsiteY1" fmla="*/ 0 h 350919"/>
                <a:gd name="connsiteX2" fmla="*/ 71989 w 71989"/>
                <a:gd name="connsiteY2" fmla="*/ 46040 h 350919"/>
                <a:gd name="connsiteX3" fmla="*/ 71989 w 71989"/>
                <a:gd name="connsiteY3" fmla="*/ 350919 h 350919"/>
                <a:gd name="connsiteX4" fmla="*/ 0 w 71989"/>
                <a:gd name="connsiteY4" fmla="*/ 350919 h 350919"/>
                <a:gd name="connsiteX5" fmla="*/ 0 w 71989"/>
                <a:gd name="connsiteY5" fmla="*/ 19898 h 350919"/>
                <a:gd name="connsiteX0" fmla="*/ 37679 w 100992"/>
                <a:gd name="connsiteY0" fmla="*/ 0 h 350919"/>
                <a:gd name="connsiteX1" fmla="*/ 100992 w 100992"/>
                <a:gd name="connsiteY1" fmla="*/ 7096 h 350919"/>
                <a:gd name="connsiteX2" fmla="*/ 71989 w 100992"/>
                <a:gd name="connsiteY2" fmla="*/ 46040 h 350919"/>
                <a:gd name="connsiteX3" fmla="*/ 71989 w 100992"/>
                <a:gd name="connsiteY3" fmla="*/ 350919 h 350919"/>
                <a:gd name="connsiteX4" fmla="*/ 0 w 100992"/>
                <a:gd name="connsiteY4" fmla="*/ 350919 h 350919"/>
                <a:gd name="connsiteX5" fmla="*/ 0 w 100992"/>
                <a:gd name="connsiteY5" fmla="*/ 19898 h 350919"/>
                <a:gd name="connsiteX6" fmla="*/ 37679 w 100992"/>
                <a:gd name="connsiteY6" fmla="*/ 0 h 350919"/>
                <a:gd name="connsiteX0" fmla="*/ 37679 w 71989"/>
                <a:gd name="connsiteY0" fmla="*/ 0 h 350919"/>
                <a:gd name="connsiteX1" fmla="*/ 71989 w 71989"/>
                <a:gd name="connsiteY1" fmla="*/ 46040 h 350919"/>
                <a:gd name="connsiteX2" fmla="*/ 71989 w 71989"/>
                <a:gd name="connsiteY2" fmla="*/ 350919 h 350919"/>
                <a:gd name="connsiteX3" fmla="*/ 0 w 71989"/>
                <a:gd name="connsiteY3" fmla="*/ 350919 h 350919"/>
                <a:gd name="connsiteX4" fmla="*/ 0 w 71989"/>
                <a:gd name="connsiteY4" fmla="*/ 19898 h 350919"/>
                <a:gd name="connsiteX5" fmla="*/ 37679 w 71989"/>
                <a:gd name="connsiteY5" fmla="*/ 0 h 350919"/>
                <a:gd name="connsiteX0" fmla="*/ 40060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40060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 name="connsiteX0" fmla="*/ 37678 w 71989"/>
                <a:gd name="connsiteY0" fmla="*/ 0 h 355650"/>
                <a:gd name="connsiteX1" fmla="*/ 71989 w 71989"/>
                <a:gd name="connsiteY1" fmla="*/ 50771 h 355650"/>
                <a:gd name="connsiteX2" fmla="*/ 71989 w 71989"/>
                <a:gd name="connsiteY2" fmla="*/ 355650 h 355650"/>
                <a:gd name="connsiteX3" fmla="*/ 0 w 71989"/>
                <a:gd name="connsiteY3" fmla="*/ 355650 h 355650"/>
                <a:gd name="connsiteX4" fmla="*/ 0 w 71989"/>
                <a:gd name="connsiteY4" fmla="*/ 24629 h 355650"/>
                <a:gd name="connsiteX5" fmla="*/ 37678 w 71989"/>
                <a:gd name="connsiteY5" fmla="*/ 0 h 35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989" h="355650">
                  <a:moveTo>
                    <a:pt x="37678" y="0"/>
                  </a:moveTo>
                  <a:lnTo>
                    <a:pt x="71989" y="50771"/>
                  </a:lnTo>
                  <a:lnTo>
                    <a:pt x="71989" y="355650"/>
                  </a:lnTo>
                  <a:lnTo>
                    <a:pt x="0" y="355650"/>
                  </a:lnTo>
                  <a:lnTo>
                    <a:pt x="0" y="24629"/>
                  </a:lnTo>
                  <a:lnTo>
                    <a:pt x="37678" y="0"/>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cs typeface="Arial" panose="020B0604020202020204" pitchFamily="34" charset="0"/>
              </a:endParaRPr>
            </a:p>
          </p:txBody>
        </p:sp>
        <p:sp>
          <p:nvSpPr>
            <p:cNvPr id="43" name="Freeform 42" descr="Chart Icon"/>
            <p:cNvSpPr/>
            <p:nvPr/>
          </p:nvSpPr>
          <p:spPr>
            <a:xfrm>
              <a:off x="4862801" y="7047691"/>
              <a:ext cx="79425" cy="376103"/>
            </a:xfrm>
            <a:custGeom>
              <a:avLst/>
              <a:gdLst>
                <a:gd name="connsiteX0" fmla="*/ 71989 w 71989"/>
                <a:gd name="connsiteY0" fmla="*/ 0 h 328633"/>
                <a:gd name="connsiteX1" fmla="*/ 71989 w 71989"/>
                <a:gd name="connsiteY1" fmla="*/ 328633 h 328633"/>
                <a:gd name="connsiteX2" fmla="*/ 0 w 71989"/>
                <a:gd name="connsiteY2" fmla="*/ 328633 h 328633"/>
                <a:gd name="connsiteX3" fmla="*/ 0 w 71989"/>
                <a:gd name="connsiteY3" fmla="*/ 41137 h 328633"/>
              </a:gdLst>
              <a:ahLst/>
              <a:cxnLst>
                <a:cxn ang="0">
                  <a:pos x="connsiteX0" y="connsiteY0"/>
                </a:cxn>
                <a:cxn ang="0">
                  <a:pos x="connsiteX1" y="connsiteY1"/>
                </a:cxn>
                <a:cxn ang="0">
                  <a:pos x="connsiteX2" y="connsiteY2"/>
                </a:cxn>
                <a:cxn ang="0">
                  <a:pos x="connsiteX3" y="connsiteY3"/>
                </a:cxn>
              </a:cxnLst>
              <a:rect l="l" t="t" r="r" b="b"/>
              <a:pathLst>
                <a:path w="71989" h="328633">
                  <a:moveTo>
                    <a:pt x="71989" y="0"/>
                  </a:moveTo>
                  <a:lnTo>
                    <a:pt x="71989" y="328633"/>
                  </a:lnTo>
                  <a:lnTo>
                    <a:pt x="0" y="328633"/>
                  </a:lnTo>
                  <a:lnTo>
                    <a:pt x="0" y="41137"/>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4" name="Freeform 43" descr="Chart Icon"/>
            <p:cNvSpPr/>
            <p:nvPr/>
          </p:nvSpPr>
          <p:spPr>
            <a:xfrm>
              <a:off x="4764936" y="7100278"/>
              <a:ext cx="79425" cy="323516"/>
            </a:xfrm>
            <a:custGeom>
              <a:avLst/>
              <a:gdLst>
                <a:gd name="connsiteX0" fmla="*/ 71989 w 71989"/>
                <a:gd name="connsiteY0" fmla="*/ 0 h 282684"/>
                <a:gd name="connsiteX1" fmla="*/ 71989 w 71989"/>
                <a:gd name="connsiteY1" fmla="*/ 282684 h 282684"/>
                <a:gd name="connsiteX2" fmla="*/ 0 w 71989"/>
                <a:gd name="connsiteY2" fmla="*/ 282684 h 282684"/>
                <a:gd name="connsiteX3" fmla="*/ 0 w 71989"/>
                <a:gd name="connsiteY3" fmla="*/ 38704 h 282684"/>
              </a:gdLst>
              <a:ahLst/>
              <a:cxnLst>
                <a:cxn ang="0">
                  <a:pos x="connsiteX0" y="connsiteY0"/>
                </a:cxn>
                <a:cxn ang="0">
                  <a:pos x="connsiteX1" y="connsiteY1"/>
                </a:cxn>
                <a:cxn ang="0">
                  <a:pos x="connsiteX2" y="connsiteY2"/>
                </a:cxn>
                <a:cxn ang="0">
                  <a:pos x="connsiteX3" y="connsiteY3"/>
                </a:cxn>
              </a:cxnLst>
              <a:rect l="l" t="t" r="r" b="b"/>
              <a:pathLst>
                <a:path w="71989" h="282684">
                  <a:moveTo>
                    <a:pt x="71989" y="0"/>
                  </a:moveTo>
                  <a:lnTo>
                    <a:pt x="71989" y="282684"/>
                  </a:lnTo>
                  <a:lnTo>
                    <a:pt x="0" y="282684"/>
                  </a:lnTo>
                  <a:lnTo>
                    <a:pt x="0" y="38704"/>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5" name="Freeform 44" descr="Chart Icon"/>
            <p:cNvSpPr/>
            <p:nvPr/>
          </p:nvSpPr>
          <p:spPr>
            <a:xfrm>
              <a:off x="4667072" y="7073967"/>
              <a:ext cx="79425" cy="349827"/>
            </a:xfrm>
            <a:custGeom>
              <a:avLst/>
              <a:gdLst>
                <a:gd name="connsiteX0" fmla="*/ 69910 w 71989"/>
                <a:gd name="connsiteY0" fmla="*/ 0 h 305674"/>
                <a:gd name="connsiteX1" fmla="*/ 71989 w 71989"/>
                <a:gd name="connsiteY1" fmla="*/ 4158 h 305674"/>
                <a:gd name="connsiteX2" fmla="*/ 71989 w 71989"/>
                <a:gd name="connsiteY2" fmla="*/ 305674 h 305674"/>
                <a:gd name="connsiteX3" fmla="*/ 0 w 71989"/>
                <a:gd name="connsiteY3" fmla="*/ 305674 h 305674"/>
                <a:gd name="connsiteX4" fmla="*/ 0 w 71989"/>
                <a:gd name="connsiteY4" fmla="*/ 54673 h 3056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989" h="305674">
                  <a:moveTo>
                    <a:pt x="69910" y="0"/>
                  </a:moveTo>
                  <a:lnTo>
                    <a:pt x="71989" y="4158"/>
                  </a:lnTo>
                  <a:lnTo>
                    <a:pt x="71989" y="305674"/>
                  </a:lnTo>
                  <a:lnTo>
                    <a:pt x="0" y="305674"/>
                  </a:lnTo>
                  <a:lnTo>
                    <a:pt x="0" y="54673"/>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6" name="Freeform 45" descr="Chart Icon"/>
            <p:cNvSpPr/>
            <p:nvPr/>
          </p:nvSpPr>
          <p:spPr>
            <a:xfrm>
              <a:off x="4569208" y="7151495"/>
              <a:ext cx="79425" cy="272299"/>
            </a:xfrm>
            <a:custGeom>
              <a:avLst/>
              <a:gdLst>
                <a:gd name="connsiteX0" fmla="*/ 71989 w 71989"/>
                <a:gd name="connsiteY0" fmla="*/ 0 h 237931"/>
                <a:gd name="connsiteX1" fmla="*/ 71989 w 71989"/>
                <a:gd name="connsiteY1" fmla="*/ 237931 h 237931"/>
                <a:gd name="connsiteX2" fmla="*/ 0 w 71989"/>
                <a:gd name="connsiteY2" fmla="*/ 237931 h 237931"/>
                <a:gd name="connsiteX3" fmla="*/ 0 w 71989"/>
                <a:gd name="connsiteY3" fmla="*/ 56299 h 237931"/>
              </a:gdLst>
              <a:ahLst/>
              <a:cxnLst>
                <a:cxn ang="0">
                  <a:pos x="connsiteX0" y="connsiteY0"/>
                </a:cxn>
                <a:cxn ang="0">
                  <a:pos x="connsiteX1" y="connsiteY1"/>
                </a:cxn>
                <a:cxn ang="0">
                  <a:pos x="connsiteX2" y="connsiteY2"/>
                </a:cxn>
                <a:cxn ang="0">
                  <a:pos x="connsiteX3" y="connsiteY3"/>
                </a:cxn>
              </a:cxnLst>
              <a:rect l="l" t="t" r="r" b="b"/>
              <a:pathLst>
                <a:path w="71989" h="237931">
                  <a:moveTo>
                    <a:pt x="71989" y="0"/>
                  </a:moveTo>
                  <a:lnTo>
                    <a:pt x="71989" y="237931"/>
                  </a:lnTo>
                  <a:lnTo>
                    <a:pt x="0" y="237931"/>
                  </a:lnTo>
                  <a:lnTo>
                    <a:pt x="0" y="56299"/>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7" name="Rectangle 48" descr="Chart Icon"/>
            <p:cNvSpPr/>
            <p:nvPr/>
          </p:nvSpPr>
          <p:spPr>
            <a:xfrm>
              <a:off x="4505127" y="6916618"/>
              <a:ext cx="556972" cy="286928"/>
            </a:xfrm>
            <a:custGeom>
              <a:avLst/>
              <a:gdLst>
                <a:gd name="connsiteX0" fmla="*/ 0 w 238125"/>
                <a:gd name="connsiteY0" fmla="*/ 0 h 71437"/>
                <a:gd name="connsiteX1" fmla="*/ 238125 w 238125"/>
                <a:gd name="connsiteY1" fmla="*/ 0 h 71437"/>
                <a:gd name="connsiteX2" fmla="*/ 238125 w 238125"/>
                <a:gd name="connsiteY2" fmla="*/ 71437 h 71437"/>
                <a:gd name="connsiteX3" fmla="*/ 0 w 238125"/>
                <a:gd name="connsiteY3" fmla="*/ 71437 h 71437"/>
                <a:gd name="connsiteX4" fmla="*/ 0 w 238125"/>
                <a:gd name="connsiteY4" fmla="*/ 0 h 71437"/>
                <a:gd name="connsiteX0" fmla="*/ 0 w 259556"/>
                <a:gd name="connsiteY0" fmla="*/ 0 h 71437"/>
                <a:gd name="connsiteX1" fmla="*/ 259556 w 259556"/>
                <a:gd name="connsiteY1" fmla="*/ 0 h 71437"/>
                <a:gd name="connsiteX2" fmla="*/ 259556 w 259556"/>
                <a:gd name="connsiteY2" fmla="*/ 71437 h 71437"/>
                <a:gd name="connsiteX3" fmla="*/ 21431 w 259556"/>
                <a:gd name="connsiteY3" fmla="*/ 71437 h 71437"/>
                <a:gd name="connsiteX4" fmla="*/ 0 w 259556"/>
                <a:gd name="connsiteY4" fmla="*/ 0 h 71437"/>
                <a:gd name="connsiteX0" fmla="*/ 0 w 259556"/>
                <a:gd name="connsiteY0" fmla="*/ 135732 h 207169"/>
                <a:gd name="connsiteX1" fmla="*/ 219074 w 259556"/>
                <a:gd name="connsiteY1" fmla="*/ 0 h 207169"/>
                <a:gd name="connsiteX2" fmla="*/ 259556 w 259556"/>
                <a:gd name="connsiteY2" fmla="*/ 207169 h 207169"/>
                <a:gd name="connsiteX3" fmla="*/ 21431 w 259556"/>
                <a:gd name="connsiteY3" fmla="*/ 207169 h 207169"/>
                <a:gd name="connsiteX4" fmla="*/ 0 w 259556"/>
                <a:gd name="connsiteY4" fmla="*/ 135732 h 207169"/>
                <a:gd name="connsiteX0" fmla="*/ 0 w 219074"/>
                <a:gd name="connsiteY0" fmla="*/ 135732 h 207169"/>
                <a:gd name="connsiteX1" fmla="*/ 219074 w 219074"/>
                <a:gd name="connsiteY1" fmla="*/ 0 h 207169"/>
                <a:gd name="connsiteX2" fmla="*/ 195262 w 219074"/>
                <a:gd name="connsiteY2" fmla="*/ 52388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197644 w 219074"/>
                <a:gd name="connsiteY2" fmla="*/ 80963 h 207169"/>
                <a:gd name="connsiteX3" fmla="*/ 21431 w 219074"/>
                <a:gd name="connsiteY3" fmla="*/ 207169 h 207169"/>
                <a:gd name="connsiteX4" fmla="*/ 0 w 219074"/>
                <a:gd name="connsiteY4" fmla="*/ 135732 h 207169"/>
                <a:gd name="connsiteX0" fmla="*/ 0 w 219074"/>
                <a:gd name="connsiteY0" fmla="*/ 135732 h 207169"/>
                <a:gd name="connsiteX1" fmla="*/ 219074 w 219074"/>
                <a:gd name="connsiteY1" fmla="*/ 0 h 207169"/>
                <a:gd name="connsiteX2" fmla="*/ 211930 w 219074"/>
                <a:gd name="connsiteY2" fmla="*/ 33338 h 207169"/>
                <a:gd name="connsiteX3" fmla="*/ 197644 w 219074"/>
                <a:gd name="connsiteY3" fmla="*/ 80963 h 207169"/>
                <a:gd name="connsiteX4" fmla="*/ 21431 w 219074"/>
                <a:gd name="connsiteY4" fmla="*/ 207169 h 207169"/>
                <a:gd name="connsiteX5" fmla="*/ 0 w 219074"/>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197644 w 271462"/>
                <a:gd name="connsiteY3" fmla="*/ 80963 h 207169"/>
                <a:gd name="connsiteX4" fmla="*/ 21431 w 271462"/>
                <a:gd name="connsiteY4" fmla="*/ 207169 h 207169"/>
                <a:gd name="connsiteX5" fmla="*/ 0 w 271462"/>
                <a:gd name="connsiteY5" fmla="*/ 135732 h 207169"/>
                <a:gd name="connsiteX0" fmla="*/ 0 w 271462"/>
                <a:gd name="connsiteY0" fmla="*/ 135732 h 207169"/>
                <a:gd name="connsiteX1" fmla="*/ 219074 w 271462"/>
                <a:gd name="connsiteY1" fmla="*/ 0 h 207169"/>
                <a:gd name="connsiteX2" fmla="*/ 271462 w 271462"/>
                <a:gd name="connsiteY2" fmla="*/ 64294 h 207169"/>
                <a:gd name="connsiteX3" fmla="*/ 228599 w 271462"/>
                <a:gd name="connsiteY3" fmla="*/ 73819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50030 w 271462"/>
                <a:gd name="connsiteY3" fmla="*/ 154782 h 207169"/>
                <a:gd name="connsiteX4" fmla="*/ 197644 w 271462"/>
                <a:gd name="connsiteY4" fmla="*/ 80963 h 207169"/>
                <a:gd name="connsiteX5" fmla="*/ 21431 w 271462"/>
                <a:gd name="connsiteY5" fmla="*/ 207169 h 207169"/>
                <a:gd name="connsiteX6" fmla="*/ 0 w 271462"/>
                <a:gd name="connsiteY6" fmla="*/ 135732 h 207169"/>
                <a:gd name="connsiteX0" fmla="*/ 0 w 271462"/>
                <a:gd name="connsiteY0" fmla="*/ 135732 h 207169"/>
                <a:gd name="connsiteX1" fmla="*/ 219074 w 271462"/>
                <a:gd name="connsiteY1" fmla="*/ 0 h 207169"/>
                <a:gd name="connsiteX2" fmla="*/ 271462 w 271462"/>
                <a:gd name="connsiteY2" fmla="*/ 64294 h 207169"/>
                <a:gd name="connsiteX3" fmla="*/ 269080 w 271462"/>
                <a:gd name="connsiteY3" fmla="*/ 92869 h 207169"/>
                <a:gd name="connsiteX4" fmla="*/ 250030 w 271462"/>
                <a:gd name="connsiteY4" fmla="*/ 154782 h 207169"/>
                <a:gd name="connsiteX5" fmla="*/ 197644 w 271462"/>
                <a:gd name="connsiteY5" fmla="*/ 80963 h 207169"/>
                <a:gd name="connsiteX6" fmla="*/ 21431 w 271462"/>
                <a:gd name="connsiteY6" fmla="*/ 207169 h 207169"/>
                <a:gd name="connsiteX7" fmla="*/ 0 w 271462"/>
                <a:gd name="connsiteY7" fmla="*/ 135732 h 207169"/>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250030 w 447674"/>
                <a:gd name="connsiteY4" fmla="*/ 176213 h 228600"/>
                <a:gd name="connsiteX5" fmla="*/ 197644 w 447674"/>
                <a:gd name="connsiteY5" fmla="*/ 102394 h 228600"/>
                <a:gd name="connsiteX6" fmla="*/ 21431 w 447674"/>
                <a:gd name="connsiteY6" fmla="*/ 228600 h 228600"/>
                <a:gd name="connsiteX7" fmla="*/ 0 w 447674"/>
                <a:gd name="connsiteY7"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352424 w 447674"/>
                <a:gd name="connsiteY4" fmla="*/ 83344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47674"/>
                <a:gd name="connsiteY0" fmla="*/ 157163 h 228600"/>
                <a:gd name="connsiteX1" fmla="*/ 219074 w 447674"/>
                <a:gd name="connsiteY1" fmla="*/ 21431 h 228600"/>
                <a:gd name="connsiteX2" fmla="*/ 271462 w 447674"/>
                <a:gd name="connsiteY2" fmla="*/ 85725 h 228600"/>
                <a:gd name="connsiteX3" fmla="*/ 447674 w 447674"/>
                <a:gd name="connsiteY3" fmla="*/ 0 h 228600"/>
                <a:gd name="connsiteX4" fmla="*/ 438149 w 447674"/>
                <a:gd name="connsiteY4" fmla="*/ 28575 h 228600"/>
                <a:gd name="connsiteX5" fmla="*/ 250030 w 447674"/>
                <a:gd name="connsiteY5" fmla="*/ 176213 h 228600"/>
                <a:gd name="connsiteX6" fmla="*/ 197644 w 447674"/>
                <a:gd name="connsiteY6" fmla="*/ 102394 h 228600"/>
                <a:gd name="connsiteX7" fmla="*/ 21431 w 447674"/>
                <a:gd name="connsiteY7" fmla="*/ 228600 h 228600"/>
                <a:gd name="connsiteX8" fmla="*/ 0 w 447674"/>
                <a:gd name="connsiteY8" fmla="*/ 157163 h 228600"/>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250030 w 438149"/>
                <a:gd name="connsiteY5" fmla="*/ 159545 h 211932"/>
                <a:gd name="connsiteX6" fmla="*/ 197644 w 438149"/>
                <a:gd name="connsiteY6" fmla="*/ 85726 h 211932"/>
                <a:gd name="connsiteX7" fmla="*/ 21431 w 438149"/>
                <a:gd name="connsiteY7" fmla="*/ 211932 h 211932"/>
                <a:gd name="connsiteX8" fmla="*/ 0 w 438149"/>
                <a:gd name="connsiteY8" fmla="*/ 140495 h 211932"/>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382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38149"/>
                <a:gd name="connsiteY0" fmla="*/ 185738 h 257175"/>
                <a:gd name="connsiteX1" fmla="*/ 219074 w 438149"/>
                <a:gd name="connsiteY1" fmla="*/ 50006 h 257175"/>
                <a:gd name="connsiteX2" fmla="*/ 271462 w 438149"/>
                <a:gd name="connsiteY2" fmla="*/ 114300 h 257175"/>
                <a:gd name="connsiteX3" fmla="*/ 383380 w 438149"/>
                <a:gd name="connsiteY3" fmla="*/ 45243 h 257175"/>
                <a:gd name="connsiteX4" fmla="*/ 438149 w 438149"/>
                <a:gd name="connsiteY4" fmla="*/ 57150 h 257175"/>
                <a:gd name="connsiteX5" fmla="*/ 400050 w 438149"/>
                <a:gd name="connsiteY5" fmla="*/ 0 h 257175"/>
                <a:gd name="connsiteX6" fmla="*/ 250030 w 438149"/>
                <a:gd name="connsiteY6" fmla="*/ 204788 h 257175"/>
                <a:gd name="connsiteX7" fmla="*/ 197644 w 438149"/>
                <a:gd name="connsiteY7" fmla="*/ 130969 h 257175"/>
                <a:gd name="connsiteX8" fmla="*/ 21431 w 438149"/>
                <a:gd name="connsiteY8" fmla="*/ 257175 h 257175"/>
                <a:gd name="connsiteX9" fmla="*/ 0 w 438149"/>
                <a:gd name="connsiteY9" fmla="*/ 185738 h 257175"/>
                <a:gd name="connsiteX0" fmla="*/ 0 w 438149"/>
                <a:gd name="connsiteY0" fmla="*/ 140495 h 211932"/>
                <a:gd name="connsiteX1" fmla="*/ 219074 w 438149"/>
                <a:gd name="connsiteY1" fmla="*/ 4763 h 211932"/>
                <a:gd name="connsiteX2" fmla="*/ 271462 w 438149"/>
                <a:gd name="connsiteY2" fmla="*/ 69057 h 211932"/>
                <a:gd name="connsiteX3" fmla="*/ 383380 w 438149"/>
                <a:gd name="connsiteY3" fmla="*/ 0 h 211932"/>
                <a:gd name="connsiteX4" fmla="*/ 438149 w 438149"/>
                <a:gd name="connsiteY4" fmla="*/ 11907 h 211932"/>
                <a:gd name="connsiteX5" fmla="*/ 409575 w 438149"/>
                <a:gd name="connsiteY5" fmla="*/ 28576 h 211932"/>
                <a:gd name="connsiteX6" fmla="*/ 250030 w 438149"/>
                <a:gd name="connsiteY6" fmla="*/ 159545 h 211932"/>
                <a:gd name="connsiteX7" fmla="*/ 197644 w 438149"/>
                <a:gd name="connsiteY7" fmla="*/ 85726 h 211932"/>
                <a:gd name="connsiteX8" fmla="*/ 21431 w 438149"/>
                <a:gd name="connsiteY8" fmla="*/ 211932 h 211932"/>
                <a:gd name="connsiteX9" fmla="*/ 0 w 438149"/>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97681 w 497681"/>
                <a:gd name="connsiteY4" fmla="*/ 4763 h 211932"/>
                <a:gd name="connsiteX5" fmla="*/ 409575 w 497681"/>
                <a:gd name="connsiteY5" fmla="*/ 28576 h 211932"/>
                <a:gd name="connsiteX6" fmla="*/ 250030 w 497681"/>
                <a:gd name="connsiteY6" fmla="*/ 159545 h 211932"/>
                <a:gd name="connsiteX7" fmla="*/ 197644 w 497681"/>
                <a:gd name="connsiteY7" fmla="*/ 85726 h 211932"/>
                <a:gd name="connsiteX8" fmla="*/ 21431 w 497681"/>
                <a:gd name="connsiteY8" fmla="*/ 211932 h 211932"/>
                <a:gd name="connsiteX9" fmla="*/ 0 w 497681"/>
                <a:gd name="connsiteY9" fmla="*/ 140495 h 211932"/>
                <a:gd name="connsiteX0" fmla="*/ 0 w 497681"/>
                <a:gd name="connsiteY0" fmla="*/ 140495 h 211932"/>
                <a:gd name="connsiteX1" fmla="*/ 219074 w 497681"/>
                <a:gd name="connsiteY1" fmla="*/ 4763 h 211932"/>
                <a:gd name="connsiteX2" fmla="*/ 271462 w 497681"/>
                <a:gd name="connsiteY2" fmla="*/ 69057 h 211932"/>
                <a:gd name="connsiteX3" fmla="*/ 383380 w 497681"/>
                <a:gd name="connsiteY3" fmla="*/ 0 h 211932"/>
                <a:gd name="connsiteX4" fmla="*/ 421481 w 497681"/>
                <a:gd name="connsiteY4" fmla="*/ 4763 h 211932"/>
                <a:gd name="connsiteX5" fmla="*/ 497681 w 497681"/>
                <a:gd name="connsiteY5" fmla="*/ 4763 h 211932"/>
                <a:gd name="connsiteX6" fmla="*/ 409575 w 497681"/>
                <a:gd name="connsiteY6" fmla="*/ 28576 h 211932"/>
                <a:gd name="connsiteX7" fmla="*/ 250030 w 497681"/>
                <a:gd name="connsiteY7" fmla="*/ 159545 h 211932"/>
                <a:gd name="connsiteX8" fmla="*/ 197644 w 497681"/>
                <a:gd name="connsiteY8" fmla="*/ 85726 h 211932"/>
                <a:gd name="connsiteX9" fmla="*/ 21431 w 497681"/>
                <a:gd name="connsiteY9" fmla="*/ 211932 h 211932"/>
                <a:gd name="connsiteX10" fmla="*/ 0 w 497681"/>
                <a:gd name="connsiteY10" fmla="*/ 140495 h 211932"/>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97681 w 497681"/>
                <a:gd name="connsiteY4" fmla="*/ 0 h 254794"/>
                <a:gd name="connsiteX5" fmla="*/ 497681 w 497681"/>
                <a:gd name="connsiteY5" fmla="*/ 47625 h 254794"/>
                <a:gd name="connsiteX6" fmla="*/ 409575 w 497681"/>
                <a:gd name="connsiteY6" fmla="*/ 71438 h 254794"/>
                <a:gd name="connsiteX7" fmla="*/ 250030 w 497681"/>
                <a:gd name="connsiteY7" fmla="*/ 202407 h 254794"/>
                <a:gd name="connsiteX8" fmla="*/ 197644 w 497681"/>
                <a:gd name="connsiteY8" fmla="*/ 128588 h 254794"/>
                <a:gd name="connsiteX9" fmla="*/ 21431 w 497681"/>
                <a:gd name="connsiteY9" fmla="*/ 254794 h 254794"/>
                <a:gd name="connsiteX10" fmla="*/ 0 w 497681"/>
                <a:gd name="connsiteY10"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423863 w 497681"/>
                <a:gd name="connsiteY4" fmla="*/ 30957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97681 w 497681"/>
                <a:gd name="connsiteY6" fmla="*/ 47625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383380 w 497681"/>
                <a:gd name="connsiteY3" fmla="*/ 42862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8624 w 497681"/>
                <a:gd name="connsiteY3" fmla="*/ 5476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59580 w 497681"/>
                <a:gd name="connsiteY3" fmla="*/ 33337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392906 w 497681"/>
                <a:gd name="connsiteY4" fmla="*/ 4763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76250 w 497681"/>
                <a:gd name="connsiteY4" fmla="*/ 7145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31005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71462 w 497681"/>
                <a:gd name="connsiteY2" fmla="*/ 111919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59555 w 497681"/>
                <a:gd name="connsiteY2" fmla="*/ 135731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21480 w 497681"/>
                <a:gd name="connsiteY3" fmla="*/ 35718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404813 w 497681"/>
                <a:gd name="connsiteY4" fmla="*/ 2382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09575 w 497681"/>
                <a:gd name="connsiteY7" fmla="*/ 71438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40532 w 497681"/>
                <a:gd name="connsiteY7" fmla="*/ 4524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54819 w 497681"/>
                <a:gd name="connsiteY6" fmla="*/ 100012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28625 w 497681"/>
                <a:gd name="connsiteY7" fmla="*/ 59532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497681"/>
                <a:gd name="connsiteY0" fmla="*/ 183357 h 254794"/>
                <a:gd name="connsiteX1" fmla="*/ 219074 w 497681"/>
                <a:gd name="connsiteY1" fmla="*/ 47625 h 254794"/>
                <a:gd name="connsiteX2" fmla="*/ 266699 w 497681"/>
                <a:gd name="connsiteY2" fmla="*/ 109538 h 254794"/>
                <a:gd name="connsiteX3" fmla="*/ 414336 w 497681"/>
                <a:gd name="connsiteY3" fmla="*/ 33337 h 254794"/>
                <a:gd name="connsiteX4" fmla="*/ 397669 w 497681"/>
                <a:gd name="connsiteY4" fmla="*/ 1 h 254794"/>
                <a:gd name="connsiteX5" fmla="*/ 497681 w 497681"/>
                <a:gd name="connsiteY5" fmla="*/ 0 h 254794"/>
                <a:gd name="connsiteX6" fmla="*/ 464344 w 497681"/>
                <a:gd name="connsiteY6" fmla="*/ 104774 h 254794"/>
                <a:gd name="connsiteX7" fmla="*/ 433388 w 497681"/>
                <a:gd name="connsiteY7" fmla="*/ 61914 h 254794"/>
                <a:gd name="connsiteX8" fmla="*/ 250030 w 497681"/>
                <a:gd name="connsiteY8" fmla="*/ 202407 h 254794"/>
                <a:gd name="connsiteX9" fmla="*/ 197644 w 497681"/>
                <a:gd name="connsiteY9" fmla="*/ 128588 h 254794"/>
                <a:gd name="connsiteX10" fmla="*/ 21431 w 497681"/>
                <a:gd name="connsiteY10" fmla="*/ 254794 h 254794"/>
                <a:gd name="connsiteX11" fmla="*/ 0 w 497681"/>
                <a:gd name="connsiteY11" fmla="*/ 183357 h 254794"/>
                <a:gd name="connsiteX0" fmla="*/ 0 w 509588"/>
                <a:gd name="connsiteY0" fmla="*/ 183357 h 254794"/>
                <a:gd name="connsiteX1" fmla="*/ 219074 w 509588"/>
                <a:gd name="connsiteY1" fmla="*/ 47625 h 254794"/>
                <a:gd name="connsiteX2" fmla="*/ 266699 w 509588"/>
                <a:gd name="connsiteY2" fmla="*/ 109538 h 254794"/>
                <a:gd name="connsiteX3" fmla="*/ 414336 w 509588"/>
                <a:gd name="connsiteY3" fmla="*/ 33337 h 254794"/>
                <a:gd name="connsiteX4" fmla="*/ 397669 w 509588"/>
                <a:gd name="connsiteY4" fmla="*/ 1 h 254794"/>
                <a:gd name="connsiteX5" fmla="*/ 509588 w 509588"/>
                <a:gd name="connsiteY5" fmla="*/ 0 h 254794"/>
                <a:gd name="connsiteX6" fmla="*/ 464344 w 509588"/>
                <a:gd name="connsiteY6" fmla="*/ 104774 h 254794"/>
                <a:gd name="connsiteX7" fmla="*/ 433388 w 509588"/>
                <a:gd name="connsiteY7" fmla="*/ 61914 h 254794"/>
                <a:gd name="connsiteX8" fmla="*/ 250030 w 509588"/>
                <a:gd name="connsiteY8" fmla="*/ 202407 h 254794"/>
                <a:gd name="connsiteX9" fmla="*/ 197644 w 509588"/>
                <a:gd name="connsiteY9" fmla="*/ 128588 h 254794"/>
                <a:gd name="connsiteX10" fmla="*/ 21431 w 509588"/>
                <a:gd name="connsiteY10" fmla="*/ 254794 h 254794"/>
                <a:gd name="connsiteX11" fmla="*/ 0 w 509588"/>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0030 w 502444"/>
                <a:gd name="connsiteY8" fmla="*/ 20240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66689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52412 w 502444"/>
                <a:gd name="connsiteY8" fmla="*/ 145257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3388 w 502444"/>
                <a:gd name="connsiteY7" fmla="*/ 61914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7625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0 w 502444"/>
                <a:gd name="connsiteY0" fmla="*/ 183357 h 254794"/>
                <a:gd name="connsiteX1" fmla="*/ 219074 w 502444"/>
                <a:gd name="connsiteY1" fmla="*/ 40481 h 254794"/>
                <a:gd name="connsiteX2" fmla="*/ 266699 w 502444"/>
                <a:gd name="connsiteY2" fmla="*/ 109538 h 254794"/>
                <a:gd name="connsiteX3" fmla="*/ 414336 w 502444"/>
                <a:gd name="connsiteY3" fmla="*/ 33337 h 254794"/>
                <a:gd name="connsiteX4" fmla="*/ 397669 w 502444"/>
                <a:gd name="connsiteY4" fmla="*/ 1 h 254794"/>
                <a:gd name="connsiteX5" fmla="*/ 502444 w 502444"/>
                <a:gd name="connsiteY5" fmla="*/ 0 h 254794"/>
                <a:gd name="connsiteX6" fmla="*/ 464344 w 502444"/>
                <a:gd name="connsiteY6" fmla="*/ 104774 h 254794"/>
                <a:gd name="connsiteX7" fmla="*/ 435769 w 502444"/>
                <a:gd name="connsiteY7" fmla="*/ 66676 h 254794"/>
                <a:gd name="connsiteX8" fmla="*/ 240506 w 502444"/>
                <a:gd name="connsiteY8" fmla="*/ 178594 h 254794"/>
                <a:gd name="connsiteX9" fmla="*/ 197644 w 502444"/>
                <a:gd name="connsiteY9" fmla="*/ 128588 h 254794"/>
                <a:gd name="connsiteX10" fmla="*/ 21431 w 502444"/>
                <a:gd name="connsiteY10" fmla="*/ 254794 h 254794"/>
                <a:gd name="connsiteX11" fmla="*/ 0 w 502444"/>
                <a:gd name="connsiteY11" fmla="*/ 183357 h 254794"/>
                <a:gd name="connsiteX0" fmla="*/ 14288 w 481013"/>
                <a:gd name="connsiteY0" fmla="*/ 180976 h 254794"/>
                <a:gd name="connsiteX1" fmla="*/ 197643 w 481013"/>
                <a:gd name="connsiteY1" fmla="*/ 40481 h 254794"/>
                <a:gd name="connsiteX2" fmla="*/ 245268 w 481013"/>
                <a:gd name="connsiteY2" fmla="*/ 109538 h 254794"/>
                <a:gd name="connsiteX3" fmla="*/ 392905 w 481013"/>
                <a:gd name="connsiteY3" fmla="*/ 33337 h 254794"/>
                <a:gd name="connsiteX4" fmla="*/ 376238 w 481013"/>
                <a:gd name="connsiteY4" fmla="*/ 1 h 254794"/>
                <a:gd name="connsiteX5" fmla="*/ 481013 w 481013"/>
                <a:gd name="connsiteY5" fmla="*/ 0 h 254794"/>
                <a:gd name="connsiteX6" fmla="*/ 442913 w 481013"/>
                <a:gd name="connsiteY6" fmla="*/ 104774 h 254794"/>
                <a:gd name="connsiteX7" fmla="*/ 414338 w 481013"/>
                <a:gd name="connsiteY7" fmla="*/ 66676 h 254794"/>
                <a:gd name="connsiteX8" fmla="*/ 219075 w 481013"/>
                <a:gd name="connsiteY8" fmla="*/ 178594 h 254794"/>
                <a:gd name="connsiteX9" fmla="*/ 176213 w 481013"/>
                <a:gd name="connsiteY9" fmla="*/ 128588 h 254794"/>
                <a:gd name="connsiteX10" fmla="*/ 0 w 481013"/>
                <a:gd name="connsiteY10" fmla="*/ 254794 h 254794"/>
                <a:gd name="connsiteX11" fmla="*/ 14288 w 481013"/>
                <a:gd name="connsiteY11" fmla="*/ 180976 h 254794"/>
                <a:gd name="connsiteX0" fmla="*/ 0 w 492919"/>
                <a:gd name="connsiteY0" fmla="*/ 178595 h 254794"/>
                <a:gd name="connsiteX1" fmla="*/ 209549 w 492919"/>
                <a:gd name="connsiteY1" fmla="*/ 40481 h 254794"/>
                <a:gd name="connsiteX2" fmla="*/ 257174 w 492919"/>
                <a:gd name="connsiteY2" fmla="*/ 109538 h 254794"/>
                <a:gd name="connsiteX3" fmla="*/ 404811 w 492919"/>
                <a:gd name="connsiteY3" fmla="*/ 33337 h 254794"/>
                <a:gd name="connsiteX4" fmla="*/ 388144 w 492919"/>
                <a:gd name="connsiteY4" fmla="*/ 1 h 254794"/>
                <a:gd name="connsiteX5" fmla="*/ 492919 w 492919"/>
                <a:gd name="connsiteY5" fmla="*/ 0 h 254794"/>
                <a:gd name="connsiteX6" fmla="*/ 454819 w 492919"/>
                <a:gd name="connsiteY6" fmla="*/ 104774 h 254794"/>
                <a:gd name="connsiteX7" fmla="*/ 426244 w 492919"/>
                <a:gd name="connsiteY7" fmla="*/ 66676 h 254794"/>
                <a:gd name="connsiteX8" fmla="*/ 230981 w 492919"/>
                <a:gd name="connsiteY8" fmla="*/ 178594 h 254794"/>
                <a:gd name="connsiteX9" fmla="*/ 188119 w 492919"/>
                <a:gd name="connsiteY9" fmla="*/ 128588 h 254794"/>
                <a:gd name="connsiteX10" fmla="*/ 11906 w 492919"/>
                <a:gd name="connsiteY10" fmla="*/ 254794 h 254794"/>
                <a:gd name="connsiteX11" fmla="*/ 0 w 492919"/>
                <a:gd name="connsiteY11" fmla="*/ 178595 h 254794"/>
                <a:gd name="connsiteX0" fmla="*/ 0 w 492919"/>
                <a:gd name="connsiteY0" fmla="*/ 178595 h 264319"/>
                <a:gd name="connsiteX1" fmla="*/ 209549 w 492919"/>
                <a:gd name="connsiteY1" fmla="*/ 40481 h 264319"/>
                <a:gd name="connsiteX2" fmla="*/ 257174 w 492919"/>
                <a:gd name="connsiteY2" fmla="*/ 109538 h 264319"/>
                <a:gd name="connsiteX3" fmla="*/ 404811 w 492919"/>
                <a:gd name="connsiteY3" fmla="*/ 33337 h 264319"/>
                <a:gd name="connsiteX4" fmla="*/ 388144 w 492919"/>
                <a:gd name="connsiteY4" fmla="*/ 1 h 264319"/>
                <a:gd name="connsiteX5" fmla="*/ 492919 w 492919"/>
                <a:gd name="connsiteY5" fmla="*/ 0 h 264319"/>
                <a:gd name="connsiteX6" fmla="*/ 454819 w 492919"/>
                <a:gd name="connsiteY6" fmla="*/ 104774 h 264319"/>
                <a:gd name="connsiteX7" fmla="*/ 426244 w 492919"/>
                <a:gd name="connsiteY7" fmla="*/ 66676 h 264319"/>
                <a:gd name="connsiteX8" fmla="*/ 230981 w 492919"/>
                <a:gd name="connsiteY8" fmla="*/ 178594 h 264319"/>
                <a:gd name="connsiteX9" fmla="*/ 188119 w 492919"/>
                <a:gd name="connsiteY9" fmla="*/ 128588 h 264319"/>
                <a:gd name="connsiteX10" fmla="*/ 9525 w 492919"/>
                <a:gd name="connsiteY10" fmla="*/ 264319 h 264319"/>
                <a:gd name="connsiteX11" fmla="*/ 0 w 492919"/>
                <a:gd name="connsiteY11" fmla="*/ 178595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197644 w 502444"/>
                <a:gd name="connsiteY9" fmla="*/ 128588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9550 w 502444"/>
                <a:gd name="connsiteY9" fmla="*/ 102394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40506 w 502444"/>
                <a:gd name="connsiteY8" fmla="*/ 178594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104774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64344 w 502444"/>
                <a:gd name="connsiteY6" fmla="*/ 97630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9582 w 502444"/>
                <a:gd name="connsiteY6" fmla="*/ 107155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0011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97669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502444"/>
                <a:gd name="connsiteY0" fmla="*/ 180977 h 264319"/>
                <a:gd name="connsiteX1" fmla="*/ 219074 w 502444"/>
                <a:gd name="connsiteY1" fmla="*/ 40481 h 264319"/>
                <a:gd name="connsiteX2" fmla="*/ 266699 w 502444"/>
                <a:gd name="connsiteY2" fmla="*/ 109538 h 264319"/>
                <a:gd name="connsiteX3" fmla="*/ 414336 w 502444"/>
                <a:gd name="connsiteY3" fmla="*/ 33337 h 264319"/>
                <a:gd name="connsiteX4" fmla="*/ 388144 w 502444"/>
                <a:gd name="connsiteY4" fmla="*/ 1 h 264319"/>
                <a:gd name="connsiteX5" fmla="*/ 502444 w 502444"/>
                <a:gd name="connsiteY5" fmla="*/ 0 h 264319"/>
                <a:gd name="connsiteX6" fmla="*/ 457201 w 502444"/>
                <a:gd name="connsiteY6" fmla="*/ 104773 h 264319"/>
                <a:gd name="connsiteX7" fmla="*/ 435769 w 502444"/>
                <a:gd name="connsiteY7" fmla="*/ 66676 h 264319"/>
                <a:gd name="connsiteX8" fmla="*/ 235744 w 502444"/>
                <a:gd name="connsiteY8" fmla="*/ 180976 h 264319"/>
                <a:gd name="connsiteX9" fmla="*/ 204788 w 502444"/>
                <a:gd name="connsiteY9" fmla="*/ 119063 h 264319"/>
                <a:gd name="connsiteX10" fmla="*/ 19050 w 502444"/>
                <a:gd name="connsiteY10" fmla="*/ 264319 h 264319"/>
                <a:gd name="connsiteX11" fmla="*/ 0 w 502444"/>
                <a:gd name="connsiteY11" fmla="*/ 180977 h 264319"/>
                <a:gd name="connsiteX0" fmla="*/ 0 w 485775"/>
                <a:gd name="connsiteY0" fmla="*/ 180976 h 264318"/>
                <a:gd name="connsiteX1" fmla="*/ 219074 w 485775"/>
                <a:gd name="connsiteY1" fmla="*/ 40480 h 264318"/>
                <a:gd name="connsiteX2" fmla="*/ 266699 w 485775"/>
                <a:gd name="connsiteY2" fmla="*/ 109537 h 264318"/>
                <a:gd name="connsiteX3" fmla="*/ 414336 w 485775"/>
                <a:gd name="connsiteY3" fmla="*/ 33336 h 264318"/>
                <a:gd name="connsiteX4" fmla="*/ 388144 w 485775"/>
                <a:gd name="connsiteY4" fmla="*/ 0 h 264318"/>
                <a:gd name="connsiteX5" fmla="*/ 485775 w 485775"/>
                <a:gd name="connsiteY5" fmla="*/ 4762 h 264318"/>
                <a:gd name="connsiteX6" fmla="*/ 457201 w 485775"/>
                <a:gd name="connsiteY6" fmla="*/ 104772 h 264318"/>
                <a:gd name="connsiteX7" fmla="*/ 435769 w 485775"/>
                <a:gd name="connsiteY7" fmla="*/ 66675 h 264318"/>
                <a:gd name="connsiteX8" fmla="*/ 235744 w 485775"/>
                <a:gd name="connsiteY8" fmla="*/ 180975 h 264318"/>
                <a:gd name="connsiteX9" fmla="*/ 204788 w 485775"/>
                <a:gd name="connsiteY9" fmla="*/ 119062 h 264318"/>
                <a:gd name="connsiteX10" fmla="*/ 19050 w 485775"/>
                <a:gd name="connsiteY10" fmla="*/ 264318 h 264318"/>
                <a:gd name="connsiteX11" fmla="*/ 0 w 485775"/>
                <a:gd name="connsiteY11" fmla="*/ 180976 h 264318"/>
                <a:gd name="connsiteX0" fmla="*/ 0 w 495300"/>
                <a:gd name="connsiteY0" fmla="*/ 180976 h 264318"/>
                <a:gd name="connsiteX1" fmla="*/ 219074 w 495300"/>
                <a:gd name="connsiteY1" fmla="*/ 40480 h 264318"/>
                <a:gd name="connsiteX2" fmla="*/ 266699 w 495300"/>
                <a:gd name="connsiteY2" fmla="*/ 109537 h 264318"/>
                <a:gd name="connsiteX3" fmla="*/ 414336 w 495300"/>
                <a:gd name="connsiteY3" fmla="*/ 33336 h 264318"/>
                <a:gd name="connsiteX4" fmla="*/ 388144 w 495300"/>
                <a:gd name="connsiteY4" fmla="*/ 0 h 264318"/>
                <a:gd name="connsiteX5" fmla="*/ 495300 w 495300"/>
                <a:gd name="connsiteY5" fmla="*/ 4762 h 264318"/>
                <a:gd name="connsiteX6" fmla="*/ 457201 w 495300"/>
                <a:gd name="connsiteY6" fmla="*/ 104772 h 264318"/>
                <a:gd name="connsiteX7" fmla="*/ 435769 w 495300"/>
                <a:gd name="connsiteY7" fmla="*/ 66675 h 264318"/>
                <a:gd name="connsiteX8" fmla="*/ 235744 w 495300"/>
                <a:gd name="connsiteY8" fmla="*/ 180975 h 264318"/>
                <a:gd name="connsiteX9" fmla="*/ 204788 w 495300"/>
                <a:gd name="connsiteY9" fmla="*/ 119062 h 264318"/>
                <a:gd name="connsiteX10" fmla="*/ 19050 w 495300"/>
                <a:gd name="connsiteY10" fmla="*/ 264318 h 264318"/>
                <a:gd name="connsiteX11" fmla="*/ 0 w 495300"/>
                <a:gd name="connsiteY11" fmla="*/ 180976 h 264318"/>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04788 w 497681"/>
                <a:gd name="connsiteY9" fmla="*/ 119063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35744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3358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57201 w 497681"/>
                <a:gd name="connsiteY6" fmla="*/ 104773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35769 w 497681"/>
                <a:gd name="connsiteY7" fmla="*/ 66676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19074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3361 w 497681"/>
                <a:gd name="connsiteY1" fmla="*/ 28574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0030 w 497681"/>
                <a:gd name="connsiteY1" fmla="*/ 19049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14287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54793 w 497681"/>
                <a:gd name="connsiteY1" fmla="*/ 2857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30980 w 497681"/>
                <a:gd name="connsiteY1" fmla="*/ 47625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28600 w 497681"/>
                <a:gd name="connsiteY8" fmla="*/ 180976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64319"/>
                <a:gd name="connsiteX1" fmla="*/ 240505 w 497681"/>
                <a:gd name="connsiteY1" fmla="*/ 40481 h 264319"/>
                <a:gd name="connsiteX2" fmla="*/ 266699 w 497681"/>
                <a:gd name="connsiteY2" fmla="*/ 109538 h 264319"/>
                <a:gd name="connsiteX3" fmla="*/ 414336 w 497681"/>
                <a:gd name="connsiteY3" fmla="*/ 33337 h 264319"/>
                <a:gd name="connsiteX4" fmla="*/ 388144 w 497681"/>
                <a:gd name="connsiteY4" fmla="*/ 1 h 264319"/>
                <a:gd name="connsiteX5" fmla="*/ 497681 w 497681"/>
                <a:gd name="connsiteY5" fmla="*/ 0 h 264319"/>
                <a:gd name="connsiteX6" fmla="*/ 466726 w 497681"/>
                <a:gd name="connsiteY6" fmla="*/ 102391 h 264319"/>
                <a:gd name="connsiteX7" fmla="*/ 445294 w 497681"/>
                <a:gd name="connsiteY7" fmla="*/ 59532 h 264319"/>
                <a:gd name="connsiteX8" fmla="*/ 233362 w 497681"/>
                <a:gd name="connsiteY8" fmla="*/ 171451 h 264319"/>
                <a:gd name="connsiteX9" fmla="*/ 221457 w 497681"/>
                <a:gd name="connsiteY9" fmla="*/ 107156 h 264319"/>
                <a:gd name="connsiteX10" fmla="*/ 19050 w 497681"/>
                <a:gd name="connsiteY10" fmla="*/ 264319 h 264319"/>
                <a:gd name="connsiteX11" fmla="*/ 0 w 497681"/>
                <a:gd name="connsiteY11" fmla="*/ 180977 h 264319"/>
                <a:gd name="connsiteX0" fmla="*/ 0 w 497681"/>
                <a:gd name="connsiteY0" fmla="*/ 180977 h 252413"/>
                <a:gd name="connsiteX1" fmla="*/ 240505 w 497681"/>
                <a:gd name="connsiteY1" fmla="*/ 40481 h 252413"/>
                <a:gd name="connsiteX2" fmla="*/ 266699 w 497681"/>
                <a:gd name="connsiteY2" fmla="*/ 109538 h 252413"/>
                <a:gd name="connsiteX3" fmla="*/ 414336 w 497681"/>
                <a:gd name="connsiteY3" fmla="*/ 33337 h 252413"/>
                <a:gd name="connsiteX4" fmla="*/ 388144 w 497681"/>
                <a:gd name="connsiteY4" fmla="*/ 1 h 252413"/>
                <a:gd name="connsiteX5" fmla="*/ 497681 w 497681"/>
                <a:gd name="connsiteY5" fmla="*/ 0 h 252413"/>
                <a:gd name="connsiteX6" fmla="*/ 466726 w 497681"/>
                <a:gd name="connsiteY6" fmla="*/ 102391 h 252413"/>
                <a:gd name="connsiteX7" fmla="*/ 445294 w 497681"/>
                <a:gd name="connsiteY7" fmla="*/ 59532 h 252413"/>
                <a:gd name="connsiteX8" fmla="*/ 233362 w 497681"/>
                <a:gd name="connsiteY8" fmla="*/ 171451 h 252413"/>
                <a:gd name="connsiteX9" fmla="*/ 221457 w 497681"/>
                <a:gd name="connsiteY9" fmla="*/ 107156 h 252413"/>
                <a:gd name="connsiteX10" fmla="*/ 11906 w 497681"/>
                <a:gd name="connsiteY10" fmla="*/ 252413 h 252413"/>
                <a:gd name="connsiteX11" fmla="*/ 0 w 497681"/>
                <a:gd name="connsiteY11" fmla="*/ 180977 h 252413"/>
                <a:gd name="connsiteX0" fmla="*/ 0 w 509587"/>
                <a:gd name="connsiteY0" fmla="*/ 164309 h 252413"/>
                <a:gd name="connsiteX1" fmla="*/ 252411 w 509587"/>
                <a:gd name="connsiteY1" fmla="*/ 40481 h 252413"/>
                <a:gd name="connsiteX2" fmla="*/ 278605 w 509587"/>
                <a:gd name="connsiteY2" fmla="*/ 109538 h 252413"/>
                <a:gd name="connsiteX3" fmla="*/ 426242 w 509587"/>
                <a:gd name="connsiteY3" fmla="*/ 33337 h 252413"/>
                <a:gd name="connsiteX4" fmla="*/ 400050 w 509587"/>
                <a:gd name="connsiteY4" fmla="*/ 1 h 252413"/>
                <a:gd name="connsiteX5" fmla="*/ 509587 w 509587"/>
                <a:gd name="connsiteY5" fmla="*/ 0 h 252413"/>
                <a:gd name="connsiteX6" fmla="*/ 478632 w 509587"/>
                <a:gd name="connsiteY6" fmla="*/ 102391 h 252413"/>
                <a:gd name="connsiteX7" fmla="*/ 457200 w 509587"/>
                <a:gd name="connsiteY7" fmla="*/ 59532 h 252413"/>
                <a:gd name="connsiteX8" fmla="*/ 245268 w 509587"/>
                <a:gd name="connsiteY8" fmla="*/ 171451 h 252413"/>
                <a:gd name="connsiteX9" fmla="*/ 233363 w 509587"/>
                <a:gd name="connsiteY9" fmla="*/ 107156 h 252413"/>
                <a:gd name="connsiteX10" fmla="*/ 23812 w 509587"/>
                <a:gd name="connsiteY10" fmla="*/ 252413 h 252413"/>
                <a:gd name="connsiteX11" fmla="*/ 0 w 509587"/>
                <a:gd name="connsiteY11" fmla="*/ 164309 h 252413"/>
                <a:gd name="connsiteX0" fmla="*/ 0 w 507206"/>
                <a:gd name="connsiteY0" fmla="*/ 176215 h 252413"/>
                <a:gd name="connsiteX1" fmla="*/ 250030 w 507206"/>
                <a:gd name="connsiteY1" fmla="*/ 40481 h 252413"/>
                <a:gd name="connsiteX2" fmla="*/ 276224 w 507206"/>
                <a:gd name="connsiteY2" fmla="*/ 109538 h 252413"/>
                <a:gd name="connsiteX3" fmla="*/ 423861 w 507206"/>
                <a:gd name="connsiteY3" fmla="*/ 33337 h 252413"/>
                <a:gd name="connsiteX4" fmla="*/ 397669 w 507206"/>
                <a:gd name="connsiteY4" fmla="*/ 1 h 252413"/>
                <a:gd name="connsiteX5" fmla="*/ 507206 w 507206"/>
                <a:gd name="connsiteY5" fmla="*/ 0 h 252413"/>
                <a:gd name="connsiteX6" fmla="*/ 476251 w 507206"/>
                <a:gd name="connsiteY6" fmla="*/ 102391 h 252413"/>
                <a:gd name="connsiteX7" fmla="*/ 454819 w 507206"/>
                <a:gd name="connsiteY7" fmla="*/ 59532 h 252413"/>
                <a:gd name="connsiteX8" fmla="*/ 242887 w 507206"/>
                <a:gd name="connsiteY8" fmla="*/ 171451 h 252413"/>
                <a:gd name="connsiteX9" fmla="*/ 230982 w 507206"/>
                <a:gd name="connsiteY9" fmla="*/ 107156 h 252413"/>
                <a:gd name="connsiteX10" fmla="*/ 21431 w 507206"/>
                <a:gd name="connsiteY10" fmla="*/ 252413 h 252413"/>
                <a:gd name="connsiteX11" fmla="*/ 0 w 507206"/>
                <a:gd name="connsiteY11" fmla="*/ 176215 h 252413"/>
                <a:gd name="connsiteX0" fmla="*/ 0 w 502443"/>
                <a:gd name="connsiteY0" fmla="*/ 188121 h 252413"/>
                <a:gd name="connsiteX1" fmla="*/ 245267 w 502443"/>
                <a:gd name="connsiteY1" fmla="*/ 40481 h 252413"/>
                <a:gd name="connsiteX2" fmla="*/ 271461 w 502443"/>
                <a:gd name="connsiteY2" fmla="*/ 109538 h 252413"/>
                <a:gd name="connsiteX3" fmla="*/ 419098 w 502443"/>
                <a:gd name="connsiteY3" fmla="*/ 33337 h 252413"/>
                <a:gd name="connsiteX4" fmla="*/ 392906 w 502443"/>
                <a:gd name="connsiteY4" fmla="*/ 1 h 252413"/>
                <a:gd name="connsiteX5" fmla="*/ 502443 w 502443"/>
                <a:gd name="connsiteY5" fmla="*/ 0 h 252413"/>
                <a:gd name="connsiteX6" fmla="*/ 471488 w 502443"/>
                <a:gd name="connsiteY6" fmla="*/ 102391 h 252413"/>
                <a:gd name="connsiteX7" fmla="*/ 450056 w 502443"/>
                <a:gd name="connsiteY7" fmla="*/ 59532 h 252413"/>
                <a:gd name="connsiteX8" fmla="*/ 238124 w 502443"/>
                <a:gd name="connsiteY8" fmla="*/ 171451 h 252413"/>
                <a:gd name="connsiteX9" fmla="*/ 226219 w 502443"/>
                <a:gd name="connsiteY9" fmla="*/ 107156 h 252413"/>
                <a:gd name="connsiteX10" fmla="*/ 16668 w 502443"/>
                <a:gd name="connsiteY10" fmla="*/ 252413 h 252413"/>
                <a:gd name="connsiteX11" fmla="*/ 0 w 502443"/>
                <a:gd name="connsiteY11" fmla="*/ 188121 h 252413"/>
                <a:gd name="connsiteX0" fmla="*/ 0 w 502443"/>
                <a:gd name="connsiteY0" fmla="*/ 188121 h 250032"/>
                <a:gd name="connsiteX1" fmla="*/ 245267 w 502443"/>
                <a:gd name="connsiteY1" fmla="*/ 40481 h 250032"/>
                <a:gd name="connsiteX2" fmla="*/ 271461 w 502443"/>
                <a:gd name="connsiteY2" fmla="*/ 109538 h 250032"/>
                <a:gd name="connsiteX3" fmla="*/ 419098 w 502443"/>
                <a:gd name="connsiteY3" fmla="*/ 33337 h 250032"/>
                <a:gd name="connsiteX4" fmla="*/ 392906 w 502443"/>
                <a:gd name="connsiteY4" fmla="*/ 1 h 250032"/>
                <a:gd name="connsiteX5" fmla="*/ 502443 w 502443"/>
                <a:gd name="connsiteY5" fmla="*/ 0 h 250032"/>
                <a:gd name="connsiteX6" fmla="*/ 471488 w 502443"/>
                <a:gd name="connsiteY6" fmla="*/ 102391 h 250032"/>
                <a:gd name="connsiteX7" fmla="*/ 450056 w 502443"/>
                <a:gd name="connsiteY7" fmla="*/ 59532 h 250032"/>
                <a:gd name="connsiteX8" fmla="*/ 238124 w 502443"/>
                <a:gd name="connsiteY8" fmla="*/ 171451 h 250032"/>
                <a:gd name="connsiteX9" fmla="*/ 226219 w 502443"/>
                <a:gd name="connsiteY9" fmla="*/ 107156 h 250032"/>
                <a:gd name="connsiteX10" fmla="*/ 26193 w 502443"/>
                <a:gd name="connsiteY10" fmla="*/ 250032 h 250032"/>
                <a:gd name="connsiteX11" fmla="*/ 0 w 502443"/>
                <a:gd name="connsiteY11" fmla="*/ 188121 h 250032"/>
                <a:gd name="connsiteX0" fmla="*/ 0 w 502443"/>
                <a:gd name="connsiteY0" fmla="*/ 188121 h 247651"/>
                <a:gd name="connsiteX1" fmla="*/ 245267 w 502443"/>
                <a:gd name="connsiteY1" fmla="*/ 40481 h 247651"/>
                <a:gd name="connsiteX2" fmla="*/ 271461 w 502443"/>
                <a:gd name="connsiteY2" fmla="*/ 109538 h 247651"/>
                <a:gd name="connsiteX3" fmla="*/ 419098 w 502443"/>
                <a:gd name="connsiteY3" fmla="*/ 33337 h 247651"/>
                <a:gd name="connsiteX4" fmla="*/ 392906 w 502443"/>
                <a:gd name="connsiteY4" fmla="*/ 1 h 247651"/>
                <a:gd name="connsiteX5" fmla="*/ 502443 w 502443"/>
                <a:gd name="connsiteY5" fmla="*/ 0 h 247651"/>
                <a:gd name="connsiteX6" fmla="*/ 471488 w 502443"/>
                <a:gd name="connsiteY6" fmla="*/ 102391 h 247651"/>
                <a:gd name="connsiteX7" fmla="*/ 450056 w 502443"/>
                <a:gd name="connsiteY7" fmla="*/ 59532 h 247651"/>
                <a:gd name="connsiteX8" fmla="*/ 238124 w 502443"/>
                <a:gd name="connsiteY8" fmla="*/ 171451 h 247651"/>
                <a:gd name="connsiteX9" fmla="*/ 226219 w 502443"/>
                <a:gd name="connsiteY9" fmla="*/ 107156 h 247651"/>
                <a:gd name="connsiteX10" fmla="*/ 28574 w 502443"/>
                <a:gd name="connsiteY10" fmla="*/ 247651 h 247651"/>
                <a:gd name="connsiteX11" fmla="*/ 0 w 502443"/>
                <a:gd name="connsiteY11" fmla="*/ 188121 h 247651"/>
                <a:gd name="connsiteX0" fmla="*/ 0 w 504824"/>
                <a:gd name="connsiteY0" fmla="*/ 192883 h 247651"/>
                <a:gd name="connsiteX1" fmla="*/ 247648 w 504824"/>
                <a:gd name="connsiteY1" fmla="*/ 40481 h 247651"/>
                <a:gd name="connsiteX2" fmla="*/ 273842 w 504824"/>
                <a:gd name="connsiteY2" fmla="*/ 109538 h 247651"/>
                <a:gd name="connsiteX3" fmla="*/ 421479 w 504824"/>
                <a:gd name="connsiteY3" fmla="*/ 33337 h 247651"/>
                <a:gd name="connsiteX4" fmla="*/ 395287 w 504824"/>
                <a:gd name="connsiteY4" fmla="*/ 1 h 247651"/>
                <a:gd name="connsiteX5" fmla="*/ 504824 w 504824"/>
                <a:gd name="connsiteY5" fmla="*/ 0 h 247651"/>
                <a:gd name="connsiteX6" fmla="*/ 473869 w 504824"/>
                <a:gd name="connsiteY6" fmla="*/ 102391 h 247651"/>
                <a:gd name="connsiteX7" fmla="*/ 452437 w 504824"/>
                <a:gd name="connsiteY7" fmla="*/ 59532 h 247651"/>
                <a:gd name="connsiteX8" fmla="*/ 240505 w 504824"/>
                <a:gd name="connsiteY8" fmla="*/ 171451 h 247651"/>
                <a:gd name="connsiteX9" fmla="*/ 228600 w 504824"/>
                <a:gd name="connsiteY9" fmla="*/ 107156 h 247651"/>
                <a:gd name="connsiteX10" fmla="*/ 30955 w 504824"/>
                <a:gd name="connsiteY10" fmla="*/ 247651 h 247651"/>
                <a:gd name="connsiteX11" fmla="*/ 0 w 504824"/>
                <a:gd name="connsiteY11" fmla="*/ 192883 h 247651"/>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3869 w 504824"/>
                <a:gd name="connsiteY6" fmla="*/ 107154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395287 w 504824"/>
                <a:gd name="connsiteY4" fmla="*/ 4764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 name="connsiteX0" fmla="*/ 0 w 504824"/>
                <a:gd name="connsiteY0" fmla="*/ 197646 h 252414"/>
                <a:gd name="connsiteX1" fmla="*/ 247648 w 504824"/>
                <a:gd name="connsiteY1" fmla="*/ 45244 h 252414"/>
                <a:gd name="connsiteX2" fmla="*/ 273842 w 504824"/>
                <a:gd name="connsiteY2" fmla="*/ 114301 h 252414"/>
                <a:gd name="connsiteX3" fmla="*/ 421479 w 504824"/>
                <a:gd name="connsiteY3" fmla="*/ 38100 h 252414"/>
                <a:gd name="connsiteX4" fmla="*/ 400050 w 504824"/>
                <a:gd name="connsiteY4" fmla="*/ 9527 h 252414"/>
                <a:gd name="connsiteX5" fmla="*/ 504824 w 504824"/>
                <a:gd name="connsiteY5" fmla="*/ 0 h 252414"/>
                <a:gd name="connsiteX6" fmla="*/ 471488 w 504824"/>
                <a:gd name="connsiteY6" fmla="*/ 100011 h 252414"/>
                <a:gd name="connsiteX7" fmla="*/ 452437 w 504824"/>
                <a:gd name="connsiteY7" fmla="*/ 64295 h 252414"/>
                <a:gd name="connsiteX8" fmla="*/ 240505 w 504824"/>
                <a:gd name="connsiteY8" fmla="*/ 176214 h 252414"/>
                <a:gd name="connsiteX9" fmla="*/ 228600 w 504824"/>
                <a:gd name="connsiteY9" fmla="*/ 111919 h 252414"/>
                <a:gd name="connsiteX10" fmla="*/ 30955 w 504824"/>
                <a:gd name="connsiteY10" fmla="*/ 252414 h 252414"/>
                <a:gd name="connsiteX11" fmla="*/ 0 w 504824"/>
                <a:gd name="connsiteY11" fmla="*/ 197646 h 252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4824" h="252414">
                  <a:moveTo>
                    <a:pt x="0" y="197646"/>
                  </a:moveTo>
                  <a:lnTo>
                    <a:pt x="247648" y="45244"/>
                  </a:lnTo>
                  <a:lnTo>
                    <a:pt x="273842" y="114301"/>
                  </a:lnTo>
                  <a:lnTo>
                    <a:pt x="421479" y="38100"/>
                  </a:lnTo>
                  <a:lnTo>
                    <a:pt x="400050" y="9527"/>
                  </a:lnTo>
                  <a:lnTo>
                    <a:pt x="504824" y="0"/>
                  </a:lnTo>
                  <a:lnTo>
                    <a:pt x="471488" y="100011"/>
                  </a:lnTo>
                  <a:lnTo>
                    <a:pt x="452437" y="64295"/>
                  </a:lnTo>
                  <a:lnTo>
                    <a:pt x="240505" y="176214"/>
                  </a:lnTo>
                  <a:lnTo>
                    <a:pt x="228600" y="111919"/>
                  </a:lnTo>
                  <a:lnTo>
                    <a:pt x="30955" y="252414"/>
                  </a:lnTo>
                  <a:lnTo>
                    <a:pt x="0" y="197646"/>
                  </a:lnTo>
                  <a:close/>
                </a:path>
              </a:pathLst>
            </a:cu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sp>
        <p:nvSpPr>
          <p:cNvPr id="4" name="TextBox 3"/>
          <p:cNvSpPr txBox="1"/>
          <p:nvPr/>
        </p:nvSpPr>
        <p:spPr>
          <a:xfrm>
            <a:off x="1279224" y="5961673"/>
            <a:ext cx="4555740" cy="1477328"/>
          </a:xfrm>
          <a:prstGeom prst="rect">
            <a:avLst/>
          </a:prstGeom>
          <a:solidFill>
            <a:srgbClr val="EC7320"/>
          </a:solidFill>
        </p:spPr>
        <p:txBody>
          <a:bodyPr wrap="square" rtlCol="0">
            <a:spAutoFit/>
          </a:bodyPr>
          <a:lstStyle/>
          <a:p>
            <a:pPr marL="231775" indent="-231775"/>
            <a:r>
              <a:rPr lang="en-US" sz="1000" dirty="0">
                <a:solidFill>
                  <a:schemeClr val="bg1"/>
                </a:solidFill>
                <a:latin typeface="Arial Narrow" panose="020B0606020202030204" pitchFamily="34" charset="0"/>
              </a:rPr>
              <a:t>Worcester Credit </a:t>
            </a:r>
            <a:r>
              <a:rPr lang="en-US" sz="1000" dirty="0" smtClean="0">
                <a:solidFill>
                  <a:schemeClr val="bg1"/>
                </a:solidFill>
                <a:latin typeface="Arial Narrow" panose="020B0606020202030204" pitchFamily="34" charset="0"/>
              </a:rPr>
              <a:t>Union - </a:t>
            </a:r>
            <a:r>
              <a:rPr lang="en-US" sz="1000" dirty="0">
                <a:solidFill>
                  <a:schemeClr val="bg1"/>
                </a:solidFill>
                <a:latin typeface="Arial Narrow" panose="020B0606020202030204" pitchFamily="34" charset="0"/>
              </a:rPr>
              <a:t>Assisted in planning financial literacy curriculum; Provided financial literacy curriculum and materials; Provided funding for FLP events and/or materials; Offered job shadowing </a:t>
            </a:r>
            <a:r>
              <a:rPr lang="en-US" sz="1000" dirty="0" smtClean="0">
                <a:solidFill>
                  <a:schemeClr val="bg1"/>
                </a:solidFill>
                <a:latin typeface="Arial Narrow" panose="020B0606020202030204" pitchFamily="34" charset="0"/>
              </a:rPr>
              <a:t>opportunities</a:t>
            </a:r>
          </a:p>
          <a:p>
            <a:pPr marL="231775" indent="-231775"/>
            <a:r>
              <a:rPr lang="en-US" sz="1000" dirty="0">
                <a:solidFill>
                  <a:schemeClr val="bg1"/>
                </a:solidFill>
                <a:latin typeface="Arial Narrow" panose="020B0606020202030204" pitchFamily="34" charset="0"/>
              </a:rPr>
              <a:t>Network For Teaching </a:t>
            </a:r>
            <a:r>
              <a:rPr lang="en-US" sz="1000" dirty="0" smtClean="0">
                <a:solidFill>
                  <a:schemeClr val="bg1"/>
                </a:solidFill>
                <a:latin typeface="Arial Narrow" panose="020B0606020202030204" pitchFamily="34" charset="0"/>
              </a:rPr>
              <a:t>Entrepreneurship - </a:t>
            </a:r>
            <a:r>
              <a:rPr lang="en-US" sz="1000" dirty="0">
                <a:solidFill>
                  <a:schemeClr val="bg1"/>
                </a:solidFill>
                <a:latin typeface="Arial Narrow" panose="020B0606020202030204" pitchFamily="34" charset="0"/>
              </a:rPr>
              <a:t>Assisted in planning financial literacy curriculum; Provided financial literacy curriculum and materials; Provided professional development; Provided guest speakers; Planned and/or hosted FLP event(s); Provided funding for FLP events and/or materials </a:t>
            </a:r>
            <a:endParaRPr lang="en-US" sz="1000" dirty="0" smtClean="0">
              <a:solidFill>
                <a:schemeClr val="bg1"/>
              </a:solidFill>
              <a:latin typeface="Arial Narrow" panose="020B0606020202030204" pitchFamily="34" charset="0"/>
            </a:endParaRPr>
          </a:p>
          <a:p>
            <a:pPr marL="231775" indent="-231775"/>
            <a:r>
              <a:rPr lang="en-US" sz="1000" dirty="0">
                <a:solidFill>
                  <a:schemeClr val="bg1"/>
                </a:solidFill>
                <a:latin typeface="Arial Narrow" panose="020B0606020202030204" pitchFamily="34" charset="0"/>
              </a:rPr>
              <a:t>Clark </a:t>
            </a:r>
            <a:r>
              <a:rPr lang="en-US" sz="1000" dirty="0" smtClean="0">
                <a:solidFill>
                  <a:schemeClr val="bg1"/>
                </a:solidFill>
                <a:latin typeface="Arial Narrow" panose="020B0606020202030204" pitchFamily="34" charset="0"/>
              </a:rPr>
              <a:t>University - </a:t>
            </a:r>
            <a:r>
              <a:rPr lang="en-US" sz="1000" dirty="0">
                <a:solidFill>
                  <a:schemeClr val="bg1"/>
                </a:solidFill>
                <a:latin typeface="Arial Narrow" panose="020B0606020202030204" pitchFamily="34" charset="0"/>
              </a:rPr>
              <a:t>Assisted in planning financial literacy curriculum; Provided guest speakers; Planned and/or hosted FLP event(s); College student support of business plan capstones</a:t>
            </a:r>
          </a:p>
        </p:txBody>
      </p:sp>
      <p:cxnSp>
        <p:nvCxnSpPr>
          <p:cNvPr id="144" name="Straight Connector 143" descr="white vertical line, column divider"/>
          <p:cNvCxnSpPr/>
          <p:nvPr/>
        </p:nvCxnSpPr>
        <p:spPr>
          <a:xfrm>
            <a:off x="5813734" y="712381"/>
            <a:ext cx="0" cy="7059286"/>
          </a:xfrm>
          <a:prstGeom prst="line">
            <a:avLst/>
          </a:prstGeom>
          <a:ln w="349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8780408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4"/>
  <p:tag name="TPOS"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95000"/>
          </a:schemeClr>
        </a:solidFill>
        <a:ln>
          <a:noFill/>
        </a:ln>
        <a:effectLst/>
      </a:spPr>
      <a:bodyPr rtlCol="0" anchor="ctr"/>
      <a:lstStyle>
        <a:defPPr algn="ctr">
          <a:defRPr>
            <a:solidFill>
              <a:prstClr val="white"/>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DESE-231-32548</_dlc_DocId>
    <_dlc_DocIdUrl xmlns="733efe1c-5bbe-4968-87dc-d400e65c879f">
      <Url>https://sharepoint.doemass.org/ese/webteam/cps/_layouts/DocIdRedir.aspx?ID=DESE-231-32548</Url>
      <Description>DESE-231-32548</Description>
    </_dlc_DocIdUrl>
  </documentManagement>
</p:properties>
</file>

<file path=customXml/item4.xml><?xml version="1.0" encoding="utf-8"?>
<?mso-contentType ?>
<FormTemplates xmlns="http://schemas.microsoft.com/sharepoint/v3/contenttype/forms">
  <Display>DocumentLibraryForm</Display>
  <Edit>DropOffZoneRoutingForm</Edit>
  <New>DocumentLibraryForm</New>
</FormTemplates>
</file>

<file path=customXml/itemProps1.xml><?xml version="1.0" encoding="utf-8"?>
<ds:datastoreItem xmlns:ds="http://schemas.openxmlformats.org/officeDocument/2006/customXml" ds:itemID="{ABE50E58-70AB-4DFF-98D1-639DBC1CB8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A76E6A8-6616-409F-B935-55415CEFE175}">
  <ds:schemaRefs>
    <ds:schemaRef ds:uri="http://schemas.microsoft.com/sharepoint/events"/>
  </ds:schemaRefs>
</ds:datastoreItem>
</file>

<file path=customXml/itemProps3.xml><?xml version="1.0" encoding="utf-8"?>
<ds:datastoreItem xmlns:ds="http://schemas.openxmlformats.org/officeDocument/2006/customXml" ds:itemID="{6F24751A-1DA4-417D-A628-27D5A453863D}">
  <ds:schemaRefs>
    <ds:schemaRef ds:uri="http://schemas.microsoft.com/office/2006/metadata/properties"/>
    <ds:schemaRef ds:uri="http://schemas.microsoft.com/office/infopath/2007/PartnerControls"/>
    <ds:schemaRef ds:uri="0a4e05da-b9bc-4326-ad73-01ef31b95567"/>
    <ds:schemaRef ds:uri="733efe1c-5bbe-4968-87dc-d400e65c879f"/>
  </ds:schemaRefs>
</ds:datastoreItem>
</file>

<file path=customXml/itemProps4.xml><?xml version="1.0" encoding="utf-8"?>
<ds:datastoreItem xmlns:ds="http://schemas.openxmlformats.org/officeDocument/2006/customXml" ds:itemID="{587901E2-817E-4966-9680-9BD76E6233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1932</TotalTime>
  <Words>3026</Words>
  <Application>Microsoft Office PowerPoint</Application>
  <PresentationFormat>Custom</PresentationFormat>
  <Paragraphs>343</Paragraphs>
  <Slides>8</Slides>
  <Notes>0</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1_Office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BESE April 2017 FY15 FLP Model Overview PowerPoint Presentation</dc:title>
  <dc:creator>ESE</dc:creator>
  <cp:lastModifiedBy>dzou</cp:lastModifiedBy>
  <cp:revision>330</cp:revision>
  <dcterms:created xsi:type="dcterms:W3CDTF">2015-06-01T06:28:16Z</dcterms:created>
  <dcterms:modified xsi:type="dcterms:W3CDTF">2017-04-11T19:48:38Z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Apr 11 2017</vt:lpwstr>
  </property>
</Properties>
</file>