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98" r:id="rId7"/>
    <p:sldId id="365" r:id="rId8"/>
    <p:sldId id="360" r:id="rId9"/>
    <p:sldId id="362" r:id="rId10"/>
    <p:sldId id="363" r:id="rId11"/>
    <p:sldId id="364" r:id="rId12"/>
    <p:sldId id="31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3226" autoAdjust="0"/>
  </p:normalViewPr>
  <p:slideViewPr>
    <p:cSldViewPr>
      <p:cViewPr varScale="1">
        <p:scale>
          <a:sx n="123" d="100"/>
          <a:sy n="123" d="100"/>
        </p:scale>
        <p:origin x="528" y="96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144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4595707" cy="3114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8/15/2017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8/15/2017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Student Succeeds Act (ESSA) State Plan: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64008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Presentation to the Board of Elementary and Secondary Education</a:t>
            </a:r>
          </a:p>
          <a:p>
            <a:endParaRPr lang="en-US" dirty="0" smtClean="0"/>
          </a:p>
          <a:p>
            <a:r>
              <a:rPr lang="en-US" dirty="0" smtClean="0"/>
              <a:t>August 15,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Purpose of 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8988"/>
            <a:ext cx="7924800" cy="4067175"/>
          </a:xfrm>
        </p:spPr>
        <p:txBody>
          <a:bodyPr/>
          <a:lstStyle/>
          <a:p>
            <a:r>
              <a:rPr lang="en-US" dirty="0" smtClean="0"/>
              <a:t>Provide an update to Board on status of Massachusetts’ state plan under federal Every Student Succeeds Act (ESSA)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Discuss revisions requested by U.S. Department of Education</a:t>
            </a:r>
          </a:p>
          <a:p>
            <a:endParaRPr lang="en-US" dirty="0"/>
          </a:p>
          <a:p>
            <a:r>
              <a:rPr lang="en-US" dirty="0" smtClean="0"/>
              <a:t>Discuss next steps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Review of process to 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03424"/>
              </p:ext>
            </p:extLst>
          </p:nvPr>
        </p:nvGraphicFramePr>
        <p:xfrm>
          <a:off x="685800" y="1443444"/>
          <a:ext cx="7772400" cy="46827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6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8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7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Date(s)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Activity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December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2015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ESSA signed into law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2016 &amp;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/>
                        <a:t>ESSA plan discussions with BESE </a:t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/>
                        <a:t>(4 meetings in 2016, two meetings in 2017)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2016</a:t>
                      </a:r>
                      <a:r>
                        <a:rPr lang="en-US" sz="2000" baseline="0" dirty="0" smtClean="0"/>
                        <a:t> &amp;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/>
                        <a:t>Stakeholder engagement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Winter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Draft state plan developed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Winter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Public comment period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7476305"/>
                  </a:ext>
                </a:extLst>
              </a:tr>
              <a:tr h="707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April 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marR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/>
                        <a:t>Submission of state plan to U.S. Department of Education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117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7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Status 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May/June 2017 – Peer </a:t>
            </a:r>
            <a:r>
              <a:rPr lang="en-US" dirty="0"/>
              <a:t>and U.S. Department of Education staff </a:t>
            </a:r>
            <a:r>
              <a:rPr lang="en-US" dirty="0" smtClean="0"/>
              <a:t>review</a:t>
            </a:r>
          </a:p>
          <a:p>
            <a:endParaRPr lang="en-US" dirty="0"/>
          </a:p>
          <a:p>
            <a:r>
              <a:rPr lang="en-US" dirty="0" smtClean="0"/>
              <a:t>July 2017 – Feedback </a:t>
            </a:r>
            <a:r>
              <a:rPr lang="en-US" dirty="0"/>
              <a:t>received, revisions </a:t>
            </a:r>
            <a:r>
              <a:rPr lang="en-US" dirty="0" smtClean="0"/>
              <a:t>requested</a:t>
            </a:r>
          </a:p>
          <a:p>
            <a:endParaRPr lang="en-US" dirty="0" smtClean="0"/>
          </a:p>
          <a:p>
            <a:r>
              <a:rPr lang="en-US" dirty="0" smtClean="0"/>
              <a:t>August 2017 – Plan to submit revisions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Requested revisions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Certain aspects of accountability &amp; assistance system plan</a:t>
            </a:r>
          </a:p>
          <a:p>
            <a:endParaRPr lang="en-US" dirty="0"/>
          </a:p>
          <a:p>
            <a:r>
              <a:rPr lang="en-US" dirty="0" smtClean="0"/>
              <a:t>Additional details regarding specific ESSA programs (Migrant, Neglected &amp; Delinquent, Homeless, Rural Schools, Student Support &amp; Academic Enrichment Grants)</a:t>
            </a:r>
          </a:p>
          <a:p>
            <a:endParaRPr lang="en-US" dirty="0"/>
          </a:p>
          <a:p>
            <a:r>
              <a:rPr lang="en-US" dirty="0" smtClean="0"/>
              <a:t>Details contained in BESE summary document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Accountability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in proposed accountability system</a:t>
            </a:r>
          </a:p>
          <a:p>
            <a:pPr lvl="1"/>
            <a:r>
              <a:rPr lang="en-US" dirty="0" smtClean="0"/>
              <a:t>Use of average scale score</a:t>
            </a:r>
          </a:p>
          <a:p>
            <a:pPr lvl="1"/>
            <a:r>
              <a:rPr lang="en-US" dirty="0" smtClean="0"/>
              <a:t>Calculation of “successful completion” of broad &amp; challenging coursework</a:t>
            </a:r>
          </a:p>
          <a:p>
            <a:endParaRPr lang="en-US" dirty="0" smtClean="0"/>
          </a:p>
          <a:p>
            <a:r>
              <a:rPr lang="en-US" dirty="0" smtClean="0"/>
              <a:t>Grouping &amp; weighting of measures</a:t>
            </a:r>
          </a:p>
          <a:p>
            <a:pPr lvl="1"/>
            <a:r>
              <a:rPr lang="en-US" dirty="0" smtClean="0"/>
              <a:t>Science achievement</a:t>
            </a:r>
          </a:p>
          <a:p>
            <a:pPr lvl="1"/>
            <a:r>
              <a:rPr lang="en-US" dirty="0" smtClean="0"/>
              <a:t>Extended engagement rate</a:t>
            </a:r>
          </a:p>
          <a:p>
            <a:pPr lvl="1"/>
            <a:r>
              <a:rPr lang="en-US" dirty="0" smtClean="0"/>
              <a:t>Annual dropout rate</a:t>
            </a:r>
          </a:p>
          <a:p>
            <a:pPr lvl="1"/>
            <a:r>
              <a:rPr lang="en-US" dirty="0" smtClean="0"/>
              <a:t>Criterion-referenced component of system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Accountability for all schools</a:t>
            </a:r>
          </a:p>
          <a:p>
            <a:pPr lvl="1"/>
            <a:r>
              <a:rPr lang="en-US" dirty="0" smtClean="0"/>
              <a:t>Small schools</a:t>
            </a:r>
          </a:p>
          <a:p>
            <a:pPr lvl="1"/>
            <a:r>
              <a:rPr lang="en-US" dirty="0" smtClean="0"/>
              <a:t>Schools with untested grades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Schools in need of support &amp; improvement</a:t>
            </a:r>
          </a:p>
          <a:p>
            <a:pPr lvl="1"/>
            <a:r>
              <a:rPr lang="en-US" dirty="0" smtClean="0"/>
              <a:t>Frequency (comprehensive support)</a:t>
            </a:r>
          </a:p>
          <a:p>
            <a:pPr lvl="1"/>
            <a:r>
              <a:rPr lang="en-US" dirty="0" smtClean="0"/>
              <a:t>Methodology (targeted support)</a:t>
            </a:r>
          </a:p>
          <a:p>
            <a:pPr lvl="1"/>
            <a:r>
              <a:rPr lang="en-US" dirty="0" smtClean="0"/>
              <a:t>Notification (additional targeted support)</a:t>
            </a:r>
          </a:p>
          <a:p>
            <a:pPr lvl="1"/>
            <a:r>
              <a:rPr lang="en-US" dirty="0" smtClean="0"/>
              <a:t>Exit criteria (additional targeted support)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999563"/>
              </p:ext>
            </p:extLst>
          </p:nvPr>
        </p:nvGraphicFramePr>
        <p:xfrm>
          <a:off x="685800" y="1445166"/>
          <a:ext cx="7772400" cy="35281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90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Date(s)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Activity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9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August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Resubmit ESSA state plan to U.S. Department of Education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788">
                <a:tc>
                  <a:txBody>
                    <a:bodyPr/>
                    <a:lstStyle/>
                    <a:p>
                      <a:r>
                        <a:rPr lang="en-US" sz="2000" smtClean="0"/>
                        <a:t>Fall 2017 (anticipated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Receive additional feedback and/or approval of plan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7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Late</a:t>
                      </a:r>
                      <a:r>
                        <a:rPr lang="en-US" sz="2000" baseline="0" dirty="0" smtClean="0"/>
                        <a:t> summer-Fall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Model accountability metrics using first round of Next Generation MCAS results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7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Late Fall 2017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1125" indent="-111125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/>
                        <a:t>Discuss accountability system design with BESE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DESE-231-35579</_dlc_DocId>
    <_dlc_DocIdUrl xmlns="733efe1c-5bbe-4968-87dc-d400e65c879f">
      <Url>https://sharepoint.doemass.org/ese/webteam/cps/_layouts/DocIdRedir.aspx?ID=DESE-231-35579</Url>
      <Description>DESE-231-35579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1A4C3D4F-4536-4AF6-BA01-24B6BAAF5D8D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2.xml><?xml version="1.0" encoding="utf-8"?>
<ds:datastoreItem xmlns:ds="http://schemas.openxmlformats.org/officeDocument/2006/customXml" ds:itemID="{3D73AB65-CFE8-4C3D-B73F-EAFEF1D85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B4F64B-7FDF-4B02-8C82-F9DBCE75CC0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03BFBE6-C2C0-474B-9F25-039D2BDAE7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17668</TotalTime>
  <Words>379</Words>
  <Application>Microsoft Office PowerPoint</Application>
  <PresentationFormat>On-screen Show (4:3)</PresentationFormat>
  <Paragraphs>86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Tahoma</vt:lpstr>
      <vt:lpstr>Wingdings 2</vt:lpstr>
      <vt:lpstr>2007_ESE_Template</vt:lpstr>
      <vt:lpstr>Every Student Succeeds Act (ESSA) State Plan: Update</vt:lpstr>
      <vt:lpstr>Purpose of presentation</vt:lpstr>
      <vt:lpstr>Review of process to date</vt:lpstr>
      <vt:lpstr>Status update</vt:lpstr>
      <vt:lpstr>Requested revisions</vt:lpstr>
      <vt:lpstr>Accountability feedback</vt:lpstr>
      <vt:lpstr>Accountability feedback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BESE August 2017 Item 1: ESSA Powerpoint</dc:title>
  <dc:creator>ESE</dc:creator>
  <cp:lastModifiedBy>dzou</cp:lastModifiedBy>
  <cp:revision>1247</cp:revision>
  <cp:lastPrinted>2016-09-24T15:19:52Z</cp:lastPrinted>
  <dcterms:created xsi:type="dcterms:W3CDTF">2016-07-01T19:47:28Z</dcterms:created>
  <dcterms:modified xsi:type="dcterms:W3CDTF">2017-08-15T20:41:10Z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Aug 15 2017</vt:lpwstr>
  </property>
</Properties>
</file>