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5"/>
  </p:sldMasterIdLst>
  <p:notesMasterIdLst>
    <p:notesMasterId r:id="rId23"/>
  </p:notesMasterIdLst>
  <p:sldIdLst>
    <p:sldId id="256" r:id="rId6"/>
    <p:sldId id="257" r:id="rId7"/>
    <p:sldId id="258" r:id="rId8"/>
    <p:sldId id="284" r:id="rId9"/>
    <p:sldId id="259" r:id="rId10"/>
    <p:sldId id="290" r:id="rId11"/>
    <p:sldId id="291" r:id="rId12"/>
    <p:sldId id="292" r:id="rId13"/>
    <p:sldId id="279" r:id="rId14"/>
    <p:sldId id="293" r:id="rId15"/>
    <p:sldId id="264" r:id="rId16"/>
    <p:sldId id="276" r:id="rId17"/>
    <p:sldId id="282" r:id="rId18"/>
    <p:sldId id="283" r:id="rId19"/>
    <p:sldId id="281" r:id="rId20"/>
    <p:sldId id="286" r:id="rId21"/>
    <p:sldId id="26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74068" autoAdjust="0"/>
  </p:normalViewPr>
  <p:slideViewPr>
    <p:cSldViewPr snapToGrid="0">
      <p:cViewPr>
        <p:scale>
          <a:sx n="100" d="100"/>
          <a:sy n="100" d="100"/>
        </p:scale>
        <p:origin x="36" y="-30"/>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88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C59079-0207-4A24-9131-6F93972BEF32}" type="doc">
      <dgm:prSet loTypeId="urn:microsoft.com/office/officeart/2005/8/layout/default#12" loCatId="list" qsTypeId="urn:microsoft.com/office/officeart/2005/8/quickstyle/3d5" qsCatId="3D" csTypeId="urn:microsoft.com/office/officeart/2005/8/colors/accent1_2" csCatId="accent1" phldr="1"/>
      <dgm:spPr/>
      <dgm:t>
        <a:bodyPr/>
        <a:lstStyle/>
        <a:p>
          <a:endParaRPr lang="en-US"/>
        </a:p>
      </dgm:t>
    </dgm:pt>
    <dgm:pt modelId="{A87DEA00-80FB-4582-B972-5BF170C61E50}">
      <dgm:prSet phldrT="[Text]"/>
      <dgm:spPr/>
      <dgm:t>
        <a:bodyPr/>
        <a:lstStyle/>
        <a:p>
          <a:r>
            <a:rPr lang="en-US" dirty="0" smtClean="0"/>
            <a:t>Creation of new curriculum units</a:t>
          </a:r>
          <a:endParaRPr lang="en-US" dirty="0"/>
        </a:p>
      </dgm:t>
    </dgm:pt>
    <dgm:pt modelId="{E44CE58F-8450-40A0-8EAE-BAF0B0742038}" type="parTrans" cxnId="{967E4AD3-54FA-4607-A5B4-2191E2BBF0B6}">
      <dgm:prSet/>
      <dgm:spPr/>
      <dgm:t>
        <a:bodyPr/>
        <a:lstStyle/>
        <a:p>
          <a:endParaRPr lang="en-US"/>
        </a:p>
      </dgm:t>
    </dgm:pt>
    <dgm:pt modelId="{7E293E41-EF5C-45B9-9F84-1BCCB456EE98}" type="sibTrans" cxnId="{967E4AD3-54FA-4607-A5B4-2191E2BBF0B6}">
      <dgm:prSet/>
      <dgm:spPr/>
      <dgm:t>
        <a:bodyPr/>
        <a:lstStyle/>
        <a:p>
          <a:endParaRPr lang="en-US"/>
        </a:p>
      </dgm:t>
    </dgm:pt>
    <dgm:pt modelId="{9EE21C5E-40AD-4994-9996-DB8DDF72CFA8}">
      <dgm:prSet phldrT="[Text]"/>
      <dgm:spPr/>
      <dgm:t>
        <a:bodyPr/>
        <a:lstStyle/>
        <a:p>
          <a:r>
            <a:rPr lang="en-US" dirty="0" smtClean="0"/>
            <a:t>Addition of 1400 new student  and staff technology devices</a:t>
          </a:r>
          <a:endParaRPr lang="en-US" dirty="0"/>
        </a:p>
      </dgm:t>
    </dgm:pt>
    <dgm:pt modelId="{CC852FD0-1768-4533-A7F3-805ADCFA4FBA}" type="parTrans" cxnId="{B3DB7DE1-859A-44A4-A1B3-29DBDD2AFA88}">
      <dgm:prSet/>
      <dgm:spPr/>
      <dgm:t>
        <a:bodyPr/>
        <a:lstStyle/>
        <a:p>
          <a:endParaRPr lang="en-US"/>
        </a:p>
      </dgm:t>
    </dgm:pt>
    <dgm:pt modelId="{28B8D746-CF11-4F16-AEF0-990955B7AAA8}" type="sibTrans" cxnId="{B3DB7DE1-859A-44A4-A1B3-29DBDD2AFA88}">
      <dgm:prSet/>
      <dgm:spPr/>
      <dgm:t>
        <a:bodyPr/>
        <a:lstStyle/>
        <a:p>
          <a:endParaRPr lang="en-US"/>
        </a:p>
      </dgm:t>
    </dgm:pt>
    <dgm:pt modelId="{3B54D79D-B033-469C-A3E3-5509DF7B45D0}">
      <dgm:prSet phldrT="[Text]"/>
      <dgm:spPr/>
      <dgm:t>
        <a:bodyPr/>
        <a:lstStyle/>
        <a:p>
          <a:r>
            <a:rPr lang="en-US" dirty="0" smtClean="0"/>
            <a:t>Improved Supports for English Learners</a:t>
          </a:r>
          <a:endParaRPr lang="en-US" dirty="0"/>
        </a:p>
      </dgm:t>
    </dgm:pt>
    <dgm:pt modelId="{FE10FF40-0896-4619-B6A8-A7E8B95777B5}" type="parTrans" cxnId="{CC0DB9E9-8368-45E0-9034-FD819FF2DCFC}">
      <dgm:prSet/>
      <dgm:spPr/>
      <dgm:t>
        <a:bodyPr/>
        <a:lstStyle/>
        <a:p>
          <a:endParaRPr lang="en-US"/>
        </a:p>
      </dgm:t>
    </dgm:pt>
    <dgm:pt modelId="{3A49A918-5A38-4021-A6F2-F3E3F847DB53}" type="sibTrans" cxnId="{CC0DB9E9-8368-45E0-9034-FD819FF2DCFC}">
      <dgm:prSet/>
      <dgm:spPr/>
      <dgm:t>
        <a:bodyPr/>
        <a:lstStyle/>
        <a:p>
          <a:endParaRPr lang="en-US"/>
        </a:p>
      </dgm:t>
    </dgm:pt>
    <dgm:pt modelId="{BA8A2374-287C-42E0-A686-DF06EDDED816}" type="pres">
      <dgm:prSet presAssocID="{26C59079-0207-4A24-9131-6F93972BEF32}" presName="diagram" presStyleCnt="0">
        <dgm:presLayoutVars>
          <dgm:dir/>
          <dgm:resizeHandles val="exact"/>
        </dgm:presLayoutVars>
      </dgm:prSet>
      <dgm:spPr/>
      <dgm:t>
        <a:bodyPr/>
        <a:lstStyle/>
        <a:p>
          <a:endParaRPr lang="en-US"/>
        </a:p>
      </dgm:t>
    </dgm:pt>
    <dgm:pt modelId="{3E1BAF25-5DF3-478A-893A-34479D3D89AD}" type="pres">
      <dgm:prSet presAssocID="{A87DEA00-80FB-4582-B972-5BF170C61E50}" presName="node" presStyleLbl="node1" presStyleIdx="0" presStyleCnt="3" custLinFactNeighborX="-26" custLinFactNeighborY="3651">
        <dgm:presLayoutVars>
          <dgm:bulletEnabled val="1"/>
        </dgm:presLayoutVars>
      </dgm:prSet>
      <dgm:spPr/>
      <dgm:t>
        <a:bodyPr/>
        <a:lstStyle/>
        <a:p>
          <a:endParaRPr lang="en-US"/>
        </a:p>
      </dgm:t>
    </dgm:pt>
    <dgm:pt modelId="{E9A22F4D-994A-4B78-924B-9EB927A866A2}" type="pres">
      <dgm:prSet presAssocID="{7E293E41-EF5C-45B9-9F84-1BCCB456EE98}" presName="sibTrans" presStyleCnt="0"/>
      <dgm:spPr/>
    </dgm:pt>
    <dgm:pt modelId="{C1703277-A697-4CA1-BF33-B504DFBB4611}" type="pres">
      <dgm:prSet presAssocID="{9EE21C5E-40AD-4994-9996-DB8DDF72CFA8}" presName="node" presStyleLbl="node1" presStyleIdx="1" presStyleCnt="3" custLinFactNeighborY="1828">
        <dgm:presLayoutVars>
          <dgm:bulletEnabled val="1"/>
        </dgm:presLayoutVars>
      </dgm:prSet>
      <dgm:spPr/>
      <dgm:t>
        <a:bodyPr/>
        <a:lstStyle/>
        <a:p>
          <a:endParaRPr lang="en-US"/>
        </a:p>
      </dgm:t>
    </dgm:pt>
    <dgm:pt modelId="{68F2C87F-0008-4B7B-ACF1-5FEC693120C1}" type="pres">
      <dgm:prSet presAssocID="{28B8D746-CF11-4F16-AEF0-990955B7AAA8}" presName="sibTrans" presStyleCnt="0"/>
      <dgm:spPr/>
    </dgm:pt>
    <dgm:pt modelId="{E3742D28-BCDC-4105-95BA-1747180CC489}" type="pres">
      <dgm:prSet presAssocID="{3B54D79D-B033-469C-A3E3-5509DF7B45D0}" presName="node" presStyleLbl="node1" presStyleIdx="2" presStyleCnt="3">
        <dgm:presLayoutVars>
          <dgm:bulletEnabled val="1"/>
        </dgm:presLayoutVars>
      </dgm:prSet>
      <dgm:spPr/>
      <dgm:t>
        <a:bodyPr/>
        <a:lstStyle/>
        <a:p>
          <a:endParaRPr lang="en-US"/>
        </a:p>
      </dgm:t>
    </dgm:pt>
  </dgm:ptLst>
  <dgm:cxnLst>
    <dgm:cxn modelId="{CC0DB9E9-8368-45E0-9034-FD819FF2DCFC}" srcId="{26C59079-0207-4A24-9131-6F93972BEF32}" destId="{3B54D79D-B033-469C-A3E3-5509DF7B45D0}" srcOrd="2" destOrd="0" parTransId="{FE10FF40-0896-4619-B6A8-A7E8B95777B5}" sibTransId="{3A49A918-5A38-4021-A6F2-F3E3F847DB53}"/>
    <dgm:cxn modelId="{B3DB7DE1-859A-44A4-A1B3-29DBDD2AFA88}" srcId="{26C59079-0207-4A24-9131-6F93972BEF32}" destId="{9EE21C5E-40AD-4994-9996-DB8DDF72CFA8}" srcOrd="1" destOrd="0" parTransId="{CC852FD0-1768-4533-A7F3-805ADCFA4FBA}" sibTransId="{28B8D746-CF11-4F16-AEF0-990955B7AAA8}"/>
    <dgm:cxn modelId="{C5657EF0-DEC6-4E01-BE81-462504237C6E}" type="presOf" srcId="{A87DEA00-80FB-4582-B972-5BF170C61E50}" destId="{3E1BAF25-5DF3-478A-893A-34479D3D89AD}" srcOrd="0" destOrd="0" presId="urn:microsoft.com/office/officeart/2005/8/layout/default#12"/>
    <dgm:cxn modelId="{967E4AD3-54FA-4607-A5B4-2191E2BBF0B6}" srcId="{26C59079-0207-4A24-9131-6F93972BEF32}" destId="{A87DEA00-80FB-4582-B972-5BF170C61E50}" srcOrd="0" destOrd="0" parTransId="{E44CE58F-8450-40A0-8EAE-BAF0B0742038}" sibTransId="{7E293E41-EF5C-45B9-9F84-1BCCB456EE98}"/>
    <dgm:cxn modelId="{C588CE40-1595-4F84-8DC0-99997D1D2708}" type="presOf" srcId="{9EE21C5E-40AD-4994-9996-DB8DDF72CFA8}" destId="{C1703277-A697-4CA1-BF33-B504DFBB4611}" srcOrd="0" destOrd="0" presId="urn:microsoft.com/office/officeart/2005/8/layout/default#12"/>
    <dgm:cxn modelId="{792DC9D3-A05A-43B9-A0B7-90BD122711B0}" type="presOf" srcId="{3B54D79D-B033-469C-A3E3-5509DF7B45D0}" destId="{E3742D28-BCDC-4105-95BA-1747180CC489}" srcOrd="0" destOrd="0" presId="urn:microsoft.com/office/officeart/2005/8/layout/default#12"/>
    <dgm:cxn modelId="{B2E4C9D2-08E4-4C42-914B-B4AC5D8850E2}" type="presOf" srcId="{26C59079-0207-4A24-9131-6F93972BEF32}" destId="{BA8A2374-287C-42E0-A686-DF06EDDED816}" srcOrd="0" destOrd="0" presId="urn:microsoft.com/office/officeart/2005/8/layout/default#12"/>
    <dgm:cxn modelId="{B6C3E95F-559E-4645-89AE-44A83A695638}" type="presParOf" srcId="{BA8A2374-287C-42E0-A686-DF06EDDED816}" destId="{3E1BAF25-5DF3-478A-893A-34479D3D89AD}" srcOrd="0" destOrd="0" presId="urn:microsoft.com/office/officeart/2005/8/layout/default#12"/>
    <dgm:cxn modelId="{151421DC-767F-4B24-B551-FFE27C07254A}" type="presParOf" srcId="{BA8A2374-287C-42E0-A686-DF06EDDED816}" destId="{E9A22F4D-994A-4B78-924B-9EB927A866A2}" srcOrd="1" destOrd="0" presId="urn:microsoft.com/office/officeart/2005/8/layout/default#12"/>
    <dgm:cxn modelId="{90CA98E9-274B-4631-8050-A37B22F71546}" type="presParOf" srcId="{BA8A2374-287C-42E0-A686-DF06EDDED816}" destId="{C1703277-A697-4CA1-BF33-B504DFBB4611}" srcOrd="2" destOrd="0" presId="urn:microsoft.com/office/officeart/2005/8/layout/default#12"/>
    <dgm:cxn modelId="{026D7DA7-E814-48A1-99D8-DFA0DF14B37D}" type="presParOf" srcId="{BA8A2374-287C-42E0-A686-DF06EDDED816}" destId="{68F2C87F-0008-4B7B-ACF1-5FEC693120C1}" srcOrd="3" destOrd="0" presId="urn:microsoft.com/office/officeart/2005/8/layout/default#12"/>
    <dgm:cxn modelId="{2B5C5D84-6D23-456A-A953-5FA3795CF111}" type="presParOf" srcId="{BA8A2374-287C-42E0-A686-DF06EDDED816}" destId="{E3742D28-BCDC-4105-95BA-1747180CC489}" srcOrd="4" destOrd="0" presId="urn:microsoft.com/office/officeart/2005/8/layout/default#12"/>
  </dgm:cxnLst>
  <dgm:bg>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C59079-0207-4A24-9131-6F93972BEF32}" type="doc">
      <dgm:prSet loTypeId="urn:microsoft.com/office/officeart/2005/8/layout/default#13" loCatId="list" qsTypeId="urn:microsoft.com/office/officeart/2005/8/quickstyle/3d5" qsCatId="3D" csTypeId="urn:microsoft.com/office/officeart/2005/8/colors/accent1_2" csCatId="accent1" phldr="1"/>
      <dgm:spPr/>
      <dgm:t>
        <a:bodyPr/>
        <a:lstStyle/>
        <a:p>
          <a:endParaRPr lang="en-US"/>
        </a:p>
      </dgm:t>
    </dgm:pt>
    <dgm:pt modelId="{A87DEA00-80FB-4582-B972-5BF170C61E50}">
      <dgm:prSet phldrT="[Text]"/>
      <dgm:spPr/>
      <dgm:t>
        <a:bodyPr/>
        <a:lstStyle/>
        <a:p>
          <a:r>
            <a:rPr lang="en-US" dirty="0" smtClean="0"/>
            <a:t>Elementary ELA curriculum units</a:t>
          </a:r>
          <a:endParaRPr lang="en-US" dirty="0"/>
        </a:p>
      </dgm:t>
    </dgm:pt>
    <dgm:pt modelId="{E44CE58F-8450-40A0-8EAE-BAF0B0742038}" type="parTrans" cxnId="{967E4AD3-54FA-4607-A5B4-2191E2BBF0B6}">
      <dgm:prSet/>
      <dgm:spPr/>
      <dgm:t>
        <a:bodyPr/>
        <a:lstStyle/>
        <a:p>
          <a:endParaRPr lang="en-US"/>
        </a:p>
      </dgm:t>
    </dgm:pt>
    <dgm:pt modelId="{7E293E41-EF5C-45B9-9F84-1BCCB456EE98}" type="sibTrans" cxnId="{967E4AD3-54FA-4607-A5B4-2191E2BBF0B6}">
      <dgm:prSet/>
      <dgm:spPr/>
      <dgm:t>
        <a:bodyPr/>
        <a:lstStyle/>
        <a:p>
          <a:endParaRPr lang="en-US"/>
        </a:p>
      </dgm:t>
    </dgm:pt>
    <dgm:pt modelId="{3B54D79D-B033-469C-A3E3-5509DF7B45D0}">
      <dgm:prSet phldrT="[Text]"/>
      <dgm:spPr/>
      <dgm:t>
        <a:bodyPr/>
        <a:lstStyle/>
        <a:p>
          <a:r>
            <a:rPr lang="en-US" dirty="0" smtClean="0"/>
            <a:t>Budget improvements</a:t>
          </a:r>
          <a:endParaRPr lang="en-US" dirty="0"/>
        </a:p>
      </dgm:t>
    </dgm:pt>
    <dgm:pt modelId="{FE10FF40-0896-4619-B6A8-A7E8B95777B5}" type="parTrans" cxnId="{CC0DB9E9-8368-45E0-9034-FD819FF2DCFC}">
      <dgm:prSet/>
      <dgm:spPr/>
      <dgm:t>
        <a:bodyPr/>
        <a:lstStyle/>
        <a:p>
          <a:endParaRPr lang="en-US"/>
        </a:p>
      </dgm:t>
    </dgm:pt>
    <dgm:pt modelId="{3A49A918-5A38-4021-A6F2-F3E3F847DB53}" type="sibTrans" cxnId="{CC0DB9E9-8368-45E0-9034-FD819FF2DCFC}">
      <dgm:prSet/>
      <dgm:spPr/>
      <dgm:t>
        <a:bodyPr/>
        <a:lstStyle/>
        <a:p>
          <a:endParaRPr lang="en-US"/>
        </a:p>
      </dgm:t>
    </dgm:pt>
    <dgm:pt modelId="{FF34C3A0-1656-41D2-A6C5-2FC7F01E3709}">
      <dgm:prSet phldrT="[Text]"/>
      <dgm:spPr/>
      <dgm:t>
        <a:bodyPr/>
        <a:lstStyle/>
        <a:p>
          <a:r>
            <a:rPr lang="en-US" dirty="0" smtClean="0"/>
            <a:t>School improvement plans</a:t>
          </a:r>
          <a:endParaRPr lang="en-US" dirty="0"/>
        </a:p>
      </dgm:t>
    </dgm:pt>
    <dgm:pt modelId="{9B77A619-DFD1-4DE2-BA05-CF5777CE5592}" type="parTrans" cxnId="{D2AFF94C-6E4B-4108-9F3F-7029AEBC266A}">
      <dgm:prSet/>
      <dgm:spPr/>
      <dgm:t>
        <a:bodyPr/>
        <a:lstStyle/>
        <a:p>
          <a:endParaRPr lang="en-US"/>
        </a:p>
      </dgm:t>
    </dgm:pt>
    <dgm:pt modelId="{C43FEC41-C640-4455-A8A5-355409D0A135}" type="sibTrans" cxnId="{D2AFF94C-6E4B-4108-9F3F-7029AEBC266A}">
      <dgm:prSet/>
      <dgm:spPr/>
      <dgm:t>
        <a:bodyPr/>
        <a:lstStyle/>
        <a:p>
          <a:endParaRPr lang="en-US"/>
        </a:p>
      </dgm:t>
    </dgm:pt>
    <dgm:pt modelId="{BA8A2374-287C-42E0-A686-DF06EDDED816}" type="pres">
      <dgm:prSet presAssocID="{26C59079-0207-4A24-9131-6F93972BEF32}" presName="diagram" presStyleCnt="0">
        <dgm:presLayoutVars>
          <dgm:dir/>
          <dgm:resizeHandles val="exact"/>
        </dgm:presLayoutVars>
      </dgm:prSet>
      <dgm:spPr/>
      <dgm:t>
        <a:bodyPr/>
        <a:lstStyle/>
        <a:p>
          <a:endParaRPr lang="en-US"/>
        </a:p>
      </dgm:t>
    </dgm:pt>
    <dgm:pt modelId="{3E1BAF25-5DF3-478A-893A-34479D3D89AD}" type="pres">
      <dgm:prSet presAssocID="{A87DEA00-80FB-4582-B972-5BF170C61E50}" presName="node" presStyleLbl="node1" presStyleIdx="0" presStyleCnt="3" custLinFactNeighborX="-26" custLinFactNeighborY="3651">
        <dgm:presLayoutVars>
          <dgm:bulletEnabled val="1"/>
        </dgm:presLayoutVars>
      </dgm:prSet>
      <dgm:spPr/>
      <dgm:t>
        <a:bodyPr/>
        <a:lstStyle/>
        <a:p>
          <a:endParaRPr lang="en-US"/>
        </a:p>
      </dgm:t>
    </dgm:pt>
    <dgm:pt modelId="{E9A22F4D-994A-4B78-924B-9EB927A866A2}" type="pres">
      <dgm:prSet presAssocID="{7E293E41-EF5C-45B9-9F84-1BCCB456EE98}" presName="sibTrans" presStyleCnt="0"/>
      <dgm:spPr/>
    </dgm:pt>
    <dgm:pt modelId="{06ACB4FD-753A-4B14-8783-65643E149CD3}" type="pres">
      <dgm:prSet presAssocID="{FF34C3A0-1656-41D2-A6C5-2FC7F01E3709}" presName="node" presStyleLbl="node1" presStyleIdx="1" presStyleCnt="3">
        <dgm:presLayoutVars>
          <dgm:bulletEnabled val="1"/>
        </dgm:presLayoutVars>
      </dgm:prSet>
      <dgm:spPr/>
      <dgm:t>
        <a:bodyPr/>
        <a:lstStyle/>
        <a:p>
          <a:endParaRPr lang="en-US"/>
        </a:p>
      </dgm:t>
    </dgm:pt>
    <dgm:pt modelId="{C0733C5E-1F2C-447A-9058-F567BF67D236}" type="pres">
      <dgm:prSet presAssocID="{C43FEC41-C640-4455-A8A5-355409D0A135}" presName="sibTrans" presStyleCnt="0"/>
      <dgm:spPr/>
    </dgm:pt>
    <dgm:pt modelId="{E3742D28-BCDC-4105-95BA-1747180CC489}" type="pres">
      <dgm:prSet presAssocID="{3B54D79D-B033-469C-A3E3-5509DF7B45D0}" presName="node" presStyleLbl="node1" presStyleIdx="2" presStyleCnt="3">
        <dgm:presLayoutVars>
          <dgm:bulletEnabled val="1"/>
        </dgm:presLayoutVars>
      </dgm:prSet>
      <dgm:spPr/>
      <dgm:t>
        <a:bodyPr/>
        <a:lstStyle/>
        <a:p>
          <a:endParaRPr lang="en-US"/>
        </a:p>
      </dgm:t>
    </dgm:pt>
  </dgm:ptLst>
  <dgm:cxnLst>
    <dgm:cxn modelId="{CC0DB9E9-8368-45E0-9034-FD819FF2DCFC}" srcId="{26C59079-0207-4A24-9131-6F93972BEF32}" destId="{3B54D79D-B033-469C-A3E3-5509DF7B45D0}" srcOrd="2" destOrd="0" parTransId="{FE10FF40-0896-4619-B6A8-A7E8B95777B5}" sibTransId="{3A49A918-5A38-4021-A6F2-F3E3F847DB53}"/>
    <dgm:cxn modelId="{D2AFF94C-6E4B-4108-9F3F-7029AEBC266A}" srcId="{26C59079-0207-4A24-9131-6F93972BEF32}" destId="{FF34C3A0-1656-41D2-A6C5-2FC7F01E3709}" srcOrd="1" destOrd="0" parTransId="{9B77A619-DFD1-4DE2-BA05-CF5777CE5592}" sibTransId="{C43FEC41-C640-4455-A8A5-355409D0A135}"/>
    <dgm:cxn modelId="{C5657EF0-DEC6-4E01-BE81-462504237C6E}" type="presOf" srcId="{A87DEA00-80FB-4582-B972-5BF170C61E50}" destId="{3E1BAF25-5DF3-478A-893A-34479D3D89AD}" srcOrd="0" destOrd="0" presId="urn:microsoft.com/office/officeart/2005/8/layout/default#13"/>
    <dgm:cxn modelId="{DCFF6C4B-EDF7-4D89-A004-5DEEC58F0564}" type="presOf" srcId="{FF34C3A0-1656-41D2-A6C5-2FC7F01E3709}" destId="{06ACB4FD-753A-4B14-8783-65643E149CD3}" srcOrd="0" destOrd="0" presId="urn:microsoft.com/office/officeart/2005/8/layout/default#13"/>
    <dgm:cxn modelId="{967E4AD3-54FA-4607-A5B4-2191E2BBF0B6}" srcId="{26C59079-0207-4A24-9131-6F93972BEF32}" destId="{A87DEA00-80FB-4582-B972-5BF170C61E50}" srcOrd="0" destOrd="0" parTransId="{E44CE58F-8450-40A0-8EAE-BAF0B0742038}" sibTransId="{7E293E41-EF5C-45B9-9F84-1BCCB456EE98}"/>
    <dgm:cxn modelId="{792DC9D3-A05A-43B9-A0B7-90BD122711B0}" type="presOf" srcId="{3B54D79D-B033-469C-A3E3-5509DF7B45D0}" destId="{E3742D28-BCDC-4105-95BA-1747180CC489}" srcOrd="0" destOrd="0" presId="urn:microsoft.com/office/officeart/2005/8/layout/default#13"/>
    <dgm:cxn modelId="{B2E4C9D2-08E4-4C42-914B-B4AC5D8850E2}" type="presOf" srcId="{26C59079-0207-4A24-9131-6F93972BEF32}" destId="{BA8A2374-287C-42E0-A686-DF06EDDED816}" srcOrd="0" destOrd="0" presId="urn:microsoft.com/office/officeart/2005/8/layout/default#13"/>
    <dgm:cxn modelId="{B6C3E95F-559E-4645-89AE-44A83A695638}" type="presParOf" srcId="{BA8A2374-287C-42E0-A686-DF06EDDED816}" destId="{3E1BAF25-5DF3-478A-893A-34479D3D89AD}" srcOrd="0" destOrd="0" presId="urn:microsoft.com/office/officeart/2005/8/layout/default#13"/>
    <dgm:cxn modelId="{151421DC-767F-4B24-B551-FFE27C07254A}" type="presParOf" srcId="{BA8A2374-287C-42E0-A686-DF06EDDED816}" destId="{E9A22F4D-994A-4B78-924B-9EB927A866A2}" srcOrd="1" destOrd="0" presId="urn:microsoft.com/office/officeart/2005/8/layout/default#13"/>
    <dgm:cxn modelId="{E8EACD0D-9619-40C6-8DB6-E9FBEC6DA56C}" type="presParOf" srcId="{BA8A2374-287C-42E0-A686-DF06EDDED816}" destId="{06ACB4FD-753A-4B14-8783-65643E149CD3}" srcOrd="2" destOrd="0" presId="urn:microsoft.com/office/officeart/2005/8/layout/default#13"/>
    <dgm:cxn modelId="{8C60C973-676F-43F7-8EB1-DD19A6E9299E}" type="presParOf" srcId="{BA8A2374-287C-42E0-A686-DF06EDDED816}" destId="{C0733C5E-1F2C-447A-9058-F567BF67D236}" srcOrd="3" destOrd="0" presId="urn:microsoft.com/office/officeart/2005/8/layout/default#13"/>
    <dgm:cxn modelId="{2B5C5D84-6D23-456A-A953-5FA3795CF111}" type="presParOf" srcId="{BA8A2374-287C-42E0-A686-DF06EDDED816}" destId="{E3742D28-BCDC-4105-95BA-1747180CC489}" srcOrd="4" destOrd="0" presId="urn:microsoft.com/office/officeart/2005/8/layout/default#13"/>
  </dgm:cxnLst>
  <dgm:bg>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8E1890-5EED-4EF6-A73A-74E6F547BCDE}" type="doc">
      <dgm:prSet loTypeId="urn:microsoft.com/office/officeart/2005/8/layout/default#14" loCatId="list" qsTypeId="urn:microsoft.com/office/officeart/2005/8/quickstyle/simple1" qsCatId="simple" csTypeId="urn:microsoft.com/office/officeart/2005/8/colors/accent1_2" csCatId="accent1" phldr="1"/>
      <dgm:spPr/>
      <dgm:t>
        <a:bodyPr/>
        <a:lstStyle/>
        <a:p>
          <a:endParaRPr lang="en-US"/>
        </a:p>
      </dgm:t>
    </dgm:pt>
    <dgm:pt modelId="{79231990-95C4-4EAD-8223-E2B7FD74891D}">
      <dgm:prSet phldrT="[Text]"/>
      <dgm:spPr/>
      <dgm:t>
        <a:bodyPr/>
        <a:lstStyle/>
        <a:p>
          <a:r>
            <a:rPr lang="en-US" dirty="0" smtClean="0"/>
            <a:t>Community input on qualities and characteristics</a:t>
          </a:r>
        </a:p>
      </dgm:t>
      <dgm:extLst>
        <a:ext uri="{E40237B7-FDA0-4F09-8148-C483321AD2D9}">
          <dgm14:cNvPr xmlns:dgm14="http://schemas.microsoft.com/office/drawing/2010/diagram" id="0" name="" descr="Community input on qualities and characteristics&#10;"/>
        </a:ext>
      </dgm:extLst>
    </dgm:pt>
    <dgm:pt modelId="{A79ACBF4-F685-49A1-B341-0757BF5AC515}" type="parTrans" cxnId="{EAB50AD2-F180-4955-9ADA-BA1B10D3D69C}">
      <dgm:prSet/>
      <dgm:spPr/>
      <dgm:t>
        <a:bodyPr/>
        <a:lstStyle/>
        <a:p>
          <a:endParaRPr lang="en-US"/>
        </a:p>
      </dgm:t>
    </dgm:pt>
    <dgm:pt modelId="{48835E23-9E9F-476C-B3E5-A8ACEB83ED68}" type="sibTrans" cxnId="{EAB50AD2-F180-4955-9ADA-BA1B10D3D69C}">
      <dgm:prSet/>
      <dgm:spPr/>
      <dgm:t>
        <a:bodyPr/>
        <a:lstStyle/>
        <a:p>
          <a:endParaRPr lang="en-US"/>
        </a:p>
      </dgm:t>
    </dgm:pt>
    <dgm:pt modelId="{F2790830-B871-41C7-A41C-3208B7883247}">
      <dgm:prSet phldrT="[Text]"/>
      <dgm:spPr/>
      <dgm:t>
        <a:bodyPr/>
        <a:lstStyle/>
        <a:p>
          <a:r>
            <a:rPr lang="en-US" dirty="0" smtClean="0"/>
            <a:t>Emphasis on quality over speed</a:t>
          </a:r>
          <a:endParaRPr lang="en-US" dirty="0"/>
        </a:p>
      </dgm:t>
      <dgm:extLst>
        <a:ext uri="{E40237B7-FDA0-4F09-8148-C483321AD2D9}">
          <dgm14:cNvPr xmlns:dgm14="http://schemas.microsoft.com/office/drawing/2010/diagram" id="0" name="" descr="&#10;"/>
        </a:ext>
      </dgm:extLst>
    </dgm:pt>
    <dgm:pt modelId="{3A7F4E55-9A8D-4F98-ADB7-132CED702431}" type="parTrans" cxnId="{96926CAD-0120-446E-B9B0-F63C829DF3E8}">
      <dgm:prSet/>
      <dgm:spPr/>
      <dgm:t>
        <a:bodyPr/>
        <a:lstStyle/>
        <a:p>
          <a:endParaRPr lang="en-US"/>
        </a:p>
      </dgm:t>
    </dgm:pt>
    <dgm:pt modelId="{ADF40BB6-9D8A-4D35-AE64-799FF0FF06E2}" type="sibTrans" cxnId="{96926CAD-0120-446E-B9B0-F63C829DF3E8}">
      <dgm:prSet/>
      <dgm:spPr/>
      <dgm:t>
        <a:bodyPr/>
        <a:lstStyle/>
        <a:p>
          <a:endParaRPr lang="en-US"/>
        </a:p>
      </dgm:t>
    </dgm:pt>
    <dgm:pt modelId="{70168E8E-9FF7-4642-8F29-FD410840FC8D}" type="pres">
      <dgm:prSet presAssocID="{898E1890-5EED-4EF6-A73A-74E6F547BCDE}" presName="diagram" presStyleCnt="0">
        <dgm:presLayoutVars>
          <dgm:dir/>
          <dgm:resizeHandles val="exact"/>
        </dgm:presLayoutVars>
      </dgm:prSet>
      <dgm:spPr/>
      <dgm:t>
        <a:bodyPr/>
        <a:lstStyle/>
        <a:p>
          <a:endParaRPr lang="en-US"/>
        </a:p>
      </dgm:t>
    </dgm:pt>
    <dgm:pt modelId="{2387F176-4973-4D28-A51C-8262E422E29C}" type="pres">
      <dgm:prSet presAssocID="{79231990-95C4-4EAD-8223-E2B7FD74891D}" presName="node" presStyleLbl="node1" presStyleIdx="0" presStyleCnt="2">
        <dgm:presLayoutVars>
          <dgm:bulletEnabled val="1"/>
        </dgm:presLayoutVars>
      </dgm:prSet>
      <dgm:spPr/>
      <dgm:t>
        <a:bodyPr/>
        <a:lstStyle/>
        <a:p>
          <a:endParaRPr lang="en-US"/>
        </a:p>
      </dgm:t>
    </dgm:pt>
    <dgm:pt modelId="{2EC78322-0685-4129-BF38-6687142C2736}" type="pres">
      <dgm:prSet presAssocID="{48835E23-9E9F-476C-B3E5-A8ACEB83ED68}" presName="sibTrans" presStyleCnt="0"/>
      <dgm:spPr/>
    </dgm:pt>
    <dgm:pt modelId="{9420C3F8-90CE-4344-A15A-CEF0A233936D}" type="pres">
      <dgm:prSet presAssocID="{F2790830-B871-41C7-A41C-3208B7883247}" presName="node" presStyleLbl="node1" presStyleIdx="1" presStyleCnt="2">
        <dgm:presLayoutVars>
          <dgm:bulletEnabled val="1"/>
        </dgm:presLayoutVars>
      </dgm:prSet>
      <dgm:spPr/>
      <dgm:t>
        <a:bodyPr/>
        <a:lstStyle/>
        <a:p>
          <a:endParaRPr lang="en-US"/>
        </a:p>
      </dgm:t>
    </dgm:pt>
  </dgm:ptLst>
  <dgm:cxnLst>
    <dgm:cxn modelId="{7F5CE9CA-4E24-4C80-B0E2-F3F1637EC27B}" type="presOf" srcId="{79231990-95C4-4EAD-8223-E2B7FD74891D}" destId="{2387F176-4973-4D28-A51C-8262E422E29C}" srcOrd="0" destOrd="0" presId="urn:microsoft.com/office/officeart/2005/8/layout/default#14"/>
    <dgm:cxn modelId="{33C135F3-9890-43ED-B209-BD1355184D73}" type="presOf" srcId="{898E1890-5EED-4EF6-A73A-74E6F547BCDE}" destId="{70168E8E-9FF7-4642-8F29-FD410840FC8D}" srcOrd="0" destOrd="0" presId="urn:microsoft.com/office/officeart/2005/8/layout/default#14"/>
    <dgm:cxn modelId="{2467C549-A655-4242-B830-0AD40195FE40}" type="presOf" srcId="{F2790830-B871-41C7-A41C-3208B7883247}" destId="{9420C3F8-90CE-4344-A15A-CEF0A233936D}" srcOrd="0" destOrd="0" presId="urn:microsoft.com/office/officeart/2005/8/layout/default#14"/>
    <dgm:cxn modelId="{96926CAD-0120-446E-B9B0-F63C829DF3E8}" srcId="{898E1890-5EED-4EF6-A73A-74E6F547BCDE}" destId="{F2790830-B871-41C7-A41C-3208B7883247}" srcOrd="1" destOrd="0" parTransId="{3A7F4E55-9A8D-4F98-ADB7-132CED702431}" sibTransId="{ADF40BB6-9D8A-4D35-AE64-799FF0FF06E2}"/>
    <dgm:cxn modelId="{EAB50AD2-F180-4955-9ADA-BA1B10D3D69C}" srcId="{898E1890-5EED-4EF6-A73A-74E6F547BCDE}" destId="{79231990-95C4-4EAD-8223-E2B7FD74891D}" srcOrd="0" destOrd="0" parTransId="{A79ACBF4-F685-49A1-B341-0757BF5AC515}" sibTransId="{48835E23-9E9F-476C-B3E5-A8ACEB83ED68}"/>
    <dgm:cxn modelId="{9FCC66C0-FD1B-43DC-97A2-20D105922430}" type="presParOf" srcId="{70168E8E-9FF7-4642-8F29-FD410840FC8D}" destId="{2387F176-4973-4D28-A51C-8262E422E29C}" srcOrd="0" destOrd="0" presId="urn:microsoft.com/office/officeart/2005/8/layout/default#14"/>
    <dgm:cxn modelId="{50B64ACC-3A3F-4C2F-BAD4-8D37A1042113}" type="presParOf" srcId="{70168E8E-9FF7-4642-8F29-FD410840FC8D}" destId="{2EC78322-0685-4129-BF38-6687142C2736}" srcOrd="1" destOrd="0" presId="urn:microsoft.com/office/officeart/2005/8/layout/default#14"/>
    <dgm:cxn modelId="{F53A3EE5-E2EA-47E2-B244-B10BC58249B7}" type="presParOf" srcId="{70168E8E-9FF7-4642-8F29-FD410840FC8D}" destId="{9420C3F8-90CE-4344-A15A-CEF0A233936D}" srcOrd="2" destOrd="0" presId="urn:microsoft.com/office/officeart/2005/8/layout/default#1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8E1890-5EED-4EF6-A73A-74E6F547BCDE}" type="doc">
      <dgm:prSet loTypeId="urn:microsoft.com/office/officeart/2005/8/layout/default#15" loCatId="list" qsTypeId="urn:microsoft.com/office/officeart/2005/8/quickstyle/simple1" qsCatId="simple" csTypeId="urn:microsoft.com/office/officeart/2005/8/colors/accent1_2" csCatId="accent1" phldr="1"/>
      <dgm:spPr/>
      <dgm:t>
        <a:bodyPr/>
        <a:lstStyle/>
        <a:p>
          <a:endParaRPr lang="en-US"/>
        </a:p>
      </dgm:t>
    </dgm:pt>
    <dgm:pt modelId="{79231990-95C4-4EAD-8223-E2B7FD74891D}">
      <dgm:prSet phldrT="[Text]"/>
      <dgm:spPr/>
      <dgm:t>
        <a:bodyPr/>
        <a:lstStyle/>
        <a:p>
          <a:r>
            <a:rPr lang="en-US" dirty="0" smtClean="0"/>
            <a:t>School Improvement Plans</a:t>
          </a:r>
        </a:p>
      </dgm:t>
      <dgm:extLst>
        <a:ext uri="{E40237B7-FDA0-4F09-8148-C483321AD2D9}">
          <dgm14:cNvPr xmlns:dgm14="http://schemas.microsoft.com/office/drawing/2010/diagram" id="0" name="" descr="&#10;"/>
        </a:ext>
      </dgm:extLst>
    </dgm:pt>
    <dgm:pt modelId="{A79ACBF4-F685-49A1-B341-0757BF5AC515}" type="parTrans" cxnId="{EAB50AD2-F180-4955-9ADA-BA1B10D3D69C}">
      <dgm:prSet/>
      <dgm:spPr/>
      <dgm:t>
        <a:bodyPr/>
        <a:lstStyle/>
        <a:p>
          <a:endParaRPr lang="en-US"/>
        </a:p>
      </dgm:t>
    </dgm:pt>
    <dgm:pt modelId="{48835E23-9E9F-476C-B3E5-A8ACEB83ED68}" type="sibTrans" cxnId="{EAB50AD2-F180-4955-9ADA-BA1B10D3D69C}">
      <dgm:prSet/>
      <dgm:spPr/>
      <dgm:t>
        <a:bodyPr/>
        <a:lstStyle/>
        <a:p>
          <a:endParaRPr lang="en-US"/>
        </a:p>
      </dgm:t>
    </dgm:pt>
    <dgm:pt modelId="{F2790830-B871-41C7-A41C-3208B7883247}">
      <dgm:prSet phldrT="[Text]"/>
      <dgm:spPr/>
      <dgm:t>
        <a:bodyPr/>
        <a:lstStyle/>
        <a:p>
          <a:r>
            <a:rPr lang="en-US" dirty="0" smtClean="0"/>
            <a:t>Progress monitoring</a:t>
          </a:r>
          <a:endParaRPr lang="en-US" dirty="0"/>
        </a:p>
      </dgm:t>
      <dgm:extLst>
        <a:ext uri="{E40237B7-FDA0-4F09-8148-C483321AD2D9}">
          <dgm14:cNvPr xmlns:dgm14="http://schemas.microsoft.com/office/drawing/2010/diagram" id="0" name="" descr="Progress monitoring&#10;"/>
        </a:ext>
      </dgm:extLst>
    </dgm:pt>
    <dgm:pt modelId="{3A7F4E55-9A8D-4F98-ADB7-132CED702431}" type="parTrans" cxnId="{96926CAD-0120-446E-B9B0-F63C829DF3E8}">
      <dgm:prSet/>
      <dgm:spPr/>
      <dgm:t>
        <a:bodyPr/>
        <a:lstStyle/>
        <a:p>
          <a:endParaRPr lang="en-US"/>
        </a:p>
      </dgm:t>
    </dgm:pt>
    <dgm:pt modelId="{ADF40BB6-9D8A-4D35-AE64-799FF0FF06E2}" type="sibTrans" cxnId="{96926CAD-0120-446E-B9B0-F63C829DF3E8}">
      <dgm:prSet/>
      <dgm:spPr/>
      <dgm:t>
        <a:bodyPr/>
        <a:lstStyle/>
        <a:p>
          <a:endParaRPr lang="en-US"/>
        </a:p>
      </dgm:t>
    </dgm:pt>
    <dgm:pt modelId="{70168E8E-9FF7-4642-8F29-FD410840FC8D}" type="pres">
      <dgm:prSet presAssocID="{898E1890-5EED-4EF6-A73A-74E6F547BCDE}" presName="diagram" presStyleCnt="0">
        <dgm:presLayoutVars>
          <dgm:dir/>
          <dgm:resizeHandles val="exact"/>
        </dgm:presLayoutVars>
      </dgm:prSet>
      <dgm:spPr/>
      <dgm:t>
        <a:bodyPr/>
        <a:lstStyle/>
        <a:p>
          <a:endParaRPr lang="en-US"/>
        </a:p>
      </dgm:t>
    </dgm:pt>
    <dgm:pt modelId="{2387F176-4973-4D28-A51C-8262E422E29C}" type="pres">
      <dgm:prSet presAssocID="{79231990-95C4-4EAD-8223-E2B7FD74891D}" presName="node" presStyleLbl="node1" presStyleIdx="0" presStyleCnt="2">
        <dgm:presLayoutVars>
          <dgm:bulletEnabled val="1"/>
        </dgm:presLayoutVars>
      </dgm:prSet>
      <dgm:spPr/>
      <dgm:t>
        <a:bodyPr/>
        <a:lstStyle/>
        <a:p>
          <a:endParaRPr lang="en-US"/>
        </a:p>
      </dgm:t>
    </dgm:pt>
    <dgm:pt modelId="{2EC78322-0685-4129-BF38-6687142C2736}" type="pres">
      <dgm:prSet presAssocID="{48835E23-9E9F-476C-B3E5-A8ACEB83ED68}" presName="sibTrans" presStyleCnt="0"/>
      <dgm:spPr/>
    </dgm:pt>
    <dgm:pt modelId="{9420C3F8-90CE-4344-A15A-CEF0A233936D}" type="pres">
      <dgm:prSet presAssocID="{F2790830-B871-41C7-A41C-3208B7883247}" presName="node" presStyleLbl="node1" presStyleIdx="1" presStyleCnt="2">
        <dgm:presLayoutVars>
          <dgm:bulletEnabled val="1"/>
        </dgm:presLayoutVars>
      </dgm:prSet>
      <dgm:spPr/>
      <dgm:t>
        <a:bodyPr/>
        <a:lstStyle/>
        <a:p>
          <a:endParaRPr lang="en-US"/>
        </a:p>
      </dgm:t>
    </dgm:pt>
  </dgm:ptLst>
  <dgm:cxnLst>
    <dgm:cxn modelId="{7F5CE9CA-4E24-4C80-B0E2-F3F1637EC27B}" type="presOf" srcId="{79231990-95C4-4EAD-8223-E2B7FD74891D}" destId="{2387F176-4973-4D28-A51C-8262E422E29C}" srcOrd="0" destOrd="0" presId="urn:microsoft.com/office/officeart/2005/8/layout/default#15"/>
    <dgm:cxn modelId="{33C135F3-9890-43ED-B209-BD1355184D73}" type="presOf" srcId="{898E1890-5EED-4EF6-A73A-74E6F547BCDE}" destId="{70168E8E-9FF7-4642-8F29-FD410840FC8D}" srcOrd="0" destOrd="0" presId="urn:microsoft.com/office/officeart/2005/8/layout/default#15"/>
    <dgm:cxn modelId="{2467C549-A655-4242-B830-0AD40195FE40}" type="presOf" srcId="{F2790830-B871-41C7-A41C-3208B7883247}" destId="{9420C3F8-90CE-4344-A15A-CEF0A233936D}" srcOrd="0" destOrd="0" presId="urn:microsoft.com/office/officeart/2005/8/layout/default#15"/>
    <dgm:cxn modelId="{96926CAD-0120-446E-B9B0-F63C829DF3E8}" srcId="{898E1890-5EED-4EF6-A73A-74E6F547BCDE}" destId="{F2790830-B871-41C7-A41C-3208B7883247}" srcOrd="1" destOrd="0" parTransId="{3A7F4E55-9A8D-4F98-ADB7-132CED702431}" sibTransId="{ADF40BB6-9D8A-4D35-AE64-799FF0FF06E2}"/>
    <dgm:cxn modelId="{EAB50AD2-F180-4955-9ADA-BA1B10D3D69C}" srcId="{898E1890-5EED-4EF6-A73A-74E6F547BCDE}" destId="{79231990-95C4-4EAD-8223-E2B7FD74891D}" srcOrd="0" destOrd="0" parTransId="{A79ACBF4-F685-49A1-B341-0757BF5AC515}" sibTransId="{48835E23-9E9F-476C-B3E5-A8ACEB83ED68}"/>
    <dgm:cxn modelId="{9FCC66C0-FD1B-43DC-97A2-20D105922430}" type="presParOf" srcId="{70168E8E-9FF7-4642-8F29-FD410840FC8D}" destId="{2387F176-4973-4D28-A51C-8262E422E29C}" srcOrd="0" destOrd="0" presId="urn:microsoft.com/office/officeart/2005/8/layout/default#15"/>
    <dgm:cxn modelId="{50B64ACC-3A3F-4C2F-BAD4-8D37A1042113}" type="presParOf" srcId="{70168E8E-9FF7-4642-8F29-FD410840FC8D}" destId="{2EC78322-0685-4129-BF38-6687142C2736}" srcOrd="1" destOrd="0" presId="urn:microsoft.com/office/officeart/2005/8/layout/default#15"/>
    <dgm:cxn modelId="{F53A3EE5-E2EA-47E2-B244-B10BC58249B7}" type="presParOf" srcId="{70168E8E-9FF7-4642-8F29-FD410840FC8D}" destId="{9420C3F8-90CE-4344-A15A-CEF0A233936D}" srcOrd="2" destOrd="0" presId="urn:microsoft.com/office/officeart/2005/8/layout/default#1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8E1890-5EED-4EF6-A73A-74E6F547BCDE}" type="doc">
      <dgm:prSet loTypeId="urn:microsoft.com/office/officeart/2005/8/layout/default#16" loCatId="list" qsTypeId="urn:microsoft.com/office/officeart/2005/8/quickstyle/simple1" qsCatId="simple" csTypeId="urn:microsoft.com/office/officeart/2005/8/colors/accent1_2" csCatId="accent1" phldr="1"/>
      <dgm:spPr/>
      <dgm:t>
        <a:bodyPr/>
        <a:lstStyle/>
        <a:p>
          <a:endParaRPr lang="en-US"/>
        </a:p>
      </dgm:t>
    </dgm:pt>
    <dgm:pt modelId="{79231990-95C4-4EAD-8223-E2B7FD74891D}">
      <dgm:prSet phldrT="[Text]"/>
      <dgm:spPr/>
      <dgm:t>
        <a:bodyPr/>
        <a:lstStyle/>
        <a:p>
          <a:r>
            <a:rPr lang="en-US" dirty="0" smtClean="0"/>
            <a:t>Budget and curriculum advisory subcommittees</a:t>
          </a:r>
        </a:p>
      </dgm:t>
      <dgm:extLst>
        <a:ext uri="{E40237B7-FDA0-4F09-8148-C483321AD2D9}">
          <dgm14:cNvPr xmlns:dgm14="http://schemas.microsoft.com/office/drawing/2010/diagram" id="0" name="" descr="Budget and curriculum advisory subcommittees&#10;"/>
        </a:ext>
      </dgm:extLst>
    </dgm:pt>
    <dgm:pt modelId="{A79ACBF4-F685-49A1-B341-0757BF5AC515}" type="parTrans" cxnId="{EAB50AD2-F180-4955-9ADA-BA1B10D3D69C}">
      <dgm:prSet/>
      <dgm:spPr/>
      <dgm:t>
        <a:bodyPr/>
        <a:lstStyle/>
        <a:p>
          <a:endParaRPr lang="en-US"/>
        </a:p>
      </dgm:t>
    </dgm:pt>
    <dgm:pt modelId="{48835E23-9E9F-476C-B3E5-A8ACEB83ED68}" type="sibTrans" cxnId="{EAB50AD2-F180-4955-9ADA-BA1B10D3D69C}">
      <dgm:prSet/>
      <dgm:spPr/>
      <dgm:t>
        <a:bodyPr/>
        <a:lstStyle/>
        <a:p>
          <a:endParaRPr lang="en-US"/>
        </a:p>
      </dgm:t>
    </dgm:pt>
    <dgm:pt modelId="{F2790830-B871-41C7-A41C-3208B7883247}">
      <dgm:prSet phldrT="[Text]"/>
      <dgm:spPr/>
      <dgm:t>
        <a:bodyPr/>
        <a:lstStyle/>
        <a:p>
          <a:r>
            <a:rPr lang="en-US" dirty="0" smtClean="0"/>
            <a:t>Two appointees to Receiver Roundtable</a:t>
          </a:r>
          <a:endParaRPr lang="en-US" dirty="0"/>
        </a:p>
      </dgm:t>
      <dgm:extLst>
        <a:ext uri="{E40237B7-FDA0-4F09-8148-C483321AD2D9}">
          <dgm14:cNvPr xmlns:dgm14="http://schemas.microsoft.com/office/drawing/2010/diagram" id="0" name="" descr="&#10;"/>
        </a:ext>
      </dgm:extLst>
    </dgm:pt>
    <dgm:pt modelId="{3A7F4E55-9A8D-4F98-ADB7-132CED702431}" type="parTrans" cxnId="{96926CAD-0120-446E-B9B0-F63C829DF3E8}">
      <dgm:prSet/>
      <dgm:spPr/>
      <dgm:t>
        <a:bodyPr/>
        <a:lstStyle/>
        <a:p>
          <a:endParaRPr lang="en-US"/>
        </a:p>
      </dgm:t>
    </dgm:pt>
    <dgm:pt modelId="{ADF40BB6-9D8A-4D35-AE64-799FF0FF06E2}" type="sibTrans" cxnId="{96926CAD-0120-446E-B9B0-F63C829DF3E8}">
      <dgm:prSet/>
      <dgm:spPr/>
      <dgm:t>
        <a:bodyPr/>
        <a:lstStyle/>
        <a:p>
          <a:endParaRPr lang="en-US"/>
        </a:p>
      </dgm:t>
    </dgm:pt>
    <dgm:pt modelId="{70168E8E-9FF7-4642-8F29-FD410840FC8D}" type="pres">
      <dgm:prSet presAssocID="{898E1890-5EED-4EF6-A73A-74E6F547BCDE}" presName="diagram" presStyleCnt="0">
        <dgm:presLayoutVars>
          <dgm:dir/>
          <dgm:resizeHandles val="exact"/>
        </dgm:presLayoutVars>
      </dgm:prSet>
      <dgm:spPr/>
      <dgm:t>
        <a:bodyPr/>
        <a:lstStyle/>
        <a:p>
          <a:endParaRPr lang="en-US"/>
        </a:p>
      </dgm:t>
    </dgm:pt>
    <dgm:pt modelId="{2387F176-4973-4D28-A51C-8262E422E29C}" type="pres">
      <dgm:prSet presAssocID="{79231990-95C4-4EAD-8223-E2B7FD74891D}" presName="node" presStyleLbl="node1" presStyleIdx="0" presStyleCnt="2">
        <dgm:presLayoutVars>
          <dgm:bulletEnabled val="1"/>
        </dgm:presLayoutVars>
      </dgm:prSet>
      <dgm:spPr/>
      <dgm:t>
        <a:bodyPr/>
        <a:lstStyle/>
        <a:p>
          <a:endParaRPr lang="en-US"/>
        </a:p>
      </dgm:t>
    </dgm:pt>
    <dgm:pt modelId="{2EC78322-0685-4129-BF38-6687142C2736}" type="pres">
      <dgm:prSet presAssocID="{48835E23-9E9F-476C-B3E5-A8ACEB83ED68}" presName="sibTrans" presStyleCnt="0"/>
      <dgm:spPr/>
    </dgm:pt>
    <dgm:pt modelId="{9420C3F8-90CE-4344-A15A-CEF0A233936D}" type="pres">
      <dgm:prSet presAssocID="{F2790830-B871-41C7-A41C-3208B7883247}" presName="node" presStyleLbl="node1" presStyleIdx="1" presStyleCnt="2">
        <dgm:presLayoutVars>
          <dgm:bulletEnabled val="1"/>
        </dgm:presLayoutVars>
      </dgm:prSet>
      <dgm:spPr/>
      <dgm:t>
        <a:bodyPr/>
        <a:lstStyle/>
        <a:p>
          <a:endParaRPr lang="en-US"/>
        </a:p>
      </dgm:t>
    </dgm:pt>
  </dgm:ptLst>
  <dgm:cxnLst>
    <dgm:cxn modelId="{7F5CE9CA-4E24-4C80-B0E2-F3F1637EC27B}" type="presOf" srcId="{79231990-95C4-4EAD-8223-E2B7FD74891D}" destId="{2387F176-4973-4D28-A51C-8262E422E29C}" srcOrd="0" destOrd="0" presId="urn:microsoft.com/office/officeart/2005/8/layout/default#16"/>
    <dgm:cxn modelId="{33C135F3-9890-43ED-B209-BD1355184D73}" type="presOf" srcId="{898E1890-5EED-4EF6-A73A-74E6F547BCDE}" destId="{70168E8E-9FF7-4642-8F29-FD410840FC8D}" srcOrd="0" destOrd="0" presId="urn:microsoft.com/office/officeart/2005/8/layout/default#16"/>
    <dgm:cxn modelId="{2467C549-A655-4242-B830-0AD40195FE40}" type="presOf" srcId="{F2790830-B871-41C7-A41C-3208B7883247}" destId="{9420C3F8-90CE-4344-A15A-CEF0A233936D}" srcOrd="0" destOrd="0" presId="urn:microsoft.com/office/officeart/2005/8/layout/default#16"/>
    <dgm:cxn modelId="{96926CAD-0120-446E-B9B0-F63C829DF3E8}" srcId="{898E1890-5EED-4EF6-A73A-74E6F547BCDE}" destId="{F2790830-B871-41C7-A41C-3208B7883247}" srcOrd="1" destOrd="0" parTransId="{3A7F4E55-9A8D-4F98-ADB7-132CED702431}" sibTransId="{ADF40BB6-9D8A-4D35-AE64-799FF0FF06E2}"/>
    <dgm:cxn modelId="{EAB50AD2-F180-4955-9ADA-BA1B10D3D69C}" srcId="{898E1890-5EED-4EF6-A73A-74E6F547BCDE}" destId="{79231990-95C4-4EAD-8223-E2B7FD74891D}" srcOrd="0" destOrd="0" parTransId="{A79ACBF4-F685-49A1-B341-0757BF5AC515}" sibTransId="{48835E23-9E9F-476C-B3E5-A8ACEB83ED68}"/>
    <dgm:cxn modelId="{9FCC66C0-FD1B-43DC-97A2-20D105922430}" type="presParOf" srcId="{70168E8E-9FF7-4642-8F29-FD410840FC8D}" destId="{2387F176-4973-4D28-A51C-8262E422E29C}" srcOrd="0" destOrd="0" presId="urn:microsoft.com/office/officeart/2005/8/layout/default#16"/>
    <dgm:cxn modelId="{50B64ACC-3A3F-4C2F-BAD4-8D37A1042113}" type="presParOf" srcId="{70168E8E-9FF7-4642-8F29-FD410840FC8D}" destId="{2EC78322-0685-4129-BF38-6687142C2736}" srcOrd="1" destOrd="0" presId="urn:microsoft.com/office/officeart/2005/8/layout/default#16"/>
    <dgm:cxn modelId="{F53A3EE5-E2EA-47E2-B244-B10BC58249B7}" type="presParOf" srcId="{70168E8E-9FF7-4642-8F29-FD410840FC8D}" destId="{9420C3F8-90CE-4344-A15A-CEF0A233936D}" srcOrd="2" destOrd="0" presId="urn:microsoft.com/office/officeart/2005/8/layout/default#1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8E1890-5EED-4EF6-A73A-74E6F547BCDE}" type="doc">
      <dgm:prSet loTypeId="urn:microsoft.com/office/officeart/2005/8/layout/default#17" loCatId="list" qsTypeId="urn:microsoft.com/office/officeart/2005/8/quickstyle/simple1" qsCatId="simple" csTypeId="urn:microsoft.com/office/officeart/2005/8/colors/accent1_2" csCatId="accent1" phldr="1"/>
      <dgm:spPr/>
      <dgm:t>
        <a:bodyPr/>
        <a:lstStyle/>
        <a:p>
          <a:endParaRPr lang="en-US"/>
        </a:p>
      </dgm:t>
    </dgm:pt>
    <dgm:pt modelId="{79231990-95C4-4EAD-8223-E2B7FD74891D}">
      <dgm:prSet phldrT="[Text]"/>
      <dgm:spPr/>
      <dgm:t>
        <a:bodyPr/>
        <a:lstStyle/>
        <a:p>
          <a:r>
            <a:rPr lang="en-US" dirty="0" smtClean="0"/>
            <a:t>Tentative agreement reached with the SEA, pending ratification vote</a:t>
          </a:r>
        </a:p>
      </dgm:t>
      <dgm:extLst>
        <a:ext uri="{E40237B7-FDA0-4F09-8148-C483321AD2D9}">
          <dgm14:cNvPr xmlns:dgm14="http://schemas.microsoft.com/office/drawing/2010/diagram" id="0" name="" descr="&#10;"/>
        </a:ext>
      </dgm:extLst>
    </dgm:pt>
    <dgm:pt modelId="{A79ACBF4-F685-49A1-B341-0757BF5AC515}" type="parTrans" cxnId="{EAB50AD2-F180-4955-9ADA-BA1B10D3D69C}">
      <dgm:prSet/>
      <dgm:spPr/>
      <dgm:t>
        <a:bodyPr/>
        <a:lstStyle/>
        <a:p>
          <a:endParaRPr lang="en-US"/>
        </a:p>
      </dgm:t>
    </dgm:pt>
    <dgm:pt modelId="{48835E23-9E9F-476C-B3E5-A8ACEB83ED68}" type="sibTrans" cxnId="{EAB50AD2-F180-4955-9ADA-BA1B10D3D69C}">
      <dgm:prSet/>
      <dgm:spPr/>
      <dgm:t>
        <a:bodyPr/>
        <a:lstStyle/>
        <a:p>
          <a:endParaRPr lang="en-US"/>
        </a:p>
      </dgm:t>
    </dgm:pt>
    <dgm:pt modelId="{F2790830-B871-41C7-A41C-3208B7883247}">
      <dgm:prSet phldrT="[Text]"/>
      <dgm:spPr/>
      <dgm:t>
        <a:bodyPr/>
        <a:lstStyle/>
        <a:p>
          <a:r>
            <a:rPr lang="en-US" dirty="0" smtClean="0"/>
            <a:t>This school year will include:</a:t>
          </a:r>
        </a:p>
        <a:p>
          <a:r>
            <a:rPr lang="en-US" dirty="0" smtClean="0"/>
            <a:t>Extended time</a:t>
          </a:r>
        </a:p>
        <a:p>
          <a:r>
            <a:rPr lang="en-US" dirty="0" smtClean="0"/>
            <a:t>Teacher career ladder</a:t>
          </a:r>
          <a:endParaRPr lang="en-US" dirty="0"/>
        </a:p>
      </dgm:t>
      <dgm:extLst>
        <a:ext uri="{E40237B7-FDA0-4F09-8148-C483321AD2D9}">
          <dgm14:cNvPr xmlns:dgm14="http://schemas.microsoft.com/office/drawing/2010/diagram" id="0" name="" descr="&#10;"/>
        </a:ext>
      </dgm:extLst>
    </dgm:pt>
    <dgm:pt modelId="{3A7F4E55-9A8D-4F98-ADB7-132CED702431}" type="parTrans" cxnId="{96926CAD-0120-446E-B9B0-F63C829DF3E8}">
      <dgm:prSet/>
      <dgm:spPr/>
      <dgm:t>
        <a:bodyPr/>
        <a:lstStyle/>
        <a:p>
          <a:endParaRPr lang="en-US"/>
        </a:p>
      </dgm:t>
    </dgm:pt>
    <dgm:pt modelId="{ADF40BB6-9D8A-4D35-AE64-799FF0FF06E2}" type="sibTrans" cxnId="{96926CAD-0120-446E-B9B0-F63C829DF3E8}">
      <dgm:prSet/>
      <dgm:spPr/>
      <dgm:t>
        <a:bodyPr/>
        <a:lstStyle/>
        <a:p>
          <a:endParaRPr lang="en-US"/>
        </a:p>
      </dgm:t>
    </dgm:pt>
    <dgm:pt modelId="{70168E8E-9FF7-4642-8F29-FD410840FC8D}" type="pres">
      <dgm:prSet presAssocID="{898E1890-5EED-4EF6-A73A-74E6F547BCDE}" presName="diagram" presStyleCnt="0">
        <dgm:presLayoutVars>
          <dgm:dir/>
          <dgm:resizeHandles val="exact"/>
        </dgm:presLayoutVars>
      </dgm:prSet>
      <dgm:spPr/>
      <dgm:t>
        <a:bodyPr/>
        <a:lstStyle/>
        <a:p>
          <a:endParaRPr lang="en-US"/>
        </a:p>
      </dgm:t>
    </dgm:pt>
    <dgm:pt modelId="{2387F176-4973-4D28-A51C-8262E422E29C}" type="pres">
      <dgm:prSet presAssocID="{79231990-95C4-4EAD-8223-E2B7FD74891D}" presName="node" presStyleLbl="node1" presStyleIdx="0" presStyleCnt="2">
        <dgm:presLayoutVars>
          <dgm:bulletEnabled val="1"/>
        </dgm:presLayoutVars>
      </dgm:prSet>
      <dgm:spPr/>
      <dgm:t>
        <a:bodyPr/>
        <a:lstStyle/>
        <a:p>
          <a:endParaRPr lang="en-US"/>
        </a:p>
      </dgm:t>
    </dgm:pt>
    <dgm:pt modelId="{2EC78322-0685-4129-BF38-6687142C2736}" type="pres">
      <dgm:prSet presAssocID="{48835E23-9E9F-476C-B3E5-A8ACEB83ED68}" presName="sibTrans" presStyleCnt="0"/>
      <dgm:spPr/>
    </dgm:pt>
    <dgm:pt modelId="{9420C3F8-90CE-4344-A15A-CEF0A233936D}" type="pres">
      <dgm:prSet presAssocID="{F2790830-B871-41C7-A41C-3208B7883247}" presName="node" presStyleLbl="node1" presStyleIdx="1" presStyleCnt="2">
        <dgm:presLayoutVars>
          <dgm:bulletEnabled val="1"/>
        </dgm:presLayoutVars>
      </dgm:prSet>
      <dgm:spPr/>
      <dgm:t>
        <a:bodyPr/>
        <a:lstStyle/>
        <a:p>
          <a:endParaRPr lang="en-US"/>
        </a:p>
      </dgm:t>
    </dgm:pt>
  </dgm:ptLst>
  <dgm:cxnLst>
    <dgm:cxn modelId="{7F5CE9CA-4E24-4C80-B0E2-F3F1637EC27B}" type="presOf" srcId="{79231990-95C4-4EAD-8223-E2B7FD74891D}" destId="{2387F176-4973-4D28-A51C-8262E422E29C}" srcOrd="0" destOrd="0" presId="urn:microsoft.com/office/officeart/2005/8/layout/default#17"/>
    <dgm:cxn modelId="{33C135F3-9890-43ED-B209-BD1355184D73}" type="presOf" srcId="{898E1890-5EED-4EF6-A73A-74E6F547BCDE}" destId="{70168E8E-9FF7-4642-8F29-FD410840FC8D}" srcOrd="0" destOrd="0" presId="urn:microsoft.com/office/officeart/2005/8/layout/default#17"/>
    <dgm:cxn modelId="{2467C549-A655-4242-B830-0AD40195FE40}" type="presOf" srcId="{F2790830-B871-41C7-A41C-3208B7883247}" destId="{9420C3F8-90CE-4344-A15A-CEF0A233936D}" srcOrd="0" destOrd="0" presId="urn:microsoft.com/office/officeart/2005/8/layout/default#17"/>
    <dgm:cxn modelId="{96926CAD-0120-446E-B9B0-F63C829DF3E8}" srcId="{898E1890-5EED-4EF6-A73A-74E6F547BCDE}" destId="{F2790830-B871-41C7-A41C-3208B7883247}" srcOrd="1" destOrd="0" parTransId="{3A7F4E55-9A8D-4F98-ADB7-132CED702431}" sibTransId="{ADF40BB6-9D8A-4D35-AE64-799FF0FF06E2}"/>
    <dgm:cxn modelId="{EAB50AD2-F180-4955-9ADA-BA1B10D3D69C}" srcId="{898E1890-5EED-4EF6-A73A-74E6F547BCDE}" destId="{79231990-95C4-4EAD-8223-E2B7FD74891D}" srcOrd="0" destOrd="0" parTransId="{A79ACBF4-F685-49A1-B341-0757BF5AC515}" sibTransId="{48835E23-9E9F-476C-B3E5-A8ACEB83ED68}"/>
    <dgm:cxn modelId="{9FCC66C0-FD1B-43DC-97A2-20D105922430}" type="presParOf" srcId="{70168E8E-9FF7-4642-8F29-FD410840FC8D}" destId="{2387F176-4973-4D28-A51C-8262E422E29C}" srcOrd="0" destOrd="0" presId="urn:microsoft.com/office/officeart/2005/8/layout/default#17"/>
    <dgm:cxn modelId="{50B64ACC-3A3F-4C2F-BAD4-8D37A1042113}" type="presParOf" srcId="{70168E8E-9FF7-4642-8F29-FD410840FC8D}" destId="{2EC78322-0685-4129-BF38-6687142C2736}" srcOrd="1" destOrd="0" presId="urn:microsoft.com/office/officeart/2005/8/layout/default#17"/>
    <dgm:cxn modelId="{F53A3EE5-E2EA-47E2-B244-B10BC58249B7}" type="presParOf" srcId="{70168E8E-9FF7-4642-8F29-FD410840FC8D}" destId="{9420C3F8-90CE-4344-A15A-CEF0A233936D}" srcOrd="2" destOrd="0" presId="urn:microsoft.com/office/officeart/2005/8/layout/default#1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8E1890-5EED-4EF6-A73A-74E6F547BCDE}" type="doc">
      <dgm:prSet loTypeId="urn:microsoft.com/office/officeart/2005/8/layout/default#18" loCatId="list" qsTypeId="urn:microsoft.com/office/officeart/2005/8/quickstyle/simple1" qsCatId="simple" csTypeId="urn:microsoft.com/office/officeart/2005/8/colors/accent1_2" csCatId="accent1" phldr="1"/>
      <dgm:spPr/>
      <dgm:t>
        <a:bodyPr/>
        <a:lstStyle/>
        <a:p>
          <a:endParaRPr lang="en-US"/>
        </a:p>
      </dgm:t>
    </dgm:pt>
    <dgm:pt modelId="{79231990-95C4-4EAD-8223-E2B7FD74891D}">
      <dgm:prSet phldrT="[Text]"/>
      <dgm:spPr/>
      <dgm:t>
        <a:bodyPr/>
        <a:lstStyle/>
        <a:p>
          <a:r>
            <a:rPr lang="en-US" dirty="0" smtClean="0"/>
            <a:t>New teacher orientation</a:t>
          </a:r>
        </a:p>
      </dgm:t>
      <dgm:extLst>
        <a:ext uri="{E40237B7-FDA0-4F09-8148-C483321AD2D9}">
          <dgm14:cNvPr xmlns:dgm14="http://schemas.microsoft.com/office/drawing/2010/diagram" id="0" name="" descr="&#10;"/>
        </a:ext>
      </dgm:extLst>
    </dgm:pt>
    <dgm:pt modelId="{A79ACBF4-F685-49A1-B341-0757BF5AC515}" type="parTrans" cxnId="{EAB50AD2-F180-4955-9ADA-BA1B10D3D69C}">
      <dgm:prSet/>
      <dgm:spPr/>
      <dgm:t>
        <a:bodyPr/>
        <a:lstStyle/>
        <a:p>
          <a:endParaRPr lang="en-US"/>
        </a:p>
      </dgm:t>
    </dgm:pt>
    <dgm:pt modelId="{48835E23-9E9F-476C-B3E5-A8ACEB83ED68}" type="sibTrans" cxnId="{EAB50AD2-F180-4955-9ADA-BA1B10D3D69C}">
      <dgm:prSet/>
      <dgm:spPr/>
      <dgm:t>
        <a:bodyPr/>
        <a:lstStyle/>
        <a:p>
          <a:endParaRPr lang="en-US"/>
        </a:p>
      </dgm:t>
    </dgm:pt>
    <dgm:pt modelId="{F2790830-B871-41C7-A41C-3208B7883247}">
      <dgm:prSet phldrT="[Text]"/>
      <dgm:spPr/>
      <dgm:t>
        <a:bodyPr/>
        <a:lstStyle/>
        <a:p>
          <a:r>
            <a:rPr lang="en-US" dirty="0" smtClean="0"/>
            <a:t>Convocation week</a:t>
          </a:r>
          <a:endParaRPr lang="en-US" dirty="0"/>
        </a:p>
      </dgm:t>
      <dgm:extLst>
        <a:ext uri="{E40237B7-FDA0-4F09-8148-C483321AD2D9}">
          <dgm14:cNvPr xmlns:dgm14="http://schemas.microsoft.com/office/drawing/2010/diagram" id="0" name="" descr="&#10;"/>
        </a:ext>
      </dgm:extLst>
    </dgm:pt>
    <dgm:pt modelId="{3A7F4E55-9A8D-4F98-ADB7-132CED702431}" type="parTrans" cxnId="{96926CAD-0120-446E-B9B0-F63C829DF3E8}">
      <dgm:prSet/>
      <dgm:spPr/>
      <dgm:t>
        <a:bodyPr/>
        <a:lstStyle/>
        <a:p>
          <a:endParaRPr lang="en-US"/>
        </a:p>
      </dgm:t>
    </dgm:pt>
    <dgm:pt modelId="{ADF40BB6-9D8A-4D35-AE64-799FF0FF06E2}" type="sibTrans" cxnId="{96926CAD-0120-446E-B9B0-F63C829DF3E8}">
      <dgm:prSet/>
      <dgm:spPr/>
      <dgm:t>
        <a:bodyPr/>
        <a:lstStyle/>
        <a:p>
          <a:endParaRPr lang="en-US"/>
        </a:p>
      </dgm:t>
    </dgm:pt>
    <dgm:pt modelId="{966B28BC-1A62-48FB-894D-E3501DBA77D3}">
      <dgm:prSet phldrT="[Text]"/>
      <dgm:spPr/>
      <dgm:t>
        <a:bodyPr/>
        <a:lstStyle/>
        <a:p>
          <a:r>
            <a:rPr lang="en-US" dirty="0" smtClean="0"/>
            <a:t>Start of school on Aug. 28</a:t>
          </a:r>
          <a:endParaRPr lang="en-US" dirty="0"/>
        </a:p>
      </dgm:t>
      <dgm:extLst>
        <a:ext uri="{E40237B7-FDA0-4F09-8148-C483321AD2D9}">
          <dgm14:cNvPr xmlns:dgm14="http://schemas.microsoft.com/office/drawing/2010/diagram" id="0" name="" descr="&#10;"/>
        </a:ext>
      </dgm:extLst>
    </dgm:pt>
    <dgm:pt modelId="{765FBEA0-5DE3-46CA-B2A4-67FF92E431B8}" type="parTrans" cxnId="{08C6AF00-E637-4309-8609-BF06F230268D}">
      <dgm:prSet/>
      <dgm:spPr/>
      <dgm:t>
        <a:bodyPr/>
        <a:lstStyle/>
        <a:p>
          <a:endParaRPr lang="en-US"/>
        </a:p>
      </dgm:t>
    </dgm:pt>
    <dgm:pt modelId="{A97A7015-5EBE-4795-BB59-59B329960B4B}" type="sibTrans" cxnId="{08C6AF00-E637-4309-8609-BF06F230268D}">
      <dgm:prSet/>
      <dgm:spPr/>
      <dgm:t>
        <a:bodyPr/>
        <a:lstStyle/>
        <a:p>
          <a:endParaRPr lang="en-US"/>
        </a:p>
      </dgm:t>
    </dgm:pt>
    <dgm:pt modelId="{70168E8E-9FF7-4642-8F29-FD410840FC8D}" type="pres">
      <dgm:prSet presAssocID="{898E1890-5EED-4EF6-A73A-74E6F547BCDE}" presName="diagram" presStyleCnt="0">
        <dgm:presLayoutVars>
          <dgm:dir/>
          <dgm:resizeHandles val="exact"/>
        </dgm:presLayoutVars>
      </dgm:prSet>
      <dgm:spPr/>
      <dgm:t>
        <a:bodyPr/>
        <a:lstStyle/>
        <a:p>
          <a:endParaRPr lang="en-US"/>
        </a:p>
      </dgm:t>
    </dgm:pt>
    <dgm:pt modelId="{2387F176-4973-4D28-A51C-8262E422E29C}" type="pres">
      <dgm:prSet presAssocID="{79231990-95C4-4EAD-8223-E2B7FD74891D}" presName="node" presStyleLbl="node1" presStyleIdx="0" presStyleCnt="3">
        <dgm:presLayoutVars>
          <dgm:bulletEnabled val="1"/>
        </dgm:presLayoutVars>
      </dgm:prSet>
      <dgm:spPr/>
      <dgm:t>
        <a:bodyPr/>
        <a:lstStyle/>
        <a:p>
          <a:endParaRPr lang="en-US"/>
        </a:p>
      </dgm:t>
    </dgm:pt>
    <dgm:pt modelId="{2EC78322-0685-4129-BF38-6687142C2736}" type="pres">
      <dgm:prSet presAssocID="{48835E23-9E9F-476C-B3E5-A8ACEB83ED68}" presName="sibTrans" presStyleCnt="0"/>
      <dgm:spPr/>
    </dgm:pt>
    <dgm:pt modelId="{9420C3F8-90CE-4344-A15A-CEF0A233936D}" type="pres">
      <dgm:prSet presAssocID="{F2790830-B871-41C7-A41C-3208B7883247}" presName="node" presStyleLbl="node1" presStyleIdx="1" presStyleCnt="3">
        <dgm:presLayoutVars>
          <dgm:bulletEnabled val="1"/>
        </dgm:presLayoutVars>
      </dgm:prSet>
      <dgm:spPr/>
      <dgm:t>
        <a:bodyPr/>
        <a:lstStyle/>
        <a:p>
          <a:endParaRPr lang="en-US"/>
        </a:p>
      </dgm:t>
    </dgm:pt>
    <dgm:pt modelId="{6615EA0F-FAB0-4C75-B0AB-E67184912686}" type="pres">
      <dgm:prSet presAssocID="{ADF40BB6-9D8A-4D35-AE64-799FF0FF06E2}" presName="sibTrans" presStyleCnt="0"/>
      <dgm:spPr/>
    </dgm:pt>
    <dgm:pt modelId="{2980BEEF-4DFC-4639-A4F6-08DC25574E7C}" type="pres">
      <dgm:prSet presAssocID="{966B28BC-1A62-48FB-894D-E3501DBA77D3}" presName="node" presStyleLbl="node1" presStyleIdx="2" presStyleCnt="3">
        <dgm:presLayoutVars>
          <dgm:bulletEnabled val="1"/>
        </dgm:presLayoutVars>
      </dgm:prSet>
      <dgm:spPr/>
      <dgm:t>
        <a:bodyPr/>
        <a:lstStyle/>
        <a:p>
          <a:endParaRPr lang="en-US"/>
        </a:p>
      </dgm:t>
    </dgm:pt>
  </dgm:ptLst>
  <dgm:cxnLst>
    <dgm:cxn modelId="{08C6AF00-E637-4309-8609-BF06F230268D}" srcId="{898E1890-5EED-4EF6-A73A-74E6F547BCDE}" destId="{966B28BC-1A62-48FB-894D-E3501DBA77D3}" srcOrd="2" destOrd="0" parTransId="{765FBEA0-5DE3-46CA-B2A4-67FF92E431B8}" sibTransId="{A97A7015-5EBE-4795-BB59-59B329960B4B}"/>
    <dgm:cxn modelId="{2467C549-A655-4242-B830-0AD40195FE40}" type="presOf" srcId="{F2790830-B871-41C7-A41C-3208B7883247}" destId="{9420C3F8-90CE-4344-A15A-CEF0A233936D}" srcOrd="0" destOrd="0" presId="urn:microsoft.com/office/officeart/2005/8/layout/default#18"/>
    <dgm:cxn modelId="{E5C8B959-4FB6-409F-B26B-B7DE5FFF42F7}" type="presOf" srcId="{966B28BC-1A62-48FB-894D-E3501DBA77D3}" destId="{2980BEEF-4DFC-4639-A4F6-08DC25574E7C}" srcOrd="0" destOrd="0" presId="urn:microsoft.com/office/officeart/2005/8/layout/default#18"/>
    <dgm:cxn modelId="{96926CAD-0120-446E-B9B0-F63C829DF3E8}" srcId="{898E1890-5EED-4EF6-A73A-74E6F547BCDE}" destId="{F2790830-B871-41C7-A41C-3208B7883247}" srcOrd="1" destOrd="0" parTransId="{3A7F4E55-9A8D-4F98-ADB7-132CED702431}" sibTransId="{ADF40BB6-9D8A-4D35-AE64-799FF0FF06E2}"/>
    <dgm:cxn modelId="{7F5CE9CA-4E24-4C80-B0E2-F3F1637EC27B}" type="presOf" srcId="{79231990-95C4-4EAD-8223-E2B7FD74891D}" destId="{2387F176-4973-4D28-A51C-8262E422E29C}" srcOrd="0" destOrd="0" presId="urn:microsoft.com/office/officeart/2005/8/layout/default#18"/>
    <dgm:cxn modelId="{33C135F3-9890-43ED-B209-BD1355184D73}" type="presOf" srcId="{898E1890-5EED-4EF6-A73A-74E6F547BCDE}" destId="{70168E8E-9FF7-4642-8F29-FD410840FC8D}" srcOrd="0" destOrd="0" presId="urn:microsoft.com/office/officeart/2005/8/layout/default#18"/>
    <dgm:cxn modelId="{EAB50AD2-F180-4955-9ADA-BA1B10D3D69C}" srcId="{898E1890-5EED-4EF6-A73A-74E6F547BCDE}" destId="{79231990-95C4-4EAD-8223-E2B7FD74891D}" srcOrd="0" destOrd="0" parTransId="{A79ACBF4-F685-49A1-B341-0757BF5AC515}" sibTransId="{48835E23-9E9F-476C-B3E5-A8ACEB83ED68}"/>
    <dgm:cxn modelId="{9FCC66C0-FD1B-43DC-97A2-20D105922430}" type="presParOf" srcId="{70168E8E-9FF7-4642-8F29-FD410840FC8D}" destId="{2387F176-4973-4D28-A51C-8262E422E29C}" srcOrd="0" destOrd="0" presId="urn:microsoft.com/office/officeart/2005/8/layout/default#18"/>
    <dgm:cxn modelId="{50B64ACC-3A3F-4C2F-BAD4-8D37A1042113}" type="presParOf" srcId="{70168E8E-9FF7-4642-8F29-FD410840FC8D}" destId="{2EC78322-0685-4129-BF38-6687142C2736}" srcOrd="1" destOrd="0" presId="urn:microsoft.com/office/officeart/2005/8/layout/default#18"/>
    <dgm:cxn modelId="{F53A3EE5-E2EA-47E2-B244-B10BC58249B7}" type="presParOf" srcId="{70168E8E-9FF7-4642-8F29-FD410840FC8D}" destId="{9420C3F8-90CE-4344-A15A-CEF0A233936D}" srcOrd="2" destOrd="0" presId="urn:microsoft.com/office/officeart/2005/8/layout/default#18"/>
    <dgm:cxn modelId="{26E251E8-59C4-4D0B-A3C4-82386E445E69}" type="presParOf" srcId="{70168E8E-9FF7-4642-8F29-FD410840FC8D}" destId="{6615EA0F-FAB0-4C75-B0AB-E67184912686}" srcOrd="3" destOrd="0" presId="urn:microsoft.com/office/officeart/2005/8/layout/default#18"/>
    <dgm:cxn modelId="{62FCBD0E-8C69-4DA7-A8BE-577AE844733C}" type="presParOf" srcId="{70168E8E-9FF7-4642-8F29-FD410840FC8D}" destId="{2980BEEF-4DFC-4639-A4F6-08DC25574E7C}" srcOrd="4" destOrd="0" presId="urn:microsoft.com/office/officeart/2005/8/layout/default#1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BAF25-5DF3-478A-893A-34479D3D89AD}">
      <dsp:nvSpPr>
        <dsp:cNvPr id="0" name=""/>
        <dsp:cNvSpPr/>
      </dsp:nvSpPr>
      <dsp:spPr>
        <a:xfrm>
          <a:off x="0" y="687404"/>
          <a:ext cx="3091090" cy="1854654"/>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Creation of new curriculum units</a:t>
          </a:r>
          <a:endParaRPr lang="en-US" sz="2900" kern="1200" dirty="0"/>
        </a:p>
      </dsp:txBody>
      <dsp:txXfrm>
        <a:off x="0" y="687404"/>
        <a:ext cx="3091090" cy="1854654"/>
      </dsp:txXfrm>
    </dsp:sp>
    <dsp:sp modelId="{C1703277-A697-4CA1-BF33-B504DFBB4611}">
      <dsp:nvSpPr>
        <dsp:cNvPr id="0" name=""/>
        <dsp:cNvSpPr/>
      </dsp:nvSpPr>
      <dsp:spPr>
        <a:xfrm>
          <a:off x="3400992" y="653594"/>
          <a:ext cx="3091090" cy="1854654"/>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Addition of 1400 new student  and staff technology devices</a:t>
          </a:r>
          <a:endParaRPr lang="en-US" sz="2900" kern="1200" dirty="0"/>
        </a:p>
      </dsp:txBody>
      <dsp:txXfrm>
        <a:off x="3400992" y="653594"/>
        <a:ext cx="3091090" cy="1854654"/>
      </dsp:txXfrm>
    </dsp:sp>
    <dsp:sp modelId="{E3742D28-BCDC-4105-95BA-1747180CC489}">
      <dsp:nvSpPr>
        <dsp:cNvPr id="0" name=""/>
        <dsp:cNvSpPr/>
      </dsp:nvSpPr>
      <dsp:spPr>
        <a:xfrm>
          <a:off x="1700892" y="2783454"/>
          <a:ext cx="3091090" cy="1854654"/>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Improved Supports for English Learners</a:t>
          </a:r>
          <a:endParaRPr lang="en-US" sz="2900" kern="1200" dirty="0"/>
        </a:p>
      </dsp:txBody>
      <dsp:txXfrm>
        <a:off x="1700892" y="2783454"/>
        <a:ext cx="3091090" cy="1854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BAF25-5DF3-478A-893A-34479D3D89AD}">
      <dsp:nvSpPr>
        <dsp:cNvPr id="0" name=""/>
        <dsp:cNvSpPr/>
      </dsp:nvSpPr>
      <dsp:spPr>
        <a:xfrm>
          <a:off x="0" y="687404"/>
          <a:ext cx="3091090" cy="1854654"/>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Elementary ELA curriculum units</a:t>
          </a:r>
          <a:endParaRPr lang="en-US" sz="3600" kern="1200" dirty="0"/>
        </a:p>
      </dsp:txBody>
      <dsp:txXfrm>
        <a:off x="0" y="687404"/>
        <a:ext cx="3091090" cy="1854654"/>
      </dsp:txXfrm>
    </dsp:sp>
    <dsp:sp modelId="{06ACB4FD-753A-4B14-8783-65643E149CD3}">
      <dsp:nvSpPr>
        <dsp:cNvPr id="0" name=""/>
        <dsp:cNvSpPr/>
      </dsp:nvSpPr>
      <dsp:spPr>
        <a:xfrm>
          <a:off x="3400992" y="619691"/>
          <a:ext cx="3091090" cy="1854654"/>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School improvement plans</a:t>
          </a:r>
          <a:endParaRPr lang="en-US" sz="3600" kern="1200" dirty="0"/>
        </a:p>
      </dsp:txBody>
      <dsp:txXfrm>
        <a:off x="3400992" y="619691"/>
        <a:ext cx="3091090" cy="1854654"/>
      </dsp:txXfrm>
    </dsp:sp>
    <dsp:sp modelId="{E3742D28-BCDC-4105-95BA-1747180CC489}">
      <dsp:nvSpPr>
        <dsp:cNvPr id="0" name=""/>
        <dsp:cNvSpPr/>
      </dsp:nvSpPr>
      <dsp:spPr>
        <a:xfrm>
          <a:off x="1700892" y="2783454"/>
          <a:ext cx="3091090" cy="1854654"/>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Budget improvements</a:t>
          </a:r>
          <a:endParaRPr lang="en-US" sz="3600" kern="1200" dirty="0"/>
        </a:p>
      </dsp:txBody>
      <dsp:txXfrm>
        <a:off x="1700892" y="2783454"/>
        <a:ext cx="3091090" cy="18546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7F176-4973-4D28-A51C-8262E422E29C}">
      <dsp:nvSpPr>
        <dsp:cNvPr id="0" name=""/>
        <dsp:cNvSpPr/>
      </dsp:nvSpPr>
      <dsp:spPr>
        <a:xfrm>
          <a:off x="1227" y="574799"/>
          <a:ext cx="4788544" cy="28731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r>
            <a:rPr lang="en-US" sz="4900" kern="1200" dirty="0" smtClean="0"/>
            <a:t>Community input on qualities and characteristics</a:t>
          </a:r>
        </a:p>
      </dsp:txBody>
      <dsp:txXfrm>
        <a:off x="1227" y="574799"/>
        <a:ext cx="4788544" cy="2873126"/>
      </dsp:txXfrm>
    </dsp:sp>
    <dsp:sp modelId="{9420C3F8-90CE-4344-A15A-CEF0A233936D}">
      <dsp:nvSpPr>
        <dsp:cNvPr id="0" name=""/>
        <dsp:cNvSpPr/>
      </dsp:nvSpPr>
      <dsp:spPr>
        <a:xfrm>
          <a:off x="5268627" y="574799"/>
          <a:ext cx="4788544" cy="28731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ctr" defTabSz="2178050">
            <a:lnSpc>
              <a:spcPct val="90000"/>
            </a:lnSpc>
            <a:spcBef>
              <a:spcPct val="0"/>
            </a:spcBef>
            <a:spcAft>
              <a:spcPct val="35000"/>
            </a:spcAft>
          </a:pPr>
          <a:r>
            <a:rPr lang="en-US" sz="4900" kern="1200" dirty="0" smtClean="0"/>
            <a:t>Emphasis on quality over speed</a:t>
          </a:r>
          <a:endParaRPr lang="en-US" sz="4900" kern="1200" dirty="0"/>
        </a:p>
      </dsp:txBody>
      <dsp:txXfrm>
        <a:off x="5268627" y="574799"/>
        <a:ext cx="4788544" cy="28731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7F176-4973-4D28-A51C-8262E422E29C}">
      <dsp:nvSpPr>
        <dsp:cNvPr id="0" name=""/>
        <dsp:cNvSpPr/>
      </dsp:nvSpPr>
      <dsp:spPr>
        <a:xfrm>
          <a:off x="1227" y="574799"/>
          <a:ext cx="4788544" cy="28731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smtClean="0"/>
            <a:t>School Improvement Plans</a:t>
          </a:r>
        </a:p>
      </dsp:txBody>
      <dsp:txXfrm>
        <a:off x="1227" y="574799"/>
        <a:ext cx="4788544" cy="2873126"/>
      </dsp:txXfrm>
    </dsp:sp>
    <dsp:sp modelId="{9420C3F8-90CE-4344-A15A-CEF0A233936D}">
      <dsp:nvSpPr>
        <dsp:cNvPr id="0" name=""/>
        <dsp:cNvSpPr/>
      </dsp:nvSpPr>
      <dsp:spPr>
        <a:xfrm>
          <a:off x="5268627" y="574799"/>
          <a:ext cx="4788544" cy="28731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ctr" defTabSz="2578100">
            <a:lnSpc>
              <a:spcPct val="90000"/>
            </a:lnSpc>
            <a:spcBef>
              <a:spcPct val="0"/>
            </a:spcBef>
            <a:spcAft>
              <a:spcPct val="35000"/>
            </a:spcAft>
          </a:pPr>
          <a:r>
            <a:rPr lang="en-US" sz="5800" kern="1200" dirty="0" smtClean="0"/>
            <a:t>Progress monitoring</a:t>
          </a:r>
          <a:endParaRPr lang="en-US" sz="5800" kern="1200" dirty="0"/>
        </a:p>
      </dsp:txBody>
      <dsp:txXfrm>
        <a:off x="5268627" y="574799"/>
        <a:ext cx="4788544" cy="28731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7F176-4973-4D28-A51C-8262E422E29C}">
      <dsp:nvSpPr>
        <dsp:cNvPr id="0" name=""/>
        <dsp:cNvSpPr/>
      </dsp:nvSpPr>
      <dsp:spPr>
        <a:xfrm>
          <a:off x="1227" y="574799"/>
          <a:ext cx="4788544" cy="28731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kern="1200" dirty="0" smtClean="0"/>
            <a:t>Budget and curriculum advisory subcommittees</a:t>
          </a:r>
        </a:p>
      </dsp:txBody>
      <dsp:txXfrm>
        <a:off x="1227" y="574799"/>
        <a:ext cx="4788544" cy="2873126"/>
      </dsp:txXfrm>
    </dsp:sp>
    <dsp:sp modelId="{9420C3F8-90CE-4344-A15A-CEF0A233936D}">
      <dsp:nvSpPr>
        <dsp:cNvPr id="0" name=""/>
        <dsp:cNvSpPr/>
      </dsp:nvSpPr>
      <dsp:spPr>
        <a:xfrm>
          <a:off x="5268627" y="574799"/>
          <a:ext cx="4788544" cy="28731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kern="1200" dirty="0" smtClean="0"/>
            <a:t>Two appointees to Receiver Roundtable</a:t>
          </a:r>
          <a:endParaRPr lang="en-US" sz="4500" kern="1200" dirty="0"/>
        </a:p>
      </dsp:txBody>
      <dsp:txXfrm>
        <a:off x="5268627" y="574799"/>
        <a:ext cx="4788544" cy="28731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7F176-4973-4D28-A51C-8262E422E29C}">
      <dsp:nvSpPr>
        <dsp:cNvPr id="0" name=""/>
        <dsp:cNvSpPr/>
      </dsp:nvSpPr>
      <dsp:spPr>
        <a:xfrm>
          <a:off x="1227" y="574799"/>
          <a:ext cx="4788544" cy="28731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Tentative agreement reached with the SEA, pending ratification vote</a:t>
          </a:r>
        </a:p>
      </dsp:txBody>
      <dsp:txXfrm>
        <a:off x="1227" y="574799"/>
        <a:ext cx="4788544" cy="2873126"/>
      </dsp:txXfrm>
    </dsp:sp>
    <dsp:sp modelId="{9420C3F8-90CE-4344-A15A-CEF0A233936D}">
      <dsp:nvSpPr>
        <dsp:cNvPr id="0" name=""/>
        <dsp:cNvSpPr/>
      </dsp:nvSpPr>
      <dsp:spPr>
        <a:xfrm>
          <a:off x="5268627" y="574799"/>
          <a:ext cx="4788544" cy="2873126"/>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This school year will include:</a:t>
          </a:r>
        </a:p>
        <a:p>
          <a:pPr lvl="0" algn="ctr" defTabSz="1689100">
            <a:lnSpc>
              <a:spcPct val="90000"/>
            </a:lnSpc>
            <a:spcBef>
              <a:spcPct val="0"/>
            </a:spcBef>
            <a:spcAft>
              <a:spcPct val="35000"/>
            </a:spcAft>
          </a:pPr>
          <a:r>
            <a:rPr lang="en-US" sz="3800" kern="1200" dirty="0" smtClean="0"/>
            <a:t>Extended time</a:t>
          </a:r>
        </a:p>
        <a:p>
          <a:pPr lvl="0" algn="ctr" defTabSz="1689100">
            <a:lnSpc>
              <a:spcPct val="90000"/>
            </a:lnSpc>
            <a:spcBef>
              <a:spcPct val="0"/>
            </a:spcBef>
            <a:spcAft>
              <a:spcPct val="35000"/>
            </a:spcAft>
          </a:pPr>
          <a:r>
            <a:rPr lang="en-US" sz="3800" kern="1200" dirty="0" smtClean="0"/>
            <a:t>Teacher career ladder</a:t>
          </a:r>
          <a:endParaRPr lang="en-US" sz="3800" kern="1200" dirty="0"/>
        </a:p>
      </dsp:txBody>
      <dsp:txXfrm>
        <a:off x="5268627" y="574799"/>
        <a:ext cx="4788544" cy="28731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7F176-4973-4D28-A51C-8262E422E29C}">
      <dsp:nvSpPr>
        <dsp:cNvPr id="0" name=""/>
        <dsp:cNvSpPr/>
      </dsp:nvSpPr>
      <dsp:spPr>
        <a:xfrm>
          <a:off x="0" y="1068387"/>
          <a:ext cx="3143249" cy="18859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New teacher orientation</a:t>
          </a:r>
        </a:p>
      </dsp:txBody>
      <dsp:txXfrm>
        <a:off x="0" y="1068387"/>
        <a:ext cx="3143249" cy="1885950"/>
      </dsp:txXfrm>
    </dsp:sp>
    <dsp:sp modelId="{9420C3F8-90CE-4344-A15A-CEF0A233936D}">
      <dsp:nvSpPr>
        <dsp:cNvPr id="0" name=""/>
        <dsp:cNvSpPr/>
      </dsp:nvSpPr>
      <dsp:spPr>
        <a:xfrm>
          <a:off x="3457575" y="1068387"/>
          <a:ext cx="3143249" cy="18859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Convocation week</a:t>
          </a:r>
          <a:endParaRPr lang="en-US" sz="3800" kern="1200" dirty="0"/>
        </a:p>
      </dsp:txBody>
      <dsp:txXfrm>
        <a:off x="3457575" y="1068387"/>
        <a:ext cx="3143249" cy="1885950"/>
      </dsp:txXfrm>
    </dsp:sp>
    <dsp:sp modelId="{2980BEEF-4DFC-4639-A4F6-08DC25574E7C}">
      <dsp:nvSpPr>
        <dsp:cNvPr id="0" name=""/>
        <dsp:cNvSpPr/>
      </dsp:nvSpPr>
      <dsp:spPr>
        <a:xfrm>
          <a:off x="6915149" y="1068387"/>
          <a:ext cx="3143249" cy="1885950"/>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Start of school on Aug. 28</a:t>
          </a:r>
          <a:endParaRPr lang="en-US" sz="3800" kern="1200" dirty="0"/>
        </a:p>
      </dsp:txBody>
      <dsp:txXfrm>
        <a:off x="6915149" y="1068387"/>
        <a:ext cx="3143249" cy="18859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1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14">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15">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16">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17">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1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E8F762-B8B7-4CFC-BDB0-AB3E2205D813}" type="datetimeFigureOut">
              <a:rPr lang="en-US" smtClean="0"/>
              <a:pPr/>
              <a:t>8/18/2017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A284B0-EBF9-451F-AC44-22B751FDDA5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84B0-EBF9-451F-AC44-22B751FDDA5C}" type="slidenum">
              <a:rPr lang="en-US" smtClean="0"/>
              <a:pPr/>
              <a:t>1</a:t>
            </a:fld>
            <a:endParaRPr lang="en-US"/>
          </a:p>
        </p:txBody>
      </p:sp>
    </p:spTree>
    <p:extLst>
      <p:ext uri="{BB962C8B-B14F-4D97-AF65-F5344CB8AC3E}">
        <p14:creationId xmlns:p14="http://schemas.microsoft.com/office/powerpoint/2010/main" val="1189393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A284B0-EBF9-451F-AC44-22B751FDDA5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Amy </a:t>
            </a:r>
            <a:r>
              <a:rPr lang="en-US" dirty="0" err="1" smtClean="0"/>
              <a:t>Karwan</a:t>
            </a:r>
            <a:r>
              <a:rPr lang="en-US" baseline="0" dirty="0" smtClean="0"/>
              <a:t> bio</a:t>
            </a:r>
            <a:endParaRPr lang="en-US" dirty="0" smtClean="0"/>
          </a:p>
          <a:p>
            <a:r>
              <a:rPr lang="en-US" dirty="0" smtClean="0"/>
              <a:t>ESE</a:t>
            </a:r>
            <a:r>
              <a:rPr lang="en-US" baseline="0" dirty="0" smtClean="0"/>
              <a:t> team</a:t>
            </a:r>
            <a:endParaRPr lang="en-US" dirty="0" smtClean="0"/>
          </a:p>
          <a:p>
            <a:r>
              <a:rPr lang="en-US" dirty="0" err="1" smtClean="0"/>
              <a:t>CfC</a:t>
            </a:r>
            <a:r>
              <a:rPr lang="en-US" baseline="0" dirty="0" smtClean="0"/>
              <a:t> support</a:t>
            </a:r>
          </a:p>
          <a:p>
            <a:endParaRPr lang="en-US" dirty="0"/>
          </a:p>
        </p:txBody>
      </p:sp>
      <p:sp>
        <p:nvSpPr>
          <p:cNvPr id="4" name="Slide Number Placeholder 3"/>
          <p:cNvSpPr>
            <a:spLocks noGrp="1"/>
          </p:cNvSpPr>
          <p:nvPr>
            <p:ph type="sldNum" sz="quarter" idx="10"/>
          </p:nvPr>
        </p:nvSpPr>
        <p:spPr/>
        <p:txBody>
          <a:bodyPr/>
          <a:lstStyle/>
          <a:p>
            <a:fld id="{AEA284B0-EBF9-451F-AC44-22B751FDDA5C}" type="slidenum">
              <a:rPr lang="en-US" smtClean="0"/>
              <a:pPr/>
              <a:t>12</a:t>
            </a:fld>
            <a:endParaRPr lang="en-US"/>
          </a:p>
        </p:txBody>
      </p:sp>
    </p:spTree>
    <p:extLst>
      <p:ext uri="{BB962C8B-B14F-4D97-AF65-F5344CB8AC3E}">
        <p14:creationId xmlns:p14="http://schemas.microsoft.com/office/powerpoint/2010/main" val="3060201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84B0-EBF9-451F-AC44-22B751FDDA5C}" type="slidenum">
              <a:rPr lang="en-US" smtClean="0"/>
              <a:pPr/>
              <a:t>14</a:t>
            </a:fld>
            <a:endParaRPr lang="en-US"/>
          </a:p>
        </p:txBody>
      </p:sp>
    </p:spTree>
    <p:extLst>
      <p:ext uri="{BB962C8B-B14F-4D97-AF65-F5344CB8AC3E}">
        <p14:creationId xmlns:p14="http://schemas.microsoft.com/office/powerpoint/2010/main" val="901798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84B0-EBF9-451F-AC44-22B751FDDA5C}" type="slidenum">
              <a:rPr lang="en-US" smtClean="0"/>
              <a:pPr/>
              <a:t>17</a:t>
            </a:fld>
            <a:endParaRPr lang="en-US"/>
          </a:p>
        </p:txBody>
      </p:sp>
    </p:spTree>
    <p:extLst>
      <p:ext uri="{BB962C8B-B14F-4D97-AF65-F5344CB8AC3E}">
        <p14:creationId xmlns:p14="http://schemas.microsoft.com/office/powerpoint/2010/main" val="2276373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A284B0-EBF9-451F-AC44-22B751FDDA5C}" type="slidenum">
              <a:rPr lang="en-US" smtClean="0"/>
              <a:pPr/>
              <a:t>2</a:t>
            </a:fld>
            <a:endParaRPr lang="en-US"/>
          </a:p>
        </p:txBody>
      </p:sp>
    </p:spTree>
    <p:extLst>
      <p:ext uri="{BB962C8B-B14F-4D97-AF65-F5344CB8AC3E}">
        <p14:creationId xmlns:p14="http://schemas.microsoft.com/office/powerpoint/2010/main" val="3254438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Improved Supports</a:t>
            </a:r>
            <a:r>
              <a:rPr lang="en-US" baseline="0" dirty="0" smtClean="0"/>
              <a:t> for English Learners: Combination of better identification of ELs and increasing supports for those students</a:t>
            </a:r>
            <a:endParaRPr lang="en-US" dirty="0"/>
          </a:p>
        </p:txBody>
      </p:sp>
      <p:sp>
        <p:nvSpPr>
          <p:cNvPr id="4" name="Slide Number Placeholder 3"/>
          <p:cNvSpPr>
            <a:spLocks noGrp="1"/>
          </p:cNvSpPr>
          <p:nvPr>
            <p:ph type="sldNum" sz="quarter" idx="10"/>
          </p:nvPr>
        </p:nvSpPr>
        <p:spPr/>
        <p:txBody>
          <a:bodyPr/>
          <a:lstStyle/>
          <a:p>
            <a:fld id="{AEA284B0-EBF9-451F-AC44-22B751FDDA5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A284B0-EBF9-451F-AC44-22B751FDDA5C}" type="slidenum">
              <a:rPr lang="en-US" smtClean="0"/>
              <a:pPr/>
              <a:t>4</a:t>
            </a:fld>
            <a:endParaRPr lang="en-US"/>
          </a:p>
        </p:txBody>
      </p:sp>
    </p:spTree>
    <p:extLst>
      <p:ext uri="{BB962C8B-B14F-4D97-AF65-F5344CB8AC3E}">
        <p14:creationId xmlns:p14="http://schemas.microsoft.com/office/powerpoint/2010/main" val="72253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A284B0-EBF9-451F-AC44-22B751FDDA5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A284B0-EBF9-451F-AC44-22B751FDDA5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Ventura and Jeff</a:t>
            </a:r>
            <a:endParaRPr lang="en-US" dirty="0"/>
          </a:p>
        </p:txBody>
      </p:sp>
      <p:sp>
        <p:nvSpPr>
          <p:cNvPr id="4" name="Slide Number Placeholder 3"/>
          <p:cNvSpPr>
            <a:spLocks noGrp="1"/>
          </p:cNvSpPr>
          <p:nvPr>
            <p:ph type="sldNum" sz="quarter" idx="10"/>
          </p:nvPr>
        </p:nvSpPr>
        <p:spPr/>
        <p:txBody>
          <a:bodyPr/>
          <a:lstStyle/>
          <a:p>
            <a:fld id="{AEA284B0-EBF9-451F-AC44-22B751FDDA5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A284B0-EBF9-451F-AC44-22B751FDDA5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 became interim receiver,</a:t>
            </a:r>
            <a:r>
              <a:rPr lang="en-US" baseline="0" dirty="0" smtClean="0"/>
              <a:t> we noticed that decentralized purchasing was happening.  Purchasing was done to meet the educational needs of students. Reasonably calculated to support implementation of TAP.  But, coordination wasn’t happening at the district level.  That led to a situation where best practices were not followed on a consistent basis.</a:t>
            </a:r>
          </a:p>
          <a:p>
            <a:endParaRPr lang="en-US" dirty="0" smtClean="0"/>
          </a:p>
          <a:p>
            <a:r>
              <a:rPr lang="en-US" dirty="0" smtClean="0"/>
              <a:t>As a result, we took the following immediate steps: </a:t>
            </a:r>
          </a:p>
          <a:p>
            <a:pPr>
              <a:buFont typeface="Arial" pitchFamily="34" charset="0"/>
              <a:buChar char="•"/>
            </a:pPr>
            <a:r>
              <a:rPr lang="en-US" dirty="0" smtClean="0"/>
              <a:t> An employee</a:t>
            </a:r>
            <a:r>
              <a:rPr lang="en-US" baseline="0" dirty="0" smtClean="0"/>
              <a:t> from E</a:t>
            </a:r>
            <a:r>
              <a:rPr lang="en-US" dirty="0" smtClean="0"/>
              <a:t>SE’s finance unit worked in Southbridge</a:t>
            </a:r>
            <a:r>
              <a:rPr lang="en-US" baseline="0" dirty="0" smtClean="0"/>
              <a:t> to provide assistance in reconciling the FY 17 budget. </a:t>
            </a:r>
          </a:p>
          <a:p>
            <a:pPr>
              <a:buFont typeface="Arial" pitchFamily="34" charset="0"/>
              <a:buChar char="•"/>
            </a:pPr>
            <a:r>
              <a:rPr lang="en-US" baseline="0" dirty="0" smtClean="0"/>
              <a:t>Staff from ESE’s School finance unit provided assistance to help the district implement a fiscally sound budget for FY 18.  </a:t>
            </a:r>
          </a:p>
          <a:p>
            <a:pPr>
              <a:buFont typeface="Arial" pitchFamily="34" charset="0"/>
              <a:buChar char="•"/>
            </a:pPr>
            <a:r>
              <a:rPr lang="en-US" baseline="0" dirty="0" smtClean="0"/>
              <a:t>We trained school based administrators on the appropriate process they should use for purchasing; the process is streamlined but also centralized</a:t>
            </a:r>
          </a:p>
          <a:p>
            <a:pPr>
              <a:buFont typeface="Arial" pitchFamily="34" charset="0"/>
              <a:buChar char="•"/>
            </a:pPr>
            <a:r>
              <a:rPr lang="en-US" baseline="0" dirty="0" smtClean="0"/>
              <a:t>We are in the process of finalizing a contract for a lead partner to handle the business office and human resources responsibilities in the district.  The partner will bring needed expertise, and will professionalize those functions.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EA284B0-EBF9-451F-AC44-22B751FDDA5C}" type="slidenum">
              <a:rPr lang="en-US" smtClean="0"/>
              <a:pPr/>
              <a:t>9</a:t>
            </a:fld>
            <a:endParaRPr lang="en-US"/>
          </a:p>
        </p:txBody>
      </p:sp>
    </p:spTree>
    <p:extLst>
      <p:ext uri="{BB962C8B-B14F-4D97-AF65-F5344CB8AC3E}">
        <p14:creationId xmlns:p14="http://schemas.microsoft.com/office/powerpoint/2010/main" val="166293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pPr/>
              <a:t>8/18/2017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pPr/>
              <a:t>8/18/2017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pPr/>
              <a:t>8/18/2017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pPr/>
              <a:t>8/18/2017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pPr/>
              <a:t>8/18/2017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pPr/>
              <a:t>8/18/2017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pPr/>
              <a:t>8/18/2017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pPr/>
              <a:t>8/18/2017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pPr/>
              <a:t>8/18/2017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pPr/>
              <a:t>8/18/2017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3"/>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pPr/>
              <a:t>8/18/2017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pPr/>
              <a:t>8/18/2017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Update on Southbridge Public Schools</a:t>
            </a:r>
            <a:endParaRPr lang="en-US" dirty="0"/>
          </a:p>
        </p:txBody>
      </p:sp>
      <p:sp>
        <p:nvSpPr>
          <p:cNvPr id="3" name="Subtitle 2"/>
          <p:cNvSpPr>
            <a:spLocks noGrp="1"/>
          </p:cNvSpPr>
          <p:nvPr>
            <p:ph type="subTitle" idx="1"/>
          </p:nvPr>
        </p:nvSpPr>
        <p:spPr/>
        <p:txBody>
          <a:bodyPr>
            <a:normAutofit fontScale="47500" lnSpcReduction="20000"/>
          </a:bodyPr>
          <a:lstStyle/>
          <a:p>
            <a:pPr>
              <a:spcAft>
                <a:spcPts val="600"/>
              </a:spcAft>
            </a:pPr>
            <a:r>
              <a:rPr lang="en-US" dirty="0" smtClean="0"/>
              <a:t>Russell Johnston, PHD</a:t>
            </a:r>
            <a:endParaRPr lang="en-US" sz="1700" dirty="0" smtClean="0"/>
          </a:p>
          <a:p>
            <a:pPr>
              <a:lnSpc>
                <a:spcPct val="120000"/>
              </a:lnSpc>
              <a:spcBef>
                <a:spcPts val="0"/>
              </a:spcBef>
              <a:spcAft>
                <a:spcPts val="600"/>
              </a:spcAft>
            </a:pPr>
            <a:r>
              <a:rPr lang="en-US" dirty="0" smtClean="0"/>
              <a:t>Senior Associate Commissioner</a:t>
            </a:r>
          </a:p>
          <a:p>
            <a:pPr>
              <a:lnSpc>
                <a:spcPct val="120000"/>
              </a:lnSpc>
              <a:spcBef>
                <a:spcPts val="0"/>
              </a:spcBef>
              <a:spcAft>
                <a:spcPts val="600"/>
              </a:spcAft>
            </a:pPr>
            <a:r>
              <a:rPr lang="en-US" dirty="0" smtClean="0"/>
              <a:t>Massachusetts department of elementary and Secondary Education</a:t>
            </a:r>
          </a:p>
          <a:p>
            <a:r>
              <a:rPr lang="en-US" dirty="0" smtClean="0"/>
              <a:t>August 15, 2017</a:t>
            </a:r>
            <a:endParaRPr lang="en-US" dirty="0"/>
          </a:p>
        </p:txBody>
      </p:sp>
      <p:pic>
        <p:nvPicPr>
          <p:cNvPr id="4" name="Picture 3" descr="Southbridge town seal"/>
          <p:cNvPicPr/>
          <p:nvPr/>
        </p:nvPicPr>
        <p:blipFill>
          <a:blip r:embed="rId3"/>
          <a:srcRect/>
          <a:stretch>
            <a:fillRect/>
          </a:stretch>
        </p:blipFill>
        <p:spPr bwMode="auto">
          <a:xfrm>
            <a:off x="1014941" y="764117"/>
            <a:ext cx="1702859" cy="1504950"/>
          </a:xfrm>
          <a:prstGeom prst="rect">
            <a:avLst/>
          </a:prstGeom>
          <a:noFill/>
          <a:ln w="9525">
            <a:noFill/>
            <a:miter lim="800000"/>
            <a:headEnd/>
            <a:tailEnd/>
          </a:ln>
        </p:spPr>
      </p:pic>
    </p:spTree>
    <p:extLst>
      <p:ext uri="{BB962C8B-B14F-4D97-AF65-F5344CB8AC3E}">
        <p14:creationId xmlns:p14="http://schemas.microsoft.com/office/powerpoint/2010/main" val="29293819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FY18 Budget</a:t>
            </a:r>
            <a:endParaRPr lang="en-US" dirty="0"/>
          </a:p>
        </p:txBody>
      </p:sp>
      <p:sp>
        <p:nvSpPr>
          <p:cNvPr id="3" name="Content Placeholder 2"/>
          <p:cNvSpPr>
            <a:spLocks noGrp="1"/>
          </p:cNvSpPr>
          <p:nvPr>
            <p:ph idx="1"/>
          </p:nvPr>
        </p:nvSpPr>
        <p:spPr/>
        <p:txBody>
          <a:bodyPr>
            <a:normAutofit lnSpcReduction="10000"/>
          </a:bodyPr>
          <a:lstStyle/>
          <a:p>
            <a:pPr>
              <a:buNone/>
            </a:pPr>
            <a:endParaRPr lang="en-US" sz="2600" b="1" dirty="0" smtClean="0"/>
          </a:p>
          <a:p>
            <a:pPr>
              <a:buNone/>
            </a:pPr>
            <a:r>
              <a:rPr lang="en-US" sz="2600" b="1" dirty="0" smtClean="0"/>
              <a:t>General Fund:		</a:t>
            </a:r>
            <a:r>
              <a:rPr lang="en-US" sz="2600" dirty="0" smtClean="0"/>
              <a:t>$26,786,735</a:t>
            </a:r>
          </a:p>
          <a:p>
            <a:pPr>
              <a:buNone/>
            </a:pPr>
            <a:r>
              <a:rPr lang="en-US" sz="2600" b="1" dirty="0" smtClean="0"/>
              <a:t>Entitlement Grants:		</a:t>
            </a:r>
            <a:r>
              <a:rPr lang="en-US" sz="2600" dirty="0" smtClean="0"/>
              <a:t>$2,244,629</a:t>
            </a:r>
          </a:p>
          <a:p>
            <a:pPr>
              <a:buNone/>
            </a:pPr>
            <a:r>
              <a:rPr lang="en-US" sz="2600" b="1" dirty="0" smtClean="0"/>
              <a:t>Discretionary Grants:	</a:t>
            </a:r>
            <a:r>
              <a:rPr lang="en-US" sz="2600" dirty="0" smtClean="0"/>
              <a:t>$1,411,759</a:t>
            </a:r>
          </a:p>
          <a:p>
            <a:pPr>
              <a:buNone/>
            </a:pPr>
            <a:r>
              <a:rPr lang="en-US" sz="2600" b="1" dirty="0" smtClean="0"/>
              <a:t>Revolving Funds:		</a:t>
            </a:r>
            <a:r>
              <a:rPr lang="en-US" sz="2600" dirty="0" smtClean="0"/>
              <a:t>$637,545</a:t>
            </a:r>
          </a:p>
          <a:p>
            <a:pPr>
              <a:buNone/>
            </a:pPr>
            <a:r>
              <a:rPr lang="en-US" sz="2600" b="1" dirty="0" smtClean="0"/>
              <a:t>School Lunch:	</a:t>
            </a:r>
            <a:r>
              <a:rPr lang="en-US" sz="2600" dirty="0" smtClean="0"/>
              <a:t>	$1,300,000</a:t>
            </a:r>
          </a:p>
          <a:p>
            <a:pPr>
              <a:buNone/>
            </a:pPr>
            <a:endParaRPr lang="en-US" sz="2600" dirty="0" smtClean="0"/>
          </a:p>
          <a:p>
            <a:pPr>
              <a:buNone/>
            </a:pPr>
            <a:r>
              <a:rPr lang="en-US" sz="2600" b="1" dirty="0" smtClean="0"/>
              <a:t>TOTAL				$32,380,668</a:t>
            </a:r>
            <a:endParaRPr lang="en-US" sz="26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375" y="5290820"/>
            <a:ext cx="10113264" cy="822960"/>
          </a:xfrm>
        </p:spPr>
        <p:txBody>
          <a:bodyPr/>
          <a:lstStyle/>
          <a:p>
            <a:r>
              <a:rPr lang="en-US" dirty="0" smtClean="0"/>
              <a:t>SY18: Turnaround Plan Developments</a:t>
            </a:r>
            <a:endParaRPr lang="en-US" dirty="0"/>
          </a:p>
        </p:txBody>
      </p:sp>
      <p:pic>
        <p:nvPicPr>
          <p:cNvPr id="5" name="Picture Placeholder 4" descr="The backview of students lined up working on a school assignment"/>
          <p:cNvPicPr>
            <a:picLocks noGrp="1" noChangeAspect="1"/>
          </p:cNvPicPr>
          <p:nvPr>
            <p:ph type="pic" idx="1"/>
          </p:nvPr>
        </p:nvPicPr>
        <p:blipFill>
          <a:blip r:embed="rId2"/>
          <a:srcRect t="23153" b="23153"/>
          <a:stretch>
            <a:fillRect/>
          </a:stretch>
        </p:blipFill>
        <p:spPr>
          <a:xfrm>
            <a:off x="15" y="0"/>
            <a:ext cx="12191985" cy="4915076"/>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Receiver Search</a:t>
            </a:r>
            <a:endParaRPr lang="en-US" dirty="0"/>
          </a:p>
        </p:txBody>
      </p:sp>
      <p:graphicFrame>
        <p:nvGraphicFramePr>
          <p:cNvPr id="4" name="Content Placeholder 3" descr="Community input on qualities and characteristics&#10;&#10;Emphasis on quality over speed&#10;"/>
          <p:cNvGraphicFramePr>
            <a:graphicFrameLocks noGrp="1"/>
          </p:cNvGraphicFramePr>
          <p:nvPr>
            <p:ph idx="1"/>
            <p:extLst>
              <p:ext uri="{D42A27DB-BD31-4B8C-83A1-F6EECF244321}">
                <p14:modId xmlns:p14="http://schemas.microsoft.com/office/powerpoint/2010/main" val="1052783717"/>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School-Level Involvement in TAP</a:t>
            </a:r>
            <a:endParaRPr lang="en-US" dirty="0"/>
          </a:p>
        </p:txBody>
      </p:sp>
      <p:graphicFrame>
        <p:nvGraphicFramePr>
          <p:cNvPr id="4" name="Content Placeholder 3" descr="School Improvement Plans&#10;&#10;Progress monitoring"/>
          <p:cNvGraphicFramePr>
            <a:graphicFrameLocks noGrp="1"/>
          </p:cNvGraphicFramePr>
          <p:nvPr>
            <p:ph idx="1"/>
            <p:extLst>
              <p:ext uri="{D42A27DB-BD31-4B8C-83A1-F6EECF244321}">
                <p14:modId xmlns:p14="http://schemas.microsoft.com/office/powerpoint/2010/main" val="3123023674"/>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9375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Committee Involvement in TAP</a:t>
            </a:r>
            <a:endParaRPr lang="en-US" dirty="0"/>
          </a:p>
        </p:txBody>
      </p:sp>
      <p:graphicFrame>
        <p:nvGraphicFramePr>
          <p:cNvPr id="4" name="Content Placeholder 3" descr="Budget and curriculum advisory subcommittees&#10;&#10;Two appointees to Receiver Roundtable"/>
          <p:cNvGraphicFramePr>
            <a:graphicFrameLocks noGrp="1"/>
          </p:cNvGraphicFramePr>
          <p:nvPr>
            <p:ph idx="1"/>
            <p:extLst>
              <p:ext uri="{D42A27DB-BD31-4B8C-83A1-F6EECF244321}">
                <p14:modId xmlns:p14="http://schemas.microsoft.com/office/powerpoint/2010/main" val="3260474988"/>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0666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Update</a:t>
            </a:r>
            <a:endParaRPr lang="en-US" dirty="0"/>
          </a:p>
        </p:txBody>
      </p:sp>
      <p:graphicFrame>
        <p:nvGraphicFramePr>
          <p:cNvPr id="4" name="Content Placeholder 3" descr="Tentative agreement reached with the SEA, pending ratification vote&#10;&#10;This school year will include:&#10;Extended time&#10;Teacher career ladder"/>
          <p:cNvGraphicFramePr>
            <a:graphicFrameLocks noGrp="1"/>
          </p:cNvGraphicFramePr>
          <p:nvPr>
            <p:ph idx="1"/>
            <p:extLst>
              <p:ext uri="{D42A27DB-BD31-4B8C-83A1-F6EECF244321}">
                <p14:modId xmlns:p14="http://schemas.microsoft.com/office/powerpoint/2010/main" val="2116367223"/>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3593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ahead</a:t>
            </a:r>
            <a:endParaRPr lang="en-US" dirty="0"/>
          </a:p>
        </p:txBody>
      </p:sp>
      <p:graphicFrame>
        <p:nvGraphicFramePr>
          <p:cNvPr id="4" name="Content Placeholder 3" descr="New teacher orientation&#10;&#10;Convocation week&#10;&#10;Start of school on Aug. 28"/>
          <p:cNvGraphicFramePr>
            <a:graphicFrameLocks noGrp="1"/>
          </p:cNvGraphicFramePr>
          <p:nvPr>
            <p:ph idx="1"/>
            <p:extLst>
              <p:ext uri="{D42A27DB-BD31-4B8C-83A1-F6EECF244321}">
                <p14:modId xmlns:p14="http://schemas.microsoft.com/office/powerpoint/2010/main" val="624893571"/>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5786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pic>
        <p:nvPicPr>
          <p:cNvPr id="6148" name="Picture 4" descr="A person sitting in a question mark"/>
          <p:cNvPicPr>
            <a:picLocks noChangeAspect="1" noChangeArrowheads="1"/>
          </p:cNvPicPr>
          <p:nvPr/>
        </p:nvPicPr>
        <p:blipFill>
          <a:blip r:embed="rId3"/>
          <a:srcRect/>
          <a:stretch>
            <a:fillRect/>
          </a:stretch>
        </p:blipFill>
        <p:spPr bwMode="auto">
          <a:xfrm>
            <a:off x="4110086" y="1791093"/>
            <a:ext cx="3296239" cy="412029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5265" y="5303520"/>
            <a:ext cx="10208029" cy="1026621"/>
          </a:xfrm>
        </p:spPr>
        <p:txBody>
          <a:bodyPr/>
          <a:lstStyle/>
          <a:p>
            <a:r>
              <a:rPr lang="en-US" dirty="0" smtClean="0"/>
              <a:t>School Year 2016-2017 Update </a:t>
            </a:r>
            <a:br>
              <a:rPr lang="en-US" dirty="0" smtClean="0"/>
            </a:br>
            <a:r>
              <a:rPr lang="en-US" dirty="0" smtClean="0"/>
              <a:t>And Looking Ahead to School Year 2017-2018</a:t>
            </a:r>
            <a:endParaRPr lang="en-US" dirty="0"/>
          </a:p>
        </p:txBody>
      </p:sp>
      <p:pic>
        <p:nvPicPr>
          <p:cNvPr id="7" name="Picture Placeholder 6" descr="Photo of field day participantin Southridge"/>
          <p:cNvPicPr>
            <a:picLocks noGrp="1" noChangeAspect="1"/>
          </p:cNvPicPr>
          <p:nvPr>
            <p:ph type="pic" idx="1"/>
          </p:nvPr>
        </p:nvPicPr>
        <p:blipFill>
          <a:blip r:embed="rId3"/>
          <a:srcRect t="23125" b="23125"/>
          <a:stretch>
            <a:fillRect/>
          </a:stretch>
        </p:blip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Turnaround Plan Progress:  SY17 Selected Achievements</a:t>
            </a:r>
            <a:br>
              <a:rPr lang="en-US" dirty="0" smtClean="0"/>
            </a:br>
            <a:endParaRPr lang="en-US" dirty="0"/>
          </a:p>
        </p:txBody>
      </p:sp>
      <p:graphicFrame>
        <p:nvGraphicFramePr>
          <p:cNvPr id="6" name="Content Placeholder 5" descr="Creation of new curriculum units&#10;Addition of 1400 new student  and staff technology devices&#10;Improved Supports for English Learners"/>
          <p:cNvGraphicFramePr>
            <a:graphicFrameLocks noGrp="1"/>
          </p:cNvGraphicFramePr>
          <p:nvPr>
            <p:ph idx="1"/>
            <p:extLst>
              <p:ext uri="{D42A27DB-BD31-4B8C-83A1-F6EECF244321}">
                <p14:modId xmlns:p14="http://schemas.microsoft.com/office/powerpoint/2010/main" val="237893672"/>
              </p:ext>
            </p:extLst>
          </p:nvPr>
        </p:nvGraphicFramePr>
        <p:xfrm>
          <a:off x="4800600" y="731838"/>
          <a:ext cx="6492875"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half" idx="2"/>
          </p:nvPr>
        </p:nvSpPr>
        <p:spPr/>
        <p:txBody>
          <a:bodyPr/>
          <a:lstStyle/>
          <a:p>
            <a:endParaRPr lang="en-US" dirty="0"/>
          </a:p>
        </p:txBody>
      </p:sp>
      <p:pic>
        <p:nvPicPr>
          <p:cNvPr id="1026" name="Picture 2" descr="Photo of inside a school classroom "/>
          <p:cNvPicPr>
            <a:picLocks noChangeAspect="1" noChangeArrowheads="1"/>
          </p:cNvPicPr>
          <p:nvPr/>
        </p:nvPicPr>
        <p:blipFill>
          <a:blip r:embed="rId8"/>
          <a:srcRect/>
          <a:stretch>
            <a:fillRect/>
          </a:stretch>
        </p:blipFill>
        <p:spPr bwMode="auto">
          <a:xfrm>
            <a:off x="465667" y="2920999"/>
            <a:ext cx="3225800" cy="3437467"/>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Turnaround Plan Progress:  Summer 2017 Developments</a:t>
            </a:r>
            <a:br>
              <a:rPr lang="en-US" dirty="0" smtClean="0"/>
            </a:br>
            <a:endParaRPr lang="en-US" dirty="0"/>
          </a:p>
        </p:txBody>
      </p:sp>
      <p:graphicFrame>
        <p:nvGraphicFramePr>
          <p:cNvPr id="6" name="Content Placeholder 5" descr="Elementary ELA curriculum units&#10;School improvement plans&#10;Budget improvements"/>
          <p:cNvGraphicFramePr>
            <a:graphicFrameLocks noGrp="1"/>
          </p:cNvGraphicFramePr>
          <p:nvPr>
            <p:ph idx="1"/>
            <p:extLst>
              <p:ext uri="{D42A27DB-BD31-4B8C-83A1-F6EECF244321}">
                <p14:modId xmlns:p14="http://schemas.microsoft.com/office/powerpoint/2010/main" val="1197843938"/>
              </p:ext>
            </p:extLst>
          </p:nvPr>
        </p:nvGraphicFramePr>
        <p:xfrm>
          <a:off x="4800600" y="731838"/>
          <a:ext cx="6492875"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half" idx="2"/>
          </p:nvPr>
        </p:nvSpPr>
        <p:spPr/>
        <p:txBody>
          <a:bodyPr/>
          <a:lstStyle/>
          <a:p>
            <a:endParaRPr lang="en-US" dirty="0"/>
          </a:p>
        </p:txBody>
      </p:sp>
      <p:pic>
        <p:nvPicPr>
          <p:cNvPr id="1026" name="Picture 2" descr="Photo inside a school classroom"/>
          <p:cNvPicPr>
            <a:picLocks noChangeAspect="1" noChangeArrowheads="1"/>
          </p:cNvPicPr>
          <p:nvPr/>
        </p:nvPicPr>
        <p:blipFill>
          <a:blip r:embed="rId8"/>
          <a:srcRect/>
          <a:stretch>
            <a:fillRect/>
          </a:stretch>
        </p:blipFill>
        <p:spPr bwMode="auto">
          <a:xfrm>
            <a:off x="465667" y="2920999"/>
            <a:ext cx="3225800" cy="3437467"/>
          </a:xfrm>
          <a:prstGeom prst="rect">
            <a:avLst/>
          </a:prstGeom>
          <a:noFill/>
          <a:ln>
            <a:solidFill>
              <a:schemeClr val="tx1"/>
            </a:solidFill>
          </a:ln>
        </p:spPr>
      </p:pic>
    </p:spTree>
    <p:extLst>
      <p:ext uri="{BB962C8B-B14F-4D97-AF65-F5344CB8AC3E}">
        <p14:creationId xmlns:p14="http://schemas.microsoft.com/office/powerpoint/2010/main" val="41810922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a:t>
            </a:r>
            <a:endParaRPr lang="en-US" dirty="0"/>
          </a:p>
        </p:txBody>
      </p:sp>
      <p:sp>
        <p:nvSpPr>
          <p:cNvPr id="3" name="Content Placeholder 2"/>
          <p:cNvSpPr>
            <a:spLocks noGrp="1"/>
          </p:cNvSpPr>
          <p:nvPr>
            <p:ph idx="1"/>
          </p:nvPr>
        </p:nvSpPr>
        <p:spPr/>
        <p:txBody>
          <a:bodyPr/>
          <a:lstStyle/>
          <a:p>
            <a:r>
              <a:rPr lang="en-US" sz="2800" dirty="0" smtClean="0"/>
              <a:t>Highlights</a:t>
            </a:r>
          </a:p>
          <a:p>
            <a:pPr>
              <a:buFont typeface="Wingdings" pitchFamily="2" charset="2"/>
              <a:buChar char="v"/>
            </a:pPr>
            <a:r>
              <a:rPr lang="en-US" dirty="0" smtClean="0"/>
              <a:t>	FY17 balanced budget</a:t>
            </a:r>
          </a:p>
          <a:p>
            <a:pPr>
              <a:buFont typeface="Wingdings" pitchFamily="2" charset="2"/>
              <a:buChar char="v"/>
            </a:pPr>
            <a:r>
              <a:rPr lang="en-US" dirty="0" smtClean="0"/>
              <a:t>	FY17 observations</a:t>
            </a:r>
          </a:p>
          <a:p>
            <a:pPr>
              <a:buFont typeface="Wingdings" pitchFamily="2" charset="2"/>
              <a:buChar char="v"/>
            </a:pPr>
            <a:r>
              <a:rPr lang="en-US" dirty="0" smtClean="0"/>
              <a:t>	FY18 budget funds priorities within district means</a:t>
            </a:r>
          </a:p>
        </p:txBody>
      </p:sp>
      <p:pic>
        <p:nvPicPr>
          <p:cNvPr id="2053" name="Picture 5" descr="Yellow school sign"/>
          <p:cNvPicPr>
            <a:picLocks noChangeAspect="1" noChangeArrowheads="1"/>
          </p:cNvPicPr>
          <p:nvPr/>
        </p:nvPicPr>
        <p:blipFill>
          <a:blip r:embed="rId3"/>
          <a:srcRect/>
          <a:stretch>
            <a:fillRect/>
          </a:stretch>
        </p:blipFill>
        <p:spPr bwMode="auto">
          <a:xfrm>
            <a:off x="8371002" y="1762812"/>
            <a:ext cx="3393649" cy="452486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FY17 - Revenues</a:t>
            </a:r>
            <a:endParaRPr lang="en-US" dirty="0"/>
          </a:p>
        </p:txBody>
      </p:sp>
      <p:pic>
        <p:nvPicPr>
          <p:cNvPr id="6" name="Content Placeholder 5" descr="Budget FY17 Revenues Pie Chart:&#10;Green - 61% State Funds&#10;Orange - 22% Local Funds&#10;Red - 10% Grants&#10;Brown - 7% Revolving Funds"/>
          <p:cNvPicPr>
            <a:picLocks noGrp="1" noChangeAspect="1"/>
          </p:cNvPicPr>
          <p:nvPr>
            <p:ph idx="1"/>
          </p:nvPr>
        </p:nvPicPr>
        <p:blipFill>
          <a:blip r:embed="rId3"/>
          <a:stretch>
            <a:fillRect/>
          </a:stretch>
        </p:blipFill>
        <p:spPr>
          <a:xfrm>
            <a:off x="4119241" y="1912938"/>
            <a:ext cx="4013844" cy="402272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FY17 - Grants</a:t>
            </a:r>
            <a:endParaRPr lang="en-US" dirty="0"/>
          </a:p>
        </p:txBody>
      </p:sp>
      <p:sp>
        <p:nvSpPr>
          <p:cNvPr id="3" name="Content Placeholder 2"/>
          <p:cNvSpPr>
            <a:spLocks noGrp="1"/>
          </p:cNvSpPr>
          <p:nvPr>
            <p:ph idx="1"/>
          </p:nvPr>
        </p:nvSpPr>
        <p:spPr/>
        <p:txBody>
          <a:bodyPr>
            <a:normAutofit fontScale="92500" lnSpcReduction="10000"/>
          </a:bodyPr>
          <a:lstStyle/>
          <a:p>
            <a:endParaRPr lang="en-US" b="1" dirty="0" smtClean="0"/>
          </a:p>
          <a:p>
            <a:r>
              <a:rPr lang="en-US" sz="2800" b="1" dirty="0" smtClean="0"/>
              <a:t>Entitlement Grants:		$2,285,468</a:t>
            </a:r>
          </a:p>
          <a:p>
            <a:endParaRPr lang="en-US" sz="2800" dirty="0" smtClean="0"/>
          </a:p>
          <a:p>
            <a:r>
              <a:rPr lang="en-US" sz="2800" b="1" dirty="0" smtClean="0"/>
              <a:t>Discretionary Grants:		$1,132,307</a:t>
            </a:r>
          </a:p>
          <a:p>
            <a:r>
              <a:rPr lang="en-US" sz="2400" dirty="0" smtClean="0"/>
              <a:t>Strategic Support Grant		$750,000</a:t>
            </a:r>
          </a:p>
          <a:p>
            <a:r>
              <a:rPr lang="en-US" sz="2400" dirty="0" smtClean="0"/>
              <a:t>School Redesign Grant (planning)	$302,007</a:t>
            </a:r>
          </a:p>
          <a:p>
            <a:r>
              <a:rPr lang="en-US" sz="2400" dirty="0" smtClean="0"/>
              <a:t>Nellie Mae Foundation			$80,000</a:t>
            </a:r>
          </a:p>
          <a:p>
            <a:endParaRPr lang="en-US" dirty="0" smtClean="0"/>
          </a:p>
          <a:p>
            <a:r>
              <a:rPr lang="en-US" sz="2400" dirty="0" smtClean="0"/>
              <a:t>Supplement </a:t>
            </a:r>
            <a:r>
              <a:rPr lang="en-US" sz="2400" dirty="0" err="1" smtClean="0"/>
              <a:t>vs</a:t>
            </a:r>
            <a:r>
              <a:rPr lang="en-US" sz="2400" dirty="0" smtClean="0"/>
              <a:t> Supplant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FY17 - Expenditures</a:t>
            </a:r>
            <a:endParaRPr lang="en-US" dirty="0"/>
          </a:p>
        </p:txBody>
      </p:sp>
      <p:sp>
        <p:nvSpPr>
          <p:cNvPr id="3" name="Content Placeholder 2"/>
          <p:cNvSpPr>
            <a:spLocks noGrp="1"/>
          </p:cNvSpPr>
          <p:nvPr>
            <p:ph idx="1"/>
          </p:nvPr>
        </p:nvSpPr>
        <p:spPr>
          <a:xfrm>
            <a:off x="1097280" y="1845734"/>
            <a:ext cx="10533888" cy="4023360"/>
          </a:xfrm>
        </p:spPr>
        <p:txBody>
          <a:bodyPr>
            <a:noAutofit/>
          </a:bodyPr>
          <a:lstStyle/>
          <a:p>
            <a:r>
              <a:rPr lang="en-US" sz="2400" b="1" dirty="0" smtClean="0"/>
              <a:t>General Fund:	</a:t>
            </a:r>
          </a:p>
          <a:p>
            <a:r>
              <a:rPr lang="en-US" sz="2400" dirty="0" smtClean="0"/>
              <a:t>Revenue		$26,133,400</a:t>
            </a:r>
          </a:p>
          <a:p>
            <a:r>
              <a:rPr lang="en-US" sz="2400" dirty="0" smtClean="0"/>
              <a:t>Expenses		$26,133,400</a:t>
            </a:r>
          </a:p>
          <a:p>
            <a:endParaRPr lang="en-US" sz="2400" dirty="0" smtClean="0"/>
          </a:p>
          <a:p>
            <a:r>
              <a:rPr lang="en-US" sz="2400" b="1" dirty="0" smtClean="0"/>
              <a:t>Grants:</a:t>
            </a:r>
            <a:r>
              <a:rPr lang="en-US" sz="2400" dirty="0" smtClean="0"/>
              <a:t>		$254,401 (supports grant-funded salaries for July and August)</a:t>
            </a:r>
            <a:endParaRPr lang="en-US" sz="2400" b="1" dirty="0" smtClean="0"/>
          </a:p>
          <a:p>
            <a:endParaRPr lang="en-US" sz="2400" dirty="0" smtClean="0"/>
          </a:p>
          <a:p>
            <a:r>
              <a:rPr lang="en-US" sz="2400" b="1" dirty="0" smtClean="0"/>
              <a:t>Revolving Funds:	</a:t>
            </a:r>
            <a:r>
              <a:rPr lang="en-US" sz="2400" dirty="0" smtClean="0"/>
              <a:t>$144,397 (not including school lunch)</a:t>
            </a:r>
          </a:p>
          <a:p>
            <a:endParaRPr 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FY17</a:t>
            </a:r>
            <a:endParaRPr lang="en-US" dirty="0"/>
          </a:p>
        </p:txBody>
      </p:sp>
      <p:sp>
        <p:nvSpPr>
          <p:cNvPr id="3" name="Content Placeholder 2"/>
          <p:cNvSpPr>
            <a:spLocks noGrp="1"/>
          </p:cNvSpPr>
          <p:nvPr>
            <p:ph idx="1"/>
          </p:nvPr>
        </p:nvSpPr>
        <p:spPr/>
        <p:txBody>
          <a:bodyPr>
            <a:normAutofit/>
          </a:bodyPr>
          <a:lstStyle/>
          <a:p>
            <a:pPr>
              <a:buNone/>
            </a:pPr>
            <a:r>
              <a:rPr lang="en-US" sz="2800" dirty="0" smtClean="0"/>
              <a:t> Summary</a:t>
            </a:r>
          </a:p>
          <a:p>
            <a:pPr>
              <a:buFont typeface="Wingdings" pitchFamily="2" charset="2"/>
              <a:buChar char="v"/>
            </a:pPr>
            <a:r>
              <a:rPr lang="en-US" sz="2800" dirty="0" smtClean="0"/>
              <a:t>  	</a:t>
            </a:r>
            <a:r>
              <a:rPr lang="en-US" sz="2200" dirty="0" smtClean="0"/>
              <a:t>Best practices not followed on a consistent basis</a:t>
            </a:r>
          </a:p>
          <a:p>
            <a:pPr>
              <a:buFont typeface="Wingdings" pitchFamily="2" charset="2"/>
              <a:buChar char="v"/>
            </a:pPr>
            <a:r>
              <a:rPr lang="en-US" sz="2200" dirty="0" smtClean="0"/>
              <a:t> 	Staff from ESE’s finance unit provided assistance in reconciling FY17 budget</a:t>
            </a:r>
          </a:p>
          <a:p>
            <a:pPr marL="973138" indent="-973138">
              <a:buFont typeface="Wingdings" pitchFamily="2" charset="2"/>
              <a:buChar char="v"/>
            </a:pPr>
            <a:r>
              <a:rPr lang="en-US" sz="2200" dirty="0" smtClean="0"/>
              <a:t>ESE finance staff also provided assistance to implement a fiscally sound FY18 budget</a:t>
            </a:r>
          </a:p>
          <a:p>
            <a:pPr marL="973138" indent="-973138">
              <a:buFont typeface="Wingdings" pitchFamily="2" charset="2"/>
              <a:buChar char="v"/>
            </a:pPr>
            <a:r>
              <a:rPr lang="en-US" sz="2200" dirty="0" smtClean="0"/>
              <a:t>Providing training to administrators on improved business practices</a:t>
            </a:r>
          </a:p>
          <a:p>
            <a:pPr>
              <a:buFont typeface="Wingdings" pitchFamily="2" charset="2"/>
              <a:buChar char="v"/>
            </a:pPr>
            <a:r>
              <a:rPr lang="en-US" sz="2200" dirty="0" smtClean="0"/>
              <a:t>	 Currently finalizing contract for Lead Partner to manage district’s business 	operations </a:t>
            </a:r>
          </a:p>
          <a:p>
            <a:pPr>
              <a:buFont typeface="Wingdings" pitchFamily="2" charset="2"/>
              <a:buChar char="v"/>
            </a:pPr>
            <a:endParaRPr lang="en-US" sz="2800" dirty="0"/>
          </a:p>
        </p:txBody>
      </p:sp>
    </p:spTree>
    <p:extLst>
      <p:ext uri="{BB962C8B-B14F-4D97-AF65-F5344CB8AC3E}">
        <p14:creationId xmlns:p14="http://schemas.microsoft.com/office/powerpoint/2010/main" val="3381333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DropOffZoneRoutingForm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ti_RoutingExistingProperties xmlns="0a4e05da-b9bc-4326-ad73-01ef31b95567" xsi:nil="true"/>
    <_dlc_DocIdPersistId xmlns="733efe1c-5bbe-4968-87dc-d400e65c879f">true</_dlc_DocIdPersistId>
    <_dlc_DocId xmlns="733efe1c-5bbe-4968-87dc-d400e65c879f">DESE-231-35595</_dlc_DocId>
    <_dlc_DocIdUrl xmlns="733efe1c-5bbe-4968-87dc-d400e65c879f">
      <Url>https://sharepoint.doemass.org/ese/webteam/cps/_layouts/DocIdRedir.aspx?ID=DESE-231-35595</Url>
      <Description>DESE-231-35595</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24261BFE874874F899C38CF9C771BFF" ma:contentTypeVersion="7" ma:contentTypeDescription="Create a new document." ma:contentTypeScope="" ma:versionID="3a5a55f13e9bb649c79d8b6e4cc9fe8c">
  <xsd:schema xmlns:xsd="http://www.w3.org/2001/XMLSchema" xmlns:xs="http://www.w3.org/2001/XMLSchema" xmlns:p="http://schemas.microsoft.com/office/2006/metadata/properties" xmlns:ns2="0a4e05da-b9bc-4326-ad73-01ef31b95567" xmlns:ns3="733efe1c-5bbe-4968-87dc-d400e65c879f" targetNamespace="http://schemas.microsoft.com/office/2006/metadata/properties" ma:root="true" ma:fieldsID="9f746412060615af2bac066d19f8186c" ns2:_="" ns3:_="">
    <xsd:import namespace="0a4e05da-b9bc-4326-ad73-01ef31b95567"/>
    <xsd:import namespace="733efe1c-5bbe-4968-87dc-d400e65c879f"/>
    <xsd:element name="properties">
      <xsd:complexType>
        <xsd:sequence>
          <xsd:element name="documentManagement">
            <xsd:complexType>
              <xsd:all>
                <xsd:element ref="ns2:_vti_RoutingExistingPropertie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4e05da-b9bc-4326-ad73-01ef31b95567" elementFormDefault="qualified">
    <xsd:import namespace="http://schemas.microsoft.com/office/2006/documentManagement/types"/>
    <xsd:import namespace="http://schemas.microsoft.com/office/infopath/2007/PartnerControls"/>
    <xsd:element name="_vti_RoutingExistingProperties" ma:index="8" nillable="true" ma:displayName="Original Properties" ma:hidden="true" ma:internalName="_vti_RoutingExistingProperti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3efe1c-5bbe-4968-87dc-d400e65c879f"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86546A-7629-4AA3-A702-BAE14A5B5780}">
  <ds:schemaRefs>
    <ds:schemaRef ds:uri="http://schemas.microsoft.com/sharepoint/events"/>
  </ds:schemaRefs>
</ds:datastoreItem>
</file>

<file path=customXml/itemProps2.xml><?xml version="1.0" encoding="utf-8"?>
<ds:datastoreItem xmlns:ds="http://schemas.openxmlformats.org/officeDocument/2006/customXml" ds:itemID="{96083AF0-0213-43AA-86C5-C4D1EF2985F3}">
  <ds:schemaRefs>
    <ds:schemaRef ds:uri="http://schemas.microsoft.com/sharepoint/v3/contenttype/forms"/>
  </ds:schemaRefs>
</ds:datastoreItem>
</file>

<file path=customXml/itemProps3.xml><?xml version="1.0" encoding="utf-8"?>
<ds:datastoreItem xmlns:ds="http://schemas.openxmlformats.org/officeDocument/2006/customXml" ds:itemID="{DBCAC9B1-A8D6-4D80-9F34-F906A9D6635E}">
  <ds:schemaRefs>
    <ds:schemaRef ds:uri="http://schemas.microsoft.com/office/2006/metadata/properties"/>
    <ds:schemaRef ds:uri="http://schemas.microsoft.com/office/infopath/2007/PartnerControls"/>
    <ds:schemaRef ds:uri="0a4e05da-b9bc-4326-ad73-01ef31b95567"/>
    <ds:schemaRef ds:uri="733efe1c-5bbe-4968-87dc-d400e65c879f"/>
  </ds:schemaRefs>
</ds:datastoreItem>
</file>

<file path=customXml/itemProps4.xml><?xml version="1.0" encoding="utf-8"?>
<ds:datastoreItem xmlns:ds="http://schemas.openxmlformats.org/officeDocument/2006/customXml" ds:itemID="{7C106207-90EE-49EC-B90D-1463FBD058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4e05da-b9bc-4326-ad73-01ef31b95567"/>
    <ds:schemaRef ds:uri="733efe1c-5bbe-4968-87dc-d400e65c87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3806</TotalTime>
  <Words>393</Words>
  <Application>Microsoft Office PowerPoint</Application>
  <PresentationFormat>Widescreen</PresentationFormat>
  <Paragraphs>100</Paragraphs>
  <Slides>17</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Retrospect</vt:lpstr>
      <vt:lpstr>Update on Southbridge Public Schools</vt:lpstr>
      <vt:lpstr>School Year 2016-2017 Update  And Looking Ahead to School Year 2017-2018</vt:lpstr>
      <vt:lpstr>Turnaround Plan Progress:  SY17 Selected Achievements </vt:lpstr>
      <vt:lpstr>Turnaround Plan Progress:  Summer 2017 Developments </vt:lpstr>
      <vt:lpstr>Budget</vt:lpstr>
      <vt:lpstr>Budget FY17 - Revenues</vt:lpstr>
      <vt:lpstr>Budget FY17 - Grants</vt:lpstr>
      <vt:lpstr>Budget FY17 - Expenditures</vt:lpstr>
      <vt:lpstr>Budget FY17</vt:lpstr>
      <vt:lpstr>FY18 Budget</vt:lpstr>
      <vt:lpstr>SY18: Turnaround Plan Developments</vt:lpstr>
      <vt:lpstr>Receiver Search</vt:lpstr>
      <vt:lpstr>School-Level Involvement in TAP</vt:lpstr>
      <vt:lpstr>School Committee Involvement in TAP</vt:lpstr>
      <vt:lpstr>SEA Update</vt:lpstr>
      <vt:lpstr>Looking ahead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BESE Aug. 2017 Item 2:PowerPoint Presentation</dc:title>
  <dc:creator>ESE</dc:creator>
  <cp:lastModifiedBy>dzou</cp:lastModifiedBy>
  <cp:revision>53</cp:revision>
  <dcterms:created xsi:type="dcterms:W3CDTF">2014-09-12T02:11:56Z</dcterms:created>
  <dcterms:modified xsi:type="dcterms:W3CDTF">2017-08-18T15:58:21Z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Aug 18 2017</vt:lpwstr>
  </property>
</Properties>
</file>