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5"/>
  </p:sldMasterIdLst>
  <p:notesMasterIdLst>
    <p:notesMasterId r:id="rId21"/>
  </p:notesMasterIdLst>
  <p:handoutMasterIdLst>
    <p:handoutMasterId r:id="rId22"/>
  </p:handoutMasterIdLst>
  <p:sldIdLst>
    <p:sldId id="256" r:id="rId6"/>
    <p:sldId id="298" r:id="rId7"/>
    <p:sldId id="365" r:id="rId8"/>
    <p:sldId id="384" r:id="rId9"/>
    <p:sldId id="363" r:id="rId10"/>
    <p:sldId id="382" r:id="rId11"/>
    <p:sldId id="364" r:id="rId12"/>
    <p:sldId id="383" r:id="rId13"/>
    <p:sldId id="318" r:id="rId14"/>
    <p:sldId id="367" r:id="rId15"/>
    <p:sldId id="371" r:id="rId16"/>
    <p:sldId id="375" r:id="rId17"/>
    <p:sldId id="376" r:id="rId18"/>
    <p:sldId id="381" r:id="rId19"/>
    <p:sldId id="379"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gray"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3226" autoAdjust="0"/>
  </p:normalViewPr>
  <p:slideViewPr>
    <p:cSldViewPr>
      <p:cViewPr varScale="1">
        <p:scale>
          <a:sx n="124" d="100"/>
          <a:sy n="124" d="100"/>
        </p:scale>
        <p:origin x="576" y="102"/>
      </p:cViewPr>
      <p:guideLst>
        <p:guide orient="horz" pos="2160"/>
        <p:guide pos="3168"/>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44" y="-7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829967"/>
            <a:ext cx="4595707" cy="311493"/>
          </a:xfrm>
          <a:prstGeom prst="rect">
            <a:avLst/>
          </a:prstGeom>
        </p:spPr>
        <p:txBody>
          <a:bodyPr vert="horz" lIns="93177" tIns="46589" rIns="93177" bIns="46589" rtlCol="0" anchor="b"/>
          <a:lstStyle>
            <a:lvl1pPr algn="l">
              <a:defRPr sz="1200"/>
            </a:lvl1pPr>
          </a:lstStyle>
          <a:p>
            <a:r>
              <a:rPr lang="en-US" smtClean="0"/>
              <a:t>Massachusetts Department of Elementary and Secondary Education</a:t>
            </a:r>
            <a:endParaRPr lang="en-US"/>
          </a:p>
        </p:txBody>
      </p:sp>
    </p:spTree>
    <p:extLst>
      <p:ext uri="{BB962C8B-B14F-4D97-AF65-F5344CB8AC3E}">
        <p14:creationId xmlns:p14="http://schemas.microsoft.com/office/powerpoint/2010/main" val="4856118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063F597-CE17-476A-A5CB-91589ED997B7}" type="datetimeFigureOut">
              <a:rPr lang="en-US" smtClean="0"/>
              <a:pPr/>
              <a:t>9/28/2017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p14="http://schemas.microsoft.com/office/powerpoint/2010/main" val="34700118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5724FF-A098-4B60-9000-6891DF0985A5}"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5724FF-A098-4B60-9000-6891DF0985A5}"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5724FF-A098-4B60-9000-6891DF0985A5}"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329F00BF-16F7-4244-9B81-7C1977216FB7}" type="datetime1">
              <a:rPr lang="en-US" smtClean="0"/>
              <a:pPr/>
              <a:t>9/28/2017</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098D6-2D20-4208-89B5-5C9C93FD3B9C}" type="datetime1">
              <a:rPr lang="en-US" smtClean="0"/>
              <a:pPr/>
              <a:t>9/28/2017</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F530F-DD69-4AAF-933D-2541E67ED0F0}" type="datetime1">
              <a:rPr lang="en-US" smtClean="0"/>
              <a:pPr/>
              <a:t>9/28/2017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CD9695-9C58-45CF-AA0A-668F1FD89B52}" type="datetime1">
              <a:rPr lang="en-US" smtClean="0"/>
              <a:pPr/>
              <a:t>9/28/2017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393E69-33E4-40E8-827D-F81E9306DAAD}" type="datetime1">
              <a:rPr lang="en-US" smtClean="0"/>
              <a:pPr/>
              <a:t>9/28/2017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70204E-D2FB-4509-9C0E-20E992819A1F}" type="datetime1">
              <a:rPr lang="en-US" smtClean="0"/>
              <a:pPr/>
              <a:t>9/28/2017</a:t>
            </a:fld>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FB1527-9399-4AF0-976F-32E46C4608F7}" type="datetime1">
              <a:rPr lang="en-US" smtClean="0"/>
              <a:pPr/>
              <a:t>9/28/2017</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B5CC50-A53C-4EE0-B3E5-FFFE48166387}" type="datetime1">
              <a:rPr lang="en-US" smtClean="0"/>
              <a:pPr/>
              <a:t>9/28/2017</a:t>
            </a:fld>
            <a:endParaRPr lang="en-US"/>
          </a:p>
        </p:txBody>
      </p:sp>
      <p:sp>
        <p:nvSpPr>
          <p:cNvPr id="8" name="Footer Placeholder 7"/>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374E21-F4E4-45C2-9FC0-A3874452D867}" type="datetime1">
              <a:rPr lang="en-US" smtClean="0"/>
              <a:pPr/>
              <a:t>9/28/2017</a:t>
            </a:fld>
            <a:endParaRPr lang="en-US"/>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37B62-3215-4C05-B1E4-49900ACF6192}" type="datetime1">
              <a:rPr lang="en-US" smtClean="0"/>
              <a:pPr/>
              <a:t>9/28/2017</a:t>
            </a:fld>
            <a:endParaRPr lang="en-US"/>
          </a:p>
        </p:txBody>
      </p:sp>
      <p:sp>
        <p:nvSpPr>
          <p:cNvPr id="3" name="Footer Placeholder 2"/>
          <p:cNvSpPr>
            <a:spLocks noGrp="1"/>
          </p:cNvSpPr>
          <p:nvPr>
            <p:ph type="ftr" sz="quarter" idx="11"/>
          </p:nvPr>
        </p:nvSpPr>
        <p:spPr/>
        <p:txBody>
          <a:bodyPr/>
          <a:lstStyle/>
          <a:p>
            <a:r>
              <a:rPr lang="en-US" smtClean="0"/>
              <a:t>Massachusetts Department of Elementary and Secondary Education</a:t>
            </a:r>
            <a:endParaRPr lang="en-US"/>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A6F6C-00D8-4372-B6B3-7E2D1A2669FA}" type="datetime1">
              <a:rPr lang="en-US" smtClean="0"/>
              <a:pPr/>
              <a:t>9/28/2017</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smtClean="0"/>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Every Student Succeeds Act (ESSA) State Plan: Update</a:t>
            </a:r>
            <a:endParaRPr lang="en-US" dirty="0"/>
          </a:p>
        </p:txBody>
      </p:sp>
      <p:sp>
        <p:nvSpPr>
          <p:cNvPr id="3" name="Subtitle 2"/>
          <p:cNvSpPr>
            <a:spLocks noGrp="1"/>
          </p:cNvSpPr>
          <p:nvPr>
            <p:ph type="subTitle" idx="1"/>
          </p:nvPr>
        </p:nvSpPr>
        <p:spPr>
          <a:xfrm>
            <a:off x="533400" y="3733800"/>
            <a:ext cx="6400800" cy="1524000"/>
          </a:xfrm>
        </p:spPr>
        <p:txBody>
          <a:bodyPr>
            <a:normAutofit fontScale="92500" lnSpcReduction="20000"/>
          </a:bodyPr>
          <a:lstStyle/>
          <a:p>
            <a:r>
              <a:rPr lang="en-US" dirty="0" smtClean="0"/>
              <a:t>Presentation to the Board of Elementary and Secondary Education</a:t>
            </a:r>
          </a:p>
          <a:p>
            <a:endParaRPr lang="en-US" dirty="0" smtClean="0"/>
          </a:p>
          <a:p>
            <a:r>
              <a:rPr lang="en-US" dirty="0" smtClean="0"/>
              <a:t>September 26, 2017</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2017 Accountability Reporting - Reminders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7924800" cy="1782762"/>
          </a:xfrm>
        </p:spPr>
        <p:txBody>
          <a:bodyPr>
            <a:normAutofit fontScale="90000"/>
          </a:bodyPr>
          <a:lstStyle/>
          <a:p>
            <a:r>
              <a:rPr lang="en-US" dirty="0" smtClean="0"/>
              <a:t>Amendment to 603 CMR 2.00: </a:t>
            </a:r>
            <a:r>
              <a:rPr lang="en-US" i="1" dirty="0" smtClean="0"/>
              <a:t>Accountability and Assistance for School Districts and Schools</a:t>
            </a:r>
            <a:endParaRPr lang="en-US" i="1" dirty="0"/>
          </a:p>
        </p:txBody>
      </p:sp>
      <p:sp>
        <p:nvSpPr>
          <p:cNvPr id="5" name="Content Placeholder 4"/>
          <p:cNvSpPr>
            <a:spLocks noGrp="1"/>
          </p:cNvSpPr>
          <p:nvPr>
            <p:ph idx="1"/>
          </p:nvPr>
        </p:nvSpPr>
        <p:spPr>
          <a:xfrm>
            <a:off x="609600" y="2362200"/>
            <a:ext cx="7924800" cy="3763963"/>
          </a:xfrm>
        </p:spPr>
        <p:txBody>
          <a:bodyPr>
            <a:normAutofit fontScale="92500" lnSpcReduction="10000"/>
          </a:bodyPr>
          <a:lstStyle/>
          <a:p>
            <a:r>
              <a:rPr lang="en-US" dirty="0" smtClean="0"/>
              <a:t>Approved at the April 2017 BESE meeting</a:t>
            </a:r>
          </a:p>
          <a:p>
            <a:endParaRPr lang="en-US" dirty="0" smtClean="0"/>
          </a:p>
          <a:p>
            <a:r>
              <a:rPr lang="en-US" dirty="0" smtClean="0"/>
              <a:t>Allows ESE to refrain from placing certain schools into Levels 1-3 at the beginning of the 2017-18 school year</a:t>
            </a:r>
          </a:p>
          <a:p>
            <a:pPr lvl="1"/>
            <a:r>
              <a:rPr lang="en-US" dirty="0" smtClean="0"/>
              <a:t>Applies to one year only</a:t>
            </a:r>
          </a:p>
          <a:p>
            <a:pPr lvl="1"/>
            <a:r>
              <a:rPr lang="en-US" dirty="0" smtClean="0"/>
              <a:t>Impacts schools serving grades 3-8 that administered Next-Generation MCAS tests in spring 2017</a:t>
            </a:r>
          </a:p>
          <a:p>
            <a:pPr lvl="1"/>
            <a:r>
              <a:rPr lang="en-US" dirty="0" smtClean="0"/>
              <a:t>Does not impact high schools serving grades 9-12 that did not administer Next-Generation MCAS</a:t>
            </a:r>
          </a:p>
          <a:p>
            <a:pPr lvl="1"/>
            <a:endParaRPr lang="en-US" dirty="0"/>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dirty="0"/>
          </a:p>
        </p:txBody>
      </p:sp>
      <p:sp>
        <p:nvSpPr>
          <p:cNvPr id="8" name="Slide Number Placeholder 7"/>
          <p:cNvSpPr>
            <a:spLocks noGrp="1"/>
          </p:cNvSpPr>
          <p:nvPr>
            <p:ph type="sldNum" sz="quarter" idx="12"/>
          </p:nvPr>
        </p:nvSpPr>
        <p:spPr/>
        <p:txBody>
          <a:bodyPr/>
          <a:lstStyle/>
          <a:p>
            <a:fld id="{BD26C40E-487C-40A4-A841-8174FD7B7142}"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Reporting details</a:t>
            </a:r>
            <a:endParaRPr lang="en-US" dirty="0"/>
          </a:p>
        </p:txBody>
      </p:sp>
      <p:sp>
        <p:nvSpPr>
          <p:cNvPr id="3" name="Content Placeholder 2"/>
          <p:cNvSpPr>
            <a:spLocks noGrp="1"/>
          </p:cNvSpPr>
          <p:nvPr>
            <p:ph idx="1"/>
          </p:nvPr>
        </p:nvSpPr>
        <p:spPr/>
        <p:txBody>
          <a:bodyPr>
            <a:normAutofit/>
          </a:bodyPr>
          <a:lstStyle/>
          <a:p>
            <a:r>
              <a:rPr lang="en-US" dirty="0" smtClean="0"/>
              <a:t>Schools and districts administering Next-Generation MCAS in grades 3-8 that have participation rates below 90% will be placed into Level 3</a:t>
            </a:r>
          </a:p>
          <a:p>
            <a:endParaRPr lang="en-US" dirty="0" smtClean="0"/>
          </a:p>
          <a:p>
            <a:r>
              <a:rPr lang="en-US" dirty="0" smtClean="0"/>
              <a:t>Schools serving a combination of grades 3-8 and 9-12 that have persistently low graduation rates for any group will be placed into Level 3</a:t>
            </a:r>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Reporting details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Current Level 4 or 5 schools or districts that are not exiting will maintain their level designation</a:t>
            </a:r>
          </a:p>
          <a:p>
            <a:endParaRPr lang="en-US" dirty="0" smtClean="0"/>
          </a:p>
          <a:p>
            <a:r>
              <a:rPr lang="en-US" b="1" dirty="0" smtClean="0"/>
              <a:t>All other Next-Generation MCAS  schools </a:t>
            </a:r>
            <a:r>
              <a:rPr lang="en-US" dirty="0" smtClean="0"/>
              <a:t>meeting participation and graduation rate requirements will not receive a school percentile, Progress and Performance Index (PPI), or accountability and assistance level (1-3)</a:t>
            </a:r>
          </a:p>
          <a:p>
            <a:endParaRPr lang="en-US" dirty="0" smtClean="0"/>
          </a:p>
          <a:p>
            <a:r>
              <a:rPr lang="en-US" dirty="0" smtClean="0"/>
              <a:t>No new Level 4 or Level 5 schools will be identified among schools serving grades 3-8 in 2017</a:t>
            </a:r>
          </a:p>
          <a:p>
            <a:pPr lvl="1"/>
            <a:r>
              <a:rPr lang="en-US" dirty="0" smtClean="0"/>
              <a:t>Low-performing high schools remain eligible for Level 4 and 5 designations</a:t>
            </a:r>
          </a:p>
          <a:p>
            <a:endParaRPr lang="en-US" dirty="0" smtClean="0"/>
          </a:p>
          <a:p>
            <a:r>
              <a:rPr lang="en-US" dirty="0" smtClean="0"/>
              <a:t>2017 assessment results will serve as the new baseline for target-setting in 2018 and beyond</a:t>
            </a:r>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4000" dirty="0" smtClean="0"/>
              <a:t>Data reported in 2017</a:t>
            </a:r>
            <a:endParaRPr lang="en-US" sz="4000" dirty="0"/>
          </a:p>
        </p:txBody>
      </p:sp>
      <p:graphicFrame>
        <p:nvGraphicFramePr>
          <p:cNvPr id="9" name="Content Placeholder 8"/>
          <p:cNvGraphicFramePr>
            <a:graphicFrameLocks noGrp="1"/>
          </p:cNvGraphicFramePr>
          <p:nvPr>
            <p:ph idx="1"/>
          </p:nvPr>
        </p:nvGraphicFramePr>
        <p:xfrm>
          <a:off x="609600" y="1295400"/>
          <a:ext cx="7924800" cy="4754880"/>
        </p:xfrm>
        <a:graphic>
          <a:graphicData uri="http://schemas.openxmlformats.org/drawingml/2006/table">
            <a:tbl>
              <a:tblPr firstRow="1" bandRow="1">
                <a:tableStyleId>{073A0DAA-6AF3-43AB-8588-CEC1D06C72B9}</a:tableStyleId>
              </a:tblPr>
              <a:tblGrid>
                <a:gridCol w="38862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70840">
                <a:tc>
                  <a:txBody>
                    <a:bodyPr/>
                    <a:lstStyle/>
                    <a:p>
                      <a:pPr marL="0" indent="0" algn="ctr">
                        <a:buNone/>
                      </a:pPr>
                      <a:r>
                        <a:rPr lang="en-US" sz="1800" dirty="0" smtClean="0">
                          <a:solidFill>
                            <a:schemeClr val="bg1"/>
                          </a:solidFill>
                        </a:rPr>
                        <a:t>Schools administering legacy MCAS tests only (high schools)</a:t>
                      </a:r>
                    </a:p>
                  </a:txBody>
                  <a:tcPr anchor="ctr"/>
                </a:tc>
                <a:tc>
                  <a:txBody>
                    <a:bodyPr/>
                    <a:lstStyle/>
                    <a:p>
                      <a:pPr marL="0" indent="0" algn="ctr">
                        <a:buNone/>
                      </a:pPr>
                      <a:endParaRPr lang="en-US" sz="1800" dirty="0" smtClean="0">
                        <a:solidFill>
                          <a:schemeClr val="bg1"/>
                        </a:solidFill>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Schools administering Next-Generation</a:t>
                      </a:r>
                      <a:r>
                        <a:rPr lang="en-US" sz="1800" baseline="0" dirty="0" smtClean="0">
                          <a:solidFill>
                            <a:schemeClr val="bg1"/>
                          </a:solidFill>
                        </a:rPr>
                        <a:t> MCAS tests in grades 3-8</a:t>
                      </a:r>
                      <a:endParaRPr lang="en-US" sz="1800" dirty="0" smtClean="0">
                        <a:solidFill>
                          <a:schemeClr val="bg1"/>
                        </a:solidFill>
                      </a:endParaRP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Performance on all accountability indicators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t>Next-Generation MCAS achievement percentiles</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Progress and Performance Index (PPI) data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t>Transitional student growth percentiles</a:t>
                      </a: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School accountability percentiles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a:noFill/>
                  </a:tcPr>
                </a:tc>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Accountability and assistance levels</a:t>
                      </a:r>
                    </a:p>
                    <a:p>
                      <a:pPr marL="173038" marR="0" indent="-17303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800" dirty="0" smtClean="0"/>
                        <a:t>No level</a:t>
                      </a:r>
                    </a:p>
                    <a:p>
                      <a:pPr marL="173038" marR="0" indent="-17303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800" kern="1200" dirty="0" smtClean="0">
                          <a:solidFill>
                            <a:schemeClr val="dk1"/>
                          </a:solidFill>
                          <a:latin typeface="+mn-lt"/>
                          <a:ea typeface="+mn-ea"/>
                          <a:cs typeface="+mn-cs"/>
                        </a:rPr>
                        <a:t>Level 3</a:t>
                      </a:r>
                    </a:p>
                    <a:p>
                      <a:pPr marL="404813" marR="0" indent="-173038" algn="l" defTabSz="914400" rtl="0" eaLnBrk="1" fontAlgn="auto" latinLnBrk="0" hangingPunct="1">
                        <a:lnSpc>
                          <a:spcPct val="100000"/>
                        </a:lnSpc>
                        <a:spcBef>
                          <a:spcPts val="0"/>
                        </a:spcBef>
                        <a:spcAft>
                          <a:spcPts val="0"/>
                        </a:spcAft>
                        <a:buClrTx/>
                        <a:buSzTx/>
                        <a:buFont typeface="Calibri" pitchFamily="34" charset="0"/>
                        <a:buChar char="−"/>
                        <a:tabLst/>
                        <a:defRPr/>
                      </a:pPr>
                      <a:r>
                        <a:rPr lang="en-US" sz="1800" kern="1200" dirty="0" smtClean="0">
                          <a:solidFill>
                            <a:schemeClr val="dk1"/>
                          </a:solidFill>
                          <a:latin typeface="+mn-lt"/>
                          <a:ea typeface="+mn-ea"/>
                          <a:cs typeface="+mn-cs"/>
                        </a:rPr>
                        <a:t>Very low assessment participation</a:t>
                      </a:r>
                    </a:p>
                    <a:p>
                      <a:pPr marL="404813" marR="0" indent="-173038" algn="l" defTabSz="914400" rtl="0" eaLnBrk="1" fontAlgn="auto" latinLnBrk="0" hangingPunct="1">
                        <a:lnSpc>
                          <a:spcPct val="100000"/>
                        </a:lnSpc>
                        <a:spcBef>
                          <a:spcPts val="0"/>
                        </a:spcBef>
                        <a:spcAft>
                          <a:spcPts val="0"/>
                        </a:spcAft>
                        <a:buClrTx/>
                        <a:buSzTx/>
                        <a:buFont typeface="Calibri" pitchFamily="34" charset="0"/>
                        <a:buChar char="−"/>
                        <a:tabLst/>
                        <a:defRPr/>
                      </a:pPr>
                      <a:r>
                        <a:rPr lang="en-US" sz="1800" kern="1200" dirty="0" smtClean="0">
                          <a:solidFill>
                            <a:schemeClr val="dk1"/>
                          </a:solidFill>
                          <a:latin typeface="+mn-lt"/>
                          <a:ea typeface="+mn-ea"/>
                          <a:cs typeface="+mn-cs"/>
                        </a:rPr>
                        <a:t>Persistently low graduation rates</a:t>
                      </a:r>
                    </a:p>
                    <a:p>
                      <a:pPr marL="173038" marR="0" indent="-173038"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800" kern="1200" dirty="0" smtClean="0">
                          <a:solidFill>
                            <a:schemeClr val="dk1"/>
                          </a:solidFill>
                          <a:latin typeface="+mn-lt"/>
                          <a:ea typeface="+mn-ea"/>
                          <a:cs typeface="+mn-cs"/>
                        </a:rPr>
                        <a:t>Current Level 4</a:t>
                      </a:r>
                      <a:r>
                        <a:rPr lang="en-US" sz="1800" kern="1200" baseline="0" dirty="0" smtClean="0">
                          <a:solidFill>
                            <a:schemeClr val="dk1"/>
                          </a:solidFill>
                          <a:latin typeface="+mn-lt"/>
                          <a:ea typeface="+mn-ea"/>
                          <a:cs typeface="+mn-cs"/>
                        </a:rPr>
                        <a:t> and Level </a:t>
                      </a:r>
                      <a:r>
                        <a:rPr lang="en-US" sz="1800" kern="1200" dirty="0" smtClean="0">
                          <a:solidFill>
                            <a:schemeClr val="dk1"/>
                          </a:solidFill>
                          <a:latin typeface="+mn-lt"/>
                          <a:ea typeface="+mn-ea"/>
                          <a:cs typeface="+mn-cs"/>
                        </a:rPr>
                        <a:t>5 schools</a:t>
                      </a:r>
                      <a:endParaRPr lang="en-US" sz="1800" dirty="0" smtClean="0"/>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Accountability and assistance levels (1-5)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a:noFill/>
                  </a:tcPr>
                </a:tc>
                <a:tc vMerge="1">
                  <a:txBody>
                    <a:bodyPr/>
                    <a:lstStyle/>
                    <a:p>
                      <a:endParaRPr lang="en-US" sz="1800"/>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Schools identified for low or very low assessment participation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a:noFill/>
                  </a:tcPr>
                </a:tc>
                <a:tc vMerge="1">
                  <a:txBody>
                    <a:bodyPr/>
                    <a:lstStyle/>
                    <a:p>
                      <a:endParaRPr lang="en-US" sz="1800"/>
                    </a:p>
                  </a:txBody>
                  <a:tcPr/>
                </a:tc>
                <a:extLst>
                  <a:ext uri="{0D108BD9-81ED-4DB2-BD59-A6C34878D82A}">
                    <a16:rowId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Schools identified for persistently low graduation rates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a:noFill/>
                  </a:tcPr>
                </a:tc>
                <a:tc vMerge="1">
                  <a:txBody>
                    <a:bodyPr/>
                    <a:lstStyle/>
                    <a:p>
                      <a:endParaRPr lang="en-US" sz="1800" dirty="0"/>
                    </a:p>
                  </a:txBody>
                  <a:tcPr/>
                </a:tc>
                <a:extLst>
                  <a:ext uri="{0D108BD9-81ED-4DB2-BD59-A6C34878D82A}">
                    <a16:rowId xmlns:a16="http://schemas.microsoft.com/office/drawing/2014/main" val="10006"/>
                  </a:ext>
                </a:extLst>
              </a:tr>
            </a:tbl>
          </a:graphicData>
        </a:graphic>
      </p:graphicFrame>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2017 Reporting schedule</a:t>
            </a:r>
            <a:endParaRPr lang="en-US" sz="4000"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15</a:t>
            </a:fld>
            <a:endParaRPr lang="en-US"/>
          </a:p>
        </p:txBody>
      </p:sp>
      <p:graphicFrame>
        <p:nvGraphicFramePr>
          <p:cNvPr id="6" name="Content Placeholder 10"/>
          <p:cNvGraphicFramePr>
            <a:graphicFrameLocks noGrp="1"/>
          </p:cNvGraphicFramePr>
          <p:nvPr>
            <p:ph idx="1"/>
            <p:extLst>
              <p:ext uri="{D42A27DB-BD31-4B8C-83A1-F6EECF244321}">
                <p14:modId xmlns:p14="http://schemas.microsoft.com/office/powerpoint/2010/main" val="4085999563"/>
              </p:ext>
            </p:extLst>
          </p:nvPr>
        </p:nvGraphicFramePr>
        <p:xfrm>
          <a:off x="685800" y="1445166"/>
          <a:ext cx="7772400" cy="2720468"/>
        </p:xfrm>
        <a:graphic>
          <a:graphicData uri="http://schemas.openxmlformats.org/drawingml/2006/table">
            <a:tbl>
              <a:tblPr firstRow="1" bandRow="1">
                <a:tableStyleId>{073A0DAA-6AF3-43AB-8588-CEC1D06C72B9}</a:tableStyleId>
              </a:tblPr>
              <a:tblGrid>
                <a:gridCol w="1905000">
                  <a:extLst>
                    <a:ext uri="{9D8B030D-6E8A-4147-A177-3AD203B41FA5}">
                      <a16:colId xmlns:a16="http://schemas.microsoft.com/office/drawing/2014/main" val="20000"/>
                    </a:ext>
                  </a:extLst>
                </a:gridCol>
                <a:gridCol w="5867400">
                  <a:extLst>
                    <a:ext uri="{9D8B030D-6E8A-4147-A177-3AD203B41FA5}">
                      <a16:colId xmlns:a16="http://schemas.microsoft.com/office/drawing/2014/main" val="20001"/>
                    </a:ext>
                  </a:extLst>
                </a:gridCol>
              </a:tblGrid>
              <a:tr h="574905">
                <a:tc>
                  <a:txBody>
                    <a:bodyPr/>
                    <a:lstStyle/>
                    <a:p>
                      <a:pPr algn="l"/>
                      <a:r>
                        <a:rPr lang="en-US" sz="2000" dirty="0" smtClean="0"/>
                        <a:t>Tentative date(s)</a:t>
                      </a:r>
                      <a:endParaRPr lang="en-US" sz="2000" dirty="0"/>
                    </a:p>
                  </a:txBody>
                  <a:tcPr anchor="ctr"/>
                </a:tc>
                <a:tc>
                  <a:txBody>
                    <a:bodyPr/>
                    <a:lstStyle/>
                    <a:p>
                      <a:pPr algn="l"/>
                      <a:r>
                        <a:rPr lang="en-US" sz="2000" dirty="0" smtClean="0"/>
                        <a:t>Activity</a:t>
                      </a:r>
                      <a:endParaRPr lang="en-US" sz="2000" dirty="0"/>
                    </a:p>
                  </a:txBody>
                  <a:tcPr anchor="ctr"/>
                </a:tc>
                <a:extLst>
                  <a:ext uri="{0D108BD9-81ED-4DB2-BD59-A6C34878D82A}">
                    <a16:rowId xmlns:a16="http://schemas.microsoft.com/office/drawing/2014/main" val="10000"/>
                  </a:ext>
                </a:extLst>
              </a:tr>
              <a:tr h="708788">
                <a:tc>
                  <a:txBody>
                    <a:bodyPr/>
                    <a:lstStyle/>
                    <a:p>
                      <a:r>
                        <a:rPr lang="en-US" sz="2000" baseline="0" dirty="0" smtClean="0"/>
                        <a:t>Week of October 16</a:t>
                      </a:r>
                      <a:endParaRPr lang="en-US" sz="2000" dirty="0"/>
                    </a:p>
                  </a:txBody>
                  <a:tcPr anchor="ctr"/>
                </a:tc>
                <a:tc>
                  <a:txBody>
                    <a:bodyPr/>
                    <a:lstStyle/>
                    <a:p>
                      <a:pPr marL="111125" marR="0" indent="-1111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smtClean="0"/>
                        <a:t>Schools and districts preview official embargoed assessment and accountability data</a:t>
                      </a:r>
                    </a:p>
                    <a:p>
                      <a:pPr marL="111125" marR="0" indent="-1111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smtClean="0"/>
                        <a:t>Public release of school, district, and state assessment and accountability results</a:t>
                      </a:r>
                    </a:p>
                  </a:txBody>
                  <a:tcPr anchor="ctr"/>
                </a:tc>
                <a:extLst>
                  <a:ext uri="{0D108BD9-81ED-4DB2-BD59-A6C34878D82A}">
                    <a16:rowId xmlns:a16="http://schemas.microsoft.com/office/drawing/2014/main" val="10004"/>
                  </a:ext>
                </a:extLst>
              </a:tr>
              <a:tr h="708788">
                <a:tc>
                  <a:txBody>
                    <a:bodyPr/>
                    <a:lstStyle/>
                    <a:p>
                      <a:r>
                        <a:rPr lang="en-US" sz="2000" dirty="0" smtClean="0"/>
                        <a:t>October 23</a:t>
                      </a:r>
                      <a:endParaRPr lang="en-US" sz="2000" dirty="0"/>
                    </a:p>
                  </a:txBody>
                  <a:tcPr anchor="ctr"/>
                </a:tc>
                <a:tc>
                  <a:txBody>
                    <a:bodyPr/>
                    <a:lstStyle/>
                    <a:p>
                      <a:pPr marL="111125" indent="-111125">
                        <a:buFont typeface="Arial" pitchFamily="34" charset="0"/>
                        <a:buChar char="•"/>
                      </a:pPr>
                      <a:r>
                        <a:rPr lang="en-US" sz="2000" baseline="0" dirty="0" smtClean="0"/>
                        <a:t>Special BESE meeting and discussion of 2017 results</a:t>
                      </a:r>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Purpose of presentation</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Provide an update to Board on status of Massachusetts’ state plan under federal Every Student Succeeds Act (ESSA)</a:t>
            </a:r>
          </a:p>
          <a:p>
            <a:endParaRPr lang="en-US" dirty="0" smtClean="0"/>
          </a:p>
          <a:p>
            <a:r>
              <a:rPr lang="en-US" dirty="0" smtClean="0"/>
              <a:t>Discuss additional revisions requested by U.S. Department of Education</a:t>
            </a:r>
          </a:p>
          <a:p>
            <a:endParaRPr lang="en-US" dirty="0" smtClean="0"/>
          </a:p>
          <a:p>
            <a:r>
              <a:rPr lang="en-US" dirty="0" smtClean="0"/>
              <a:t>Discuss next steps</a:t>
            </a:r>
          </a:p>
          <a:p>
            <a:endParaRPr lang="en-US" dirty="0" smtClean="0"/>
          </a:p>
          <a:p>
            <a:r>
              <a:rPr lang="en-US" dirty="0" smtClean="0"/>
              <a:t>Provide an update on 2017 accountability reporting</a:t>
            </a:r>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Timeline</a:t>
            </a:r>
            <a:endParaRPr lang="en-US" sz="4000"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3</a:t>
            </a:fld>
            <a:endParaRPr lang="en-US"/>
          </a:p>
        </p:txBody>
      </p:sp>
      <p:graphicFrame>
        <p:nvGraphicFramePr>
          <p:cNvPr id="6" name="Content Placeholder 10"/>
          <p:cNvGraphicFramePr>
            <a:graphicFrameLocks/>
          </p:cNvGraphicFramePr>
          <p:nvPr>
            <p:extLst>
              <p:ext uri="{D42A27DB-BD31-4B8C-83A1-F6EECF244321}">
                <p14:modId xmlns:p14="http://schemas.microsoft.com/office/powerpoint/2010/main" val="323103424"/>
              </p:ext>
            </p:extLst>
          </p:nvPr>
        </p:nvGraphicFramePr>
        <p:xfrm>
          <a:off x="685800" y="1371600"/>
          <a:ext cx="7772400" cy="4682719"/>
        </p:xfrm>
        <a:graphic>
          <a:graphicData uri="http://schemas.openxmlformats.org/drawingml/2006/table">
            <a:tbl>
              <a:tblPr firstRow="1" bandRow="1">
                <a:tableStyleId>{073A0DAA-6AF3-43AB-8588-CEC1D06C72B9}</a:tableStyleId>
              </a:tblPr>
              <a:tblGrid>
                <a:gridCol w="1963479">
                  <a:extLst>
                    <a:ext uri="{9D8B030D-6E8A-4147-A177-3AD203B41FA5}">
                      <a16:colId xmlns:a16="http://schemas.microsoft.com/office/drawing/2014/main" val="20000"/>
                    </a:ext>
                  </a:extLst>
                </a:gridCol>
                <a:gridCol w="5808921">
                  <a:extLst>
                    <a:ext uri="{9D8B030D-6E8A-4147-A177-3AD203B41FA5}">
                      <a16:colId xmlns:a16="http://schemas.microsoft.com/office/drawing/2014/main" val="20001"/>
                    </a:ext>
                  </a:extLst>
                </a:gridCol>
              </a:tblGrid>
              <a:tr h="437743">
                <a:tc>
                  <a:txBody>
                    <a:bodyPr/>
                    <a:lstStyle/>
                    <a:p>
                      <a:r>
                        <a:rPr lang="en-US" sz="2000" dirty="0" smtClean="0"/>
                        <a:t>Date(s)</a:t>
                      </a:r>
                      <a:endParaRPr lang="en-US" sz="2000" dirty="0"/>
                    </a:p>
                  </a:txBody>
                  <a:tcPr/>
                </a:tc>
                <a:tc>
                  <a:txBody>
                    <a:bodyPr/>
                    <a:lstStyle/>
                    <a:p>
                      <a:pPr algn="l"/>
                      <a:r>
                        <a:rPr lang="en-US" sz="2000" dirty="0" smtClean="0"/>
                        <a:t>Activity</a:t>
                      </a:r>
                      <a:endParaRPr lang="en-US" sz="2000" dirty="0"/>
                    </a:p>
                  </a:txBody>
                  <a:tcPr/>
                </a:tc>
                <a:extLst>
                  <a:ext uri="{0D108BD9-81ED-4DB2-BD59-A6C34878D82A}">
                    <a16:rowId xmlns:a16="http://schemas.microsoft.com/office/drawing/2014/main" val="10000"/>
                  </a:ext>
                </a:extLst>
              </a:tr>
              <a:tr h="707496">
                <a:tc>
                  <a:txBody>
                    <a:bodyPr/>
                    <a:lstStyle/>
                    <a:p>
                      <a:r>
                        <a:rPr lang="en-US" sz="2000" dirty="0" smtClean="0"/>
                        <a:t>December</a:t>
                      </a:r>
                      <a:r>
                        <a:rPr lang="en-US" sz="2000" baseline="0" dirty="0" smtClean="0"/>
                        <a:t> </a:t>
                      </a:r>
                      <a:r>
                        <a:rPr lang="en-US" sz="2000" dirty="0" smtClean="0"/>
                        <a:t>2015</a:t>
                      </a:r>
                      <a:endParaRPr lang="en-US" sz="2000" dirty="0"/>
                    </a:p>
                  </a:txBody>
                  <a:tcPr anchor="ctr"/>
                </a:tc>
                <a:tc>
                  <a:txBody>
                    <a:bodyPr/>
                    <a:lstStyle/>
                    <a:p>
                      <a:pPr marL="111125" indent="-111125">
                        <a:buFont typeface="Arial" pitchFamily="34" charset="0"/>
                        <a:buChar char="•"/>
                      </a:pPr>
                      <a:r>
                        <a:rPr lang="en-US" sz="2000" baseline="0" dirty="0" smtClean="0"/>
                        <a:t>ESSA signed into law</a:t>
                      </a:r>
                    </a:p>
                  </a:txBody>
                  <a:tcPr anchor="ctr"/>
                </a:tc>
                <a:extLst>
                  <a:ext uri="{0D108BD9-81ED-4DB2-BD59-A6C34878D82A}">
                    <a16:rowId xmlns:a16="http://schemas.microsoft.com/office/drawing/2014/main" val="10001"/>
                  </a:ext>
                </a:extLst>
              </a:tr>
              <a:tr h="707496">
                <a:tc>
                  <a:txBody>
                    <a:bodyPr/>
                    <a:lstStyle/>
                    <a:p>
                      <a:r>
                        <a:rPr lang="en-US" sz="2000" dirty="0" smtClean="0"/>
                        <a:t>2016 and 2017</a:t>
                      </a:r>
                      <a:endParaRPr lang="en-US" sz="2000" dirty="0"/>
                    </a:p>
                  </a:txBody>
                  <a:tcPr anchor="ctr"/>
                </a:tc>
                <a:tc>
                  <a:txBody>
                    <a:bodyPr/>
                    <a:lstStyle/>
                    <a:p>
                      <a:pPr marL="111125" marR="0" indent="-1111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smtClean="0"/>
                        <a:t>ESSA plan discussions with BESE </a:t>
                      </a:r>
                      <a:br>
                        <a:rPr lang="en-US" sz="2000" baseline="0" dirty="0" smtClean="0"/>
                      </a:br>
                      <a:r>
                        <a:rPr lang="en-US" sz="2000" baseline="0" dirty="0" smtClean="0"/>
                        <a:t>(4 meetings in 2016, two meetings in 2017)</a:t>
                      </a:r>
                    </a:p>
                  </a:txBody>
                  <a:tcPr anchor="ctr"/>
                </a:tc>
                <a:extLst>
                  <a:ext uri="{0D108BD9-81ED-4DB2-BD59-A6C34878D82A}">
                    <a16:rowId xmlns:a16="http://schemas.microsoft.com/office/drawing/2014/main" val="10002"/>
                  </a:ext>
                </a:extLst>
              </a:tr>
              <a:tr h="707496">
                <a:tc>
                  <a:txBody>
                    <a:bodyPr/>
                    <a:lstStyle/>
                    <a:p>
                      <a:r>
                        <a:rPr lang="en-US" sz="2000" dirty="0" smtClean="0"/>
                        <a:t>2016</a:t>
                      </a:r>
                      <a:r>
                        <a:rPr lang="en-US" sz="2000" baseline="0" dirty="0" smtClean="0"/>
                        <a:t> and 2017</a:t>
                      </a:r>
                      <a:endParaRPr lang="en-US" sz="2000" dirty="0"/>
                    </a:p>
                  </a:txBody>
                  <a:tcPr anchor="ctr"/>
                </a:tc>
                <a:tc>
                  <a:txBody>
                    <a:bodyPr/>
                    <a:lstStyle/>
                    <a:p>
                      <a:pPr marL="111125" marR="0" indent="-1111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smtClean="0"/>
                        <a:t>Stakeholder engagement</a:t>
                      </a:r>
                    </a:p>
                  </a:txBody>
                  <a:tcPr anchor="ctr"/>
                </a:tc>
                <a:extLst>
                  <a:ext uri="{0D108BD9-81ED-4DB2-BD59-A6C34878D82A}">
                    <a16:rowId xmlns:a16="http://schemas.microsoft.com/office/drawing/2014/main" val="10004"/>
                  </a:ext>
                </a:extLst>
              </a:tr>
              <a:tr h="707496">
                <a:tc>
                  <a:txBody>
                    <a:bodyPr/>
                    <a:lstStyle/>
                    <a:p>
                      <a:r>
                        <a:rPr lang="en-US" sz="2000" dirty="0" smtClean="0"/>
                        <a:t>Winter 2017</a:t>
                      </a:r>
                      <a:endParaRPr lang="en-US" sz="2000" dirty="0"/>
                    </a:p>
                  </a:txBody>
                  <a:tcPr anchor="ctr"/>
                </a:tc>
                <a:tc>
                  <a:txBody>
                    <a:bodyPr/>
                    <a:lstStyle/>
                    <a:p>
                      <a:pPr marL="111125" indent="-111125">
                        <a:buFont typeface="Arial" pitchFamily="34" charset="0"/>
                        <a:buChar char="•"/>
                      </a:pPr>
                      <a:r>
                        <a:rPr lang="en-US" sz="2000" baseline="0" dirty="0" smtClean="0"/>
                        <a:t>Draft state plan developed</a:t>
                      </a:r>
                    </a:p>
                  </a:txBody>
                  <a:tcPr anchor="ctr"/>
                </a:tc>
                <a:extLst>
                  <a:ext uri="{0D108BD9-81ED-4DB2-BD59-A6C34878D82A}">
                    <a16:rowId xmlns:a16="http://schemas.microsoft.com/office/drawing/2014/main" val="10005"/>
                  </a:ext>
                </a:extLst>
              </a:tr>
              <a:tr h="707496">
                <a:tc>
                  <a:txBody>
                    <a:bodyPr/>
                    <a:lstStyle/>
                    <a:p>
                      <a:r>
                        <a:rPr lang="en-US" sz="2000" dirty="0" smtClean="0"/>
                        <a:t>Winter 2017</a:t>
                      </a:r>
                      <a:endParaRPr lang="en-US" sz="2000" dirty="0"/>
                    </a:p>
                  </a:txBody>
                  <a:tcPr anchor="ctr"/>
                </a:tc>
                <a:tc>
                  <a:txBody>
                    <a:bodyPr/>
                    <a:lstStyle/>
                    <a:p>
                      <a:pPr marL="111125" indent="-111125">
                        <a:buFont typeface="Arial" pitchFamily="34" charset="0"/>
                        <a:buChar char="•"/>
                      </a:pPr>
                      <a:r>
                        <a:rPr lang="en-US" sz="2000" baseline="0" dirty="0" smtClean="0"/>
                        <a:t>Public comment period</a:t>
                      </a:r>
                    </a:p>
                  </a:txBody>
                  <a:tcPr anchor="ctr"/>
                </a:tc>
                <a:extLst>
                  <a:ext uri="{0D108BD9-81ED-4DB2-BD59-A6C34878D82A}">
                    <a16:rowId xmlns:a16="http://schemas.microsoft.com/office/drawing/2014/main" val="3937476305"/>
                  </a:ext>
                </a:extLst>
              </a:tr>
              <a:tr h="7074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April 2017</a:t>
                      </a:r>
                    </a:p>
                  </a:txBody>
                  <a:tcPr anchor="ctr"/>
                </a:tc>
                <a:tc>
                  <a:txBody>
                    <a:bodyPr/>
                    <a:lstStyle/>
                    <a:p>
                      <a:pPr marL="111125" marR="0" indent="-1111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smtClean="0"/>
                        <a:t>Submission of state plan to U.S. Department of Education (ED)</a:t>
                      </a:r>
                    </a:p>
                  </a:txBody>
                  <a:tcPr anchor="ctr"/>
                </a:tc>
                <a:extLst>
                  <a:ext uri="{0D108BD9-81ED-4DB2-BD59-A6C34878D82A}">
                    <a16:rowId xmlns:a16="http://schemas.microsoft.com/office/drawing/2014/main" val="3732117180"/>
                  </a:ext>
                </a:extLst>
              </a:tr>
            </a:tbl>
          </a:graphicData>
        </a:graphic>
      </p:graphicFrame>
    </p:spTree>
    <p:extLst>
      <p:ext uri="{BB962C8B-B14F-4D97-AF65-F5344CB8AC3E}">
        <p14:creationId xmlns:p14="http://schemas.microsoft.com/office/powerpoint/2010/main" val="3152705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Timeline (continued)</a:t>
            </a:r>
            <a:endParaRPr lang="en-US" sz="4000"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4</a:t>
            </a:fld>
            <a:endParaRPr lang="en-US"/>
          </a:p>
        </p:txBody>
      </p:sp>
      <p:graphicFrame>
        <p:nvGraphicFramePr>
          <p:cNvPr id="6" name="Content Placeholder 10"/>
          <p:cNvGraphicFramePr>
            <a:graphicFrameLocks/>
          </p:cNvGraphicFramePr>
          <p:nvPr>
            <p:extLst>
              <p:ext uri="{D42A27DB-BD31-4B8C-83A1-F6EECF244321}">
                <p14:modId xmlns:p14="http://schemas.microsoft.com/office/powerpoint/2010/main" val="323103424"/>
              </p:ext>
            </p:extLst>
          </p:nvPr>
        </p:nvGraphicFramePr>
        <p:xfrm>
          <a:off x="685800" y="1371600"/>
          <a:ext cx="7772400" cy="3267727"/>
        </p:xfrm>
        <a:graphic>
          <a:graphicData uri="http://schemas.openxmlformats.org/drawingml/2006/table">
            <a:tbl>
              <a:tblPr firstRow="1" bandRow="1">
                <a:tableStyleId>{073A0DAA-6AF3-43AB-8588-CEC1D06C72B9}</a:tableStyleId>
              </a:tblPr>
              <a:tblGrid>
                <a:gridCol w="1963479">
                  <a:extLst>
                    <a:ext uri="{9D8B030D-6E8A-4147-A177-3AD203B41FA5}">
                      <a16:colId xmlns:a16="http://schemas.microsoft.com/office/drawing/2014/main" val="20000"/>
                    </a:ext>
                  </a:extLst>
                </a:gridCol>
                <a:gridCol w="5808921">
                  <a:extLst>
                    <a:ext uri="{9D8B030D-6E8A-4147-A177-3AD203B41FA5}">
                      <a16:colId xmlns:a16="http://schemas.microsoft.com/office/drawing/2014/main" val="20001"/>
                    </a:ext>
                  </a:extLst>
                </a:gridCol>
              </a:tblGrid>
              <a:tr h="437743">
                <a:tc>
                  <a:txBody>
                    <a:bodyPr/>
                    <a:lstStyle/>
                    <a:p>
                      <a:r>
                        <a:rPr lang="en-US" sz="2000" dirty="0" smtClean="0"/>
                        <a:t>Date(s)</a:t>
                      </a:r>
                      <a:endParaRPr lang="en-US" sz="2000" dirty="0"/>
                    </a:p>
                  </a:txBody>
                  <a:tcPr/>
                </a:tc>
                <a:tc>
                  <a:txBody>
                    <a:bodyPr/>
                    <a:lstStyle/>
                    <a:p>
                      <a:pPr algn="l"/>
                      <a:r>
                        <a:rPr lang="en-US" sz="2000" dirty="0" smtClean="0"/>
                        <a:t>Activity</a:t>
                      </a:r>
                      <a:endParaRPr lang="en-US" sz="2000" dirty="0"/>
                    </a:p>
                  </a:txBody>
                  <a:tcPr/>
                </a:tc>
                <a:extLst>
                  <a:ext uri="{0D108BD9-81ED-4DB2-BD59-A6C34878D82A}">
                    <a16:rowId xmlns:a16="http://schemas.microsoft.com/office/drawing/2014/main" val="10000"/>
                  </a:ext>
                </a:extLst>
              </a:tr>
              <a:tr h="707496">
                <a:tc>
                  <a:txBody>
                    <a:bodyPr/>
                    <a:lstStyle/>
                    <a:p>
                      <a:r>
                        <a:rPr lang="en-US" sz="2000" dirty="0" smtClean="0"/>
                        <a:t>May/June</a:t>
                      </a:r>
                      <a:r>
                        <a:rPr lang="en-US" sz="2000" baseline="0" dirty="0" smtClean="0"/>
                        <a:t> </a:t>
                      </a:r>
                      <a:r>
                        <a:rPr lang="en-US" sz="2000" dirty="0" smtClean="0"/>
                        <a:t>2017</a:t>
                      </a:r>
                      <a:endParaRPr lang="en-US" sz="2000" dirty="0"/>
                    </a:p>
                  </a:txBody>
                  <a:tcPr anchor="ctr"/>
                </a:tc>
                <a:tc>
                  <a:txBody>
                    <a:bodyPr/>
                    <a:lstStyle/>
                    <a:p>
                      <a:pPr marL="111125" indent="-111125">
                        <a:buFont typeface="Arial" pitchFamily="34" charset="0"/>
                        <a:buChar char="•"/>
                      </a:pPr>
                      <a:r>
                        <a:rPr lang="en-US" sz="2000" baseline="0" dirty="0" smtClean="0"/>
                        <a:t>Peer and ED staff review</a:t>
                      </a:r>
                    </a:p>
                  </a:txBody>
                  <a:tcPr anchor="ctr"/>
                </a:tc>
                <a:extLst>
                  <a:ext uri="{0D108BD9-81ED-4DB2-BD59-A6C34878D82A}">
                    <a16:rowId xmlns:a16="http://schemas.microsoft.com/office/drawing/2014/main" val="10001"/>
                  </a:ext>
                </a:extLst>
              </a:tr>
              <a:tr h="707496">
                <a:tc>
                  <a:txBody>
                    <a:bodyPr/>
                    <a:lstStyle/>
                    <a:p>
                      <a:r>
                        <a:rPr lang="en-US" sz="2000" dirty="0" smtClean="0"/>
                        <a:t>Summer 2017</a:t>
                      </a:r>
                      <a:endParaRPr lang="en-US" sz="2000" dirty="0"/>
                    </a:p>
                  </a:txBody>
                  <a:tcPr anchor="ctr"/>
                </a:tc>
                <a:tc>
                  <a:txBody>
                    <a:bodyPr/>
                    <a:lstStyle/>
                    <a:p>
                      <a:pPr marL="111125" marR="0" indent="-1111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smtClean="0"/>
                        <a:t>ESE/ED staff discussions</a:t>
                      </a:r>
                    </a:p>
                  </a:txBody>
                  <a:tcPr anchor="ctr"/>
                </a:tc>
                <a:extLst>
                  <a:ext uri="{0D108BD9-81ED-4DB2-BD59-A6C34878D82A}">
                    <a16:rowId xmlns:a16="http://schemas.microsoft.com/office/drawing/2014/main" val="10002"/>
                  </a:ext>
                </a:extLst>
              </a:tr>
              <a:tr h="707496">
                <a:tc>
                  <a:txBody>
                    <a:bodyPr/>
                    <a:lstStyle/>
                    <a:p>
                      <a:r>
                        <a:rPr lang="en-US" sz="2000" dirty="0" smtClean="0"/>
                        <a:t>Sept 2017</a:t>
                      </a:r>
                      <a:endParaRPr lang="en-US" sz="2000" dirty="0"/>
                    </a:p>
                  </a:txBody>
                  <a:tcPr anchor="ctr"/>
                </a:tc>
                <a:tc>
                  <a:txBody>
                    <a:bodyPr/>
                    <a:lstStyle/>
                    <a:p>
                      <a:pPr marL="111125" marR="0" indent="-1111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smtClean="0"/>
                        <a:t>Final revisions submitted to ED</a:t>
                      </a:r>
                    </a:p>
                  </a:txBody>
                  <a:tcPr anchor="ctr"/>
                </a:tc>
                <a:extLst>
                  <a:ext uri="{0D108BD9-81ED-4DB2-BD59-A6C34878D82A}">
                    <a16:rowId xmlns:a16="http://schemas.microsoft.com/office/drawing/2014/main" val="10004"/>
                  </a:ext>
                </a:extLst>
              </a:tr>
              <a:tr h="707496">
                <a:tc>
                  <a:txBody>
                    <a:bodyPr/>
                    <a:lstStyle/>
                    <a:p>
                      <a:r>
                        <a:rPr lang="en-US" sz="2000" dirty="0" smtClean="0"/>
                        <a:t>Sept 2017</a:t>
                      </a:r>
                      <a:endParaRPr lang="en-US" sz="2000" dirty="0"/>
                    </a:p>
                  </a:txBody>
                  <a:tcPr anchor="ctr"/>
                </a:tc>
                <a:tc>
                  <a:txBody>
                    <a:bodyPr/>
                    <a:lstStyle/>
                    <a:p>
                      <a:pPr marL="111125" indent="-111125">
                        <a:buFont typeface="Arial" pitchFamily="34" charset="0"/>
                        <a:buChar char="•"/>
                      </a:pPr>
                      <a:r>
                        <a:rPr lang="en-US" sz="2000" baseline="0" dirty="0" smtClean="0"/>
                        <a:t>Plan approved by Secretary DeVos</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52705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325562"/>
          </a:xfrm>
        </p:spPr>
        <p:txBody>
          <a:bodyPr>
            <a:normAutofit/>
          </a:bodyPr>
          <a:lstStyle/>
          <a:p>
            <a:r>
              <a:rPr lang="en-US" sz="4000" dirty="0" smtClean="0"/>
              <a:t>Accountability feedback – </a:t>
            </a:r>
            <a:br>
              <a:rPr lang="en-US" sz="4000" dirty="0" smtClean="0"/>
            </a:br>
            <a:r>
              <a:rPr lang="en-US" sz="4000" dirty="0" smtClean="0"/>
              <a:t>average scale score</a:t>
            </a:r>
            <a:endParaRPr lang="en-US" sz="4000"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5</a:t>
            </a:fld>
            <a:endParaRPr lang="en-US"/>
          </a:p>
        </p:txBody>
      </p:sp>
      <p:sp>
        <p:nvSpPr>
          <p:cNvPr id="7" name="Content Placeholder 6"/>
          <p:cNvSpPr>
            <a:spLocks noGrp="1"/>
          </p:cNvSpPr>
          <p:nvPr>
            <p:ph idx="1"/>
          </p:nvPr>
        </p:nvSpPr>
        <p:spPr>
          <a:xfrm>
            <a:off x="609600" y="1828800"/>
            <a:ext cx="7924800" cy="4297363"/>
          </a:xfrm>
        </p:spPr>
        <p:txBody>
          <a:bodyPr>
            <a:normAutofit fontScale="85000" lnSpcReduction="10000"/>
          </a:bodyPr>
          <a:lstStyle/>
          <a:p>
            <a:r>
              <a:rPr lang="en-US" dirty="0" smtClean="0"/>
              <a:t>Original plan: </a:t>
            </a:r>
          </a:p>
          <a:p>
            <a:pPr lvl="1"/>
            <a:r>
              <a:rPr lang="en-US" dirty="0" smtClean="0"/>
              <a:t>Calculate the average scale score in ELA and mathematics separately for each school</a:t>
            </a:r>
          </a:p>
          <a:p>
            <a:pPr lvl="1"/>
            <a:r>
              <a:rPr lang="en-US" dirty="0" smtClean="0"/>
              <a:t>Assign a percentile (1-99) for each, based on performance relative to all other schools statewide</a:t>
            </a:r>
          </a:p>
          <a:p>
            <a:endParaRPr lang="en-US" dirty="0" smtClean="0"/>
          </a:p>
          <a:p>
            <a:r>
              <a:rPr lang="en-US" dirty="0" smtClean="0"/>
              <a:t>Revised plan:</a:t>
            </a:r>
          </a:p>
          <a:p>
            <a:pPr lvl="1"/>
            <a:r>
              <a:rPr lang="en-US" dirty="0" smtClean="0"/>
              <a:t>Calculate an achievement value that illustrates the degree of proficiency demonstrated on each assessment. The achievement value will represent the percentage of the scale score range “covered” by the average scale score for the school </a:t>
            </a:r>
          </a:p>
          <a:p>
            <a:pPr lvl="1"/>
            <a:r>
              <a:rPr lang="en-US" dirty="0" smtClean="0"/>
              <a:t>Assign a percentile (1-99) for each school’s achievement value</a:t>
            </a:r>
          </a:p>
          <a:p>
            <a:pPr lvl="1"/>
            <a:endParaRPr lang="en-US" dirty="0" smtClean="0"/>
          </a:p>
          <a:p>
            <a:endParaRPr lang="en-US" dirty="0" smtClean="0"/>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Accountability feedback – </a:t>
            </a:r>
            <a:br>
              <a:rPr lang="en-US" dirty="0" smtClean="0"/>
            </a:br>
            <a:r>
              <a:rPr lang="en-US" dirty="0" smtClean="0"/>
              <a:t>average scale score</a:t>
            </a:r>
            <a:endParaRPr lang="en-US" dirty="0"/>
          </a:p>
        </p:txBody>
      </p:sp>
      <p:sp>
        <p:nvSpPr>
          <p:cNvPr id="12" name="Text Placeholder 11"/>
          <p:cNvSpPr>
            <a:spLocks noGrp="1"/>
          </p:cNvSpPr>
          <p:nvPr>
            <p:ph type="body" idx="1"/>
          </p:nvPr>
        </p:nvSpPr>
        <p:spPr>
          <a:xfrm>
            <a:off x="609600" y="1447800"/>
            <a:ext cx="3657600" cy="639762"/>
          </a:xfrm>
        </p:spPr>
        <p:txBody>
          <a:bodyPr/>
          <a:lstStyle/>
          <a:p>
            <a:pPr algn="ctr"/>
            <a:r>
              <a:rPr lang="en-US" dirty="0" smtClean="0"/>
              <a:t>Original plan</a:t>
            </a:r>
            <a:endParaRPr lang="en-US" dirty="0"/>
          </a:p>
        </p:txBody>
      </p:sp>
      <p:sp>
        <p:nvSpPr>
          <p:cNvPr id="14" name="Text Placeholder 13"/>
          <p:cNvSpPr>
            <a:spLocks noGrp="1"/>
          </p:cNvSpPr>
          <p:nvPr>
            <p:ph type="body" sz="quarter" idx="3"/>
          </p:nvPr>
        </p:nvSpPr>
        <p:spPr>
          <a:xfrm>
            <a:off x="4572000" y="1447800"/>
            <a:ext cx="3735296" cy="639762"/>
          </a:xfrm>
        </p:spPr>
        <p:txBody>
          <a:bodyPr/>
          <a:lstStyle/>
          <a:p>
            <a:pPr algn="ctr"/>
            <a:r>
              <a:rPr lang="en-US" dirty="0" smtClean="0"/>
              <a:t>Revised plan</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a:p>
        </p:txBody>
      </p:sp>
      <p:pic>
        <p:nvPicPr>
          <p:cNvPr id="12289" name="Picture 1" descr="Original Plan:&#10;MCAS scale score range (200-280)&#10;Percentile rank (1-99)&#10;&#10;Revised Plan:&#10;MCAS scale score range (200-280)&#10;200- 242 (52.5%)&#10;&#10;"/>
          <p:cNvPicPr>
            <a:picLocks noChangeAspect="1" noChangeArrowheads="1"/>
          </p:cNvPicPr>
          <p:nvPr/>
        </p:nvPicPr>
        <p:blipFill>
          <a:blip r:embed="rId3" cstate="print"/>
          <a:srcRect/>
          <a:stretch>
            <a:fillRect/>
          </a:stretch>
        </p:blipFill>
        <p:spPr bwMode="auto">
          <a:xfrm>
            <a:off x="1040509" y="2057400"/>
            <a:ext cx="7062983" cy="440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325562"/>
          </a:xfrm>
        </p:spPr>
        <p:txBody>
          <a:bodyPr>
            <a:normAutofit/>
          </a:bodyPr>
          <a:lstStyle/>
          <a:p>
            <a:r>
              <a:rPr lang="en-US" sz="4000" dirty="0" smtClean="0"/>
              <a:t>Accountability feedback – </a:t>
            </a:r>
            <a:br>
              <a:rPr lang="en-US" sz="4000" dirty="0" smtClean="0"/>
            </a:br>
            <a:r>
              <a:rPr lang="en-US" sz="4000" dirty="0" smtClean="0"/>
              <a:t>small schools</a:t>
            </a:r>
            <a:endParaRPr lang="en-US" sz="4000" dirty="0"/>
          </a:p>
        </p:txBody>
      </p:sp>
      <p:sp>
        <p:nvSpPr>
          <p:cNvPr id="3" name="Content Placeholder 2"/>
          <p:cNvSpPr>
            <a:spLocks noGrp="1"/>
          </p:cNvSpPr>
          <p:nvPr>
            <p:ph idx="1"/>
          </p:nvPr>
        </p:nvSpPr>
        <p:spPr>
          <a:xfrm>
            <a:off x="609600" y="1752600"/>
            <a:ext cx="7924800" cy="4373563"/>
          </a:xfrm>
        </p:spPr>
        <p:txBody>
          <a:bodyPr>
            <a:normAutofit/>
          </a:bodyPr>
          <a:lstStyle/>
          <a:p>
            <a:r>
              <a:rPr lang="en-US" dirty="0" smtClean="0"/>
              <a:t>Original plan: </a:t>
            </a:r>
          </a:p>
          <a:p>
            <a:pPr lvl="1"/>
            <a:r>
              <a:rPr lang="en-US" dirty="0" smtClean="0"/>
              <a:t>Schools with fewer than 20 students enrolled will receive an accountability determination of “insufficient data”</a:t>
            </a:r>
          </a:p>
          <a:p>
            <a:endParaRPr lang="en-US" dirty="0" smtClean="0"/>
          </a:p>
          <a:p>
            <a:r>
              <a:rPr lang="en-US" dirty="0" smtClean="0"/>
              <a:t>Revised plan:</a:t>
            </a:r>
          </a:p>
          <a:p>
            <a:pPr lvl="1"/>
            <a:r>
              <a:rPr lang="en-US" dirty="0" smtClean="0"/>
              <a:t>Combine student-level data starting in 2017 and in subsequent school years for each indicator until the minimum group size is met</a:t>
            </a:r>
          </a:p>
          <a:p>
            <a:pPr lvl="1"/>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762000"/>
          </a:xfrm>
        </p:spPr>
        <p:txBody>
          <a:bodyPr>
            <a:normAutofit/>
          </a:bodyPr>
          <a:lstStyle/>
          <a:p>
            <a:r>
              <a:rPr lang="en-US" sz="4000" dirty="0" smtClean="0"/>
              <a:t>Accountability indicators</a:t>
            </a:r>
            <a:endParaRPr lang="en-US" sz="4000"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8</a:t>
            </a:fld>
            <a:endParaRPr lang="en-US"/>
          </a:p>
        </p:txBody>
      </p:sp>
      <p:graphicFrame>
        <p:nvGraphicFramePr>
          <p:cNvPr id="6" name="Table 5"/>
          <p:cNvGraphicFramePr>
            <a:graphicFrameLocks noGrp="1"/>
          </p:cNvGraphicFramePr>
          <p:nvPr/>
        </p:nvGraphicFramePr>
        <p:xfrm>
          <a:off x="685800" y="914401"/>
          <a:ext cx="7772400" cy="5791199"/>
        </p:xfrm>
        <a:graphic>
          <a:graphicData uri="http://schemas.openxmlformats.org/drawingml/2006/table">
            <a:tbl>
              <a:tblPr firstRow="1" bandRow="1">
                <a:tableStyleId>{073A0DAA-6AF3-43AB-8588-CEC1D06C72B9}</a:tableStyleId>
              </a:tblPr>
              <a:tblGrid>
                <a:gridCol w="2209800">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tblGrid>
              <a:tr h="380999">
                <a:tc>
                  <a:txBody>
                    <a:bodyPr/>
                    <a:lstStyle/>
                    <a:p>
                      <a:pPr algn="l" fontAlgn="ctr"/>
                      <a:r>
                        <a:rPr lang="en-US" sz="1800" u="none" strike="noStrike" dirty="0"/>
                        <a:t>Indicator</a:t>
                      </a:r>
                      <a:endParaRPr lang="en-US" sz="1800" b="1" i="0" u="none" strike="noStrike" dirty="0">
                        <a:solidFill>
                          <a:srgbClr val="000000"/>
                        </a:solidFill>
                        <a:latin typeface="Tahoma" pitchFamily="34" charset="0"/>
                        <a:ea typeface="Tahoma" pitchFamily="34" charset="0"/>
                        <a:cs typeface="Tahoma" pitchFamily="34" charset="0"/>
                      </a:endParaRPr>
                    </a:p>
                  </a:txBody>
                  <a:tcPr marL="7507" marR="7507" marT="7507" marB="0" anchor="ctr"/>
                </a:tc>
                <a:tc>
                  <a:txBody>
                    <a:bodyPr/>
                    <a:lstStyle/>
                    <a:p>
                      <a:pPr algn="l" fontAlgn="ctr"/>
                      <a:r>
                        <a:rPr lang="en-US" sz="1800" u="none" strike="noStrike" dirty="0"/>
                        <a:t>Measure(s)</a:t>
                      </a:r>
                      <a:endParaRPr lang="en-US" sz="1800" b="1" i="0" u="none" strike="noStrike" dirty="0">
                        <a:solidFill>
                          <a:srgbClr val="000000"/>
                        </a:solidFill>
                        <a:latin typeface="Tahoma" pitchFamily="34" charset="0"/>
                        <a:ea typeface="Tahoma" pitchFamily="34" charset="0"/>
                        <a:cs typeface="Tahoma" pitchFamily="34" charset="0"/>
                      </a:endParaRPr>
                    </a:p>
                  </a:txBody>
                  <a:tcPr marL="7507" marR="7507" marT="7507" marB="0" anchor="ctr"/>
                </a:tc>
                <a:extLst>
                  <a:ext uri="{0D108BD9-81ED-4DB2-BD59-A6C34878D82A}">
                    <a16:rowId xmlns:a16="http://schemas.microsoft.com/office/drawing/2014/main" val="10000"/>
                  </a:ext>
                </a:extLst>
              </a:tr>
              <a:tr h="522847">
                <a:tc>
                  <a:txBody>
                    <a:bodyPr/>
                    <a:lstStyle/>
                    <a:p>
                      <a:pPr marL="60325" indent="0" algn="l" defTabSz="914400" rtl="0" eaLnBrk="1" fontAlgn="ctr" latinLnBrk="0" hangingPunct="1"/>
                      <a:r>
                        <a:rPr lang="en-US" sz="1800" u="none" strike="noStrike" kern="1200" dirty="0">
                          <a:solidFill>
                            <a:schemeClr val="dk1"/>
                          </a:solidFill>
                          <a:latin typeface="+mn-lt"/>
                          <a:ea typeface="+mn-ea"/>
                          <a:cs typeface="+mn-cs"/>
                        </a:rPr>
                        <a:t>Academic </a:t>
                      </a:r>
                      <a:r>
                        <a:rPr lang="en-US" sz="1800" u="none" strike="noStrike" kern="1200" dirty="0" smtClean="0">
                          <a:solidFill>
                            <a:schemeClr val="dk1"/>
                          </a:solidFill>
                          <a:latin typeface="+mn-lt"/>
                          <a:ea typeface="+mn-ea"/>
                          <a:cs typeface="+mn-cs"/>
                        </a:rPr>
                        <a:t>Achievement</a:t>
                      </a:r>
                    </a:p>
                    <a:p>
                      <a:pPr marL="60325" indent="0" algn="l" defTabSz="914400" rtl="0" eaLnBrk="1" fontAlgn="ctr" latinLnBrk="0" hangingPunct="1"/>
                      <a:endParaRPr lang="en-US" sz="1800" u="none" strike="noStrike" kern="1200" dirty="0">
                        <a:solidFill>
                          <a:schemeClr val="dk1"/>
                        </a:solidFill>
                        <a:latin typeface="+mn-lt"/>
                        <a:ea typeface="+mn-ea"/>
                        <a:cs typeface="+mn-cs"/>
                      </a:endParaRPr>
                    </a:p>
                  </a:txBody>
                  <a:tcPr marL="7507" marR="7507" marT="7507" marB="0"/>
                </a:tc>
                <a:tc>
                  <a:txBody>
                    <a:bodyPr/>
                    <a:lstStyle/>
                    <a:p>
                      <a:pPr marL="225425" indent="-165100" algn="l" fontAlgn="ctr">
                        <a:buFont typeface="Arial" pitchFamily="34" charset="0"/>
                        <a:buChar char="•"/>
                      </a:pPr>
                      <a:r>
                        <a:rPr lang="en-US" sz="1800" u="none" strike="noStrike" dirty="0"/>
                        <a:t>ELA and Math average scale score</a:t>
                      </a:r>
                      <a:endParaRPr lang="en-US" sz="1800" b="0" i="0" u="none" strike="noStrike" dirty="0">
                        <a:solidFill>
                          <a:srgbClr val="000000"/>
                        </a:solidFill>
                        <a:latin typeface="Tahoma" pitchFamily="34" charset="0"/>
                        <a:ea typeface="Tahoma" pitchFamily="34" charset="0"/>
                        <a:cs typeface="Tahoma" pitchFamily="34" charset="0"/>
                      </a:endParaRPr>
                    </a:p>
                  </a:txBody>
                  <a:tcPr marL="7507" marR="7507" marT="7507" marB="0"/>
                </a:tc>
                <a:extLst>
                  <a:ext uri="{0D108BD9-81ED-4DB2-BD59-A6C34878D82A}">
                    <a16:rowId xmlns:a16="http://schemas.microsoft.com/office/drawing/2014/main" val="10001"/>
                  </a:ext>
                </a:extLst>
              </a:tr>
              <a:tr h="522847">
                <a:tc>
                  <a:txBody>
                    <a:bodyPr/>
                    <a:lstStyle/>
                    <a:p>
                      <a:pPr marL="60325" marR="0" indent="0" algn="l" defTabSz="914400" rtl="0" eaLnBrk="1" fontAlgn="ctr" latinLnBrk="0" hangingPunct="1">
                        <a:lnSpc>
                          <a:spcPct val="100000"/>
                        </a:lnSpc>
                        <a:spcBef>
                          <a:spcPts val="0"/>
                        </a:spcBef>
                        <a:spcAft>
                          <a:spcPts val="0"/>
                        </a:spcAft>
                        <a:buClrTx/>
                        <a:buSzTx/>
                        <a:buFont typeface="Arial" pitchFamily="34" charset="0"/>
                        <a:buNone/>
                        <a:tabLst/>
                        <a:defRPr/>
                      </a:pPr>
                      <a:r>
                        <a:rPr lang="en-US" sz="1800" u="none" strike="noStrike" kern="1200" dirty="0" smtClean="0">
                          <a:solidFill>
                            <a:schemeClr val="dk1"/>
                          </a:solidFill>
                          <a:latin typeface="+mn-lt"/>
                          <a:ea typeface="+mn-ea"/>
                          <a:cs typeface="+mn-cs"/>
                        </a:rPr>
                        <a:t>Academic Progress</a:t>
                      </a:r>
                    </a:p>
                    <a:p>
                      <a:pPr marL="60325" marR="0" indent="0" algn="l" defTabSz="914400" rtl="0" eaLnBrk="1" fontAlgn="ctr" latinLnBrk="0" hangingPunct="1">
                        <a:lnSpc>
                          <a:spcPct val="100000"/>
                        </a:lnSpc>
                        <a:spcBef>
                          <a:spcPts val="0"/>
                        </a:spcBef>
                        <a:spcAft>
                          <a:spcPts val="0"/>
                        </a:spcAft>
                        <a:buClrTx/>
                        <a:buSzTx/>
                        <a:buFont typeface="Arial" pitchFamily="34" charset="0"/>
                        <a:buNone/>
                        <a:tabLst/>
                        <a:defRPr/>
                      </a:pPr>
                      <a:endParaRPr lang="en-US" sz="1800" u="none" strike="noStrike" kern="1200" dirty="0" smtClean="0">
                        <a:solidFill>
                          <a:schemeClr val="dk1"/>
                        </a:solidFill>
                        <a:latin typeface="+mn-lt"/>
                        <a:ea typeface="+mn-ea"/>
                        <a:cs typeface="+mn-cs"/>
                      </a:endParaRPr>
                    </a:p>
                    <a:p>
                      <a:pPr marL="60325" marR="0" indent="0" algn="l" defTabSz="914400" rtl="0" eaLnBrk="1" fontAlgn="ctr" latinLnBrk="0" hangingPunct="1">
                        <a:lnSpc>
                          <a:spcPct val="100000"/>
                        </a:lnSpc>
                        <a:spcBef>
                          <a:spcPts val="0"/>
                        </a:spcBef>
                        <a:spcAft>
                          <a:spcPts val="0"/>
                        </a:spcAft>
                        <a:buClrTx/>
                        <a:buSzTx/>
                        <a:buFont typeface="Arial" pitchFamily="34" charset="0"/>
                        <a:buNone/>
                        <a:tabLst/>
                        <a:defRPr/>
                      </a:pPr>
                      <a:endParaRPr lang="en-US" sz="1800" u="none" strike="noStrike" kern="1200" dirty="0" smtClean="0">
                        <a:solidFill>
                          <a:schemeClr val="dk1"/>
                        </a:solidFill>
                        <a:latin typeface="+mn-lt"/>
                        <a:ea typeface="+mn-ea"/>
                        <a:cs typeface="+mn-cs"/>
                      </a:endParaRPr>
                    </a:p>
                  </a:txBody>
                  <a:tcPr marL="7507" marR="7507" marT="7507" marB="0"/>
                </a:tc>
                <a:tc>
                  <a:txBody>
                    <a:bodyPr/>
                    <a:lstStyle/>
                    <a:p>
                      <a:pPr marL="225425" marR="0" indent="-165100" algn="l" defTabSz="914400" rtl="0" eaLnBrk="1" fontAlgn="ctr" latinLnBrk="0" hangingPunct="1">
                        <a:lnSpc>
                          <a:spcPct val="100000"/>
                        </a:lnSpc>
                        <a:spcBef>
                          <a:spcPts val="0"/>
                        </a:spcBef>
                        <a:spcAft>
                          <a:spcPts val="0"/>
                        </a:spcAft>
                        <a:buClrTx/>
                        <a:buSzTx/>
                        <a:buFont typeface="Arial" pitchFamily="34" charset="0"/>
                        <a:buChar char="•"/>
                        <a:tabLst/>
                        <a:defRPr/>
                      </a:pPr>
                      <a:r>
                        <a:rPr lang="en-US" sz="1800" u="none" strike="noStrike" kern="1200" dirty="0" smtClean="0">
                          <a:solidFill>
                            <a:schemeClr val="dk1"/>
                          </a:solidFill>
                          <a:latin typeface="+mn-lt"/>
                          <a:ea typeface="+mn-ea"/>
                          <a:cs typeface="+mn-cs"/>
                        </a:rPr>
                        <a:t>Mean student growth percentile (SGP)</a:t>
                      </a:r>
                    </a:p>
                    <a:p>
                      <a:pPr marL="225425" marR="0" indent="-165100" algn="l" defTabSz="914400" rtl="0" eaLnBrk="1" fontAlgn="ctr" latinLnBrk="0" hangingPunct="1">
                        <a:lnSpc>
                          <a:spcPct val="100000"/>
                        </a:lnSpc>
                        <a:spcBef>
                          <a:spcPts val="0"/>
                        </a:spcBef>
                        <a:spcAft>
                          <a:spcPts val="0"/>
                        </a:spcAft>
                        <a:buClrTx/>
                        <a:buSzTx/>
                        <a:buFont typeface="Arial" pitchFamily="34" charset="0"/>
                        <a:buChar char="•"/>
                        <a:tabLst/>
                        <a:defRPr/>
                      </a:pPr>
                      <a:r>
                        <a:rPr lang="en-US" sz="1800" u="none" strike="noStrike" kern="1200" dirty="0" smtClean="0">
                          <a:solidFill>
                            <a:schemeClr val="dk1"/>
                          </a:solidFill>
                          <a:latin typeface="+mn-lt"/>
                          <a:ea typeface="+mn-ea"/>
                          <a:cs typeface="+mn-cs"/>
                        </a:rPr>
                        <a:t>Measure of growth to standard (planned)</a:t>
                      </a:r>
                    </a:p>
                  </a:txBody>
                  <a:tcPr marL="7507" marR="7507" marT="7507" marB="0"/>
                </a:tc>
                <a:extLst>
                  <a:ext uri="{0D108BD9-81ED-4DB2-BD59-A6C34878D82A}">
                    <a16:rowId xmlns:a16="http://schemas.microsoft.com/office/drawing/2014/main" val="10002"/>
                  </a:ext>
                </a:extLst>
              </a:tr>
              <a:tr h="264952">
                <a:tc>
                  <a:txBody>
                    <a:bodyPr/>
                    <a:lstStyle/>
                    <a:p>
                      <a:pPr marL="60325" indent="0" algn="l" defTabSz="914400" rtl="0" eaLnBrk="1" fontAlgn="ctr" latinLnBrk="0" hangingPunct="1"/>
                      <a:r>
                        <a:rPr lang="en-US" sz="1800" u="none" strike="noStrike" kern="1200" dirty="0">
                          <a:solidFill>
                            <a:schemeClr val="dk1"/>
                          </a:solidFill>
                          <a:latin typeface="+mn-lt"/>
                          <a:ea typeface="+mn-ea"/>
                          <a:cs typeface="+mn-cs"/>
                        </a:rPr>
                        <a:t>Graduation </a:t>
                      </a:r>
                      <a:r>
                        <a:rPr lang="en-US" sz="1800" u="none" strike="noStrike" kern="1200" dirty="0" smtClean="0">
                          <a:solidFill>
                            <a:schemeClr val="dk1"/>
                          </a:solidFill>
                          <a:latin typeface="+mn-lt"/>
                          <a:ea typeface="+mn-ea"/>
                          <a:cs typeface="+mn-cs"/>
                        </a:rPr>
                        <a:t>Rate</a:t>
                      </a:r>
                    </a:p>
                    <a:p>
                      <a:pPr marL="60325" indent="0" algn="l" defTabSz="914400" rtl="0" eaLnBrk="1" fontAlgn="ctr" latinLnBrk="0" hangingPunct="1"/>
                      <a:endParaRPr lang="en-US" sz="1800" u="none" strike="noStrike" kern="1200" dirty="0">
                        <a:solidFill>
                          <a:schemeClr val="dk1"/>
                        </a:solidFill>
                        <a:latin typeface="+mn-lt"/>
                        <a:ea typeface="+mn-ea"/>
                        <a:cs typeface="+mn-cs"/>
                      </a:endParaRPr>
                    </a:p>
                  </a:txBody>
                  <a:tcPr marL="7507" marR="7507" marT="7507" marB="0"/>
                </a:tc>
                <a:tc>
                  <a:txBody>
                    <a:bodyPr/>
                    <a:lstStyle/>
                    <a:p>
                      <a:pPr marL="225425" marR="0" indent="-165100" algn="l" defTabSz="914400" rtl="0" eaLnBrk="1" fontAlgn="ctr" latinLnBrk="0" hangingPunct="1">
                        <a:lnSpc>
                          <a:spcPct val="100000"/>
                        </a:lnSpc>
                        <a:spcBef>
                          <a:spcPts val="0"/>
                        </a:spcBef>
                        <a:spcAft>
                          <a:spcPts val="0"/>
                        </a:spcAft>
                        <a:buClrTx/>
                        <a:buSzTx/>
                        <a:buFont typeface="Arial" pitchFamily="34" charset="0"/>
                        <a:buChar char="•"/>
                        <a:tabLst/>
                        <a:defRPr/>
                      </a:pPr>
                      <a:r>
                        <a:rPr lang="en-US" sz="1800" u="none" strike="noStrike" kern="1200" dirty="0" smtClean="0">
                          <a:solidFill>
                            <a:schemeClr val="dk1"/>
                          </a:solidFill>
                          <a:latin typeface="+mn-lt"/>
                          <a:ea typeface="+mn-ea"/>
                          <a:cs typeface="+mn-cs"/>
                        </a:rPr>
                        <a:t>Four-year cohort graduation rate (high schools)</a:t>
                      </a:r>
                    </a:p>
                  </a:txBody>
                  <a:tcPr marL="7507" marR="7507" marT="7507" marB="0"/>
                </a:tc>
                <a:extLst>
                  <a:ext uri="{0D108BD9-81ED-4DB2-BD59-A6C34878D82A}">
                    <a16:rowId xmlns:a16="http://schemas.microsoft.com/office/drawing/2014/main" val="10003"/>
                  </a:ext>
                </a:extLst>
              </a:tr>
              <a:tr h="780741">
                <a:tc>
                  <a:txBody>
                    <a:bodyPr/>
                    <a:lstStyle/>
                    <a:p>
                      <a:pPr marL="60325" indent="0" algn="l" defTabSz="914400" rtl="0" eaLnBrk="1" fontAlgn="ctr" latinLnBrk="0" hangingPunct="1"/>
                      <a:r>
                        <a:rPr lang="en-US" sz="1800" u="none" strike="noStrike" kern="1200" dirty="0">
                          <a:solidFill>
                            <a:schemeClr val="dk1"/>
                          </a:solidFill>
                          <a:latin typeface="+mn-lt"/>
                          <a:ea typeface="+mn-ea"/>
                          <a:cs typeface="+mn-cs"/>
                        </a:rPr>
                        <a:t>Achieving English Language </a:t>
                      </a:r>
                      <a:r>
                        <a:rPr lang="en-US" sz="1800" u="none" strike="noStrike" kern="1200" dirty="0" smtClean="0">
                          <a:solidFill>
                            <a:schemeClr val="dk1"/>
                          </a:solidFill>
                          <a:latin typeface="+mn-lt"/>
                          <a:ea typeface="+mn-ea"/>
                          <a:cs typeface="+mn-cs"/>
                        </a:rPr>
                        <a:t>Proficiency</a:t>
                      </a:r>
                    </a:p>
                    <a:p>
                      <a:pPr marL="60325" indent="0" algn="l" defTabSz="914400" rtl="0" eaLnBrk="1" fontAlgn="ctr" latinLnBrk="0" hangingPunct="1"/>
                      <a:endParaRPr lang="en-US" sz="1800" u="none" strike="noStrike" kern="1200" dirty="0">
                        <a:solidFill>
                          <a:schemeClr val="dk1"/>
                        </a:solidFill>
                        <a:latin typeface="+mn-lt"/>
                        <a:ea typeface="+mn-ea"/>
                        <a:cs typeface="+mn-cs"/>
                      </a:endParaRPr>
                    </a:p>
                  </a:txBody>
                  <a:tcPr marL="7507" marR="7507" marT="7507" marB="0"/>
                </a:tc>
                <a:tc>
                  <a:txBody>
                    <a:bodyPr/>
                    <a:lstStyle/>
                    <a:p>
                      <a:pPr marL="225425" marR="0" indent="-165100" algn="l" defTabSz="914400" rtl="0" eaLnBrk="1" fontAlgn="ctr" latinLnBrk="0" hangingPunct="1">
                        <a:lnSpc>
                          <a:spcPct val="100000"/>
                        </a:lnSpc>
                        <a:spcBef>
                          <a:spcPts val="0"/>
                        </a:spcBef>
                        <a:spcAft>
                          <a:spcPts val="0"/>
                        </a:spcAft>
                        <a:buClrTx/>
                        <a:buSzTx/>
                        <a:buFont typeface="Arial" pitchFamily="34" charset="0"/>
                        <a:buChar char="•"/>
                        <a:tabLst/>
                        <a:defRPr/>
                      </a:pPr>
                      <a:r>
                        <a:rPr lang="en-US" sz="1800" u="none" strike="noStrike" kern="1200" dirty="0" smtClean="0">
                          <a:solidFill>
                            <a:schemeClr val="dk1"/>
                          </a:solidFill>
                          <a:latin typeface="+mn-lt"/>
                          <a:ea typeface="+mn-ea"/>
                          <a:cs typeface="+mn-cs"/>
                        </a:rPr>
                        <a:t>Student </a:t>
                      </a:r>
                      <a:r>
                        <a:rPr lang="en-US" sz="1800" u="none" strike="noStrike" kern="1200" dirty="0">
                          <a:solidFill>
                            <a:schemeClr val="dk1"/>
                          </a:solidFill>
                          <a:latin typeface="+mn-lt"/>
                          <a:ea typeface="+mn-ea"/>
                          <a:cs typeface="+mn-cs"/>
                        </a:rPr>
                        <a:t>attainment of English language proficiency </a:t>
                      </a:r>
                      <a:endParaRPr lang="en-US" sz="1800" u="none" strike="noStrike" kern="1200" dirty="0" smtClean="0">
                        <a:solidFill>
                          <a:schemeClr val="dk1"/>
                        </a:solidFill>
                        <a:latin typeface="+mn-lt"/>
                        <a:ea typeface="+mn-ea"/>
                        <a:cs typeface="+mn-cs"/>
                      </a:endParaRPr>
                    </a:p>
                    <a:p>
                      <a:pPr marL="225425" marR="0" indent="-165100" algn="l" defTabSz="914400" rtl="0" eaLnBrk="1" fontAlgn="ctr" latinLnBrk="0" hangingPunct="1">
                        <a:lnSpc>
                          <a:spcPct val="100000"/>
                        </a:lnSpc>
                        <a:spcBef>
                          <a:spcPts val="0"/>
                        </a:spcBef>
                        <a:spcAft>
                          <a:spcPts val="0"/>
                        </a:spcAft>
                        <a:buClrTx/>
                        <a:buSzTx/>
                        <a:buFont typeface="Arial" pitchFamily="34" charset="0"/>
                        <a:buChar char="•"/>
                        <a:tabLst/>
                        <a:defRPr/>
                      </a:pPr>
                      <a:r>
                        <a:rPr lang="en-US" sz="1800" u="none" strike="noStrike" kern="1200" dirty="0" smtClean="0">
                          <a:solidFill>
                            <a:schemeClr val="dk1"/>
                          </a:solidFill>
                          <a:latin typeface="+mn-lt"/>
                          <a:ea typeface="+mn-ea"/>
                          <a:cs typeface="+mn-cs"/>
                        </a:rPr>
                        <a:t>Progress made by students towards attaining English language proficiency</a:t>
                      </a:r>
                    </a:p>
                  </a:txBody>
                  <a:tcPr marL="7507" marR="7507" marT="7507" marB="0"/>
                </a:tc>
                <a:extLst>
                  <a:ext uri="{0D108BD9-81ED-4DB2-BD59-A6C34878D82A}">
                    <a16:rowId xmlns:a16="http://schemas.microsoft.com/office/drawing/2014/main" val="10004"/>
                  </a:ext>
                </a:extLst>
              </a:tr>
              <a:tr h="2088332">
                <a:tc>
                  <a:txBody>
                    <a:bodyPr/>
                    <a:lstStyle/>
                    <a:p>
                      <a:pPr marL="60325" indent="0" algn="l" fontAlgn="ctr"/>
                      <a:r>
                        <a:rPr lang="en-US" sz="1800" u="none" strike="noStrike" dirty="0"/>
                        <a:t>School Quality or Student Success</a:t>
                      </a:r>
                      <a:endParaRPr lang="en-US" sz="1800" b="0" i="1" u="none" strike="noStrike" dirty="0">
                        <a:solidFill>
                          <a:srgbClr val="000000"/>
                        </a:solidFill>
                        <a:latin typeface="Tahoma" pitchFamily="34" charset="0"/>
                        <a:ea typeface="Tahoma" pitchFamily="34" charset="0"/>
                        <a:cs typeface="Tahoma" pitchFamily="34" charset="0"/>
                      </a:endParaRPr>
                    </a:p>
                  </a:txBody>
                  <a:tcPr marL="7507" marR="7507" marT="7507" marB="0"/>
                </a:tc>
                <a:tc>
                  <a:txBody>
                    <a:bodyPr/>
                    <a:lstStyle/>
                    <a:p>
                      <a:pPr marL="225425" marR="0" indent="-165100" algn="l" defTabSz="914400" rtl="0" eaLnBrk="1" fontAlgn="ctr" latinLnBrk="0" hangingPunct="1">
                        <a:lnSpc>
                          <a:spcPct val="100000"/>
                        </a:lnSpc>
                        <a:spcBef>
                          <a:spcPts val="0"/>
                        </a:spcBef>
                        <a:spcAft>
                          <a:spcPts val="0"/>
                        </a:spcAft>
                        <a:buClrTx/>
                        <a:buSzTx/>
                        <a:buFont typeface="Arial" pitchFamily="34" charset="0"/>
                        <a:buChar char="•"/>
                        <a:tabLst/>
                        <a:defRPr/>
                      </a:pPr>
                      <a:r>
                        <a:rPr lang="en-US" sz="1800" u="none" strike="noStrike" kern="1200" dirty="0" smtClean="0">
                          <a:solidFill>
                            <a:schemeClr val="dk1"/>
                          </a:solidFill>
                          <a:latin typeface="+mn-lt"/>
                          <a:ea typeface="+mn-ea"/>
                          <a:cs typeface="+mn-cs"/>
                        </a:rPr>
                        <a:t>Science average scale score</a:t>
                      </a:r>
                    </a:p>
                    <a:p>
                      <a:pPr marL="225425" indent="-165100" algn="l" defTabSz="914400" rtl="0" eaLnBrk="1" fontAlgn="ctr" latinLnBrk="0" hangingPunct="1">
                        <a:buFont typeface="Arial" pitchFamily="34" charset="0"/>
                        <a:buChar char="•"/>
                      </a:pPr>
                      <a:r>
                        <a:rPr lang="en-US" sz="1800" u="none" strike="noStrike" kern="1200" dirty="0" smtClean="0">
                          <a:solidFill>
                            <a:schemeClr val="dk1"/>
                          </a:solidFill>
                          <a:latin typeface="+mn-lt"/>
                          <a:ea typeface="+mn-ea"/>
                          <a:cs typeface="+mn-cs"/>
                        </a:rPr>
                        <a:t>Chronic absenteeism</a:t>
                      </a:r>
                    </a:p>
                    <a:p>
                      <a:pPr marL="225425" marR="0" indent="-165100" algn="l" defTabSz="914400" rtl="0" eaLnBrk="1" fontAlgn="ctr" latinLnBrk="0" hangingPunct="1">
                        <a:lnSpc>
                          <a:spcPct val="100000"/>
                        </a:lnSpc>
                        <a:spcBef>
                          <a:spcPts val="0"/>
                        </a:spcBef>
                        <a:spcAft>
                          <a:spcPts val="0"/>
                        </a:spcAft>
                        <a:buClrTx/>
                        <a:buSzTx/>
                        <a:buFont typeface="Arial" pitchFamily="34" charset="0"/>
                        <a:buChar char="•"/>
                        <a:tabLst/>
                        <a:defRPr/>
                      </a:pPr>
                      <a:r>
                        <a:rPr lang="en-US" sz="1800" u="none" strike="noStrike" kern="1200" dirty="0" smtClean="0">
                          <a:solidFill>
                            <a:schemeClr val="dk1"/>
                          </a:solidFill>
                          <a:latin typeface="+mn-lt"/>
                          <a:ea typeface="+mn-ea"/>
                          <a:cs typeface="+mn-cs"/>
                        </a:rPr>
                        <a:t>Success in grade 9 courses (high schools)</a:t>
                      </a:r>
                    </a:p>
                    <a:p>
                      <a:pPr marL="225425" marR="0" indent="-165100" algn="l" defTabSz="914400" rtl="0" eaLnBrk="1" fontAlgn="ctr" latinLnBrk="0" hangingPunct="1">
                        <a:lnSpc>
                          <a:spcPct val="100000"/>
                        </a:lnSpc>
                        <a:spcBef>
                          <a:spcPts val="0"/>
                        </a:spcBef>
                        <a:spcAft>
                          <a:spcPts val="0"/>
                        </a:spcAft>
                        <a:buClrTx/>
                        <a:buSzTx/>
                        <a:buFont typeface="Arial" pitchFamily="34" charset="0"/>
                        <a:buChar char="•"/>
                        <a:tabLst/>
                        <a:defRPr/>
                      </a:pPr>
                      <a:r>
                        <a:rPr lang="en-US" sz="1800" u="none" strike="noStrike" kern="1200" dirty="0" smtClean="0">
                          <a:solidFill>
                            <a:schemeClr val="dk1"/>
                          </a:solidFill>
                          <a:latin typeface="+mn-lt"/>
                          <a:ea typeface="+mn-ea"/>
                          <a:cs typeface="+mn-cs"/>
                        </a:rPr>
                        <a:t>Successful completion of broad and challenging coursework (high schools)</a:t>
                      </a:r>
                    </a:p>
                    <a:p>
                      <a:pPr marL="225425" marR="0" indent="-165100" algn="l" defTabSz="914400" rtl="0" eaLnBrk="1" fontAlgn="ctr" latinLnBrk="0" hangingPunct="1">
                        <a:lnSpc>
                          <a:spcPct val="100000"/>
                        </a:lnSpc>
                        <a:spcBef>
                          <a:spcPts val="0"/>
                        </a:spcBef>
                        <a:spcAft>
                          <a:spcPts val="0"/>
                        </a:spcAft>
                        <a:buClrTx/>
                        <a:buSzTx/>
                        <a:buFont typeface="Arial" pitchFamily="34" charset="0"/>
                        <a:buChar char="•"/>
                        <a:tabLst/>
                        <a:defRPr/>
                      </a:pPr>
                      <a:r>
                        <a:rPr lang="en-US" sz="1800" u="none" strike="noStrike" kern="1200" dirty="0" smtClean="0">
                          <a:solidFill>
                            <a:schemeClr val="dk1"/>
                          </a:solidFill>
                          <a:latin typeface="+mn-lt"/>
                          <a:ea typeface="+mn-ea"/>
                          <a:cs typeface="+mn-cs"/>
                        </a:rPr>
                        <a:t>Extended</a:t>
                      </a:r>
                      <a:r>
                        <a:rPr lang="en-US" sz="1800" u="none" strike="noStrike" kern="1200" baseline="0" dirty="0" smtClean="0">
                          <a:solidFill>
                            <a:schemeClr val="dk1"/>
                          </a:solidFill>
                          <a:latin typeface="+mn-lt"/>
                          <a:ea typeface="+mn-ea"/>
                          <a:cs typeface="+mn-cs"/>
                        </a:rPr>
                        <a:t> engagement rate </a:t>
                      </a:r>
                      <a:r>
                        <a:rPr lang="en-US" sz="1800" u="none" strike="noStrike" kern="1200" dirty="0" smtClean="0">
                          <a:solidFill>
                            <a:schemeClr val="dk1"/>
                          </a:solidFill>
                          <a:latin typeface="+mn-lt"/>
                          <a:ea typeface="+mn-ea"/>
                          <a:cs typeface="+mn-cs"/>
                        </a:rPr>
                        <a:t>(high schools)</a:t>
                      </a:r>
                    </a:p>
                    <a:p>
                      <a:pPr marL="225425" marR="0" indent="-165100" algn="l" defTabSz="914400" rtl="0" eaLnBrk="1" fontAlgn="ctr" latinLnBrk="0" hangingPunct="1">
                        <a:lnSpc>
                          <a:spcPct val="100000"/>
                        </a:lnSpc>
                        <a:spcBef>
                          <a:spcPts val="0"/>
                        </a:spcBef>
                        <a:spcAft>
                          <a:spcPts val="0"/>
                        </a:spcAft>
                        <a:buClrTx/>
                        <a:buSzTx/>
                        <a:buFont typeface="Arial" pitchFamily="34" charset="0"/>
                        <a:buChar char="•"/>
                        <a:tabLst/>
                        <a:defRPr/>
                      </a:pPr>
                      <a:r>
                        <a:rPr lang="en-US" sz="1800" u="none" strike="noStrike" kern="1200" dirty="0" smtClean="0">
                          <a:solidFill>
                            <a:schemeClr val="dk1"/>
                          </a:solidFill>
                          <a:latin typeface="+mn-lt"/>
                          <a:ea typeface="+mn-ea"/>
                          <a:cs typeface="+mn-cs"/>
                        </a:rPr>
                        <a:t>Annual dropout rate (high schools)</a:t>
                      </a:r>
                    </a:p>
                  </a:txBody>
                  <a:tcPr marL="7507" marR="7507" marT="7507" marB="0"/>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09600" y="228600"/>
            <a:ext cx="7924800" cy="914400"/>
          </a:xfrm>
        </p:spPr>
        <p:txBody>
          <a:bodyPr>
            <a:normAutofit/>
          </a:bodyPr>
          <a:lstStyle/>
          <a:p>
            <a:r>
              <a:rPr lang="en-US" sz="4000" dirty="0" smtClean="0"/>
              <a:t>Next steps</a:t>
            </a:r>
            <a:endParaRPr lang="en-US" sz="4000" dirty="0"/>
          </a:p>
        </p:txBody>
      </p:sp>
      <p:sp>
        <p:nvSpPr>
          <p:cNvPr id="7" name="Footer Placeholder 6"/>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8" name="Slide Number Placeholder 7"/>
          <p:cNvSpPr>
            <a:spLocks noGrp="1"/>
          </p:cNvSpPr>
          <p:nvPr>
            <p:ph type="sldNum" sz="quarter" idx="12"/>
          </p:nvPr>
        </p:nvSpPr>
        <p:spPr/>
        <p:txBody>
          <a:bodyPr/>
          <a:lstStyle/>
          <a:p>
            <a:fld id="{BD26C40E-487C-40A4-A841-8174FD7B7142}" type="slidenum">
              <a:rPr lang="en-US" smtClean="0"/>
              <a:pPr/>
              <a:t>9</a:t>
            </a:fld>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085999563"/>
              </p:ext>
            </p:extLst>
          </p:nvPr>
        </p:nvGraphicFramePr>
        <p:xfrm>
          <a:off x="685800" y="1445166"/>
          <a:ext cx="7772400" cy="2110868"/>
        </p:xfrm>
        <a:graphic>
          <a:graphicData uri="http://schemas.openxmlformats.org/drawingml/2006/table">
            <a:tbl>
              <a:tblPr firstRow="1" bandRow="1">
                <a:tableStyleId>{073A0DAA-6AF3-43AB-8588-CEC1D06C72B9}</a:tableStyleId>
              </a:tblPr>
              <a:tblGrid>
                <a:gridCol w="2209800">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tblGrid>
              <a:tr h="307434">
                <a:tc>
                  <a:txBody>
                    <a:bodyPr/>
                    <a:lstStyle/>
                    <a:p>
                      <a:r>
                        <a:rPr lang="en-US" sz="2000" dirty="0" smtClean="0"/>
                        <a:t>Date(s)</a:t>
                      </a:r>
                      <a:endParaRPr lang="en-US" sz="2000" dirty="0"/>
                    </a:p>
                  </a:txBody>
                  <a:tcPr/>
                </a:tc>
                <a:tc>
                  <a:txBody>
                    <a:bodyPr/>
                    <a:lstStyle/>
                    <a:p>
                      <a:pPr algn="l"/>
                      <a:r>
                        <a:rPr lang="en-US" sz="2000" dirty="0" smtClean="0"/>
                        <a:t>Activity</a:t>
                      </a:r>
                      <a:endParaRPr lang="en-US" sz="2000" dirty="0"/>
                    </a:p>
                  </a:txBody>
                  <a:tcPr/>
                </a:tc>
                <a:extLst>
                  <a:ext uri="{0D108BD9-81ED-4DB2-BD59-A6C34878D82A}">
                    <a16:rowId xmlns:a16="http://schemas.microsoft.com/office/drawing/2014/main" val="10000"/>
                  </a:ext>
                </a:extLst>
              </a:tr>
              <a:tr h="708788">
                <a:tc>
                  <a:txBody>
                    <a:bodyPr/>
                    <a:lstStyle/>
                    <a:p>
                      <a:r>
                        <a:rPr lang="en-US" sz="2000" baseline="0" dirty="0" smtClean="0"/>
                        <a:t>September – November 2017</a:t>
                      </a:r>
                      <a:endParaRPr lang="en-US" sz="2000" dirty="0"/>
                    </a:p>
                  </a:txBody>
                  <a:tcPr anchor="ctr"/>
                </a:tc>
                <a:tc>
                  <a:txBody>
                    <a:bodyPr/>
                    <a:lstStyle/>
                    <a:p>
                      <a:pPr marL="111125" marR="0" indent="-1111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000" baseline="0" dirty="0" smtClean="0"/>
                        <a:t>Receive approval of plan (anticipated)</a:t>
                      </a:r>
                    </a:p>
                    <a:p>
                      <a:pPr marL="111125" indent="-111125">
                        <a:buFont typeface="Arial" pitchFamily="34" charset="0"/>
                        <a:buChar char="•"/>
                      </a:pPr>
                      <a:r>
                        <a:rPr lang="en-US" sz="2000" baseline="0" dirty="0" smtClean="0"/>
                        <a:t>Model accountability metrics using first round of Next-Generation MCAS results</a:t>
                      </a:r>
                    </a:p>
                  </a:txBody>
                  <a:tcPr anchor="ctr"/>
                </a:tc>
                <a:extLst>
                  <a:ext uri="{0D108BD9-81ED-4DB2-BD59-A6C34878D82A}">
                    <a16:rowId xmlns:a16="http://schemas.microsoft.com/office/drawing/2014/main" val="10004"/>
                  </a:ext>
                </a:extLst>
              </a:tr>
              <a:tr h="708788">
                <a:tc>
                  <a:txBody>
                    <a:bodyPr/>
                    <a:lstStyle/>
                    <a:p>
                      <a:r>
                        <a:rPr lang="en-US" sz="2000" dirty="0" smtClean="0"/>
                        <a:t>December 2017 – January</a:t>
                      </a:r>
                      <a:r>
                        <a:rPr lang="en-US" sz="2000" baseline="0" dirty="0" smtClean="0"/>
                        <a:t> </a:t>
                      </a:r>
                      <a:r>
                        <a:rPr lang="en-US" sz="2000" dirty="0" smtClean="0"/>
                        <a:t>2018</a:t>
                      </a:r>
                      <a:endParaRPr lang="en-US" sz="2000" dirty="0"/>
                    </a:p>
                  </a:txBody>
                  <a:tcPr anchor="ctr"/>
                </a:tc>
                <a:tc>
                  <a:txBody>
                    <a:bodyPr/>
                    <a:lstStyle/>
                    <a:p>
                      <a:pPr marL="111125" indent="-111125">
                        <a:buFont typeface="Arial" pitchFamily="34" charset="0"/>
                        <a:buChar char="•"/>
                      </a:pPr>
                      <a:r>
                        <a:rPr lang="en-US" sz="2000" baseline="0" dirty="0" smtClean="0"/>
                        <a:t>Discuss future accountability system design, including weighting of indicators, with BESE</a:t>
                      </a:r>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DropOffZoneRoutingForm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DESE-231-35579</_dlc_DocId>
    <_dlc_DocIdUrl xmlns="733efe1c-5bbe-4968-87dc-d400e65c879f">
      <Url>https://sharepoint.doemass.org/ese/webteam/cps/_layouts/DocIdRedir.aspx?ID=DESE-231-35579</Url>
      <Description>DESE-231-35579</Description>
    </_dlc_DocIdUrl>
  </documentManagement>
</p:properties>
</file>

<file path=customXml/itemProps1.xml><?xml version="1.0" encoding="utf-8"?>
<ds:datastoreItem xmlns:ds="http://schemas.openxmlformats.org/officeDocument/2006/customXml" ds:itemID="{3D73AB65-CFE8-4C3D-B73F-EAFEF1D853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B4F64B-7FDF-4B02-8C82-F9DBCE75CC0F}">
  <ds:schemaRefs>
    <ds:schemaRef ds:uri="http://schemas.microsoft.com/sharepoint/events"/>
  </ds:schemaRefs>
</ds:datastoreItem>
</file>

<file path=customXml/itemProps3.xml><?xml version="1.0" encoding="utf-8"?>
<ds:datastoreItem xmlns:ds="http://schemas.openxmlformats.org/officeDocument/2006/customXml" ds:itemID="{203BFBE6-C2C0-474B-9F25-039D2BDAE75B}">
  <ds:schemaRefs>
    <ds:schemaRef ds:uri="http://schemas.microsoft.com/sharepoint/v3/contenttype/forms"/>
  </ds:schemaRefs>
</ds:datastoreItem>
</file>

<file path=customXml/itemProps4.xml><?xml version="1.0" encoding="utf-8"?>
<ds:datastoreItem xmlns:ds="http://schemas.openxmlformats.org/officeDocument/2006/customXml" ds:itemID="{1A4C3D4F-4536-4AF6-BA01-24B6BAAF5D8D}">
  <ds:schemaRefs>
    <ds:schemaRef ds:uri="http://www.w3.org/XML/1998/namespace"/>
    <ds:schemaRef ds:uri="http://purl.org/dc/terms/"/>
    <ds:schemaRef ds:uri="http://purl.org/dc/dcmitype/"/>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733efe1c-5bbe-4968-87dc-d400e65c879f"/>
    <ds:schemaRef ds:uri="0a4e05da-b9bc-4326-ad73-01ef31b9556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2007_ESE_Template</Template>
  <TotalTime>17969</TotalTime>
  <Words>920</Words>
  <Application>Microsoft Office PowerPoint</Application>
  <PresentationFormat>On-screen Show (4:3)</PresentationFormat>
  <Paragraphs>165</Paragraphs>
  <Slides>15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Georgia</vt:lpstr>
      <vt:lpstr>Tahoma</vt:lpstr>
      <vt:lpstr>Wingdings 2</vt:lpstr>
      <vt:lpstr>2007_ESE_Template</vt:lpstr>
      <vt:lpstr>Every Student Succeeds Act (ESSA) State Plan: Update</vt:lpstr>
      <vt:lpstr>Purpose of presentation</vt:lpstr>
      <vt:lpstr>Timeline</vt:lpstr>
      <vt:lpstr>Timeline (continued)</vt:lpstr>
      <vt:lpstr>Accountability feedback –  average scale score</vt:lpstr>
      <vt:lpstr>Accountability feedback –  average scale score</vt:lpstr>
      <vt:lpstr>Accountability feedback –  small schools</vt:lpstr>
      <vt:lpstr>Accountability indicators</vt:lpstr>
      <vt:lpstr>Next steps</vt:lpstr>
      <vt:lpstr>2017 Accountability Reporting - Reminders</vt:lpstr>
      <vt:lpstr>Amendment to 603 CMR 2.00: Accountability and Assistance for School Districts and Schools</vt:lpstr>
      <vt:lpstr>Reporting details</vt:lpstr>
      <vt:lpstr>Reporting details</vt:lpstr>
      <vt:lpstr>Data reported in 2017</vt:lpstr>
      <vt:lpstr>2017 Reporting 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BESE Sept 2017 Item 3: ESSA Powerpoint</dc:title>
  <dc:creator>ESE</dc:creator>
  <cp:lastModifiedBy>ESE</cp:lastModifiedBy>
  <cp:revision>1301</cp:revision>
  <cp:lastPrinted>2016-09-24T15:19:52Z</cp:lastPrinted>
  <dcterms:created xsi:type="dcterms:W3CDTF">2016-07-01T19:47:28Z</dcterms:created>
  <dcterms:modified xsi:type="dcterms:W3CDTF">2017-09-28T13:11:41Z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Sep 28 2017</vt:lpwstr>
  </property>
  <property fmtid="{D5CDD505-2E9C-101B-9397-08002B2CF9AE}" pid="3" name="_dlc_DocIdItemGuid">
    <vt:lpwstr>07825a59-2fa2-4edd-a22b-acfc78492bba</vt:lpwstr>
  </property>
  <property fmtid="{D5CDD505-2E9C-101B-9397-08002B2CF9AE}" pid="4" name="ContentTypeId">
    <vt:lpwstr>0x010100524261BFE874874F899C38CF9C771BFF</vt:lpwstr>
  </property>
</Properties>
</file>