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5"/>
  </p:sldMasterIdLst>
  <p:notesMasterIdLst>
    <p:notesMasterId r:id="rId24"/>
  </p:notesMasterIdLst>
  <p:handoutMasterIdLst>
    <p:handoutMasterId r:id="rId25"/>
  </p:handoutMasterIdLst>
  <p:sldIdLst>
    <p:sldId id="256" r:id="rId6"/>
    <p:sldId id="284" r:id="rId7"/>
    <p:sldId id="298" r:id="rId8"/>
    <p:sldId id="257" r:id="rId9"/>
    <p:sldId id="276" r:id="rId10"/>
    <p:sldId id="275" r:id="rId11"/>
    <p:sldId id="293" r:id="rId12"/>
    <p:sldId id="262" r:id="rId13"/>
    <p:sldId id="260" r:id="rId14"/>
    <p:sldId id="280" r:id="rId15"/>
    <p:sldId id="286" r:id="rId16"/>
    <p:sldId id="282" r:id="rId17"/>
    <p:sldId id="288" r:id="rId18"/>
    <p:sldId id="295" r:id="rId19"/>
    <p:sldId id="296" r:id="rId20"/>
    <p:sldId id="277" r:id="rId21"/>
    <p:sldId id="278" r:id="rId22"/>
    <p:sldId id="279"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apel, Michol" initials="SM" lastIdx="1" clrIdx="0">
    <p:extLst>
      <p:ext uri="{19B8F6BF-5375-455C-9EA6-DF929625EA0E}">
        <p15:presenceInfo xmlns:p15="http://schemas.microsoft.com/office/powerpoint/2012/main" userId="S-1-5-21-875326689-928589111-1252796590-87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19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81609" autoAdjust="0"/>
  </p:normalViewPr>
  <p:slideViewPr>
    <p:cSldViewPr>
      <p:cViewPr varScale="1">
        <p:scale>
          <a:sx n="61" d="100"/>
          <a:sy n="61" d="100"/>
        </p:scale>
        <p:origin x="1650" y="72"/>
      </p:cViewPr>
      <p:guideLst>
        <p:guide orient="horz" pos="2160"/>
        <p:guide pos="3168"/>
      </p:guideLst>
    </p:cSldViewPr>
  </p:slideViewPr>
  <p:outlineViewPr>
    <p:cViewPr>
      <p:scale>
        <a:sx n="33" d="100"/>
        <a:sy n="33" d="100"/>
      </p:scale>
      <p:origin x="0" y="138"/>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38AE5D3-7EC3-498C-8A93-D1F55A96F4C1}" type="datetimeFigureOut">
              <a:rPr lang="en-US" smtClean="0"/>
              <a:pPr/>
              <a:t>10/5/2017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Massachusetts Department of Elementary and Secondary Education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p14="http://schemas.microsoft.com/office/powerpoint/2010/main" val="4856118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063F597-CE17-476A-A5CB-91589ED997B7}" type="datetimeFigureOut">
              <a:rPr lang="en-US" smtClean="0"/>
              <a:pPr/>
              <a:t>10/5/2017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Massachusetts Department of Elementary and Secondary Education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p14="http://schemas.microsoft.com/office/powerpoint/2010/main" val="3470011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2</a:t>
            </a:fld>
            <a:endParaRPr lang="en-US"/>
          </a:p>
        </p:txBody>
      </p:sp>
    </p:spTree>
    <p:extLst>
      <p:ext uri="{BB962C8B-B14F-4D97-AF65-F5344CB8AC3E}">
        <p14:creationId xmlns:p14="http://schemas.microsoft.com/office/powerpoint/2010/main" val="3503388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a:p>
        </p:txBody>
      </p:sp>
    </p:spTree>
    <p:extLst>
      <p:ext uri="{BB962C8B-B14F-4D97-AF65-F5344CB8AC3E}">
        <p14:creationId xmlns:p14="http://schemas.microsoft.com/office/powerpoint/2010/main" val="1079516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9E402BD6-0DA0-4C3C-BC9A-01AD02B5D355}" type="slidenum">
              <a:rPr lang="en-US" smtClean="0"/>
              <a:pPr/>
              <a:t>6</a:t>
            </a:fld>
            <a:endParaRPr lang="en-US" dirty="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xfrm>
            <a:off x="733207" y="4564866"/>
            <a:ext cx="5860680" cy="4323661"/>
          </a:xfrm>
          <a:noFill/>
          <a:ln/>
        </p:spPr>
        <p:txBody>
          <a:bodyPr/>
          <a:lstStyle/>
          <a:p>
            <a:pPr eaLnBrk="1" hangingPunct="1"/>
            <a:endParaRPr lang="en-US" dirty="0" smtClean="0">
              <a:solidFill>
                <a:schemeClr val="accent2"/>
              </a:solidFill>
            </a:endParaRPr>
          </a:p>
        </p:txBody>
      </p:sp>
    </p:spTree>
    <p:extLst>
      <p:ext uri="{BB962C8B-B14F-4D97-AF65-F5344CB8AC3E}">
        <p14:creationId xmlns:p14="http://schemas.microsoft.com/office/powerpoint/2010/main" val="333767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8</a:t>
            </a:fld>
            <a:endParaRPr lang="en-US"/>
          </a:p>
        </p:txBody>
      </p:sp>
    </p:spTree>
    <p:extLst>
      <p:ext uri="{BB962C8B-B14F-4D97-AF65-F5344CB8AC3E}">
        <p14:creationId xmlns:p14="http://schemas.microsoft.com/office/powerpoint/2010/main" val="1150687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9</a:t>
            </a:fld>
            <a:endParaRPr lang="en-US"/>
          </a:p>
        </p:txBody>
      </p:sp>
    </p:spTree>
    <p:extLst>
      <p:ext uri="{BB962C8B-B14F-4D97-AF65-F5344CB8AC3E}">
        <p14:creationId xmlns:p14="http://schemas.microsoft.com/office/powerpoint/2010/main" val="1617890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10</a:t>
            </a:fld>
            <a:endParaRPr lang="en-US"/>
          </a:p>
        </p:txBody>
      </p:sp>
    </p:spTree>
    <p:extLst>
      <p:ext uri="{BB962C8B-B14F-4D97-AF65-F5344CB8AC3E}">
        <p14:creationId xmlns:p14="http://schemas.microsoft.com/office/powerpoint/2010/main" val="2338572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12</a:t>
            </a:fld>
            <a:endParaRPr lang="en-US"/>
          </a:p>
        </p:txBody>
      </p:sp>
    </p:spTree>
    <p:extLst>
      <p:ext uri="{BB962C8B-B14F-4D97-AF65-F5344CB8AC3E}">
        <p14:creationId xmlns:p14="http://schemas.microsoft.com/office/powerpoint/2010/main" val="1897410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Going into the standard</a:t>
            </a:r>
            <a:r>
              <a:rPr lang="en-US" baseline="0" dirty="0" smtClean="0"/>
              <a:t> setting, we did have a couple of things in mind. </a:t>
            </a:r>
            <a:r>
              <a:rPr lang="en-US" dirty="0" smtClean="0"/>
              <a:t>One of the other goals</a:t>
            </a:r>
            <a:r>
              <a:rPr lang="en-US" baseline="0" dirty="0" smtClean="0"/>
              <a:t> set forth by our new standards and this Board was to look to national and international benchmarks during the development of our next-generation tests. MA continues to be first, or tied for first, in the latest administration of NAEP in 2015. But notice that about half of MA students are still not reaching the Proficient level. nationally, only about a third of students reach the Prof level. </a:t>
            </a:r>
          </a:p>
          <a:p>
            <a:endParaRPr lang="en-US" baseline="0" dirty="0" smtClean="0"/>
          </a:p>
          <a:p>
            <a:r>
              <a:rPr lang="en-US" baseline="0" dirty="0" smtClean="0"/>
              <a:t>While we did not intend to replicate the NAEP results, we did use it as a lens – this nationally respected test. </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14</a:t>
            </a:fld>
            <a:endParaRPr lang="en-US"/>
          </a:p>
        </p:txBody>
      </p:sp>
    </p:spTree>
    <p:extLst>
      <p:ext uri="{BB962C8B-B14F-4D97-AF65-F5344CB8AC3E}">
        <p14:creationId xmlns:p14="http://schemas.microsoft.com/office/powerpoint/2010/main" val="1723945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15</a:t>
            </a:fld>
            <a:endParaRPr lang="en-US"/>
          </a:p>
        </p:txBody>
      </p:sp>
    </p:spTree>
    <p:extLst>
      <p:ext uri="{BB962C8B-B14F-4D97-AF65-F5344CB8AC3E}">
        <p14:creationId xmlns:p14="http://schemas.microsoft.com/office/powerpoint/2010/main" val="10918587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userDrawn="1"/>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79A23D6B-EB4E-4562-8F96-50B5A5100021}" type="datetime1">
              <a:rPr lang="en-US" smtClean="0"/>
              <a:t>10/5/2017</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06712B-D328-4E47-ABA0-147BCC13749E}" type="datetime1">
              <a:rPr lang="en-US" smtClean="0"/>
              <a:t>10/5/2017</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83573B-A577-434C-ADD1-CC7382D4E60F}" type="datetime1">
              <a:rPr lang="en-US" smtClean="0"/>
              <a:t>10/5/2017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1B8DFB-F4F2-44A1-8DB3-9404630A4590}" type="datetime1">
              <a:rPr lang="en-US" smtClean="0"/>
              <a:t>10/5/2017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DDABE-3F7C-438C-A337-3F810145C2F8}" type="datetime1">
              <a:rPr lang="en-US" smtClean="0"/>
              <a:t>10/5/2017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1EC97A-CF11-4290-8A5D-1CB8CBAE971F}" type="datetime1">
              <a:rPr lang="en-US" smtClean="0"/>
              <a:t>10/5/2017</a:t>
            </a:fld>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dirty="0"/>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2835A5-91C7-499E-AE0E-1EE58150F3C7}" type="datetime1">
              <a:rPr lang="en-US" smtClean="0"/>
              <a:t>10/5/2017</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AEC04E-0926-40FA-BE19-4F5978ACCC27}" type="datetime1">
              <a:rPr lang="en-US" smtClean="0"/>
              <a:t>10/5/2017</a:t>
            </a:fld>
            <a:endParaRPr lang="en-US"/>
          </a:p>
        </p:txBody>
      </p:sp>
      <p:sp>
        <p:nvSpPr>
          <p:cNvPr id="8" name="Footer Placeholder 7"/>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2AC804-22DE-4E72-AB3C-03F500DC0B49}" type="datetime1">
              <a:rPr lang="en-US" smtClean="0"/>
              <a:t>10/5/2017</a:t>
            </a:fld>
            <a:endParaRPr lang="en-US"/>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28D65-CDFF-45D1-8396-D252F680B666}" type="datetime1">
              <a:rPr lang="en-US" smtClean="0"/>
              <a:t>10/5/2017</a:t>
            </a:fld>
            <a:endParaRPr lang="en-US"/>
          </a:p>
        </p:txBody>
      </p:sp>
      <p:sp>
        <p:nvSpPr>
          <p:cNvPr id="3" name="Footer Placeholder 2"/>
          <p:cNvSpPr>
            <a:spLocks noGrp="1"/>
          </p:cNvSpPr>
          <p:nvPr>
            <p:ph type="ftr" sz="quarter" idx="11"/>
          </p:nvPr>
        </p:nvSpPr>
        <p:spPr/>
        <p:txBody>
          <a:bodyPr/>
          <a:lstStyle/>
          <a:p>
            <a:r>
              <a:rPr lang="en-US" smtClean="0"/>
              <a:t>Massachusetts Department of Elementary and Secondary Education</a:t>
            </a:r>
            <a:endParaRPr lang="en-US"/>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9E8D05-18AA-4A37-885F-90A35DD2504A}" type="datetime1">
              <a:rPr lang="en-US" smtClean="0"/>
              <a:t>10/5/2017</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smtClean="0"/>
              <a:t>Massachusetts Department of Elementary and Secondary Education</a:t>
            </a:r>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Updates on the Next-Generation MCAS	</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Meeting of the Board of Elementary and Secondary Education</a:t>
            </a:r>
          </a:p>
          <a:p>
            <a:r>
              <a:rPr lang="en-US" dirty="0" smtClean="0"/>
              <a:t>September 26, 2017</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 Setting for Grades 3-8 ELA and Math</a:t>
            </a:r>
            <a:endParaRPr lang="en-US" dirty="0"/>
          </a:p>
        </p:txBody>
      </p:sp>
      <p:sp>
        <p:nvSpPr>
          <p:cNvPr id="3" name="Content Placeholder 2"/>
          <p:cNvSpPr>
            <a:spLocks noGrp="1"/>
          </p:cNvSpPr>
          <p:nvPr>
            <p:ph idx="1"/>
          </p:nvPr>
        </p:nvSpPr>
        <p:spPr>
          <a:xfrm>
            <a:off x="609600" y="1675534"/>
            <a:ext cx="8153400" cy="4602163"/>
          </a:xfrm>
        </p:spPr>
        <p:txBody>
          <a:bodyPr>
            <a:normAutofit/>
          </a:bodyPr>
          <a:lstStyle/>
          <a:p>
            <a:r>
              <a:rPr lang="en-US" dirty="0" smtClean="0"/>
              <a:t>Held August 14-18, 2017</a:t>
            </a:r>
          </a:p>
          <a:p>
            <a:r>
              <a:rPr lang="en-US" dirty="0" smtClean="0"/>
              <a:t>126 educators (with an average of 15 years experience) participated on six panels</a:t>
            </a:r>
          </a:p>
          <a:p>
            <a:pPr lvl="1"/>
            <a:r>
              <a:rPr lang="en-US" dirty="0" smtClean="0"/>
              <a:t>ELA grades 3-4, 5-6, and 7-8</a:t>
            </a:r>
          </a:p>
          <a:p>
            <a:pPr lvl="1"/>
            <a:r>
              <a:rPr lang="en-US" dirty="0" smtClean="0"/>
              <a:t>Math grades </a:t>
            </a:r>
            <a:r>
              <a:rPr lang="en-US" dirty="0"/>
              <a:t>3-4, </a:t>
            </a:r>
            <a:r>
              <a:rPr lang="en-US" dirty="0" smtClean="0"/>
              <a:t>5-6</a:t>
            </a:r>
            <a:r>
              <a:rPr lang="en-US" dirty="0"/>
              <a:t>, and </a:t>
            </a:r>
            <a:r>
              <a:rPr lang="en-US" dirty="0" smtClean="0"/>
              <a:t>7-8</a:t>
            </a:r>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10</a:t>
            </a:fld>
            <a:endParaRPr lang="en-US"/>
          </a:p>
        </p:txBody>
      </p:sp>
    </p:spTree>
    <p:extLst>
      <p:ext uri="{BB962C8B-B14F-4D97-AF65-F5344CB8AC3E}">
        <p14:creationId xmlns:p14="http://schemas.microsoft.com/office/powerpoint/2010/main" val="316530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Setting Process</a:t>
            </a:r>
            <a:endParaRPr lang="en-US" dirty="0"/>
          </a:p>
        </p:txBody>
      </p:sp>
      <p:sp>
        <p:nvSpPr>
          <p:cNvPr id="3" name="Content Placeholder 2"/>
          <p:cNvSpPr>
            <a:spLocks noGrp="1"/>
          </p:cNvSpPr>
          <p:nvPr>
            <p:ph idx="1"/>
          </p:nvPr>
        </p:nvSpPr>
        <p:spPr/>
        <p:txBody>
          <a:bodyPr>
            <a:noAutofit/>
          </a:bodyPr>
          <a:lstStyle/>
          <a:p>
            <a:r>
              <a:rPr lang="en-US" sz="2400" dirty="0"/>
              <a:t>Panelists judged each test item to determine how many points students would need to score to demonstrate they belonged in each achievement </a:t>
            </a:r>
            <a:r>
              <a:rPr lang="en-US" sz="2400" dirty="0" smtClean="0"/>
              <a:t>level</a:t>
            </a:r>
            <a:endParaRPr lang="en-US" sz="2000" dirty="0"/>
          </a:p>
          <a:p>
            <a:r>
              <a:rPr lang="en-US" sz="2400" dirty="0" smtClean="0"/>
              <a:t>Panelists did three rounds of item judgments</a:t>
            </a:r>
          </a:p>
          <a:p>
            <a:r>
              <a:rPr lang="en-US" sz="2400" dirty="0" smtClean="0"/>
              <a:t>Process facilitated by measurement and content experts</a:t>
            </a:r>
          </a:p>
          <a:p>
            <a:r>
              <a:rPr lang="en-US" sz="2400" dirty="0" smtClean="0"/>
              <a:t>Final meeting of table leaders from each panel to ensure that expectations were consistent across grades</a:t>
            </a:r>
            <a:endParaRPr lang="en-US" sz="2400"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11</a:t>
            </a:fld>
            <a:endParaRPr lang="en-US"/>
          </a:p>
        </p:txBody>
      </p:sp>
    </p:spTree>
    <p:extLst>
      <p:ext uri="{BB962C8B-B14F-4D97-AF65-F5344CB8AC3E}">
        <p14:creationId xmlns:p14="http://schemas.microsoft.com/office/powerpoint/2010/main" val="1340685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5220"/>
            <a:ext cx="8534400" cy="1143000"/>
          </a:xfrm>
        </p:spPr>
        <p:txBody>
          <a:bodyPr>
            <a:normAutofit fontScale="90000"/>
          </a:bodyPr>
          <a:lstStyle/>
          <a:p>
            <a:r>
              <a:rPr lang="en-US" sz="2700" dirty="0" smtClean="0"/>
              <a:t>Projected Statewide 2017 Results for Grades 3-8 ELA and Math: Percent of students in each achievement level</a:t>
            </a:r>
            <a:endParaRPr lang="en-US" sz="2700" dirty="0"/>
          </a:p>
        </p:txBody>
      </p:sp>
      <p:pic>
        <p:nvPicPr>
          <p:cNvPr id="6" name="Content Placeholder 5" descr="% level"/>
          <p:cNvPicPr>
            <a:picLocks noGrp="1"/>
          </p:cNvPicPr>
          <p:nvPr>
            <p:ph idx="1"/>
          </p:nvPr>
        </p:nvPicPr>
        <p:blipFill rotWithShape="1">
          <a:blip r:embed="rId3" cstate="print">
            <a:extLst>
              <a:ext uri="{28A0092B-C50C-407E-A947-70E740481C1C}">
                <a14:useLocalDpi xmlns:a14="http://schemas.microsoft.com/office/drawing/2010/main" val="0"/>
              </a:ext>
            </a:extLst>
          </a:blip>
          <a:srcRect t="13296"/>
          <a:stretch/>
        </p:blipFill>
        <p:spPr bwMode="auto">
          <a:xfrm>
            <a:off x="990600" y="1600200"/>
            <a:ext cx="6792686" cy="5059362"/>
          </a:xfrm>
          <a:prstGeom prst="rect">
            <a:avLst/>
          </a:prstGeom>
          <a:ln>
            <a:noFill/>
          </a:ln>
          <a:extLst>
            <a:ext uri="{53640926-AAD7-44D8-BBD7-CCE9431645EC}">
              <a14:shadowObscured xmlns:a14="http://schemas.microsoft.com/office/drawing/2010/main"/>
            </a:ext>
          </a:extLst>
        </p:spPr>
      </p:pic>
      <p:sp>
        <p:nvSpPr>
          <p:cNvPr id="8" name="Rectangle 7" title="42%"/>
          <p:cNvSpPr/>
          <p:nvPr/>
        </p:nvSpPr>
        <p:spPr>
          <a:xfrm>
            <a:off x="2203450" y="3687762"/>
            <a:ext cx="381000" cy="392037"/>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title="% level"/>
          <p:cNvSpPr/>
          <p:nvPr/>
        </p:nvSpPr>
        <p:spPr>
          <a:xfrm>
            <a:off x="3035300" y="3687762"/>
            <a:ext cx="381000" cy="443215"/>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title="% level"/>
          <p:cNvSpPr/>
          <p:nvPr/>
        </p:nvSpPr>
        <p:spPr>
          <a:xfrm>
            <a:off x="4005943" y="3687762"/>
            <a:ext cx="381000" cy="405115"/>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title="% level"/>
          <p:cNvSpPr/>
          <p:nvPr/>
        </p:nvSpPr>
        <p:spPr>
          <a:xfrm>
            <a:off x="4897664" y="3687762"/>
            <a:ext cx="381000" cy="443215"/>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title="% level"/>
          <p:cNvSpPr/>
          <p:nvPr/>
        </p:nvSpPr>
        <p:spPr>
          <a:xfrm>
            <a:off x="5808436" y="3763963"/>
            <a:ext cx="381000" cy="407156"/>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title="% level"/>
          <p:cNvSpPr/>
          <p:nvPr/>
        </p:nvSpPr>
        <p:spPr>
          <a:xfrm>
            <a:off x="3994150" y="4798369"/>
            <a:ext cx="381000" cy="304800"/>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title="% level"/>
          <p:cNvSpPr/>
          <p:nvPr/>
        </p:nvSpPr>
        <p:spPr>
          <a:xfrm>
            <a:off x="6719207" y="3730626"/>
            <a:ext cx="381000" cy="367014"/>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title="% level"/>
          <p:cNvSpPr/>
          <p:nvPr/>
        </p:nvSpPr>
        <p:spPr>
          <a:xfrm>
            <a:off x="2232025" y="2063750"/>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title="% level"/>
          <p:cNvSpPr/>
          <p:nvPr/>
        </p:nvSpPr>
        <p:spPr>
          <a:xfrm>
            <a:off x="3076575" y="2076299"/>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title="% level"/>
          <p:cNvSpPr/>
          <p:nvPr/>
        </p:nvSpPr>
        <p:spPr>
          <a:xfrm>
            <a:off x="3983492" y="1955536"/>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title="% level"/>
          <p:cNvSpPr/>
          <p:nvPr/>
        </p:nvSpPr>
        <p:spPr>
          <a:xfrm>
            <a:off x="4874673" y="1989017"/>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title="% level"/>
          <p:cNvSpPr/>
          <p:nvPr/>
        </p:nvSpPr>
        <p:spPr>
          <a:xfrm>
            <a:off x="5707515" y="1953457"/>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title="% level"/>
          <p:cNvSpPr/>
          <p:nvPr/>
        </p:nvSpPr>
        <p:spPr>
          <a:xfrm>
            <a:off x="6742565" y="2063750"/>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title="% level"/>
          <p:cNvSpPr/>
          <p:nvPr/>
        </p:nvSpPr>
        <p:spPr>
          <a:xfrm>
            <a:off x="2155825" y="1779323"/>
            <a:ext cx="457200" cy="197984"/>
          </a:xfrm>
          <a:prstGeom prst="rect">
            <a:avLst/>
          </a:prstGeom>
          <a:solidFill>
            <a:srgbClr val="0298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title="% level"/>
          <p:cNvSpPr/>
          <p:nvPr/>
        </p:nvSpPr>
        <p:spPr>
          <a:xfrm>
            <a:off x="3038475" y="1798146"/>
            <a:ext cx="457200" cy="179160"/>
          </a:xfrm>
          <a:prstGeom prst="rect">
            <a:avLst/>
          </a:prstGeom>
          <a:solidFill>
            <a:srgbClr val="0298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title="% level"/>
          <p:cNvSpPr/>
          <p:nvPr/>
        </p:nvSpPr>
        <p:spPr>
          <a:xfrm>
            <a:off x="6719207" y="1779323"/>
            <a:ext cx="457200" cy="200498"/>
          </a:xfrm>
          <a:prstGeom prst="rect">
            <a:avLst/>
          </a:prstGeom>
          <a:solidFill>
            <a:srgbClr val="0298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title="% level"/>
          <p:cNvSpPr/>
          <p:nvPr/>
        </p:nvSpPr>
        <p:spPr>
          <a:xfrm>
            <a:off x="2117725" y="5273976"/>
            <a:ext cx="533400" cy="21000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title="% level"/>
          <p:cNvSpPr/>
          <p:nvPr/>
        </p:nvSpPr>
        <p:spPr>
          <a:xfrm>
            <a:off x="3132137" y="5273976"/>
            <a:ext cx="434975" cy="1890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title="% level"/>
          <p:cNvSpPr/>
          <p:nvPr/>
        </p:nvSpPr>
        <p:spPr>
          <a:xfrm>
            <a:off x="4874673" y="5234440"/>
            <a:ext cx="457200"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title="% level"/>
          <p:cNvSpPr/>
          <p:nvPr/>
        </p:nvSpPr>
        <p:spPr>
          <a:xfrm>
            <a:off x="5822497" y="5201594"/>
            <a:ext cx="411302"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title="% level"/>
          <p:cNvSpPr/>
          <p:nvPr/>
        </p:nvSpPr>
        <p:spPr>
          <a:xfrm>
            <a:off x="6733948" y="5225709"/>
            <a:ext cx="427717"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ooter Placeholder 29"/>
          <p:cNvSpPr>
            <a:spLocks noGrp="1"/>
          </p:cNvSpPr>
          <p:nvPr>
            <p:ph type="ftr" sz="quarter" idx="11"/>
          </p:nvPr>
        </p:nvSpPr>
        <p:spPr/>
        <p:txBody>
          <a:bodyPr/>
          <a:lstStyle/>
          <a:p>
            <a:r>
              <a:rPr lang="en-US" smtClean="0"/>
              <a:t>Massachusetts Department of Elementary and Secondary Education</a:t>
            </a:r>
            <a:endParaRPr lang="en-US"/>
          </a:p>
        </p:txBody>
      </p:sp>
      <p:sp>
        <p:nvSpPr>
          <p:cNvPr id="31" name="Slide Number Placeholder 30"/>
          <p:cNvSpPr>
            <a:spLocks noGrp="1"/>
          </p:cNvSpPr>
          <p:nvPr>
            <p:ph type="sldNum" sz="quarter" idx="12"/>
          </p:nvPr>
        </p:nvSpPr>
        <p:spPr/>
        <p:txBody>
          <a:bodyPr/>
          <a:lstStyle/>
          <a:p>
            <a:fld id="{BD26C40E-487C-40A4-A841-8174FD7B7142}" type="slidenum">
              <a:rPr lang="en-US" smtClean="0"/>
              <a:pPr/>
              <a:t>12</a:t>
            </a:fld>
            <a:endParaRPr lang="en-US"/>
          </a:p>
        </p:txBody>
      </p:sp>
    </p:spTree>
    <p:extLst>
      <p:ext uri="{BB962C8B-B14F-4D97-AF65-F5344CB8AC3E}">
        <p14:creationId xmlns:p14="http://schemas.microsoft.com/office/powerpoint/2010/main" val="155137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Interpreting the Projected Results</a:t>
            </a:r>
            <a:endParaRPr lang="en-US" dirty="0"/>
          </a:p>
        </p:txBody>
      </p:sp>
      <p:sp>
        <p:nvSpPr>
          <p:cNvPr id="3" name="Content Placeholder 2"/>
          <p:cNvSpPr>
            <a:spLocks noGrp="1"/>
          </p:cNvSpPr>
          <p:nvPr>
            <p:ph idx="1"/>
          </p:nvPr>
        </p:nvSpPr>
        <p:spPr>
          <a:xfrm>
            <a:off x="609600" y="1524000"/>
            <a:ext cx="7924800" cy="5029200"/>
          </a:xfrm>
        </p:spPr>
        <p:txBody>
          <a:bodyPr>
            <a:normAutofit/>
          </a:bodyPr>
          <a:lstStyle/>
          <a:p>
            <a:r>
              <a:rPr lang="en-US" sz="2000" b="1" dirty="0" smtClean="0"/>
              <a:t>The results do NOT mean that students learned less</a:t>
            </a:r>
            <a:r>
              <a:rPr lang="en-US" sz="2000" dirty="0" smtClean="0"/>
              <a:t>; the next-generation MCAS </a:t>
            </a:r>
            <a:r>
              <a:rPr lang="en-US" sz="2000" b="1" dirty="0" smtClean="0"/>
              <a:t>measures in a different way </a:t>
            </a:r>
          </a:p>
          <a:p>
            <a:r>
              <a:rPr lang="en-US" sz="2000" dirty="0" smtClean="0"/>
              <a:t>The results of the standard setting reflect:</a:t>
            </a:r>
          </a:p>
          <a:p>
            <a:pPr lvl="1"/>
            <a:r>
              <a:rPr lang="en-US" sz="1800" dirty="0" smtClean="0"/>
              <a:t>The value panelists put on a clear progression of learning expectations from grade to grade</a:t>
            </a:r>
          </a:p>
          <a:p>
            <a:pPr lvl="1"/>
            <a:r>
              <a:rPr lang="en-US" sz="1800" dirty="0" smtClean="0"/>
              <a:t>Panelists’ consistent application of the standards as they made expert judgments about student achievement on the new tests</a:t>
            </a:r>
          </a:p>
          <a:p>
            <a:r>
              <a:rPr lang="en-US" sz="2000" dirty="0" smtClean="0"/>
              <a:t>Remember</a:t>
            </a:r>
            <a:r>
              <a:rPr lang="en-US" sz="2000" b="1" dirty="0" smtClean="0"/>
              <a:t>: 2017 is the baseline year </a:t>
            </a:r>
            <a:r>
              <a:rPr lang="en-US" sz="2000" dirty="0" smtClean="0"/>
              <a:t>— the first year of a new assessment — and we expect scores to change over time, as occurred when the legacy MCAS debuted in 1998.</a:t>
            </a:r>
            <a:endParaRPr lang="en-US" sz="2000"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13</a:t>
            </a:fld>
            <a:endParaRPr lang="en-US"/>
          </a:p>
        </p:txBody>
      </p:sp>
    </p:spTree>
    <p:extLst>
      <p:ext uri="{BB962C8B-B14F-4D97-AF65-F5344CB8AC3E}">
        <p14:creationId xmlns:p14="http://schemas.microsoft.com/office/powerpoint/2010/main" val="1216715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noAutofit/>
          </a:bodyPr>
          <a:lstStyle/>
          <a:p>
            <a:r>
              <a:rPr lang="en-US" sz="2800" dirty="0" smtClean="0"/>
              <a:t>Projected Next-Gen MCAS Results Look More Like Massachusetts’ 2015 NAEP Results…</a:t>
            </a:r>
            <a:endParaRPr lang="en-US" sz="2800"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18" name="Slide Number Placeholder 17"/>
          <p:cNvSpPr>
            <a:spLocks noGrp="1"/>
          </p:cNvSpPr>
          <p:nvPr>
            <p:ph type="sldNum" sz="quarter" idx="12"/>
          </p:nvPr>
        </p:nvSpPr>
        <p:spPr/>
        <p:txBody>
          <a:bodyPr/>
          <a:lstStyle/>
          <a:p>
            <a:fld id="{BD26C40E-487C-40A4-A841-8174FD7B7142}" type="slidenum">
              <a:rPr lang="en-US" smtClean="0"/>
              <a:pPr/>
              <a:t>14</a:t>
            </a:fld>
            <a:endParaRPr lang="en-US"/>
          </a:p>
        </p:txBody>
      </p:sp>
      <p:pic>
        <p:nvPicPr>
          <p:cNvPr id="21" name="Picture 20" descr="Bar graph sghowing % levels of reading and math as first in the nation compared to 2015 NAEP results.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942" y="1266523"/>
            <a:ext cx="7640116" cy="4324954"/>
          </a:xfrm>
          <a:prstGeom prst="rect">
            <a:avLst/>
          </a:prstGeom>
        </p:spPr>
      </p:pic>
    </p:spTree>
    <p:extLst>
      <p:ext uri="{BB962C8B-B14F-4D97-AF65-F5344CB8AC3E}">
        <p14:creationId xmlns:p14="http://schemas.microsoft.com/office/powerpoint/2010/main" val="16777394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24800" cy="1143000"/>
          </a:xfrm>
        </p:spPr>
        <p:txBody>
          <a:bodyPr>
            <a:noAutofit/>
          </a:bodyPr>
          <a:lstStyle/>
          <a:p>
            <a:r>
              <a:rPr lang="en-US" sz="2800" dirty="0" smtClean="0"/>
              <a:t>…and Less Like Legacy MCAS Results (2015)</a:t>
            </a:r>
            <a:endParaRPr lang="en-US" sz="2800" dirty="0"/>
          </a:p>
        </p:txBody>
      </p:sp>
      <p:sp>
        <p:nvSpPr>
          <p:cNvPr id="7" name="Footer Placeholder 6"/>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p>
            <a:fld id="{BD26C40E-487C-40A4-A841-8174FD7B7142}" type="slidenum">
              <a:rPr lang="en-US" smtClean="0"/>
              <a:pPr/>
              <a:t>15</a:t>
            </a:fld>
            <a:endParaRPr lang="en-US"/>
          </a:p>
        </p:txBody>
      </p:sp>
      <p:pic>
        <p:nvPicPr>
          <p:cNvPr id="4" name="Content Placeholder 3" descr="Bar graph od reading, math and STE results in comparison with Legacy MCAS results from 2015.  "/>
          <p:cNvPicPr>
            <a:picLocks noGrp="1" noChangeAspect="1"/>
          </p:cNvPicPr>
          <p:nvPr>
            <p:ph idx="1"/>
          </p:nvPr>
        </p:nvPicPr>
        <p:blipFill>
          <a:blip r:embed="rId3"/>
          <a:stretch>
            <a:fillRect/>
          </a:stretch>
        </p:blipFill>
        <p:spPr>
          <a:xfrm>
            <a:off x="191626" y="1387475"/>
            <a:ext cx="8828462" cy="5334000"/>
          </a:xfrm>
          <a:prstGeom prst="rect">
            <a:avLst/>
          </a:prstGeom>
        </p:spPr>
      </p:pic>
    </p:spTree>
    <p:extLst>
      <p:ext uri="{BB962C8B-B14F-4D97-AF65-F5344CB8AC3E}">
        <p14:creationId xmlns:p14="http://schemas.microsoft.com/office/powerpoint/2010/main" val="923125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Preview of Parent/Guardian Report Preview</a:t>
            </a:r>
            <a:endParaRPr lang="en-US" dirty="0"/>
          </a:p>
        </p:txBody>
      </p:sp>
      <p:sp>
        <p:nvSpPr>
          <p:cNvPr id="3" name="Content Placeholder 2"/>
          <p:cNvSpPr>
            <a:spLocks noGrp="1"/>
          </p:cNvSpPr>
          <p:nvPr>
            <p:ph idx="1"/>
          </p:nvPr>
        </p:nvSpPr>
        <p:spPr>
          <a:xfrm>
            <a:off x="609600" y="1524000"/>
            <a:ext cx="7924800" cy="4832350"/>
          </a:xfrm>
        </p:spPr>
        <p:txBody>
          <a:bodyPr>
            <a:normAutofit lnSpcReduction="10000"/>
          </a:bodyPr>
          <a:lstStyle/>
          <a:p>
            <a:r>
              <a:rPr lang="en-US" dirty="0" smtClean="0"/>
              <a:t>Explain achievement levels </a:t>
            </a:r>
          </a:p>
          <a:p>
            <a:r>
              <a:rPr lang="en-US" dirty="0" smtClean="0"/>
              <a:t>New scale (440-560)</a:t>
            </a:r>
          </a:p>
          <a:p>
            <a:r>
              <a:rPr lang="en-US" dirty="0" smtClean="0"/>
              <a:t>Indicates average scaled scores for comparison to school, district, and state</a:t>
            </a:r>
          </a:p>
          <a:p>
            <a:r>
              <a:rPr lang="en-US" dirty="0" smtClean="0"/>
              <a:t>Color-coded</a:t>
            </a:r>
          </a:p>
          <a:p>
            <a:r>
              <a:rPr lang="en-US" dirty="0" smtClean="0"/>
              <a:t>Item-level results</a:t>
            </a:r>
          </a:p>
          <a:p>
            <a:r>
              <a:rPr lang="en-US" dirty="0" smtClean="0"/>
              <a:t>New format for results by major reporting category</a:t>
            </a:r>
          </a:p>
          <a:p>
            <a:r>
              <a:rPr lang="en-US" dirty="0" smtClean="0"/>
              <a:t>Legacy test results will still be in old format (2017 science and tech/eng and grade 10 tests)</a:t>
            </a:r>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16</a:t>
            </a:fld>
            <a:endParaRPr lang="en-US"/>
          </a:p>
        </p:txBody>
      </p:sp>
    </p:spTree>
    <p:extLst>
      <p:ext uri="{BB962C8B-B14F-4D97-AF65-F5344CB8AC3E}">
        <p14:creationId xmlns:p14="http://schemas.microsoft.com/office/powerpoint/2010/main" val="32619183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descr="Sample math score report"/>
          <p:cNvPicPr>
            <a:picLocks noChangeAspect="1"/>
          </p:cNvPicPr>
          <p:nvPr/>
        </p:nvPicPr>
        <p:blipFill>
          <a:blip r:embed="rId2" cstate="print"/>
          <a:stretch>
            <a:fillRect/>
          </a:stretch>
        </p:blipFill>
        <p:spPr>
          <a:xfrm>
            <a:off x="304800" y="304800"/>
            <a:ext cx="8556867" cy="6382316"/>
          </a:xfrm>
          <a:prstGeom prst="rect">
            <a:avLst/>
          </a:prstGeom>
        </p:spPr>
      </p:pic>
      <p:sp>
        <p:nvSpPr>
          <p:cNvPr id="5" name="Slide Number Placeholder 4"/>
          <p:cNvSpPr>
            <a:spLocks noGrp="1"/>
          </p:cNvSpPr>
          <p:nvPr>
            <p:ph type="sldNum" sz="quarter" idx="12"/>
          </p:nvPr>
        </p:nvSpPr>
        <p:spPr>
          <a:xfrm>
            <a:off x="8328267" y="6229916"/>
            <a:ext cx="533400" cy="457200"/>
          </a:xfrm>
        </p:spPr>
        <p:txBody>
          <a:bodyPr/>
          <a:lstStyle/>
          <a:p>
            <a:fld id="{BD26C40E-487C-40A4-A841-8174FD7B7142}" type="slidenum">
              <a:rPr lang="en-US" smtClean="0"/>
              <a:pPr/>
              <a:t>17</a:t>
            </a:fld>
            <a:endParaRPr lang="en-US" dirty="0"/>
          </a:p>
        </p:txBody>
      </p:sp>
    </p:spTree>
    <p:extLst>
      <p:ext uri="{BB962C8B-B14F-4D97-AF65-F5344CB8AC3E}">
        <p14:creationId xmlns:p14="http://schemas.microsoft.com/office/powerpoint/2010/main" val="26474736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descr="Sample score report"/>
          <p:cNvPicPr>
            <a:picLocks noChangeAspect="1"/>
          </p:cNvPicPr>
          <p:nvPr/>
        </p:nvPicPr>
        <p:blipFill>
          <a:blip r:embed="rId3" cstate="print"/>
          <a:stretch>
            <a:fillRect/>
          </a:stretch>
        </p:blipFill>
        <p:spPr>
          <a:xfrm>
            <a:off x="169294" y="1676400"/>
            <a:ext cx="8850794" cy="4539465"/>
          </a:xfrm>
          <a:prstGeom prst="rect">
            <a:avLst/>
          </a:prstGeom>
        </p:spPr>
      </p:pic>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8" name="Slide Number Placeholder 7"/>
          <p:cNvSpPr>
            <a:spLocks noGrp="1"/>
          </p:cNvSpPr>
          <p:nvPr>
            <p:ph type="sldNum" sz="quarter" idx="12"/>
          </p:nvPr>
        </p:nvSpPr>
        <p:spPr>
          <a:xfrm>
            <a:off x="8534400" y="6310312"/>
            <a:ext cx="533400" cy="457200"/>
          </a:xfrm>
        </p:spPr>
        <p:txBody>
          <a:bodyPr/>
          <a:lstStyle/>
          <a:p>
            <a:fld id="{BD26C40E-487C-40A4-A841-8174FD7B7142}" type="slidenum">
              <a:rPr lang="en-US" smtClean="0"/>
              <a:pPr/>
              <a:t>18</a:t>
            </a:fld>
            <a:endParaRPr lang="en-US" dirty="0"/>
          </a:p>
        </p:txBody>
      </p:sp>
    </p:spTree>
    <p:extLst>
      <p:ext uri="{BB962C8B-B14F-4D97-AF65-F5344CB8AC3E}">
        <p14:creationId xmlns:p14="http://schemas.microsoft.com/office/powerpoint/2010/main" val="2396485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Next-Generation MCAS</a:t>
            </a:r>
            <a:endParaRPr lang="en-US" dirty="0"/>
          </a:p>
        </p:txBody>
      </p:sp>
      <p:sp>
        <p:nvSpPr>
          <p:cNvPr id="3" name="Content Placeholder 2"/>
          <p:cNvSpPr>
            <a:spLocks noGrp="1"/>
          </p:cNvSpPr>
          <p:nvPr>
            <p:ph idx="1"/>
          </p:nvPr>
        </p:nvSpPr>
        <p:spPr/>
        <p:txBody>
          <a:bodyPr>
            <a:normAutofit/>
          </a:bodyPr>
          <a:lstStyle/>
          <a:p>
            <a:r>
              <a:rPr lang="en-US" dirty="0" smtClean="0"/>
              <a:t>Started with </a:t>
            </a:r>
            <a:r>
              <a:rPr lang="en-US" b="1" dirty="0" smtClean="0"/>
              <a:t>November 2015 </a:t>
            </a:r>
            <a:r>
              <a:rPr lang="en-US" dirty="0" smtClean="0"/>
              <a:t>Board vote</a:t>
            </a:r>
          </a:p>
          <a:p>
            <a:pPr lvl="1"/>
            <a:r>
              <a:rPr lang="en-US" dirty="0" smtClean="0"/>
              <a:t>Upgrade existing MCAS to </a:t>
            </a:r>
            <a:r>
              <a:rPr lang="en-US" b="1" dirty="0" smtClean="0"/>
              <a:t>reflect the revised learning standards</a:t>
            </a:r>
          </a:p>
          <a:p>
            <a:pPr lvl="1"/>
            <a:r>
              <a:rPr lang="en-US" dirty="0" smtClean="0"/>
              <a:t>Focus on </a:t>
            </a:r>
            <a:r>
              <a:rPr lang="en-US" b="1" dirty="0" smtClean="0"/>
              <a:t>critical thinking</a:t>
            </a:r>
            <a:r>
              <a:rPr lang="en-US" dirty="0" smtClean="0"/>
              <a:t>, </a:t>
            </a:r>
            <a:r>
              <a:rPr lang="en-US" b="1" dirty="0"/>
              <a:t>application of knowledge</a:t>
            </a:r>
            <a:r>
              <a:rPr lang="en-US" dirty="0"/>
              <a:t>, </a:t>
            </a:r>
            <a:r>
              <a:rPr lang="en-US" b="1" dirty="0" smtClean="0"/>
              <a:t>connections </a:t>
            </a:r>
            <a:r>
              <a:rPr lang="en-US" b="1" dirty="0"/>
              <a:t>between reading and </a:t>
            </a:r>
            <a:r>
              <a:rPr lang="en-US" b="1" dirty="0" smtClean="0"/>
              <a:t>writing</a:t>
            </a:r>
          </a:p>
          <a:p>
            <a:pPr lvl="1"/>
            <a:r>
              <a:rPr lang="en-US" dirty="0" smtClean="0"/>
              <a:t>First administration in grades 3-8 ELA and math in </a:t>
            </a:r>
            <a:r>
              <a:rPr lang="en-US" b="1" dirty="0" smtClean="0"/>
              <a:t>spring 2017</a:t>
            </a:r>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2</a:t>
            </a:fld>
            <a:endParaRPr lang="en-US"/>
          </a:p>
        </p:txBody>
      </p:sp>
    </p:spTree>
    <p:extLst>
      <p:ext uri="{BB962C8B-B14F-4D97-AF65-F5344CB8AC3E}">
        <p14:creationId xmlns:p14="http://schemas.microsoft.com/office/powerpoint/2010/main" val="1590835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381000"/>
            <a:ext cx="7924800" cy="868362"/>
          </a:xfrm>
        </p:spPr>
        <p:txBody>
          <a:bodyPr>
            <a:normAutofit/>
          </a:bodyPr>
          <a:lstStyle/>
          <a:p>
            <a:r>
              <a:rPr lang="en-US" dirty="0" smtClean="0"/>
              <a:t>MCAS 2017 Participation Rates </a:t>
            </a:r>
          </a:p>
        </p:txBody>
      </p:sp>
      <p:graphicFrame>
        <p:nvGraphicFramePr>
          <p:cNvPr id="4" name="Content Placeholder 3" title="Participation rates"/>
          <p:cNvGraphicFramePr>
            <a:graphicFrameLocks noGrp="1"/>
          </p:cNvGraphicFramePr>
          <p:nvPr>
            <p:ph idx="1"/>
            <p:extLst>
              <p:ext uri="{D42A27DB-BD31-4B8C-83A1-F6EECF244321}">
                <p14:modId xmlns:p14="http://schemas.microsoft.com/office/powerpoint/2010/main" val="1159539885"/>
              </p:ext>
            </p:extLst>
          </p:nvPr>
        </p:nvGraphicFramePr>
        <p:xfrm>
          <a:off x="1219200" y="1905000"/>
          <a:ext cx="6553200" cy="3911603"/>
        </p:xfrm>
        <a:graphic>
          <a:graphicData uri="http://schemas.openxmlformats.org/drawingml/2006/table">
            <a:tbl>
              <a:tblPr firstRow="1" bandRow="1">
                <a:tableStyleId>{5C22544A-7EE6-4342-B048-85BDC9FD1C3A}</a:tableStyleId>
              </a:tblPr>
              <a:tblGrid>
                <a:gridCol w="1638300">
                  <a:extLst>
                    <a:ext uri="{9D8B030D-6E8A-4147-A177-3AD203B41FA5}">
                      <a16:colId xmlns:a16="http://schemas.microsoft.com/office/drawing/2014/main" val="20000"/>
                    </a:ext>
                  </a:extLst>
                </a:gridCol>
                <a:gridCol w="1638300">
                  <a:extLst>
                    <a:ext uri="{9D8B030D-6E8A-4147-A177-3AD203B41FA5}">
                      <a16:colId xmlns:a16="http://schemas.microsoft.com/office/drawing/2014/main" val="20001"/>
                    </a:ext>
                  </a:extLst>
                </a:gridCol>
                <a:gridCol w="1638300">
                  <a:extLst>
                    <a:ext uri="{9D8B030D-6E8A-4147-A177-3AD203B41FA5}">
                      <a16:colId xmlns:a16="http://schemas.microsoft.com/office/drawing/2014/main" val="20002"/>
                    </a:ext>
                  </a:extLst>
                </a:gridCol>
                <a:gridCol w="1638300">
                  <a:extLst>
                    <a:ext uri="{9D8B030D-6E8A-4147-A177-3AD203B41FA5}">
                      <a16:colId xmlns:a16="http://schemas.microsoft.com/office/drawing/2014/main" val="20003"/>
                    </a:ext>
                  </a:extLst>
                </a:gridCol>
              </a:tblGrid>
              <a:tr h="652651">
                <a:tc>
                  <a:txBody>
                    <a:bodyPr/>
                    <a:lstStyle/>
                    <a:p>
                      <a:endParaRPr lang="en-US" dirty="0"/>
                    </a:p>
                  </a:txBody>
                  <a:tcPr/>
                </a:tc>
                <a:tc>
                  <a:txBody>
                    <a:bodyPr/>
                    <a:lstStyle/>
                    <a:p>
                      <a:pPr algn="ctr"/>
                      <a:r>
                        <a:rPr lang="en-US" dirty="0" smtClean="0"/>
                        <a:t>ELA</a:t>
                      </a:r>
                      <a:endParaRPr lang="en-US" dirty="0"/>
                    </a:p>
                  </a:txBody>
                  <a:tcPr anchor="ctr"/>
                </a:tc>
                <a:tc>
                  <a:txBody>
                    <a:bodyPr/>
                    <a:lstStyle/>
                    <a:p>
                      <a:pPr algn="ctr"/>
                      <a:r>
                        <a:rPr lang="en-US" dirty="0" smtClean="0"/>
                        <a:t>Math</a:t>
                      </a:r>
                      <a:endParaRPr lang="en-US" dirty="0"/>
                    </a:p>
                  </a:txBody>
                  <a:tcPr anchor="ctr"/>
                </a:tc>
                <a:tc>
                  <a:txBody>
                    <a:bodyPr/>
                    <a:lstStyle/>
                    <a:p>
                      <a:pPr algn="ctr"/>
                      <a:r>
                        <a:rPr lang="en-US" dirty="0" smtClean="0"/>
                        <a:t>Science/TE</a:t>
                      </a:r>
                      <a:endParaRPr lang="en-US" dirty="0"/>
                    </a:p>
                  </a:txBody>
                  <a:tcPr anchor="ctr"/>
                </a:tc>
                <a:extLst>
                  <a:ext uri="{0D108BD9-81ED-4DB2-BD59-A6C34878D82A}">
                    <a16:rowId xmlns:a16="http://schemas.microsoft.com/office/drawing/2014/main" val="10000"/>
                  </a:ext>
                </a:extLst>
              </a:tr>
              <a:tr h="407369">
                <a:tc>
                  <a:txBody>
                    <a:bodyPr/>
                    <a:lstStyle/>
                    <a:p>
                      <a:r>
                        <a:rPr lang="en-US" dirty="0" smtClean="0"/>
                        <a:t>Grade 3</a:t>
                      </a:r>
                      <a:endParaRPr lang="en-US" dirty="0"/>
                    </a:p>
                  </a:txBody>
                  <a:tcPr/>
                </a:tc>
                <a:tc>
                  <a:txBody>
                    <a:bodyPr/>
                    <a:lstStyle/>
                    <a:p>
                      <a:pPr algn="ctr"/>
                      <a:r>
                        <a:rPr lang="en-US" dirty="0" smtClean="0"/>
                        <a:t>99.3%</a:t>
                      </a:r>
                      <a:endParaRPr lang="en-US" dirty="0"/>
                    </a:p>
                  </a:txBody>
                  <a:tcPr/>
                </a:tc>
                <a:tc>
                  <a:txBody>
                    <a:bodyPr/>
                    <a:lstStyle/>
                    <a:p>
                      <a:pPr algn="ctr"/>
                      <a:r>
                        <a:rPr lang="en-US" dirty="0" smtClean="0"/>
                        <a:t>99.5%</a:t>
                      </a:r>
                      <a:endParaRPr lang="en-US" dirty="0"/>
                    </a:p>
                  </a:txBody>
                  <a:tcPr/>
                </a:tc>
                <a:tc>
                  <a:txBody>
                    <a:bodyPr/>
                    <a:lstStyle/>
                    <a:p>
                      <a:pPr algn="ctr"/>
                      <a:endParaRPr lang="en-US" dirty="0"/>
                    </a:p>
                  </a:txBody>
                  <a:tcPr/>
                </a:tc>
                <a:extLst>
                  <a:ext uri="{0D108BD9-81ED-4DB2-BD59-A6C34878D82A}">
                    <a16:rowId xmlns:a16="http://schemas.microsoft.com/office/drawing/2014/main" val="10001"/>
                  </a:ext>
                </a:extLst>
              </a:tr>
              <a:tr h="407369">
                <a:tc>
                  <a:txBody>
                    <a:bodyPr/>
                    <a:lstStyle/>
                    <a:p>
                      <a:r>
                        <a:rPr lang="en-US" dirty="0" smtClean="0"/>
                        <a:t>Grade 4 </a:t>
                      </a:r>
                      <a:endParaRPr lang="en-US" dirty="0"/>
                    </a:p>
                  </a:txBody>
                  <a:tcPr/>
                </a:tc>
                <a:tc>
                  <a:txBody>
                    <a:bodyPr/>
                    <a:lstStyle/>
                    <a:p>
                      <a:pPr algn="ctr"/>
                      <a:r>
                        <a:rPr lang="en-US" dirty="0" smtClean="0"/>
                        <a:t>99.3%</a:t>
                      </a:r>
                      <a:endParaRPr lang="en-US" dirty="0"/>
                    </a:p>
                  </a:txBody>
                  <a:tcPr/>
                </a:tc>
                <a:tc>
                  <a:txBody>
                    <a:bodyPr/>
                    <a:lstStyle/>
                    <a:p>
                      <a:pPr algn="ctr"/>
                      <a:r>
                        <a:rPr lang="en-US" dirty="0" smtClean="0"/>
                        <a:t>99.5%</a:t>
                      </a:r>
                      <a:endParaRPr lang="en-US" dirty="0"/>
                    </a:p>
                  </a:txBody>
                  <a:tcPr/>
                </a:tc>
                <a:tc>
                  <a:txBody>
                    <a:bodyPr/>
                    <a:lstStyle/>
                    <a:p>
                      <a:pPr algn="ctr"/>
                      <a:endParaRPr lang="en-US" dirty="0"/>
                    </a:p>
                  </a:txBody>
                  <a:tcPr/>
                </a:tc>
                <a:extLst>
                  <a:ext uri="{0D108BD9-81ED-4DB2-BD59-A6C34878D82A}">
                    <a16:rowId xmlns:a16="http://schemas.microsoft.com/office/drawing/2014/main" val="10002"/>
                  </a:ext>
                </a:extLst>
              </a:tr>
              <a:tr h="407369">
                <a:tc>
                  <a:txBody>
                    <a:bodyPr/>
                    <a:lstStyle/>
                    <a:p>
                      <a:r>
                        <a:rPr lang="en-US" dirty="0" smtClean="0"/>
                        <a:t>Grade 5</a:t>
                      </a:r>
                      <a:endParaRPr lang="en-US" dirty="0"/>
                    </a:p>
                  </a:txBody>
                  <a:tcPr/>
                </a:tc>
                <a:tc>
                  <a:txBody>
                    <a:bodyPr/>
                    <a:lstStyle/>
                    <a:p>
                      <a:pPr algn="ctr"/>
                      <a:r>
                        <a:rPr lang="en-US" dirty="0" smtClean="0"/>
                        <a:t>99.3%</a:t>
                      </a:r>
                      <a:endParaRPr lang="en-US" dirty="0"/>
                    </a:p>
                  </a:txBody>
                  <a:tcPr/>
                </a:tc>
                <a:tc>
                  <a:txBody>
                    <a:bodyPr/>
                    <a:lstStyle/>
                    <a:p>
                      <a:pPr algn="ctr"/>
                      <a:r>
                        <a:rPr lang="en-US" dirty="0" smtClean="0"/>
                        <a:t>99.4%</a:t>
                      </a:r>
                      <a:endParaRPr lang="en-US" dirty="0"/>
                    </a:p>
                  </a:txBody>
                  <a:tcPr/>
                </a:tc>
                <a:tc>
                  <a:txBody>
                    <a:bodyPr/>
                    <a:lstStyle/>
                    <a:p>
                      <a:pPr algn="ctr"/>
                      <a:r>
                        <a:rPr lang="en-US" dirty="0" smtClean="0"/>
                        <a:t>99.4%</a:t>
                      </a:r>
                      <a:endParaRPr lang="en-US" dirty="0"/>
                    </a:p>
                  </a:txBody>
                  <a:tcPr/>
                </a:tc>
                <a:extLst>
                  <a:ext uri="{0D108BD9-81ED-4DB2-BD59-A6C34878D82A}">
                    <a16:rowId xmlns:a16="http://schemas.microsoft.com/office/drawing/2014/main" val="10003"/>
                  </a:ext>
                </a:extLst>
              </a:tr>
              <a:tr h="407369">
                <a:tc>
                  <a:txBody>
                    <a:bodyPr/>
                    <a:lstStyle/>
                    <a:p>
                      <a:r>
                        <a:rPr lang="en-US" dirty="0" smtClean="0"/>
                        <a:t>Grade 6</a:t>
                      </a:r>
                      <a:endParaRPr lang="en-US" dirty="0"/>
                    </a:p>
                  </a:txBody>
                  <a:tcPr/>
                </a:tc>
                <a:tc>
                  <a:txBody>
                    <a:bodyPr/>
                    <a:lstStyle/>
                    <a:p>
                      <a:pPr algn="ctr"/>
                      <a:r>
                        <a:rPr lang="en-US" dirty="0" smtClean="0"/>
                        <a:t>99.2%</a:t>
                      </a:r>
                      <a:endParaRPr lang="en-US" dirty="0"/>
                    </a:p>
                  </a:txBody>
                  <a:tcPr/>
                </a:tc>
                <a:tc>
                  <a:txBody>
                    <a:bodyPr/>
                    <a:lstStyle/>
                    <a:p>
                      <a:pPr algn="ctr"/>
                      <a:r>
                        <a:rPr lang="en-US" dirty="0" smtClean="0"/>
                        <a:t>99.3%</a:t>
                      </a:r>
                      <a:endParaRPr lang="en-US" dirty="0"/>
                    </a:p>
                  </a:txBody>
                  <a:tcPr/>
                </a:tc>
                <a:tc>
                  <a:txBody>
                    <a:bodyPr/>
                    <a:lstStyle/>
                    <a:p>
                      <a:pPr algn="ctr"/>
                      <a:endParaRPr lang="en-US" dirty="0"/>
                    </a:p>
                  </a:txBody>
                  <a:tcPr/>
                </a:tc>
                <a:extLst>
                  <a:ext uri="{0D108BD9-81ED-4DB2-BD59-A6C34878D82A}">
                    <a16:rowId xmlns:a16="http://schemas.microsoft.com/office/drawing/2014/main" val="10004"/>
                  </a:ext>
                </a:extLst>
              </a:tr>
              <a:tr h="407369">
                <a:tc>
                  <a:txBody>
                    <a:bodyPr/>
                    <a:lstStyle/>
                    <a:p>
                      <a:r>
                        <a:rPr lang="en-US" dirty="0" smtClean="0"/>
                        <a:t>Grade 7</a:t>
                      </a:r>
                      <a:endParaRPr lang="en-US" dirty="0"/>
                    </a:p>
                  </a:txBody>
                  <a:tcPr/>
                </a:tc>
                <a:tc>
                  <a:txBody>
                    <a:bodyPr/>
                    <a:lstStyle/>
                    <a:p>
                      <a:pPr algn="ctr"/>
                      <a:r>
                        <a:rPr lang="en-US" dirty="0" smtClean="0"/>
                        <a:t>99.1%</a:t>
                      </a:r>
                      <a:endParaRPr lang="en-US" dirty="0"/>
                    </a:p>
                  </a:txBody>
                  <a:tcPr/>
                </a:tc>
                <a:tc>
                  <a:txBody>
                    <a:bodyPr/>
                    <a:lstStyle/>
                    <a:p>
                      <a:pPr algn="ctr"/>
                      <a:r>
                        <a:rPr lang="en-US" dirty="0" smtClean="0"/>
                        <a:t>99.2%</a:t>
                      </a: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r h="407369">
                <a:tc>
                  <a:txBody>
                    <a:bodyPr/>
                    <a:lstStyle/>
                    <a:p>
                      <a:r>
                        <a:rPr lang="en-US" dirty="0" smtClean="0"/>
                        <a:t>Grade</a:t>
                      </a:r>
                      <a:r>
                        <a:rPr lang="en-US" baseline="0" dirty="0" smtClean="0"/>
                        <a:t> 8</a:t>
                      </a:r>
                      <a:endParaRPr lang="en-US" dirty="0"/>
                    </a:p>
                  </a:txBody>
                  <a:tcPr/>
                </a:tc>
                <a:tc>
                  <a:txBody>
                    <a:bodyPr/>
                    <a:lstStyle/>
                    <a:p>
                      <a:pPr algn="ctr"/>
                      <a:r>
                        <a:rPr lang="en-US" dirty="0" smtClean="0"/>
                        <a:t>98.9%</a:t>
                      </a:r>
                      <a:endParaRPr lang="en-US" dirty="0"/>
                    </a:p>
                  </a:txBody>
                  <a:tcPr/>
                </a:tc>
                <a:tc>
                  <a:txBody>
                    <a:bodyPr/>
                    <a:lstStyle/>
                    <a:p>
                      <a:pPr algn="ctr"/>
                      <a:r>
                        <a:rPr lang="en-US" dirty="0" smtClean="0"/>
                        <a:t>98.9%</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98.7%</a:t>
                      </a:r>
                    </a:p>
                  </a:txBody>
                  <a:tcPr/>
                </a:tc>
                <a:extLst>
                  <a:ext uri="{0D108BD9-81ED-4DB2-BD59-A6C34878D82A}">
                    <a16:rowId xmlns:a16="http://schemas.microsoft.com/office/drawing/2014/main" val="10006"/>
                  </a:ext>
                </a:extLst>
              </a:tr>
              <a:tr h="407369">
                <a:tc>
                  <a:txBody>
                    <a:bodyPr/>
                    <a:lstStyle/>
                    <a:p>
                      <a:r>
                        <a:rPr lang="en-US" dirty="0" smtClean="0"/>
                        <a:t>Grade 10</a:t>
                      </a:r>
                      <a:endParaRPr lang="en-US" dirty="0"/>
                    </a:p>
                  </a:txBody>
                  <a:tcPr/>
                </a:tc>
                <a:tc>
                  <a:txBody>
                    <a:bodyPr/>
                    <a:lstStyle/>
                    <a:p>
                      <a:pPr algn="ctr"/>
                      <a:r>
                        <a:rPr lang="en-US" dirty="0" smtClean="0"/>
                        <a:t>97.9%</a:t>
                      </a:r>
                      <a:endParaRPr lang="en-US" dirty="0"/>
                    </a:p>
                  </a:txBody>
                  <a:tcPr/>
                </a:tc>
                <a:tc>
                  <a:txBody>
                    <a:bodyPr/>
                    <a:lstStyle/>
                    <a:p>
                      <a:pPr algn="ctr"/>
                      <a:r>
                        <a:rPr lang="en-US" dirty="0" smtClean="0"/>
                        <a:t>98.3%</a:t>
                      </a:r>
                      <a:endParaRPr lang="en-US" dirty="0"/>
                    </a:p>
                  </a:txBody>
                  <a:tcPr/>
                </a:tc>
                <a:tc>
                  <a:txBody>
                    <a:bodyPr/>
                    <a:lstStyle/>
                    <a:p>
                      <a:pPr algn="ctr"/>
                      <a:r>
                        <a:rPr lang="en-US" dirty="0" smtClean="0"/>
                        <a:t>99.0%</a:t>
                      </a:r>
                      <a:endParaRPr lang="en-US" dirty="0"/>
                    </a:p>
                  </a:txBody>
                  <a:tcPr/>
                </a:tc>
                <a:extLst>
                  <a:ext uri="{0D108BD9-81ED-4DB2-BD59-A6C34878D82A}">
                    <a16:rowId xmlns:a16="http://schemas.microsoft.com/office/drawing/2014/main" val="10007"/>
                  </a:ext>
                </a:extLst>
              </a:tr>
              <a:tr h="407369">
                <a:tc>
                  <a:txBody>
                    <a:bodyPr/>
                    <a:lstStyle/>
                    <a:p>
                      <a:r>
                        <a:rPr lang="en-US" dirty="0" smtClean="0"/>
                        <a:t>All Grades</a:t>
                      </a:r>
                      <a:endParaRPr lang="en-US" dirty="0"/>
                    </a:p>
                  </a:txBody>
                  <a:tcPr/>
                </a:tc>
                <a:tc>
                  <a:txBody>
                    <a:bodyPr/>
                    <a:lstStyle/>
                    <a:p>
                      <a:pPr algn="ctr"/>
                      <a:r>
                        <a:rPr lang="en-US" dirty="0" smtClean="0"/>
                        <a:t>99.0% (+.3)</a:t>
                      </a:r>
                      <a:endParaRPr lang="en-US" dirty="0"/>
                    </a:p>
                  </a:txBody>
                  <a:tcPr/>
                </a:tc>
                <a:tc>
                  <a:txBody>
                    <a:bodyPr/>
                    <a:lstStyle/>
                    <a:p>
                      <a:pPr algn="ctr"/>
                      <a:r>
                        <a:rPr lang="en-US" dirty="0" smtClean="0"/>
                        <a:t>99.2% (+.6)</a:t>
                      </a:r>
                      <a:endParaRPr lang="en-US" dirty="0"/>
                    </a:p>
                  </a:txBody>
                  <a:tcPr/>
                </a:tc>
                <a:tc>
                  <a:txBody>
                    <a:bodyPr/>
                    <a:lstStyle/>
                    <a:p>
                      <a:pPr algn="ctr"/>
                      <a:r>
                        <a:rPr lang="en-US" dirty="0" smtClean="0"/>
                        <a:t>99.0% (+.1)</a:t>
                      </a:r>
                      <a:endParaRPr lang="en-US" dirty="0"/>
                    </a:p>
                  </a:txBody>
                  <a:tcPr/>
                </a:tc>
                <a:extLst>
                  <a:ext uri="{0D108BD9-81ED-4DB2-BD59-A6C34878D82A}">
                    <a16:rowId xmlns:a16="http://schemas.microsoft.com/office/drawing/2014/main" val="10008"/>
                  </a:ext>
                </a:extLst>
              </a:tr>
            </a:tbl>
          </a:graphicData>
        </a:graphic>
      </p:graphicFrame>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p>
            <a:fld id="{BD26C40E-487C-40A4-A841-8174FD7B7142}" type="slidenum">
              <a:rPr lang="en-US" smtClean="0"/>
              <a:pPr/>
              <a:t>3</a:t>
            </a:fld>
            <a:endParaRPr lang="en-US"/>
          </a:p>
        </p:txBody>
      </p:sp>
    </p:spTree>
    <p:extLst>
      <p:ext uri="{BB962C8B-B14F-4D97-AF65-F5344CB8AC3E}">
        <p14:creationId xmlns:p14="http://schemas.microsoft.com/office/powerpoint/2010/main" val="4231276223"/>
      </p:ext>
    </p:extLst>
  </p:cSld>
  <p:clrMapOvr>
    <a:masterClrMapping/>
  </p:clrMapOvr>
  <p:transition advClick="0" advTm="1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Computer-based testing</a:t>
            </a:r>
            <a:endParaRPr lang="en-US" dirty="0"/>
          </a:p>
        </p:txBody>
      </p:sp>
      <p:sp>
        <p:nvSpPr>
          <p:cNvPr id="3" name="Content Placeholder 2"/>
          <p:cNvSpPr>
            <a:spLocks noGrp="1"/>
          </p:cNvSpPr>
          <p:nvPr>
            <p:ph idx="1"/>
          </p:nvPr>
        </p:nvSpPr>
        <p:spPr>
          <a:xfrm>
            <a:off x="609600" y="1524000"/>
            <a:ext cx="7924800" cy="4832350"/>
          </a:xfrm>
        </p:spPr>
        <p:txBody>
          <a:bodyPr>
            <a:normAutofit/>
          </a:bodyPr>
          <a:lstStyle/>
          <a:p>
            <a:r>
              <a:rPr lang="en-US" dirty="0" smtClean="0"/>
              <a:t>Spring 2017:			</a:t>
            </a:r>
          </a:p>
          <a:p>
            <a:pPr lvl="1"/>
            <a:r>
              <a:rPr lang="en-US" dirty="0" smtClean="0"/>
              <a:t>60% of all grades 3-8 students took the test on computers; &gt;93% in grades 4 and 8</a:t>
            </a:r>
          </a:p>
          <a:p>
            <a:r>
              <a:rPr lang="en-US" dirty="0" smtClean="0"/>
              <a:t>Phasing in computer-based testing by grade level</a:t>
            </a:r>
          </a:p>
          <a:p>
            <a:pPr lvl="1"/>
            <a:r>
              <a:rPr lang="en-US" dirty="0" smtClean="0"/>
              <a:t>Spring 2017: Grades 4 and 8 ELA and math</a:t>
            </a:r>
          </a:p>
          <a:p>
            <a:pPr lvl="1"/>
            <a:r>
              <a:rPr lang="en-US" dirty="0" smtClean="0"/>
              <a:t>Spring 2018: Grades 4-5 and 7-8 in ELA and math and grades 5 and 8 in science and tech/eng </a:t>
            </a:r>
            <a:endParaRPr lang="en-US" dirty="0" smtClean="0">
              <a:solidFill>
                <a:srgbClr val="002060"/>
              </a:solidFill>
            </a:endParaRPr>
          </a:p>
          <a:p>
            <a:pPr lvl="1"/>
            <a:r>
              <a:rPr lang="en-US" dirty="0" smtClean="0">
                <a:solidFill>
                  <a:srgbClr val="002060"/>
                </a:solidFill>
              </a:rPr>
              <a:t>Spring 2019: All tests in grades 3-8, grade 10 ELA and math</a:t>
            </a:r>
          </a:p>
          <a:p>
            <a:pPr lvl="2"/>
            <a:endParaRPr lang="en-US" dirty="0">
              <a:solidFill>
                <a:srgbClr val="FF0000"/>
              </a:solidFill>
            </a:endParaRPr>
          </a:p>
          <a:p>
            <a:endParaRPr lang="en-US" dirty="0" smtClean="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pic>
        <p:nvPicPr>
          <p:cNvPr id="1029" name="Picture 5" descr="tv"/>
          <p:cNvPicPr>
            <a:picLocks noChangeAspect="1" noChangeArrowheads="1"/>
          </p:cNvPicPr>
          <p:nvPr/>
        </p:nvPicPr>
        <p:blipFill>
          <a:blip r:embed="rId2" cstate="print"/>
          <a:srcRect/>
          <a:stretch>
            <a:fillRect/>
          </a:stretch>
        </p:blipFill>
        <p:spPr bwMode="auto">
          <a:xfrm>
            <a:off x="7010400" y="533400"/>
            <a:ext cx="1387668" cy="1447800"/>
          </a:xfrm>
          <a:prstGeom prst="rect">
            <a:avLst/>
          </a:prstGeom>
          <a:noFill/>
        </p:spPr>
      </p:pic>
      <p:sp>
        <p:nvSpPr>
          <p:cNvPr id="7" name="Slide Number Placeholder 6"/>
          <p:cNvSpPr>
            <a:spLocks noGrp="1"/>
          </p:cNvSpPr>
          <p:nvPr>
            <p:ph type="sldNum" sz="quarter" idx="12"/>
          </p:nvPr>
        </p:nvSpPr>
        <p:spPr/>
        <p:txBody>
          <a:bodyPr/>
          <a:lstStyle/>
          <a:p>
            <a:fld id="{BD26C40E-487C-40A4-A841-8174FD7B7142}" type="slidenum">
              <a:rPr lang="en-US" smtClean="0"/>
              <a:pPr/>
              <a:t>4</a:t>
            </a:fld>
            <a:endParaRPr lang="en-US"/>
          </a:p>
        </p:txBody>
      </p:sp>
    </p:spTree>
    <p:extLst>
      <p:ext uri="{BB962C8B-B14F-4D97-AF65-F5344CB8AC3E}">
        <p14:creationId xmlns:p14="http://schemas.microsoft.com/office/powerpoint/2010/main" val="4182713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Equating of Computer- and Paper-Based Test Forms</a:t>
            </a:r>
            <a:endParaRPr lang="en-US" sz="3600" dirty="0"/>
          </a:p>
        </p:txBody>
      </p:sp>
      <p:sp>
        <p:nvSpPr>
          <p:cNvPr id="3" name="Content Placeholder 2"/>
          <p:cNvSpPr>
            <a:spLocks noGrp="1"/>
          </p:cNvSpPr>
          <p:nvPr>
            <p:ph idx="1"/>
          </p:nvPr>
        </p:nvSpPr>
        <p:spPr>
          <a:xfrm>
            <a:off x="609600" y="1676400"/>
            <a:ext cx="8077200" cy="4572000"/>
          </a:xfrm>
        </p:spPr>
        <p:txBody>
          <a:bodyPr>
            <a:normAutofit/>
          </a:bodyPr>
          <a:lstStyle/>
          <a:p>
            <a:r>
              <a:rPr lang="en-US" sz="2400" dirty="0" smtClean="0"/>
              <a:t>Ensure fairness regardless of test form (computer or paper)</a:t>
            </a:r>
          </a:p>
          <a:p>
            <a:r>
              <a:rPr lang="en-US" sz="2400" dirty="0" smtClean="0"/>
              <a:t>Applied in grades where schools could choose to administer computer-based or paper-based tests (grades 3, 5, 6, and 7)</a:t>
            </a:r>
          </a:p>
          <a:p>
            <a:pPr lvl="0"/>
            <a:r>
              <a:rPr lang="en-US" sz="2400" dirty="0" smtClean="0"/>
              <a:t>Used </a:t>
            </a:r>
            <a:r>
              <a:rPr lang="en-US" sz="2400" dirty="0"/>
              <a:t>the results </a:t>
            </a:r>
            <a:r>
              <a:rPr lang="en-US" sz="2400" dirty="0" smtClean="0"/>
              <a:t>from parts </a:t>
            </a:r>
            <a:r>
              <a:rPr lang="en-US" sz="2400" dirty="0"/>
              <a:t>of the test that are </a:t>
            </a:r>
            <a:r>
              <a:rPr lang="en-US" sz="2400" b="1" dirty="0"/>
              <a:t>similar </a:t>
            </a:r>
            <a:r>
              <a:rPr lang="en-US" sz="2400" dirty="0"/>
              <a:t>to </a:t>
            </a:r>
            <a:r>
              <a:rPr lang="en-US" sz="2400" dirty="0" smtClean="0"/>
              <a:t>help adjust the scoring on parts </a:t>
            </a:r>
            <a:r>
              <a:rPr lang="en-US" sz="2400" dirty="0"/>
              <a:t>of the test </a:t>
            </a:r>
            <a:r>
              <a:rPr lang="en-US" sz="2400" dirty="0" smtClean="0"/>
              <a:t>that vary by format.</a:t>
            </a:r>
            <a:endParaRPr lang="en-US" sz="2400" dirty="0"/>
          </a:p>
        </p:txBody>
      </p:sp>
      <p:pic>
        <p:nvPicPr>
          <p:cNvPr id="2050" name="Picture 2" descr="tv"/>
          <p:cNvPicPr>
            <a:picLocks noChangeAspect="1" noChangeArrowheads="1"/>
          </p:cNvPicPr>
          <p:nvPr/>
        </p:nvPicPr>
        <p:blipFill>
          <a:blip r:embed="rId2" cstate="print"/>
          <a:srcRect/>
          <a:stretch>
            <a:fillRect/>
          </a:stretch>
        </p:blipFill>
        <p:spPr bwMode="auto">
          <a:xfrm>
            <a:off x="4648200" y="4953000"/>
            <a:ext cx="1219200" cy="1272032"/>
          </a:xfrm>
          <a:prstGeom prst="rect">
            <a:avLst/>
          </a:prstGeom>
          <a:noFill/>
        </p:spPr>
      </p:pic>
      <p:pic>
        <p:nvPicPr>
          <p:cNvPr id="2053" name="Picture 5" descr="equal sign"/>
          <p:cNvPicPr>
            <a:picLocks noChangeAspect="1" noChangeArrowheads="1"/>
          </p:cNvPicPr>
          <p:nvPr/>
        </p:nvPicPr>
        <p:blipFill>
          <a:blip r:embed="rId3" cstate="print"/>
          <a:srcRect/>
          <a:stretch>
            <a:fillRect/>
          </a:stretch>
        </p:blipFill>
        <p:spPr bwMode="auto">
          <a:xfrm>
            <a:off x="3581400" y="4953000"/>
            <a:ext cx="896169" cy="1160148"/>
          </a:xfrm>
          <a:prstGeom prst="rect">
            <a:avLst/>
          </a:prstGeom>
          <a:noFill/>
        </p:spPr>
      </p:pic>
      <p:pic>
        <p:nvPicPr>
          <p:cNvPr id="2054" name="Picture 6" descr="paper and pencil"/>
          <p:cNvPicPr>
            <a:picLocks noChangeAspect="1" noChangeArrowheads="1"/>
          </p:cNvPicPr>
          <p:nvPr/>
        </p:nvPicPr>
        <p:blipFill>
          <a:blip r:embed="rId4" cstate="print"/>
          <a:srcRect/>
          <a:stretch>
            <a:fillRect/>
          </a:stretch>
        </p:blipFill>
        <p:spPr bwMode="auto">
          <a:xfrm>
            <a:off x="2286000" y="5029200"/>
            <a:ext cx="1143000" cy="1216639"/>
          </a:xfrm>
          <a:prstGeom prst="rect">
            <a:avLst/>
          </a:prstGeom>
          <a:noFill/>
        </p:spPr>
      </p:pic>
      <p:sp>
        <p:nvSpPr>
          <p:cNvPr id="8" name="Footer Placeholder 7"/>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p>
            <a:fld id="{BD26C40E-487C-40A4-A841-8174FD7B7142}" type="slidenum">
              <a:rPr lang="en-US" smtClean="0"/>
              <a:pPr/>
              <a:t>5</a:t>
            </a:fld>
            <a:endParaRPr lang="en-US"/>
          </a:p>
        </p:txBody>
      </p:sp>
    </p:spTree>
    <p:extLst>
      <p:ext uri="{BB962C8B-B14F-4D97-AF65-F5344CB8AC3E}">
        <p14:creationId xmlns:p14="http://schemas.microsoft.com/office/powerpoint/2010/main" val="187738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1050" y="312029"/>
            <a:ext cx="8686800" cy="762000"/>
          </a:xfrm>
        </p:spPr>
        <p:txBody>
          <a:bodyPr>
            <a:normAutofit/>
          </a:bodyPr>
          <a:lstStyle/>
          <a:p>
            <a:pPr eaLnBrk="1" hangingPunct="1"/>
            <a:r>
              <a:rPr lang="en-US" sz="3600" dirty="0" smtClean="0"/>
              <a:t>Tentative 2017 MCAS Reporting Calendar</a:t>
            </a:r>
          </a:p>
        </p:txBody>
      </p:sp>
      <p:graphicFrame>
        <p:nvGraphicFramePr>
          <p:cNvPr id="5" name="Content Placeholder 4" title="tentative reporting calendar"/>
          <p:cNvGraphicFramePr>
            <a:graphicFrameLocks noGrp="1"/>
          </p:cNvGraphicFramePr>
          <p:nvPr>
            <p:ph idx="1"/>
            <p:extLst>
              <p:ext uri="{D42A27DB-BD31-4B8C-83A1-F6EECF244321}">
                <p14:modId xmlns:p14="http://schemas.microsoft.com/office/powerpoint/2010/main" val="4058198768"/>
              </p:ext>
            </p:extLst>
          </p:nvPr>
        </p:nvGraphicFramePr>
        <p:xfrm>
          <a:off x="1371600" y="1524000"/>
          <a:ext cx="6172200" cy="4712964"/>
        </p:xfrm>
        <a:graphic>
          <a:graphicData uri="http://schemas.openxmlformats.org/drawingml/2006/table">
            <a:tbl>
              <a:tblPr firstRow="1" bandRow="1">
                <a:tableStyleId>{5C22544A-7EE6-4342-B048-85BDC9FD1C3A}</a:tableStyleId>
              </a:tblPr>
              <a:tblGrid>
                <a:gridCol w="2705622">
                  <a:extLst>
                    <a:ext uri="{9D8B030D-6E8A-4147-A177-3AD203B41FA5}">
                      <a16:colId xmlns:a16="http://schemas.microsoft.com/office/drawing/2014/main" val="20000"/>
                    </a:ext>
                  </a:extLst>
                </a:gridCol>
                <a:gridCol w="3466578">
                  <a:extLst>
                    <a:ext uri="{9D8B030D-6E8A-4147-A177-3AD203B41FA5}">
                      <a16:colId xmlns:a16="http://schemas.microsoft.com/office/drawing/2014/main" val="20001"/>
                    </a:ext>
                  </a:extLst>
                </a:gridCol>
              </a:tblGrid>
              <a:tr h="471868">
                <a:tc>
                  <a:txBody>
                    <a:bodyPr/>
                    <a:lstStyle/>
                    <a:p>
                      <a:r>
                        <a:rPr lang="en-US" dirty="0" smtClean="0"/>
                        <a:t>Date</a:t>
                      </a:r>
                      <a:endParaRPr lang="en-US" dirty="0"/>
                    </a:p>
                  </a:txBody>
                  <a:tcPr/>
                </a:tc>
                <a:tc>
                  <a:txBody>
                    <a:bodyPr/>
                    <a:lstStyle/>
                    <a:p>
                      <a:r>
                        <a:rPr lang="en-US" baseline="0" dirty="0" smtClean="0"/>
                        <a:t>Event</a:t>
                      </a:r>
                      <a:endParaRPr lang="en-US" dirty="0"/>
                    </a:p>
                  </a:txBody>
                  <a:tcPr/>
                </a:tc>
                <a:extLst>
                  <a:ext uri="{0D108BD9-81ED-4DB2-BD59-A6C34878D82A}">
                    <a16:rowId xmlns:a16="http://schemas.microsoft.com/office/drawing/2014/main" val="10000"/>
                  </a:ext>
                </a:extLst>
              </a:tr>
              <a:tr h="814458">
                <a:tc>
                  <a:txBody>
                    <a:bodyPr/>
                    <a:lstStyle/>
                    <a:p>
                      <a:r>
                        <a:rPr lang="en-US" dirty="0" smtClean="0"/>
                        <a:t>Weeks of October 9</a:t>
                      </a:r>
                      <a:r>
                        <a:rPr lang="en-US" baseline="0" dirty="0" smtClean="0"/>
                        <a:t> and </a:t>
                      </a:r>
                      <a:r>
                        <a:rPr lang="en-US" dirty="0" smtClean="0"/>
                        <a:t>16</a:t>
                      </a:r>
                      <a:endParaRPr lang="en-US" dirty="0"/>
                    </a:p>
                  </a:txBody>
                  <a:tcPr/>
                </a:tc>
                <a:tc>
                  <a:txBody>
                    <a:bodyPr/>
                    <a:lstStyle/>
                    <a:p>
                      <a:r>
                        <a:rPr lang="en-US" dirty="0" smtClean="0"/>
                        <a:t>Official embargoed data files rolled</a:t>
                      </a:r>
                      <a:r>
                        <a:rPr lang="en-US" baseline="0" dirty="0" smtClean="0"/>
                        <a:t> out</a:t>
                      </a:r>
                      <a:r>
                        <a:rPr lang="en-US" dirty="0" smtClean="0"/>
                        <a:t> to districts</a:t>
                      </a:r>
                      <a:endParaRPr lang="en-US" dirty="0"/>
                    </a:p>
                  </a:txBody>
                  <a:tcPr/>
                </a:tc>
                <a:extLst>
                  <a:ext uri="{0D108BD9-81ED-4DB2-BD59-A6C34878D82A}">
                    <a16:rowId xmlns:a16="http://schemas.microsoft.com/office/drawing/2014/main" val="10001"/>
                  </a:ext>
                </a:extLst>
              </a:tr>
              <a:tr h="1163510">
                <a:tc>
                  <a:txBody>
                    <a:bodyPr/>
                    <a:lstStyle/>
                    <a:p>
                      <a:r>
                        <a:rPr lang="en-US" dirty="0" smtClean="0"/>
                        <a:t>Week of October</a:t>
                      </a:r>
                      <a:r>
                        <a:rPr lang="en-US" baseline="0" dirty="0" smtClean="0"/>
                        <a:t> 16</a:t>
                      </a:r>
                      <a:endParaRPr lang="en-US" dirty="0"/>
                    </a:p>
                  </a:txBody>
                  <a:tcPr>
                    <a:solidFill>
                      <a:srgbClr val="FBEBE7"/>
                    </a:solidFill>
                  </a:tcPr>
                </a:tc>
                <a:tc>
                  <a:txBody>
                    <a:bodyPr/>
                    <a:lstStyle/>
                    <a:p>
                      <a:r>
                        <a:rPr lang="en-US" sz="1800" dirty="0" smtClean="0"/>
                        <a:t>Official state, district and school-level results released to the public</a:t>
                      </a:r>
                      <a:endParaRPr lang="en-US" dirty="0"/>
                    </a:p>
                  </a:txBody>
                  <a:tcPr>
                    <a:solidFill>
                      <a:srgbClr val="FBEBE7"/>
                    </a:solidFill>
                  </a:tcPr>
                </a:tc>
                <a:extLst>
                  <a:ext uri="{0D108BD9-81ED-4DB2-BD59-A6C34878D82A}">
                    <a16:rowId xmlns:a16="http://schemas.microsoft.com/office/drawing/2014/main" val="10003"/>
                  </a:ext>
                </a:extLst>
              </a:tr>
              <a:tr h="750564">
                <a:tc>
                  <a:txBody>
                    <a:bodyPr/>
                    <a:lstStyle/>
                    <a:p>
                      <a:r>
                        <a:rPr lang="en-US" dirty="0" smtClean="0"/>
                        <a:t>October 23</a:t>
                      </a:r>
                      <a:endParaRPr lang="en-US" dirty="0"/>
                    </a:p>
                  </a:txBody>
                  <a:tcPr>
                    <a:solidFill>
                      <a:srgbClr val="F6D4CB"/>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0" dirty="0" smtClean="0"/>
                        <a:t>Presentation to Board on state-level results</a:t>
                      </a:r>
                    </a:p>
                  </a:txBody>
                  <a:tcPr>
                    <a:solidFill>
                      <a:srgbClr val="F6D4CB"/>
                    </a:solidFill>
                  </a:tcPr>
                </a:tc>
                <a:extLst>
                  <a:ext uri="{0D108BD9-81ED-4DB2-BD59-A6C34878D82A}">
                    <a16:rowId xmlns:a16="http://schemas.microsoft.com/office/drawing/2014/main" val="10005"/>
                  </a:ext>
                </a:extLst>
              </a:tr>
              <a:tr h="1512564">
                <a:tc>
                  <a:txBody>
                    <a:bodyPr/>
                    <a:lstStyle/>
                    <a:p>
                      <a:r>
                        <a:rPr lang="en-US" dirty="0" smtClean="0"/>
                        <a:t>October</a:t>
                      </a:r>
                      <a:r>
                        <a:rPr lang="en-US" baseline="0" dirty="0" smtClean="0"/>
                        <a:t> 24</a:t>
                      </a:r>
                      <a:endParaRPr lang="en-US" dirty="0"/>
                    </a:p>
                  </a:txBody>
                  <a:tcPr>
                    <a:solidFill>
                      <a:srgbClr val="F6D4CB"/>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0" dirty="0" smtClean="0"/>
                        <a:t>Parent/Guardian reports received by superintendents, who then forward them to parents.</a:t>
                      </a:r>
                    </a:p>
                  </a:txBody>
                  <a:tcPr>
                    <a:solidFill>
                      <a:srgbClr val="F6D4CB"/>
                    </a:solidFill>
                  </a:tcPr>
                </a:tc>
                <a:extLst>
                  <a:ext uri="{0D108BD9-81ED-4DB2-BD59-A6C34878D82A}">
                    <a16:rowId xmlns:a16="http://schemas.microsoft.com/office/drawing/2014/main" val="10004"/>
                  </a:ext>
                </a:extLst>
              </a:tr>
            </a:tbl>
          </a:graphicData>
        </a:graphic>
      </p:graphicFrame>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p>
            <a:fld id="{BD26C40E-487C-40A4-A841-8174FD7B7142}" type="slidenum">
              <a:rPr lang="en-US" smtClean="0"/>
              <a:pPr/>
              <a:t>6</a:t>
            </a:fld>
            <a:endParaRPr lang="en-US"/>
          </a:p>
        </p:txBody>
      </p:sp>
    </p:spTree>
    <p:extLst>
      <p:ext uri="{BB962C8B-B14F-4D97-AF65-F5344CB8AC3E}">
        <p14:creationId xmlns:p14="http://schemas.microsoft.com/office/powerpoint/2010/main" val="3620180628"/>
      </p:ext>
    </p:extLst>
  </p:cSld>
  <p:clrMapOvr>
    <a:masterClrMapping/>
  </p:clrMapOvr>
  <p:transition advClick="0" advTm="11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Standard Setting</a:t>
            </a:r>
            <a:endParaRPr lang="en-US" sz="3600" dirty="0"/>
          </a:p>
        </p:txBody>
      </p:sp>
      <p:sp>
        <p:nvSpPr>
          <p:cNvPr id="3" name="Content Placeholder 2"/>
          <p:cNvSpPr>
            <a:spLocks noGrp="1"/>
          </p:cNvSpPr>
          <p:nvPr>
            <p:ph idx="1"/>
          </p:nvPr>
        </p:nvSpPr>
        <p:spPr/>
        <p:txBody>
          <a:bodyPr>
            <a:normAutofit fontScale="92500" lnSpcReduction="20000"/>
          </a:bodyPr>
          <a:lstStyle/>
          <a:p>
            <a:r>
              <a:rPr lang="en-US" sz="2400" dirty="0" smtClean="0"/>
              <a:t>Needed anytime you introduce a new test</a:t>
            </a:r>
          </a:p>
          <a:p>
            <a:r>
              <a:rPr lang="en-US" sz="2400" b="1" dirty="0" smtClean="0"/>
              <a:t>Establish standards for each achievement level</a:t>
            </a:r>
            <a:r>
              <a:rPr lang="en-US" sz="2400" dirty="0" smtClean="0"/>
              <a:t>; without standard setting, can’t say whether someone met expectations, only whether they answered an individual question right or wrong</a:t>
            </a:r>
          </a:p>
          <a:p>
            <a:r>
              <a:rPr lang="en-US" sz="2200" b="1" dirty="0" smtClean="0">
                <a:latin typeface="+mn-lt"/>
              </a:rPr>
              <a:t>Context for standard setting:</a:t>
            </a:r>
          </a:p>
          <a:p>
            <a:pPr lvl="1"/>
            <a:r>
              <a:rPr lang="en-US" dirty="0" smtClean="0"/>
              <a:t>Legacy MCAS high school tests were designed to measure readiness to graduate, not readiness for college and career</a:t>
            </a:r>
          </a:p>
          <a:p>
            <a:pPr lvl="1"/>
            <a:r>
              <a:rPr lang="en-US" dirty="0" smtClean="0"/>
              <a:t>1/3 of MA public high school graduates who enrolled in public colleges or universities placed into remedial courses</a:t>
            </a:r>
          </a:p>
          <a:p>
            <a:pPr lvl="1"/>
            <a:r>
              <a:rPr lang="en-US" dirty="0" smtClean="0"/>
              <a:t>Legacy MCAS needed to be updated to reflect expectations in revised learning standards</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Process for Standard Setting</a:t>
            </a:r>
            <a:endParaRPr lang="en-US" sz="3600" dirty="0"/>
          </a:p>
        </p:txBody>
      </p:sp>
      <p:sp>
        <p:nvSpPr>
          <p:cNvPr id="3" name="Content Placeholder 2"/>
          <p:cNvSpPr>
            <a:spLocks noGrp="1"/>
          </p:cNvSpPr>
          <p:nvPr>
            <p:ph idx="1"/>
          </p:nvPr>
        </p:nvSpPr>
        <p:spPr>
          <a:xfrm>
            <a:off x="609600" y="1597635"/>
            <a:ext cx="8077200" cy="4879365"/>
          </a:xfrm>
        </p:spPr>
        <p:txBody>
          <a:bodyPr>
            <a:normAutofit fontScale="92500" lnSpcReduction="20000"/>
          </a:bodyPr>
          <a:lstStyle/>
          <a:p>
            <a:r>
              <a:rPr lang="en-US" dirty="0" smtClean="0"/>
              <a:t>Standard Setting Policy Committee (fall 2016)</a:t>
            </a:r>
          </a:p>
          <a:p>
            <a:pPr lvl="1"/>
            <a:r>
              <a:rPr lang="en-US" dirty="0" smtClean="0"/>
              <a:t>14 members (classroom </a:t>
            </a:r>
            <a:r>
              <a:rPr lang="en-US" dirty="0"/>
              <a:t>teachers, educational administrators, policymakers, and other </a:t>
            </a:r>
            <a:r>
              <a:rPr lang="en-US" dirty="0" smtClean="0"/>
              <a:t>stakeholders) convened to recommend new achievement level names and descriptors</a:t>
            </a:r>
          </a:p>
          <a:p>
            <a:pPr lvl="1"/>
            <a:r>
              <a:rPr lang="en-US" dirty="0" smtClean="0"/>
              <a:t>Guiding principles included need for </a:t>
            </a:r>
          </a:p>
          <a:p>
            <a:pPr lvl="2"/>
            <a:r>
              <a:rPr lang="en-US" dirty="0" smtClean="0"/>
              <a:t>Clear </a:t>
            </a:r>
            <a:r>
              <a:rPr lang="en-US" dirty="0"/>
              <a:t>communication to parents and students </a:t>
            </a:r>
            <a:r>
              <a:rPr lang="en-US" dirty="0" smtClean="0"/>
              <a:t>about readiness for academics at </a:t>
            </a:r>
            <a:r>
              <a:rPr lang="en-US" dirty="0"/>
              <a:t>the next </a:t>
            </a:r>
            <a:r>
              <a:rPr lang="en-US" dirty="0" smtClean="0"/>
              <a:t>grade level</a:t>
            </a:r>
          </a:p>
          <a:p>
            <a:pPr lvl="2"/>
            <a:r>
              <a:rPr lang="en-US" dirty="0" smtClean="0"/>
              <a:t>Communication of shared </a:t>
            </a:r>
            <a:r>
              <a:rPr lang="en-US" dirty="0"/>
              <a:t>responsibility for student </a:t>
            </a:r>
            <a:r>
              <a:rPr lang="en-US" dirty="0" smtClean="0"/>
              <a:t>success</a:t>
            </a:r>
            <a:endParaRPr lang="en-US" dirty="0"/>
          </a:p>
          <a:p>
            <a:r>
              <a:rPr lang="en-US" dirty="0" smtClean="0"/>
              <a:t>Public survey on proposed achievement levels</a:t>
            </a:r>
            <a:endParaRPr lang="en-US" sz="2400" dirty="0" smtClean="0"/>
          </a:p>
          <a:p>
            <a:pPr lvl="1"/>
            <a:r>
              <a:rPr lang="en-US" dirty="0" smtClean="0"/>
              <a:t>450 responses (winter 2016-17) </a:t>
            </a:r>
          </a:p>
          <a:p>
            <a:r>
              <a:rPr lang="en-US" dirty="0" smtClean="0"/>
              <a:t>Discussions and approval by BESE </a:t>
            </a:r>
          </a:p>
          <a:p>
            <a:pPr lvl="1"/>
            <a:r>
              <a:rPr lang="en-US" dirty="0" smtClean="0"/>
              <a:t>3 meetings, November 2016-March 2017</a:t>
            </a:r>
          </a:p>
          <a:p>
            <a:r>
              <a:rPr lang="en-US" dirty="0" smtClean="0"/>
              <a:t>Development of content-level descriptors</a:t>
            </a:r>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12"/>
          </p:nvPr>
        </p:nvSpPr>
        <p:spPr/>
        <p:txBody>
          <a:bodyPr/>
          <a:lstStyle/>
          <a:p>
            <a:fld id="{BD26C40E-487C-40A4-A841-8174FD7B7142}" type="slidenum">
              <a:rPr lang="en-US" smtClean="0"/>
              <a:pPr/>
              <a:t>8</a:t>
            </a:fld>
            <a:endParaRPr lang="en-US"/>
          </a:p>
        </p:txBody>
      </p:sp>
    </p:spTree>
    <p:extLst>
      <p:ext uri="{BB962C8B-B14F-4D97-AF65-F5344CB8AC3E}">
        <p14:creationId xmlns:p14="http://schemas.microsoft.com/office/powerpoint/2010/main" val="2349239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24800" cy="914400"/>
          </a:xfrm>
        </p:spPr>
        <p:txBody>
          <a:bodyPr>
            <a:normAutofit/>
          </a:bodyPr>
          <a:lstStyle/>
          <a:p>
            <a:r>
              <a:rPr lang="en-US" sz="3600" dirty="0" smtClean="0"/>
              <a:t>MCAS Achievement Levels</a:t>
            </a:r>
            <a:endParaRPr lang="en-US" sz="3600" dirty="0"/>
          </a:p>
        </p:txBody>
      </p:sp>
      <p:sp>
        <p:nvSpPr>
          <p:cNvPr id="3" name="Content Placeholder 2"/>
          <p:cNvSpPr>
            <a:spLocks noGrp="1"/>
          </p:cNvSpPr>
          <p:nvPr>
            <p:ph idx="1"/>
          </p:nvPr>
        </p:nvSpPr>
        <p:spPr>
          <a:xfrm>
            <a:off x="381000" y="1371600"/>
            <a:ext cx="3733800" cy="5257800"/>
          </a:xfrm>
        </p:spPr>
        <p:txBody>
          <a:bodyPr>
            <a:normAutofit fontScale="70000" lnSpcReduction="20000"/>
          </a:bodyPr>
          <a:lstStyle/>
          <a:p>
            <a:pPr marL="0">
              <a:buNone/>
            </a:pPr>
            <a:r>
              <a:rPr lang="en-US" dirty="0" smtClean="0">
                <a:solidFill>
                  <a:srgbClr val="0D1969"/>
                </a:solidFill>
              </a:rPr>
              <a:t>Advanced</a:t>
            </a:r>
          </a:p>
          <a:p>
            <a:pPr marL="0">
              <a:buNone/>
            </a:pPr>
            <a:r>
              <a:rPr lang="en-US" sz="2300" dirty="0" smtClean="0"/>
              <a:t>Students at this level demonstrate a comprehensive and in-depth understanding of rigorous subject matter, and provide sophisticated solutions to complex problems. </a:t>
            </a:r>
          </a:p>
          <a:p>
            <a:pPr marL="0"/>
            <a:endParaRPr lang="en-US" sz="1100" dirty="0" smtClean="0"/>
          </a:p>
          <a:p>
            <a:pPr marL="0">
              <a:buNone/>
            </a:pPr>
            <a:r>
              <a:rPr lang="en-US" dirty="0" smtClean="0">
                <a:solidFill>
                  <a:srgbClr val="0D1969"/>
                </a:solidFill>
              </a:rPr>
              <a:t>Proficient</a:t>
            </a:r>
            <a:r>
              <a:rPr lang="en-US" dirty="0" smtClean="0"/>
              <a:t/>
            </a:r>
            <a:br>
              <a:rPr lang="en-US" dirty="0" smtClean="0"/>
            </a:br>
            <a:r>
              <a:rPr lang="en-US" sz="2300" dirty="0" smtClean="0"/>
              <a:t>Students at this level demonstrate a solid understanding of challenging subject matter and solve a wide variety of problems. </a:t>
            </a:r>
          </a:p>
          <a:p>
            <a:pPr marL="0"/>
            <a:endParaRPr lang="en-US" sz="1100" dirty="0" smtClean="0"/>
          </a:p>
          <a:p>
            <a:pPr marL="0">
              <a:buNone/>
            </a:pPr>
            <a:r>
              <a:rPr lang="en-US" dirty="0" smtClean="0">
                <a:solidFill>
                  <a:srgbClr val="0D1969"/>
                </a:solidFill>
              </a:rPr>
              <a:t>Needs Improvement</a:t>
            </a:r>
            <a:r>
              <a:rPr lang="en-US" sz="1100" dirty="0" smtClean="0"/>
              <a:t/>
            </a:r>
            <a:br>
              <a:rPr lang="en-US" sz="1100" dirty="0" smtClean="0"/>
            </a:br>
            <a:r>
              <a:rPr lang="en-US" sz="2300" dirty="0" smtClean="0"/>
              <a:t>Students at this level demonstrate a partial understanding of subject matter and solve some simple problems.</a:t>
            </a:r>
          </a:p>
          <a:p>
            <a:pPr marL="0">
              <a:buNone/>
            </a:pPr>
            <a:endParaRPr lang="en-US" sz="1100" dirty="0" smtClean="0"/>
          </a:p>
          <a:p>
            <a:pPr marL="0">
              <a:buNone/>
            </a:pPr>
            <a:r>
              <a:rPr lang="en-US" dirty="0" smtClean="0">
                <a:solidFill>
                  <a:srgbClr val="0D1969"/>
                </a:solidFill>
              </a:rPr>
              <a:t>Warning</a:t>
            </a:r>
            <a:r>
              <a:rPr lang="en-US" dirty="0" smtClean="0"/>
              <a:t/>
            </a:r>
            <a:br>
              <a:rPr lang="en-US" dirty="0" smtClean="0"/>
            </a:br>
            <a:r>
              <a:rPr lang="en-US" sz="2300" dirty="0" smtClean="0"/>
              <a:t>Students at this level demonstrate a minimal understanding of subject matter and do not solve simple problems. </a:t>
            </a:r>
          </a:p>
          <a:p>
            <a:endParaRPr lang="en-US" dirty="0" smtClean="0"/>
          </a:p>
        </p:txBody>
      </p:sp>
      <p:sp>
        <p:nvSpPr>
          <p:cNvPr id="6" name="Content Placeholder 2"/>
          <p:cNvSpPr txBox="1">
            <a:spLocks/>
          </p:cNvSpPr>
          <p:nvPr/>
        </p:nvSpPr>
        <p:spPr>
          <a:xfrm>
            <a:off x="4191000" y="1371600"/>
            <a:ext cx="4953000" cy="5486400"/>
          </a:xfrm>
          <a:prstGeom prst="rect">
            <a:avLst/>
          </a:prstGeom>
        </p:spPr>
        <p:txBody>
          <a:bodyPr vert="horz" lIns="91440" tIns="45720" rIns="91440" bIns="45720" rtlCol="0">
            <a:normAutofit fontScale="62500" lnSpcReduction="20000"/>
          </a:bodyPr>
          <a:lstStyle/>
          <a:p>
            <a:pPr lvl="0" indent="-342900">
              <a:spcBef>
                <a:spcPct val="20000"/>
              </a:spcBef>
              <a:buClr>
                <a:schemeClr val="accent1"/>
              </a:buClr>
            </a:pPr>
            <a:r>
              <a:rPr kumimoji="0" lang="en-US" sz="3200" b="1" i="0" u="none" strike="noStrike" kern="1200" cap="none" spc="0" normalizeH="0" noProof="0" dirty="0" smtClean="0">
                <a:ln>
                  <a:noFill/>
                </a:ln>
                <a:solidFill>
                  <a:srgbClr val="0D1969"/>
                </a:solidFill>
                <a:effectLst/>
                <a:uLnTx/>
                <a:uFillTx/>
                <a:latin typeface="Tahoma" pitchFamily="34" charset="0"/>
                <a:ea typeface="Tahoma" pitchFamily="34" charset="0"/>
                <a:cs typeface="Tahoma" pitchFamily="34" charset="0"/>
              </a:rPr>
              <a:t>Exceeding Expectations</a:t>
            </a:r>
            <a: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lang="en-US" sz="2600" dirty="0" smtClean="0"/>
              <a:t>A student who performed at this level exceeded grade-level expectations by demonstrating mastery of the subject matter.</a:t>
            </a:r>
            <a:endParaRPr kumimoji="0" lang="en-US" sz="26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endParaRPr kumimoji="0" lang="en-US" sz="1100" b="0" i="0" u="none" strike="noStrike" kern="1200" cap="none" spc="0" normalizeH="0" baseline="0" noProof="0" dirty="0" smtClean="0">
              <a:ln>
                <a:noFill/>
              </a:ln>
              <a:solidFill>
                <a:srgbClr val="0D1969"/>
              </a:solidFill>
              <a:effectLst/>
              <a:uLnTx/>
              <a:uFillTx/>
              <a:latin typeface="Tahoma" pitchFamily="34" charset="0"/>
              <a:ea typeface="Tahoma" pitchFamily="34" charset="0"/>
              <a:cs typeface="Tahoma" pitchFamily="34" charset="0"/>
            </a:endParaRPr>
          </a:p>
          <a:p>
            <a:pPr lvl="0" indent="-342900">
              <a:spcBef>
                <a:spcPct val="20000"/>
              </a:spcBef>
              <a:buClr>
                <a:schemeClr val="accent1"/>
              </a:buClr>
            </a:pPr>
            <a:r>
              <a:rPr kumimoji="0" lang="en-US" sz="3200" b="1" i="0" u="none" strike="noStrike" kern="1200" cap="none" spc="0" normalizeH="0" baseline="0" noProof="0" dirty="0" smtClean="0">
                <a:ln>
                  <a:noFill/>
                </a:ln>
                <a:solidFill>
                  <a:srgbClr val="0D1969"/>
                </a:solidFill>
                <a:effectLst/>
                <a:uLnTx/>
                <a:uFillTx/>
                <a:latin typeface="Tahoma" pitchFamily="34" charset="0"/>
                <a:ea typeface="Tahoma" pitchFamily="34" charset="0"/>
                <a:cs typeface="Tahoma" pitchFamily="34" charset="0"/>
              </a:rPr>
              <a:t>Meeting Expectations</a:t>
            </a:r>
            <a: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lang="en-US" sz="2600" dirty="0" smtClean="0"/>
              <a:t>A student who performed at this level met grade-level expectations and is academically on track to succeed in the current grade in this subject.</a:t>
            </a:r>
            <a:endParaRPr kumimoji="0" lang="en-US" sz="26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endParaRPr kumimoji="0" lang="en-US" sz="1100" b="0" i="0" u="none" strike="noStrike" kern="1200" cap="none" spc="0" normalizeH="0" baseline="0" noProof="0" dirty="0" smtClean="0">
              <a:ln>
                <a:noFill/>
              </a:ln>
              <a:solidFill>
                <a:srgbClr val="0D1969"/>
              </a:solidFill>
              <a:effectLst/>
              <a:uLnTx/>
              <a:uFillTx/>
              <a:latin typeface="Tahoma" pitchFamily="34" charset="0"/>
              <a:ea typeface="Tahoma" pitchFamily="34" charset="0"/>
              <a:cs typeface="Tahoma" pitchFamily="34" charset="0"/>
            </a:endParaRPr>
          </a:p>
          <a:p>
            <a:pPr lvl="0" indent="-342900">
              <a:spcBef>
                <a:spcPct val="20000"/>
              </a:spcBef>
              <a:buClr>
                <a:schemeClr val="accent1"/>
              </a:buClr>
            </a:pPr>
            <a:r>
              <a:rPr kumimoji="0" lang="en-US" sz="3200" b="1" i="0" u="none" strike="noStrike" kern="1200" cap="none" spc="0" normalizeH="0" baseline="0" noProof="0" dirty="0" smtClean="0">
                <a:ln>
                  <a:noFill/>
                </a:ln>
                <a:solidFill>
                  <a:srgbClr val="0D1969"/>
                </a:solidFill>
                <a:effectLst/>
                <a:uLnTx/>
                <a:uFillTx/>
                <a:latin typeface="Tahoma" pitchFamily="34" charset="0"/>
                <a:ea typeface="Tahoma" pitchFamily="34" charset="0"/>
                <a:cs typeface="Tahoma" pitchFamily="34" charset="0"/>
              </a:rPr>
              <a:t>Partially Meeting Expectations</a:t>
            </a:r>
            <a:r>
              <a:rPr kumimoji="0" lang="en-US" sz="11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US" sz="11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lang="en-US" sz="2600" dirty="0" smtClean="0"/>
              <a:t>A student who performed at this level partially met grade-level expectations in this subject. </a:t>
            </a:r>
            <a:r>
              <a:rPr lang="en-US" sz="2600" dirty="0" smtClean="0">
                <a:solidFill>
                  <a:srgbClr val="C00000"/>
                </a:solidFill>
              </a:rPr>
              <a:t>The school, in consultation with the student's parent/guardian, should consider whether the student needs additional academic assistance to succeed in this subject.</a:t>
            </a:r>
            <a:endParaRPr kumimoji="0" lang="en-US" sz="2600" u="none" strike="noStrike" kern="1200" cap="none" spc="0" normalizeH="0" baseline="0" noProof="0" dirty="0" smtClean="0">
              <a:ln>
                <a:noFill/>
              </a:ln>
              <a:solidFill>
                <a:srgbClr val="C00000"/>
              </a:solidFill>
              <a:effectLst/>
              <a:uLnTx/>
              <a:uFillTx/>
              <a:latin typeface="Tahoma" pitchFamily="34" charset="0"/>
              <a:ea typeface="Tahoma" pitchFamily="34" charset="0"/>
              <a:cs typeface="Tahoma" pitchFamily="34" charset="0"/>
            </a:endParaRPr>
          </a:p>
          <a:p>
            <a:pPr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None/>
              <a:tabLst/>
              <a:defRPr/>
            </a:pPr>
            <a:endParaRPr kumimoji="0" lang="en-US" sz="13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lvl="0" indent="-342900">
              <a:spcBef>
                <a:spcPct val="20000"/>
              </a:spcBef>
              <a:buClr>
                <a:schemeClr val="accent1"/>
              </a:buClr>
            </a:pPr>
            <a:r>
              <a:rPr lang="en-US" sz="3200" b="1" dirty="0" smtClean="0">
                <a:solidFill>
                  <a:srgbClr val="0D1969"/>
                </a:solidFill>
                <a:latin typeface="Tahoma" pitchFamily="34" charset="0"/>
                <a:ea typeface="Tahoma" pitchFamily="34" charset="0"/>
                <a:cs typeface="Tahoma" pitchFamily="34" charset="0"/>
              </a:rPr>
              <a:t>Not Meeting Expectations</a:t>
            </a:r>
            <a: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lang="en-US" sz="2600" dirty="0" smtClean="0"/>
              <a:t>A student who performed at this level did not meet grade-level expectations in this subject. </a:t>
            </a:r>
            <a:r>
              <a:rPr lang="en-US" sz="2600" dirty="0" smtClean="0">
                <a:solidFill>
                  <a:srgbClr val="C00000"/>
                </a:solidFill>
              </a:rPr>
              <a:t>The school, in consultation with the student's parent/guardian, should determine the coordinated academic assistance and/or additional instruction the student needs to succeed in this subject.</a:t>
            </a:r>
            <a:endParaRPr kumimoji="0" lang="en-US" sz="2600" b="0" i="0" u="none" strike="noStrike" kern="1200" cap="none" spc="0" normalizeH="0" baseline="0" noProof="0" dirty="0" smtClean="0">
              <a:ln>
                <a:noFill/>
              </a:ln>
              <a:solidFill>
                <a:srgbClr val="C00000"/>
              </a:solidFill>
              <a:effectLst/>
              <a:uLnTx/>
              <a:uFillTx/>
              <a:latin typeface="Tahoma" pitchFamily="34" charset="0"/>
              <a:ea typeface="Tahoma" pitchFamily="34" charset="0"/>
              <a:cs typeface="Tahoma"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endPar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p:txBody>
      </p:sp>
      <p:sp>
        <p:nvSpPr>
          <p:cNvPr id="5" name="Content Placeholder 2"/>
          <p:cNvSpPr txBox="1">
            <a:spLocks/>
          </p:cNvSpPr>
          <p:nvPr/>
        </p:nvSpPr>
        <p:spPr>
          <a:xfrm>
            <a:off x="457200" y="876300"/>
            <a:ext cx="3352800" cy="457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Legacy</a:t>
            </a:r>
            <a:endParaRPr kumimoji="0" lang="en-US" sz="2400" b="0" i="0" u="none" strike="noStrike" kern="1200" cap="none" spc="0" normalizeH="0" baseline="0" noProof="0" dirty="0">
              <a:ln>
                <a:noFill/>
              </a:ln>
              <a:solidFill>
                <a:schemeClr val="tx1"/>
              </a:solidFill>
              <a:effectLst/>
              <a:uLnTx/>
              <a:uFillTx/>
              <a:latin typeface="Tahoma" pitchFamily="34" charset="0"/>
              <a:ea typeface="Tahoma" pitchFamily="34" charset="0"/>
              <a:cs typeface="Tahoma" pitchFamily="34" charset="0"/>
            </a:endParaRPr>
          </a:p>
        </p:txBody>
      </p:sp>
      <p:sp>
        <p:nvSpPr>
          <p:cNvPr id="7" name="Content Placeholder 2"/>
          <p:cNvSpPr txBox="1">
            <a:spLocks/>
          </p:cNvSpPr>
          <p:nvPr/>
        </p:nvSpPr>
        <p:spPr>
          <a:xfrm>
            <a:off x="4267200" y="876300"/>
            <a:ext cx="3810000" cy="457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Next-generation</a:t>
            </a:r>
            <a:endParaRPr kumimoji="0" lang="en-US" sz="2400" b="0" i="0" u="none" strike="noStrike" kern="1200" cap="none" spc="0" normalizeH="0" baseline="0" noProof="0" dirty="0">
              <a:ln>
                <a:noFill/>
              </a:ln>
              <a:solidFill>
                <a:schemeClr val="tx1"/>
              </a:solidFill>
              <a:effectLst/>
              <a:uLnTx/>
              <a:uFillTx/>
              <a:latin typeface="Tahoma" pitchFamily="34" charset="0"/>
              <a:ea typeface="Tahoma" pitchFamily="34" charset="0"/>
              <a:cs typeface="Tahoma" pitchFamily="34" charset="0"/>
            </a:endParaRPr>
          </a:p>
        </p:txBody>
      </p:sp>
      <p:sp>
        <p:nvSpPr>
          <p:cNvPr id="9" name="Footer Placeholder 8"/>
          <p:cNvSpPr>
            <a:spLocks noGrp="1"/>
          </p:cNvSpPr>
          <p:nvPr>
            <p:ph type="ftr" sz="quarter" idx="11"/>
          </p:nvPr>
        </p:nvSpPr>
        <p:spPr/>
        <p:txBody>
          <a:bodyPr/>
          <a:lstStyle/>
          <a:p>
            <a:r>
              <a:rPr lang="en-US" smtClean="0"/>
              <a:t>Massachusetts Department of Elementary and Secondary Education</a:t>
            </a:r>
            <a:endParaRPr lang="en-US"/>
          </a:p>
        </p:txBody>
      </p:sp>
      <p:sp>
        <p:nvSpPr>
          <p:cNvPr id="10" name="Slide Number Placeholder 9"/>
          <p:cNvSpPr>
            <a:spLocks noGrp="1"/>
          </p:cNvSpPr>
          <p:nvPr>
            <p:ph type="sldNum" sz="quarter" idx="12"/>
          </p:nvPr>
        </p:nvSpPr>
        <p:spPr/>
        <p:txBody>
          <a:bodyPr/>
          <a:lstStyle/>
          <a:p>
            <a:fld id="{BD26C40E-487C-40A4-A841-8174FD7B7142}" type="slidenum">
              <a:rPr lang="en-US" smtClean="0"/>
              <a:pPr/>
              <a:t>9</a:t>
            </a:fld>
            <a:endParaRPr lang="en-US"/>
          </a:p>
        </p:txBody>
      </p:sp>
    </p:spTree>
    <p:extLst>
      <p:ext uri="{BB962C8B-B14F-4D97-AF65-F5344CB8AC3E}">
        <p14:creationId xmlns:p14="http://schemas.microsoft.com/office/powerpoint/2010/main" val="377808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P spid="5" grpId="0"/>
      <p:bldP spid="7" grpId="0"/>
    </p:bldLst>
  </p:timing>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DESE-231-36789</_dlc_DocId>
    <_dlc_DocIdUrl xmlns="733efe1c-5bbe-4968-87dc-d400e65c879f">
      <Url>https://sharepoint.doemass.org/ese/webteam/cps/_layouts/DocIdRedir.aspx?ID=DESE-231-36789</Url>
      <Description>DESE-231-36789</Description>
    </_dlc_DocIdUrl>
  </documentManagement>
</p:properties>
</file>

<file path=customXml/item4.xml><?xml version="1.0" encoding="utf-8"?>
<?mso-contentType ?>
<FormTemplates xmlns="http://schemas.microsoft.com/sharepoint/v3/contenttype/forms">
  <Display>DocumentLibraryForm</Display>
  <Edit>DropOffZoneRoutingForm</Edit>
  <New>DocumentLibraryForm</New>
</FormTemplates>
</file>

<file path=customXml/itemProps1.xml><?xml version="1.0" encoding="utf-8"?>
<ds:datastoreItem xmlns:ds="http://schemas.openxmlformats.org/officeDocument/2006/customXml" ds:itemID="{3EBB8216-07BC-4F54-8419-4FFCCE327703}">
  <ds:schemaRefs>
    <ds:schemaRef ds:uri="http://schemas.microsoft.com/sharepoint/events"/>
  </ds:schemaRefs>
</ds:datastoreItem>
</file>

<file path=customXml/itemProps2.xml><?xml version="1.0" encoding="utf-8"?>
<ds:datastoreItem xmlns:ds="http://schemas.openxmlformats.org/officeDocument/2006/customXml" ds:itemID="{2E326AAB-4B04-46F9-83CE-8E50C57D74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A6E4611-F04E-4B4B-B54E-1899238AB7A4}">
  <ds:schemaRefs>
    <ds:schemaRef ds:uri="http://schemas.microsoft.com/office/infopath/2007/PartnerControls"/>
    <ds:schemaRef ds:uri="http://purl.org/dc/terms/"/>
    <ds:schemaRef ds:uri="http://schemas.microsoft.com/office/2006/documentManagement/types"/>
    <ds:schemaRef ds:uri="http://purl.org/dc/elements/1.1/"/>
    <ds:schemaRef ds:uri="733efe1c-5bbe-4968-87dc-d400e65c879f"/>
    <ds:schemaRef ds:uri="http://purl.org/dc/dcmitype/"/>
    <ds:schemaRef ds:uri="http://schemas.microsoft.com/office/2006/metadata/properties"/>
    <ds:schemaRef ds:uri="http://schemas.openxmlformats.org/package/2006/metadata/core-properties"/>
    <ds:schemaRef ds:uri="0a4e05da-b9bc-4326-ad73-01ef31b95567"/>
    <ds:schemaRef ds:uri="http://www.w3.org/XML/1998/namespace"/>
  </ds:schemaRefs>
</ds:datastoreItem>
</file>

<file path=customXml/itemProps4.xml><?xml version="1.0" encoding="utf-8"?>
<ds:datastoreItem xmlns:ds="http://schemas.openxmlformats.org/officeDocument/2006/customXml" ds:itemID="{20111553-2056-4874-BD71-05CBF36A2F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2007_ESE_Template</Template>
  <TotalTime>1452</TotalTime>
  <Words>1095</Words>
  <Application>Microsoft Office PowerPoint</Application>
  <PresentationFormat>On-screen Show (4:3)</PresentationFormat>
  <Paragraphs>180</Paragraphs>
  <Slides>18</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Georgia</vt:lpstr>
      <vt:lpstr>Tahoma</vt:lpstr>
      <vt:lpstr>Wingdings 2</vt:lpstr>
      <vt:lpstr>2007_ESE_Template</vt:lpstr>
      <vt:lpstr>Updates on the Next-Generation MCAS </vt:lpstr>
      <vt:lpstr>Next-Generation MCAS</vt:lpstr>
      <vt:lpstr>MCAS 2017 Participation Rates </vt:lpstr>
      <vt:lpstr>Computer-based testing</vt:lpstr>
      <vt:lpstr>Equating of Computer- and Paper-Based Test Forms</vt:lpstr>
      <vt:lpstr>Tentative 2017 MCAS Reporting Calendar</vt:lpstr>
      <vt:lpstr>Standard Setting</vt:lpstr>
      <vt:lpstr>Process for Standard Setting</vt:lpstr>
      <vt:lpstr>MCAS Achievement Levels</vt:lpstr>
      <vt:lpstr>Standard Setting for Grades 3-8 ELA and Math</vt:lpstr>
      <vt:lpstr>Standard Setting Process</vt:lpstr>
      <vt:lpstr>Projected Statewide 2017 Results for Grades 3-8 ELA and Math: Percent of students in each achievement level</vt:lpstr>
      <vt:lpstr>Interpreting the Projected Results</vt:lpstr>
      <vt:lpstr>Projected Next-Gen MCAS Results Look More Like Massachusetts’ 2015 NAEP Results…</vt:lpstr>
      <vt:lpstr>…and Less Like Legacy MCAS Results (2015)</vt:lpstr>
      <vt:lpstr>Preview of Parent/Guardian Report Preview</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BESE MCAS Next-Gen Update: September 2017</dc:title>
  <dc:creator>ESE</dc:creator>
  <cp:lastModifiedBy>ESE</cp:lastModifiedBy>
  <cp:revision>182</cp:revision>
  <dcterms:created xsi:type="dcterms:W3CDTF">2017-08-01T17:27:06Z</dcterms:created>
  <dcterms:modified xsi:type="dcterms:W3CDTF">2017-10-05T20:04:03Z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0x010100524261BFE874874F899C38CF9C771BFF</vt:lpwstr>
  </property>
  <property fmtid="{D5CDD505-2E9C-101B-9397-08002B2CF9AE}" pid="3" name="_dlc_DocIdItemGuid">
    <vt:lpwstr>fb144691-de00-4f56-af8f-91689664e33a</vt:lpwstr>
  </property>
  <property fmtid="{D5CDD505-2E9C-101B-9397-08002B2CF9AE}" pid="4" name="metadate">
    <vt:lpwstr>Oct 5 2017</vt:lpwstr>
  </property>
</Properties>
</file>