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80" r:id="rId6"/>
    <p:sldId id="257" r:id="rId7"/>
    <p:sldId id="287" r:id="rId8"/>
    <p:sldId id="290" r:id="rId9"/>
    <p:sldId id="284" r:id="rId10"/>
    <p:sldId id="285" r:id="rId11"/>
    <p:sldId id="288" r:id="rId12"/>
    <p:sldId id="293" r:id="rId13"/>
    <p:sldId id="294" r:id="rId14"/>
    <p:sldId id="262" r:id="rId15"/>
    <p:sldId id="265" r:id="rId16"/>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80"/>
            <p14:sldId id="257"/>
            <p14:sldId id="287"/>
            <p14:sldId id="290"/>
            <p14:sldId id="284"/>
            <p14:sldId id="285"/>
            <p14:sldId id="288"/>
            <p14:sldId id="293"/>
            <p14:sldId id="294"/>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ldId id="262"/>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OE" initials="E"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38" y="24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022" y="37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2020/8/12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2020/8/12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Heather introduce Dave, note Susan’s many contributions and those of the panel.</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59368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the agenda</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the Board received these materials in the mailing of 1/12/18.</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next steps in Phase 3, dates for Public Comment Period, methods for outreach – public survey, video/conference calls, presentations on a regional basis.</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quick overview of the priorities. </a:t>
            </a:r>
          </a:p>
          <a:p>
            <a:r>
              <a:rPr lang="en-US" dirty="0"/>
              <a:t>Remind the Board that we reviewed the priorities and focused on the g. 8 civics course, this time an overview of the full draft of the framework</a:t>
            </a:r>
          </a:p>
          <a:p>
            <a:r>
              <a:rPr lang="en-US" dirty="0"/>
              <a:t>1. Note the focus on civics education, reflecting concern from the Board, the legislature, many educators and others.</a:t>
            </a:r>
          </a:p>
          <a:p>
            <a:endParaRPr lang="en-US" dirty="0"/>
          </a:p>
          <a:p>
            <a:r>
              <a:rPr lang="en-US" dirty="0"/>
              <a:t>2. Deepen understanding – to avoid the misconception that history and social science is merely about names, dates and events.</a:t>
            </a:r>
          </a:p>
          <a:p>
            <a:endParaRPr lang="en-US" dirty="0"/>
          </a:p>
          <a:p>
            <a:r>
              <a:rPr lang="en-US" dirty="0"/>
              <a:t>3. Criteria - the same used in the review of other frameworks, including ELA and math last year.</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quick review of aspects of the framework that address this priority (with time constraints, just noting a few of the items on this slide in the oral presentation).</a:t>
            </a:r>
          </a:p>
          <a:p>
            <a:endParaRPr lang="en-US" dirty="0"/>
          </a:p>
          <a:p>
            <a:r>
              <a:rPr lang="en-US" dirty="0"/>
              <a:t>Note the addition of the civics course at g. 8, as discussed at last Board meeting. Also note integration and greater emphasis on civic education across the grades.</a:t>
            </a:r>
          </a:p>
          <a:p>
            <a:endParaRPr lang="en-US" dirty="0"/>
          </a:p>
          <a:p>
            <a:r>
              <a:rPr lang="en-US" dirty="0"/>
              <a:t>Describe other areas in which civics education is emphasized, including the Mission statement that places it at the center of  this framework and the addition of many new primary sources to present diverse perspectives on events.</a:t>
            </a:r>
          </a:p>
          <a:p>
            <a:endParaRPr lang="en-US" dirty="0"/>
          </a:p>
          <a:p>
            <a:r>
              <a:rPr lang="en-US" dirty="0"/>
              <a:t>Note –</a:t>
            </a:r>
          </a:p>
          <a:p>
            <a:r>
              <a:rPr lang="en-US" dirty="0"/>
              <a:t>Guiding Principles and Practices are designed to support instruction, highlighting skills and practices that build students’ understanding of and ability to participate in civic life. (examples – data analysis, checking the credibility of sources, media literacy). </a:t>
            </a:r>
          </a:p>
          <a:p>
            <a:r>
              <a:rPr lang="en-US" dirty="0"/>
              <a:t>Appendices add primary sources to challenge students to grapple with diverse perspectives on historical events and realize that our understanding of history evolves over time as we come to new understanding of these perspectives.</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quick review of aspects of the framework that address this priority, as discussed at the Board meeting in November).</a:t>
            </a:r>
          </a:p>
          <a:p>
            <a:endParaRPr lang="en-US" dirty="0"/>
          </a:p>
          <a:p>
            <a:r>
              <a:rPr lang="en-US" dirty="0"/>
              <a:t>Note-</a:t>
            </a:r>
          </a:p>
          <a:p>
            <a:r>
              <a:rPr lang="en-US" dirty="0"/>
              <a:t>1. the new features (Look Back etc) designed to improve the standards in terms of the criteria we have set for all framework revisions</a:t>
            </a:r>
          </a:p>
          <a:p>
            <a:endParaRPr lang="en-US" dirty="0"/>
          </a:p>
          <a:p>
            <a:r>
              <a:rPr lang="en-US" dirty="0"/>
              <a:t>2. Emphasis in this revision on challenging students to conduct their own research, investigate primary  and secondary sources to inform that research, to gain conceptual understanding through examination of questions, to use strategically literacy skills in reading, writing, speaking and listening to support learning in this content area.</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Note:</a:t>
            </a:r>
          </a:p>
          <a:p>
            <a:pPr>
              <a:buFont typeface="Arial" pitchFamily="34" charset="0"/>
              <a:buChar char="•"/>
            </a:pPr>
            <a:r>
              <a:rPr lang="en-US" dirty="0"/>
              <a:t>Overall, consideration of what an informed citizen needs to know about our history and be able to do in order to support democratic principles in the present and carry them into the future guided the revision of the content at every grade or course. Democracy is a fragile enterprise and we must cultivate in students an understanding of how it works and how to be involved.</a:t>
            </a:r>
          </a:p>
          <a:p>
            <a:pPr>
              <a:buFont typeface="Arial" pitchFamily="34" charset="0"/>
              <a:buChar char="•"/>
            </a:pPr>
            <a:endParaRPr lang="en-US" dirty="0"/>
          </a:p>
          <a:p>
            <a:pPr>
              <a:buFont typeface="Arial" pitchFamily="34" charset="0"/>
              <a:buChar char="•"/>
            </a:pPr>
            <a:r>
              <a:rPr lang="en-US" dirty="0"/>
              <a:t>PreK-1 Developmentally appropriate designed content, e.g., classroom democracy to introduce students to concepts for elaboration at later grades</a:t>
            </a:r>
          </a:p>
          <a:p>
            <a:pPr>
              <a:buFont typeface="Arial" pitchFamily="34" charset="0"/>
              <a:buChar char="•"/>
            </a:pPr>
            <a:endParaRPr lang="en-US" dirty="0"/>
          </a:p>
          <a:p>
            <a:pPr>
              <a:buFont typeface="Arial" pitchFamily="34" charset="0"/>
              <a:buChar char="•"/>
            </a:pPr>
            <a:r>
              <a:rPr lang="en-US" dirty="0"/>
              <a:t>G. 2 – 5 Note the through-line of content in world and US history across the grades, g. 5 introduction of content from 20</a:t>
            </a:r>
            <a:r>
              <a:rPr lang="en-US" baseline="30000" dirty="0"/>
              <a:t>th</a:t>
            </a:r>
            <a:r>
              <a:rPr lang="en-US" dirty="0"/>
              <a:t> c., to illustrate the connection of events and evolution of US society’s attention to democratic principles over time</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p>
          <a:p>
            <a:r>
              <a:rPr lang="en-US" dirty="0"/>
              <a:t>g. 6, 7 – a departure from 2003 framework, content is now organized by region; the standards are designed to build student knowledge of physical and human geography and history as well as a provide a contemporary look at a current issue in at least one nation in each region; final topic in g. 7 builds students understanding of the philosophical origins of democratic government.</a:t>
            </a:r>
          </a:p>
          <a:p>
            <a:r>
              <a:rPr lang="en-US" dirty="0"/>
              <a:t>g. 8 – discussed at the last Board meeting, now with added media/news literacy topic, again to reinforce skills necessary to be an informed active citizen.</a:t>
            </a:r>
          </a:p>
          <a:p>
            <a:r>
              <a:rPr lang="en-US" dirty="0"/>
              <a:t>g. 9-12</a:t>
            </a:r>
          </a:p>
          <a:p>
            <a:r>
              <a:rPr lang="en-US" dirty="0"/>
              <a:t>USI, II – revised time period to bring greater attention to the Civil War and Reconstruction; note also a thorough historical look at the Founding period in US I, as well as understanding of some fundamentals of economics at the more modern period, in US II.</a:t>
            </a:r>
          </a:p>
          <a:p>
            <a:r>
              <a:rPr lang="en-US" dirty="0"/>
              <a:t>World I, II – content revised and updated.</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8/12/2020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2305318"/>
            <a:ext cx="6678954" cy="2086378"/>
          </a:xfrm>
        </p:spPr>
        <p:txBody>
          <a:bodyPr/>
          <a:lstStyle/>
          <a:p>
            <a:br>
              <a:rPr lang="en-US" altLang="en-US" sz="2800" dirty="0"/>
            </a:br>
            <a:r>
              <a:rPr lang="en-US" altLang="en-US" sz="2400" dirty="0"/>
              <a:t>Review of the Massachusetts History and Social Science Curriculum Frameworks</a:t>
            </a:r>
            <a:br>
              <a:rPr lang="en-US" altLang="en-US" sz="2400" dirty="0"/>
            </a:br>
            <a:br>
              <a:rPr lang="en-US" altLang="en-US" sz="2400" dirty="0"/>
            </a:br>
            <a:r>
              <a:rPr lang="en-US" altLang="zh-CN" sz="2400" dirty="0"/>
              <a:t>Board of Elementary and Secondary Education</a:t>
            </a:r>
            <a:br>
              <a:rPr lang="en-US" altLang="zh-CN" sz="2400" dirty="0"/>
            </a:br>
            <a:r>
              <a:rPr lang="en-US" altLang="zh-CN" sz="2400" dirty="0"/>
              <a:t>January 23, 2018</a:t>
            </a:r>
            <a:br>
              <a:rPr lang="en-US" altLang="zh-CN" sz="2400" dirty="0"/>
            </a:br>
            <a:endParaRPr lang="en-US" sz="2400" dirty="0"/>
          </a:p>
        </p:txBody>
      </p:sp>
      <p:sp>
        <p:nvSpPr>
          <p:cNvPr id="3" name="Subtitle 2"/>
          <p:cNvSpPr>
            <a:spLocks noGrp="1"/>
          </p:cNvSpPr>
          <p:nvPr>
            <p:ph type="subTitle" idx="1"/>
          </p:nvPr>
        </p:nvSpPr>
        <p:spPr>
          <a:xfrm>
            <a:off x="5332983" y="4636394"/>
            <a:ext cx="6659592" cy="1339403"/>
          </a:xfrm>
        </p:spPr>
        <p:txBody>
          <a:bodyPr/>
          <a:lstStyle/>
          <a:p>
            <a:r>
              <a:rPr lang="en-US" altLang="zh-CN" sz="2000" dirty="0">
                <a:solidFill>
                  <a:schemeClr val="bg2">
                    <a:lumMod val="10000"/>
                  </a:schemeClr>
                </a:solidFill>
              </a:rPr>
              <a:t>Heather Peske, Senior Associate Commissioner for Instructional Support</a:t>
            </a:r>
          </a:p>
          <a:p>
            <a:r>
              <a:rPr lang="en-US" altLang="zh-CN" sz="2000" dirty="0">
                <a:solidFill>
                  <a:schemeClr val="bg2">
                    <a:lumMod val="10000"/>
                  </a:schemeClr>
                </a:solidFill>
              </a:rPr>
              <a:t>Dave Buchanan, ESE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ckground image"/>
          <p:cNvPicPr>
            <a:picLocks noChangeAspect="1" noChangeArrowheads="1"/>
          </p:cNvPicPr>
          <p:nvPr/>
        </p:nvPicPr>
        <p:blipFill>
          <a:blip r:embed="rId3" cstate="print"/>
          <a:srcRect t="40287" b="10658"/>
          <a:stretch>
            <a:fillRect/>
          </a:stretch>
        </p:blipFill>
        <p:spPr bwMode="auto">
          <a:xfrm>
            <a:off x="0" y="0"/>
            <a:ext cx="12192000" cy="3971499"/>
          </a:xfrm>
          <a:prstGeom prst="rect">
            <a:avLst/>
          </a:prstGeom>
          <a:noFill/>
        </p:spPr>
      </p:pic>
      <p:sp>
        <p:nvSpPr>
          <p:cNvPr id="2" name="Title 1" hidden="1"/>
          <p:cNvSpPr>
            <a:spLocks noGrp="1"/>
          </p:cNvSpPr>
          <p:nvPr>
            <p:ph type="title"/>
          </p:nvPr>
        </p:nvSpPr>
        <p:spPr/>
        <p:txBody>
          <a:bodyPr/>
          <a:lstStyle/>
          <a:p>
            <a:r>
              <a:rPr lang="en-US" altLang="zh-CN" sz="3200" dirty="0">
                <a:solidFill>
                  <a:schemeClr val="accent1">
                    <a:lumMod val="50000"/>
                  </a:schemeClr>
                </a:solidFill>
                <a:latin typeface="Segoe SemiBold" panose="020B0703040204020203" pitchFamily="34" charset="0"/>
                <a:cs typeface="Segoe SemiBold" panose="020B0703040204020203" pitchFamily="34" charset="0"/>
              </a:rPr>
              <a:t>Questions?</a:t>
            </a:r>
            <a:endParaRPr lang="en-US" dirty="0"/>
          </a:p>
        </p:txBody>
      </p:sp>
      <p:sp>
        <p:nvSpPr>
          <p:cNvPr id="6" name="灯片编号占位符 5">
            <a:extLst>
              <a:ext uri="{FF2B5EF4-FFF2-40B4-BE49-F238E27FC236}">
                <a16:creationId xmlns:a16="http://schemas.microsoft.com/office/drawing/2014/main" id="{9E480DAF-1C01-4F46-BA6A-ABF8305567AD}"/>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10</a:t>
            </a:fld>
            <a:endParaRPr lang="zh-CN" altLang="en-US" dirty="0"/>
          </a:p>
        </p:txBody>
      </p:sp>
      <p:sp>
        <p:nvSpPr>
          <p:cNvPr id="10" name="矩形 9">
            <a:extLst>
              <a:ext uri="{FF2B5EF4-FFF2-40B4-BE49-F238E27FC236}">
                <a16:creationId xmlns:a16="http://schemas.microsoft.com/office/drawing/2014/main" id="{583247EC-EB67-4270-B3D7-984C5D3FA95E}"/>
              </a:ext>
            </a:extLst>
          </p:cNvPr>
          <p:cNvSpPr/>
          <p:nvPr/>
        </p:nvSpPr>
        <p:spPr>
          <a:xfrm>
            <a:off x="2243191" y="2543954"/>
            <a:ext cx="7705618" cy="275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accent1">
                    <a:lumMod val="50000"/>
                  </a:schemeClr>
                </a:solidFill>
                <a:latin typeface="Segoe SemiBold" panose="020B0703040204020203" pitchFamily="34" charset="0"/>
                <a:cs typeface="Segoe SemiBold" panose="020B0703040204020203" pitchFamily="34" charset="0"/>
              </a:rPr>
              <a:t>Questions?</a:t>
            </a:r>
            <a:endParaRPr lang="zh-CN" altLang="en-US" sz="36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73156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sp>
        <p:nvSpPr>
          <p:cNvPr id="2" name="Title 1" hidden="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28968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1 Timeline"/>
          <p:cNvGrpSpPr/>
          <p:nvPr/>
        </p:nvGrpSpPr>
        <p:grpSpPr>
          <a:xfrm>
            <a:off x="3061064" y="652816"/>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Timeline</a:t>
              </a:r>
              <a:endParaRPr lang="zh-CN" altLang="en-US" sz="3600" dirty="0">
                <a:solidFill>
                  <a:schemeClr val="accent1">
                    <a:lumMod val="50000"/>
                  </a:schemeClr>
                </a:solidFill>
              </a:endParaRPr>
            </a:p>
          </p:txBody>
        </p:sp>
      </p:grpSp>
      <p:grpSp>
        <p:nvGrpSpPr>
          <p:cNvPr id="21" name="Group 20" descr="2 Priorities"/>
          <p:cNvGrpSpPr/>
          <p:nvPr/>
        </p:nvGrpSpPr>
        <p:grpSpPr>
          <a:xfrm>
            <a:off x="3061063" y="187308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Priorities</a:t>
              </a:r>
              <a:endParaRPr lang="zh-CN" altLang="en-US" sz="3600" dirty="0">
                <a:solidFill>
                  <a:schemeClr val="accent1">
                    <a:lumMod val="50000"/>
                  </a:schemeClr>
                </a:solidFill>
              </a:endParaRPr>
            </a:p>
          </p:txBody>
        </p:sp>
      </p:grpSp>
      <p:grpSp>
        <p:nvGrpSpPr>
          <p:cNvPr id="22" name="Group 21" descr="3 Highlights"/>
          <p:cNvGrpSpPr/>
          <p:nvPr/>
        </p:nvGrpSpPr>
        <p:grpSpPr>
          <a:xfrm>
            <a:off x="3061062" y="3110799"/>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Highlights</a:t>
              </a:r>
              <a:endParaRPr lang="zh-CN" altLang="en-US" sz="3600" dirty="0">
                <a:solidFill>
                  <a:schemeClr val="accent1">
                    <a:lumMod val="50000"/>
                  </a:schemeClr>
                </a:solidFill>
              </a:endParaRPr>
            </a:p>
          </p:txBody>
        </p:sp>
      </p:grpSp>
      <p:grpSp>
        <p:nvGrpSpPr>
          <p:cNvPr id="24" name="Group 23" descr="4 Discussion"/>
          <p:cNvGrpSpPr/>
          <p:nvPr/>
        </p:nvGrpSpPr>
        <p:grpSpPr>
          <a:xfrm>
            <a:off x="3108960" y="4290646"/>
            <a:ext cx="8793576" cy="787791"/>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4</a:t>
              </a:r>
              <a:endParaRPr lang="zh-CN" altLang="en-US" sz="3200" dirty="0">
                <a:latin typeface="Segoe SemiBold" panose="020B0703040204020203" pitchFamily="34" charset="0"/>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Discussion</a:t>
              </a:r>
              <a:endParaRPr lang="zh-CN" altLang="en-US" sz="3600" dirty="0">
                <a:solidFill>
                  <a:schemeClr val="accent1">
                    <a:lumMod val="50000"/>
                  </a:schemeClr>
                </a:solidFill>
              </a:endParaRPr>
            </a:p>
          </p:txBody>
        </p:sp>
      </p:grpSp>
      <p:sp>
        <p:nvSpPr>
          <p:cNvPr id="2" name="Title 1"/>
          <p:cNvSpPr>
            <a:spLocks noGrp="1"/>
          </p:cNvSpPr>
          <p:nvPr>
            <p:ph type="title"/>
          </p:nvPr>
        </p:nvSpPr>
        <p:spPr>
          <a:xfrm>
            <a:off x="1" y="3023046"/>
            <a:ext cx="2769079" cy="984964"/>
          </a:xfrm>
        </p:spPr>
        <p:txBody>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en-US" sz="3200" dirty="0"/>
          </a:p>
        </p:txBody>
      </p:sp>
    </p:spTree>
    <p:extLst>
      <p:ext uri="{BB962C8B-B14F-4D97-AF65-F5344CB8AC3E}">
        <p14:creationId xmlns:p14="http://schemas.microsoft.com/office/powerpoint/2010/main" val="321881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a:t>
            </a:r>
          </a:p>
        </p:txBody>
      </p:sp>
      <p:sp>
        <p:nvSpPr>
          <p:cNvPr id="3" name="Content Placeholder 2"/>
          <p:cNvSpPr>
            <a:spLocks noGrp="1"/>
          </p:cNvSpPr>
          <p:nvPr>
            <p:ph idx="1"/>
          </p:nvPr>
        </p:nvSpPr>
        <p:spPr/>
        <p:txBody>
          <a:bodyPr/>
          <a:lstStyle/>
          <a:p>
            <a:pPr lvl="0"/>
            <a:r>
              <a:rPr lang="en-US" dirty="0"/>
              <a:t>Memorandum - Review of the </a:t>
            </a:r>
            <a:r>
              <a:rPr lang="en-US" i="1" dirty="0"/>
              <a:t>Massachusetts History and Social Science Curriculum Framework, </a:t>
            </a:r>
            <a:r>
              <a:rPr lang="en-US" dirty="0"/>
              <a:t>January 11, 2018 </a:t>
            </a:r>
          </a:p>
          <a:p>
            <a:r>
              <a:rPr lang="en-US" dirty="0"/>
              <a:t>Highlights of the </a:t>
            </a:r>
            <a:r>
              <a:rPr lang="en-US" i="1" dirty="0"/>
              <a:t>Public Comment Draft of the MA History and Social Science Curriculum Framework  </a:t>
            </a:r>
          </a:p>
          <a:p>
            <a:pPr lvl="0"/>
            <a:r>
              <a:rPr lang="en-US" dirty="0"/>
              <a:t>Plan and Timeline for Review of 2003 MA History and Social Science Curriculum Framework</a:t>
            </a:r>
          </a:p>
          <a:p>
            <a:r>
              <a:rPr lang="en-US" i="1" dirty="0"/>
              <a:t>Public Comment Draft of the Massachusetts History and Social Science Curriculum Framework</a:t>
            </a:r>
          </a:p>
          <a:p>
            <a:pPr>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Social Science Review – Proposed Timeline</a:t>
            </a:r>
          </a:p>
        </p:txBody>
      </p:sp>
      <p:sp>
        <p:nvSpPr>
          <p:cNvPr id="3" name="Content Placeholder 2"/>
          <p:cNvSpPr>
            <a:spLocks noGrp="1"/>
          </p:cNvSpPr>
          <p:nvPr>
            <p:ph idx="1"/>
          </p:nvPr>
        </p:nvSpPr>
        <p:spPr>
          <a:xfrm>
            <a:off x="567743" y="1026942"/>
            <a:ext cx="11370972" cy="5253207"/>
          </a:xfrm>
        </p:spPr>
        <p:txBody>
          <a:bodyPr/>
          <a:lstStyle/>
          <a:p>
            <a:r>
              <a:rPr lang="en-US" sz="2400" b="1" dirty="0"/>
              <a:t>Phase 3 </a:t>
            </a:r>
            <a:r>
              <a:rPr lang="en-US" sz="2400" dirty="0"/>
              <a:t>(January-June 2018): </a:t>
            </a:r>
          </a:p>
          <a:p>
            <a:pPr lvl="1"/>
            <a:r>
              <a:rPr lang="en-US" sz="2400" b="1" dirty="0"/>
              <a:t>January 2018 </a:t>
            </a:r>
            <a:r>
              <a:rPr lang="en-US" sz="2400" dirty="0"/>
              <a:t>- Present draft to the Board for discussion; Board vote to invite public comment; conduct public comment period; </a:t>
            </a:r>
          </a:p>
          <a:p>
            <a:pPr lvl="2"/>
            <a:r>
              <a:rPr lang="en-US" dirty="0"/>
              <a:t>Public comment January 23 – April 2, 2018</a:t>
            </a:r>
          </a:p>
          <a:p>
            <a:pPr lvl="2"/>
            <a:r>
              <a:rPr lang="en-US" dirty="0"/>
              <a:t>Public survey, video conferences/conference calls, presentations by region</a:t>
            </a:r>
          </a:p>
          <a:p>
            <a:pPr lvl="2"/>
            <a:r>
              <a:rPr lang="en-US" dirty="0"/>
              <a:t>Information: </a:t>
            </a:r>
            <a:r>
              <a:rPr lang="en-US" u="sng" dirty="0"/>
              <a:t>http://www.doe.mass.edu/candi/StandardsReview/hss.html</a:t>
            </a:r>
            <a:endParaRPr lang="en-US" dirty="0"/>
          </a:p>
          <a:p>
            <a:pPr lvl="2">
              <a:buNone/>
            </a:pPr>
            <a:endParaRPr lang="en-US" dirty="0"/>
          </a:p>
          <a:p>
            <a:pPr lvl="1"/>
            <a:r>
              <a:rPr lang="en-US" sz="2400" b="1" dirty="0"/>
              <a:t>June 2018 </a:t>
            </a:r>
            <a:r>
              <a:rPr lang="en-US" sz="2400" dirty="0"/>
              <a:t>- Make final revisions and present to the Board for discussion and a vote on formal adoption of the framework</a:t>
            </a:r>
          </a:p>
          <a:p>
            <a:pPr lvl="1">
              <a:buNone/>
            </a:pPr>
            <a:endParaRPr lang="en-US" sz="2400" dirty="0"/>
          </a:p>
          <a:p>
            <a:r>
              <a:rPr lang="en-US" sz="2400" b="1" dirty="0"/>
              <a:t>Other phases to come </a:t>
            </a:r>
            <a:r>
              <a:rPr lang="en-US" sz="2400" dirty="0"/>
              <a:t>(July 2018-June 2020): Implementation and development of state history and social science assessment</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Social Science Review - Priorities</a:t>
            </a:r>
          </a:p>
        </p:txBody>
      </p:sp>
      <p:sp>
        <p:nvSpPr>
          <p:cNvPr id="3" name="Content Placeholder 2"/>
          <p:cNvSpPr>
            <a:spLocks noGrp="1"/>
          </p:cNvSpPr>
          <p:nvPr>
            <p:ph idx="1"/>
          </p:nvPr>
        </p:nvSpPr>
        <p:spPr/>
        <p:txBody>
          <a:bodyPr/>
          <a:lstStyle/>
          <a:p>
            <a:pPr>
              <a:buNone/>
            </a:pPr>
            <a:r>
              <a:rPr lang="en-US" dirty="0"/>
              <a:t>Priorities</a:t>
            </a:r>
          </a:p>
          <a:p>
            <a:pPr>
              <a:buNone/>
            </a:pPr>
            <a:r>
              <a:rPr lang="en-US" dirty="0"/>
              <a:t>	1. Emphasize civics education</a:t>
            </a:r>
          </a:p>
          <a:p>
            <a:pPr>
              <a:buNone/>
            </a:pPr>
            <a:r>
              <a:rPr lang="en-US" dirty="0"/>
              <a:t>	2. Deepen understanding</a:t>
            </a:r>
          </a:p>
          <a:p>
            <a:endParaRPr lang="en-US" dirty="0"/>
          </a:p>
          <a:p>
            <a:pPr>
              <a:buNone/>
            </a:pPr>
            <a:r>
              <a:rPr lang="en-US" dirty="0"/>
              <a:t>Criteria – Improve: </a:t>
            </a:r>
          </a:p>
          <a:p>
            <a:pPr>
              <a:buNone/>
            </a:pPr>
            <a:r>
              <a:rPr lang="en-US" dirty="0"/>
              <a:t>	1. Rigor</a:t>
            </a:r>
          </a:p>
          <a:p>
            <a:pPr>
              <a:buNone/>
            </a:pPr>
            <a:r>
              <a:rPr lang="en-US" dirty="0"/>
              <a:t>	2. Clarity</a:t>
            </a:r>
          </a:p>
          <a:p>
            <a:pPr>
              <a:buNone/>
            </a:pPr>
            <a:r>
              <a:rPr lang="en-US" dirty="0"/>
              <a:t>	3. Coherence</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 Priority 1: Emphasize Civics Education</a:t>
            </a:r>
          </a:p>
        </p:txBody>
      </p:sp>
      <p:sp>
        <p:nvSpPr>
          <p:cNvPr id="3" name="Content Placeholder 2"/>
          <p:cNvSpPr>
            <a:spLocks noGrp="1"/>
          </p:cNvSpPr>
          <p:nvPr>
            <p:ph idx="1"/>
          </p:nvPr>
        </p:nvSpPr>
        <p:spPr>
          <a:xfrm>
            <a:off x="567743" y="1111348"/>
            <a:ext cx="11370972" cy="5168801"/>
          </a:xfrm>
        </p:spPr>
        <p:txBody>
          <a:bodyPr/>
          <a:lstStyle/>
          <a:p>
            <a:r>
              <a:rPr lang="en-US" dirty="0"/>
              <a:t>New, full year civics course, grade 8</a:t>
            </a:r>
          </a:p>
          <a:p>
            <a:r>
              <a:rPr lang="en-US" dirty="0"/>
              <a:t>Civics standards integrated into every grade</a:t>
            </a:r>
          </a:p>
          <a:p>
            <a:r>
              <a:rPr lang="en-US" dirty="0"/>
              <a:t>Revised U.S. Government and Politics standards, grade 12</a:t>
            </a:r>
          </a:p>
          <a:p>
            <a:r>
              <a:rPr lang="en-US" dirty="0"/>
              <a:t>Emphasis in supporting sections</a:t>
            </a:r>
          </a:p>
          <a:p>
            <a:pPr lvl="1"/>
            <a:r>
              <a:rPr lang="en-US" dirty="0"/>
              <a:t>“</a:t>
            </a:r>
            <a:r>
              <a:rPr lang="en-US" b="1" dirty="0"/>
              <a:t>A Renewed Mission</a:t>
            </a:r>
            <a:r>
              <a:rPr lang="en-US" dirty="0"/>
              <a:t>: Education for Civic Life in a Democracy”</a:t>
            </a:r>
          </a:p>
          <a:p>
            <a:pPr lvl="1"/>
            <a:r>
              <a:rPr lang="en-US" b="1" dirty="0"/>
              <a:t>Guiding Principles</a:t>
            </a:r>
            <a:r>
              <a:rPr lang="en-US" dirty="0"/>
              <a:t>, e.g., legacy of democratic government, diverse perspectives on civic and historical events, studying current events, data analysis, and skills relating to media literacy</a:t>
            </a:r>
          </a:p>
          <a:p>
            <a:pPr lvl="1"/>
            <a:r>
              <a:rPr lang="en-US" b="1" dirty="0"/>
              <a:t>Standards for History and Social Science Practice</a:t>
            </a:r>
            <a:r>
              <a:rPr lang="en-US" dirty="0"/>
              <a:t>, Pre-K-12</a:t>
            </a:r>
          </a:p>
          <a:p>
            <a:pPr lvl="1"/>
            <a:r>
              <a:rPr lang="en-US" b="1" dirty="0"/>
              <a:t>Appendices</a:t>
            </a:r>
            <a:r>
              <a:rPr lang="en-US" dirty="0"/>
              <a:t> - primary sources and other resources related to civics and government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 Priority 2: Deepen Understanding</a:t>
            </a:r>
          </a:p>
        </p:txBody>
      </p:sp>
      <p:sp>
        <p:nvSpPr>
          <p:cNvPr id="3" name="Content Placeholder 2"/>
          <p:cNvSpPr>
            <a:spLocks noGrp="1"/>
          </p:cNvSpPr>
          <p:nvPr>
            <p:ph idx="1"/>
          </p:nvPr>
        </p:nvSpPr>
        <p:spPr>
          <a:xfrm>
            <a:off x="567743" y="1055077"/>
            <a:ext cx="11370972" cy="5078437"/>
          </a:xfrm>
        </p:spPr>
        <p:txBody>
          <a:bodyPr/>
          <a:lstStyle/>
          <a:p>
            <a:pPr lvl="1">
              <a:buFont typeface="Arial" panose="020B0604020202020204" pitchFamily="34" charset="0"/>
              <a:buChar char="•"/>
            </a:pPr>
            <a:r>
              <a:rPr lang="en-US" sz="2400" dirty="0"/>
              <a:t>Standards improved to address rigor, clarity, coherence, current scholarship</a:t>
            </a:r>
          </a:p>
          <a:p>
            <a:pPr lvl="2">
              <a:buFont typeface="Courier New" panose="02070309020205020404" pitchFamily="49" charset="0"/>
              <a:buChar char="o"/>
            </a:pPr>
            <a:r>
              <a:rPr lang="en-US" b="1" dirty="0"/>
              <a:t>Looking Back, Looking Ahead </a:t>
            </a:r>
            <a:r>
              <a:rPr lang="en-US" dirty="0"/>
              <a:t>connects the concepts across grades</a:t>
            </a:r>
          </a:p>
          <a:p>
            <a:pPr lvl="2">
              <a:buFont typeface="Courier New" panose="02070309020205020404" pitchFamily="49" charset="0"/>
              <a:buChar char="o"/>
            </a:pPr>
            <a:r>
              <a:rPr lang="en-US" b="1" dirty="0"/>
              <a:t>Clarification statements  </a:t>
            </a:r>
            <a:r>
              <a:rPr lang="en-US" dirty="0"/>
              <a:t>provide extra information for teachers </a:t>
            </a:r>
          </a:p>
          <a:p>
            <a:pPr lvl="2">
              <a:buFont typeface="Courier New" panose="02070309020205020404" pitchFamily="49" charset="0"/>
              <a:buChar char="o"/>
            </a:pPr>
            <a:r>
              <a:rPr lang="en-US" b="1" dirty="0"/>
              <a:t>Instructional examples and references to primary sources </a:t>
            </a:r>
            <a:r>
              <a:rPr lang="en-US" dirty="0"/>
              <a:t>at each grade clarify challenging expectations</a:t>
            </a:r>
          </a:p>
          <a:p>
            <a:pPr lvl="1">
              <a:buFont typeface="Arial" panose="020B0604020202020204" pitchFamily="34" charset="0"/>
              <a:buChar char="•"/>
            </a:pPr>
            <a:endParaRPr lang="en-US" sz="2400" dirty="0"/>
          </a:p>
          <a:p>
            <a:pPr lvl="1">
              <a:buFont typeface="Arial" panose="020B0604020202020204" pitchFamily="34" charset="0"/>
              <a:buChar char="•"/>
            </a:pPr>
            <a:r>
              <a:rPr lang="en-US" sz="2400" b="1" dirty="0"/>
              <a:t>Standards for History and Social Science Practice</a:t>
            </a:r>
            <a:r>
              <a:rPr lang="en-US" sz="2400" dirty="0"/>
              <a:t>, Pre-K- 12</a:t>
            </a:r>
          </a:p>
          <a:p>
            <a:pPr lvl="2">
              <a:buFont typeface="Courier New" panose="02070309020205020404" pitchFamily="49" charset="0"/>
              <a:buChar char="o"/>
            </a:pPr>
            <a:r>
              <a:rPr lang="en-US" dirty="0"/>
              <a:t>Research process, analysis, evaluation of credibility of sources</a:t>
            </a:r>
          </a:p>
          <a:p>
            <a:pPr lvl="2">
              <a:buFont typeface="Arial" panose="020B0604020202020204" pitchFamily="34" charset="0"/>
              <a:buChar char="•"/>
            </a:pPr>
            <a:endParaRPr lang="en-US" dirty="0"/>
          </a:p>
          <a:p>
            <a:pPr lvl="1">
              <a:buFont typeface="Arial" panose="020B0604020202020204" pitchFamily="34" charset="0"/>
              <a:buChar char="•"/>
            </a:pPr>
            <a:r>
              <a:rPr lang="en-US" sz="2400" b="1" dirty="0"/>
              <a:t>Sample guiding and supporting questions </a:t>
            </a:r>
            <a:r>
              <a:rPr lang="en-US" sz="2400" dirty="0"/>
              <a:t>support conceptual learning and inquiry</a:t>
            </a:r>
          </a:p>
          <a:p>
            <a:pPr lvl="1">
              <a:buFont typeface="Arial" panose="020B0604020202020204" pitchFamily="34" charset="0"/>
              <a:buChar char="•"/>
            </a:pPr>
            <a:endParaRPr lang="en-US" sz="2400" dirty="0"/>
          </a:p>
          <a:p>
            <a:pPr lvl="1">
              <a:buFont typeface="Arial" panose="020B0604020202020204" pitchFamily="34" charset="0"/>
              <a:buChar char="•"/>
            </a:pPr>
            <a:r>
              <a:rPr lang="en-US" sz="2400" b="1" dirty="0"/>
              <a:t>Standards for Literacy in History and Social Science</a:t>
            </a:r>
          </a:p>
          <a:p>
            <a:pPr lvl="1">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Scope and Sequence </a:t>
            </a:r>
          </a:p>
        </p:txBody>
      </p:sp>
      <p:sp>
        <p:nvSpPr>
          <p:cNvPr id="3" name="Content Placeholder 2"/>
          <p:cNvSpPr>
            <a:spLocks noGrp="1"/>
          </p:cNvSpPr>
          <p:nvPr>
            <p:ph idx="1"/>
          </p:nvPr>
        </p:nvSpPr>
        <p:spPr/>
        <p:txBody>
          <a:bodyPr/>
          <a:lstStyle/>
          <a:p>
            <a:r>
              <a:rPr lang="en-US" dirty="0"/>
              <a:t>Grades PreK-1-Introduction to civics, geography, history, and economics; focus on students’ immediate social and community experience </a:t>
            </a:r>
          </a:p>
          <a:p>
            <a:r>
              <a:rPr lang="en-US" dirty="0"/>
              <a:t>Grade 2-World geography </a:t>
            </a:r>
          </a:p>
          <a:p>
            <a:r>
              <a:rPr lang="en-US" dirty="0"/>
              <a:t>Grade 3-Massachusetts history </a:t>
            </a:r>
          </a:p>
          <a:p>
            <a:r>
              <a:rPr lang="en-US" dirty="0"/>
              <a:t>Grade 4-Physical geography of North America, geography and early history of the United States by region</a:t>
            </a:r>
          </a:p>
          <a:p>
            <a:r>
              <a:rPr lang="en-US" dirty="0"/>
              <a:t>Grade 5-U.S. History to the Civil War and the Modern Civil Rights Movement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Scope and Sequence - continued</a:t>
            </a:r>
          </a:p>
        </p:txBody>
      </p:sp>
      <p:sp>
        <p:nvSpPr>
          <p:cNvPr id="3" name="Content Placeholder 2"/>
          <p:cNvSpPr>
            <a:spLocks noGrp="1"/>
          </p:cNvSpPr>
          <p:nvPr>
            <p:ph idx="1"/>
          </p:nvPr>
        </p:nvSpPr>
        <p:spPr/>
        <p:txBody>
          <a:bodyPr/>
          <a:lstStyle/>
          <a:p>
            <a:r>
              <a:rPr lang="en-US" dirty="0"/>
              <a:t>Grades 6, 7-Two-year sequence of world history and geography by region; ancient and classical civilizations and selected topics in modern history</a:t>
            </a:r>
          </a:p>
          <a:p>
            <a:r>
              <a:rPr lang="en-US" dirty="0"/>
              <a:t>Grade 8-United </a:t>
            </a:r>
            <a:r>
              <a:rPr lang="en-US"/>
              <a:t>States and </a:t>
            </a:r>
            <a:r>
              <a:rPr lang="en-US" dirty="0"/>
              <a:t>Massachusetts Government and Civic Life </a:t>
            </a:r>
          </a:p>
          <a:p>
            <a:r>
              <a:rPr lang="en-US" dirty="0"/>
              <a:t>Grades 9-12-United States History I (c.1700-1920), United States History II (c.1920-2017), World History I (c.500-1800), World History II (c.1800-2017)</a:t>
            </a:r>
          </a:p>
          <a:p>
            <a:r>
              <a:rPr lang="en-US" dirty="0"/>
              <a:t>Electives-US Government and Politics, Economics, Personal Financial Literacy</a:t>
            </a:r>
          </a:p>
          <a:p>
            <a:r>
              <a:rPr lang="en-US" dirty="0"/>
              <a:t>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DESE-231-63477</_dlc_DocId>
    <_dlc_DocIdUrl xmlns="733efe1c-5bbe-4968-87dc-d400e65c879f">
      <Url>https://sharepoint.doemass.org/ese/webteam/cps/_layouts/DocIdRedir.aspx?ID=DESE-231-63477</Url>
      <Description>DESE-231-63477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81647425-4DAC-4F4A-9778-214F3100376C}">
  <ds:schemaRefs>
    <ds:schemaRef ds:uri="0a4e05da-b9bc-4326-ad73-01ef31b95567"/>
    <ds:schemaRef ds:uri="http://purl.org/dc/terms/"/>
    <ds:schemaRef ds:uri="733efe1c-5bbe-4968-87dc-d400e65c879f"/>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EFE3A31-7799-4B25-952A-1C3D181DC254}">
  <ds:schemaRefs>
    <ds:schemaRef ds:uri="http://schemas.microsoft.com/sharepoint/events"/>
  </ds:schemaRefs>
</ds:datastoreItem>
</file>

<file path=customXml/itemProps3.xml><?xml version="1.0" encoding="utf-8"?>
<ds:datastoreItem xmlns:ds="http://schemas.openxmlformats.org/officeDocument/2006/customXml" ds:itemID="{8EA14D90-3AA7-44C3-8A8D-1CDB7D265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AA9FFED-7082-47F4-8A1E-E2EB59F08A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582</TotalTime>
  <Words>1388</Words>
  <Application>Microsoft Office PowerPoint</Application>
  <PresentationFormat>Widescreen</PresentationFormat>
  <Paragraphs>131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等线</vt:lpstr>
      <vt:lpstr>Arial</vt:lpstr>
      <vt:lpstr>Courier New</vt:lpstr>
      <vt:lpstr>Segoe</vt:lpstr>
      <vt:lpstr>Segoe SemiBold</vt:lpstr>
      <vt:lpstr>Segoe UI</vt:lpstr>
      <vt:lpstr>Segoe UI Semibold</vt:lpstr>
      <vt:lpstr>Wingdings</vt:lpstr>
      <vt:lpstr>ESE​​</vt:lpstr>
      <vt:lpstr> Review of the Massachusetts History and Social Science Curriculum Frameworks  Board of Elementary and Secondary Education January 23, 2018 </vt:lpstr>
      <vt:lpstr>CONTENTS</vt:lpstr>
      <vt:lpstr>Materials</vt:lpstr>
      <vt:lpstr>History and Social Science Review – Proposed Timeline</vt:lpstr>
      <vt:lpstr>History and Social Science Review - Priorities</vt:lpstr>
      <vt:lpstr>Highlights – Priority 1: Emphasize Civics Education</vt:lpstr>
      <vt:lpstr>Highlights – Priority 2: Deepen Understanding</vt:lpstr>
      <vt:lpstr>Overview of Scope and Sequence </vt:lpstr>
      <vt:lpstr>Overview of Scope and Sequence - continued</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Jan. 2018 Item 2 His/SS Frameworks PP</dc:title>
  <dc:creator>DESE</dc:creator>
  <cp:lastModifiedBy>Zou, Dong (EOE)</cp:lastModifiedBy>
  <cp:revision>149</cp:revision>
  <cp:lastPrinted>2017-08-07T14:46:10Z</cp:lastPrinted>
  <dcterms:created xsi:type="dcterms:W3CDTF">2017-11-13T20:48:06Z</dcterms:created>
  <dcterms:modified xsi:type="dcterms:W3CDTF">2020-08-12T19:16:05Z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12 2020</vt:lpwstr>
  </property>
</Properties>
</file>