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84" r:id="rId6"/>
    <p:sldId id="282" r:id="rId7"/>
    <p:sldId id="286" r:id="rId8"/>
    <p:sldId id="283" r:id="rId9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84"/>
            <p14:sldId id="282"/>
            <p14:sldId id="286"/>
            <p14:sldId id="283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759" autoAdjust="0"/>
  </p:normalViewPr>
  <p:slideViewPr>
    <p:cSldViewPr snapToGrid="0">
      <p:cViewPr varScale="1">
        <p:scale>
          <a:sx n="87" d="100"/>
          <a:sy n="87" d="100"/>
        </p:scale>
        <p:origin x="9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2018/1/25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2018/1/25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left in October</a:t>
            </a:r>
          </a:p>
          <a:p>
            <a:r>
              <a:rPr lang="en-US" dirty="0" smtClean="0"/>
              <a:t>73 left in November</a:t>
            </a:r>
          </a:p>
          <a:p>
            <a:r>
              <a:rPr lang="en-US" dirty="0" smtClean="0"/>
              <a:t>131 left in December</a:t>
            </a:r>
          </a:p>
          <a:p>
            <a:r>
              <a:rPr lang="en-US" dirty="0" smtClean="0"/>
              <a:t>63 left in January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following districts have received most of the students:</a:t>
            </a:r>
          </a:p>
          <a:p>
            <a:endParaRPr lang="en-US" dirty="0" smtClean="0"/>
          </a:p>
          <a:p>
            <a:r>
              <a:rPr lang="en-US" dirty="0" smtClean="0"/>
              <a:t>Springfield, Worcester,</a:t>
            </a:r>
            <a:r>
              <a:rPr lang="en-US" baseline="0" dirty="0" smtClean="0"/>
              <a:t> Holyoke, New Bedford, Boston, Lawrence, Fall River, Lowell, West Springfield, Chicopee, Fitchburg, Southbridge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week Governor Baker</a:t>
            </a:r>
            <a:r>
              <a:rPr lang="en-US" baseline="0" dirty="0" smtClean="0"/>
              <a:t> announced he will be including 15M in FY19 budget for students from PR.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ESE released guidance regarding Educators from Puerto Rico considered exchange teachers and exempt from the requirement of MA licensure for the 2017-18 and 2018-19 school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1/25/2018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2305318"/>
            <a:ext cx="6678954" cy="2086378"/>
          </a:xfrm>
        </p:spPr>
        <p:txBody>
          <a:bodyPr/>
          <a:lstStyle/>
          <a:p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400" dirty="0" smtClean="0"/>
              <a:t>Update on Students from Puerto Rico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zh-CN" sz="2400" dirty="0" smtClean="0"/>
              <a:t>Board of Elementary and Secondary Education</a:t>
            </a:r>
            <a:br>
              <a:rPr lang="en-US" altLang="zh-CN" sz="2400" dirty="0" smtClean="0"/>
            </a:br>
            <a:r>
              <a:rPr lang="en-US" altLang="zh-CN" sz="2400" dirty="0" smtClean="0"/>
              <a:t>January 23, 2018</a:t>
            </a:r>
            <a:br>
              <a:rPr lang="en-US" altLang="zh-CN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2983" y="4636394"/>
            <a:ext cx="6659592" cy="1339403"/>
          </a:xfrm>
        </p:spPr>
        <p:txBody>
          <a:bodyPr/>
          <a:lstStyle/>
          <a:p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Helene Bettencourt, Chief of Staff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of student evacuees from Puerto Rico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 smtClean="0"/>
              <a:t>Since October 2</a:t>
            </a:r>
            <a:r>
              <a:rPr lang="en-US" baseline="30000" dirty="0" smtClean="0"/>
              <a:t>nd</a:t>
            </a:r>
            <a:r>
              <a:rPr lang="en-US" dirty="0" smtClean="0"/>
              <a:t> 2,573 student evacuees from Puerto Rico have enrolled in MA public schools.</a:t>
            </a:r>
          </a:p>
          <a:p>
            <a:r>
              <a:rPr lang="en-US" dirty="0" smtClean="0"/>
              <a:t>As of January 12</a:t>
            </a:r>
            <a:r>
              <a:rPr lang="en-US" baseline="30000" dirty="0" smtClean="0"/>
              <a:t>th</a:t>
            </a:r>
            <a:r>
              <a:rPr lang="en-US" dirty="0" smtClean="0"/>
              <a:t> 2,298 continue to be enrolled. 275 students have exited.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graphicFrame>
        <p:nvGraphicFramePr>
          <p:cNvPr id="5" name="Content Placeholder 4" descr="Grade: PK&#10;Male: 29&#10;Female: 34&#10;Total: 63&#10;&#10;Grade: K&#10;Male: 78&#10;Female: 99&#10;Total: 177&#10;&#10;Grade: 1&#10;Male: 114&#10;Female: 92&#10;Total: 206&#10;&#10;Grade: 2&#10;Male: 113&#10;Female: 97&#10;Total: 210&#10;&#10;Grade: 3&#10;Male: 95&#10;Female: 83&#10;Total: 178&#10;&#10;Grade: 4&#10;Male: 100&#10;Female: 84&#10;Total: 184&#10;&#10;Grade: 5&#10;Male: 96&#10;Female: 87&#10;Total: 184&#10;&#10;Grade: 6&#10;Male: 80&#10;Female: 107&#10;Total: 187&#10;&#10;Grade: 7&#10;Male: 72&#10;Female: 91&#10;Total: 163&#10;&#10;Grade: 8&#10;Male: 69&#10;Female: 86&#10;Total: 155&#10;&#10;Grade: 9&#10;Male: 96&#10;Female: 93&#10;Total: 189&#10;&#10;Grade: 10&#10;Male: 77&#10;Female: 66&#10;Total: 143&#10;&#10;Grade: 11&#10;Male: 91&#10;Female: 63&#10;Total: 154&#10;&#10;Grade: 12&#10;Male: 58&#10;Female: 48&#10;Total: 106&#10;&#10;Grade: PK-12&#10;Male: 1,168&#10;Female: 1,130&#10;Total: 2,2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20648"/>
              </p:ext>
            </p:extLst>
          </p:nvPr>
        </p:nvGraphicFramePr>
        <p:xfrm>
          <a:off x="2451716" y="1257609"/>
          <a:ext cx="6378385" cy="508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2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Female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0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1,168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1,130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2,298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 smtClean="0"/>
              <a:t>$60,000 McKinney-Vento Homeless Education grants issued to 12 districts</a:t>
            </a:r>
          </a:p>
          <a:p>
            <a:r>
              <a:rPr lang="en-US" dirty="0" err="1" smtClean="0"/>
              <a:t>Walmart</a:t>
            </a:r>
            <a:r>
              <a:rPr lang="en-US" dirty="0" smtClean="0"/>
              <a:t> generously donated approximately 650 winter coats</a:t>
            </a:r>
          </a:p>
          <a:p>
            <a:r>
              <a:rPr lang="en-US" dirty="0" smtClean="0"/>
              <a:t>State Student Advisory Council leading a hat and mitten drive</a:t>
            </a:r>
          </a:p>
          <a:p>
            <a:r>
              <a:rPr lang="en-US" dirty="0" smtClean="0"/>
              <a:t>Governor Baker plans to request additional school funding to help school districts pay for the education of children who have been evacuated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DESE-231-39403</_dlc_DocId>
    <_dlc_DocIdUrl xmlns="733efe1c-5bbe-4968-87dc-d400e65c879f">
      <Url>https://sharepoint.doemass.org/ese/webteam/cps/_layouts/DocIdRedir.aspx?ID=DESE-231-39403</Url>
      <Description>DESE-231-39403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1E1571-D959-460D-89D2-15DF3BF8EE5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61F8D96-7162-40B7-A9A7-08CAA4812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B1FF45-F6B7-40C8-B366-084E1678C655}">
  <ds:schemaRefs>
    <ds:schemaRef ds:uri="http://purl.org/dc/elements/1.1/"/>
    <ds:schemaRef ds:uri="http://purl.org/dc/dcmitype/"/>
    <ds:schemaRef ds:uri="http://schemas.microsoft.com/office/2006/documentManagement/types"/>
    <ds:schemaRef ds:uri="733efe1c-5bbe-4968-87dc-d400e65c879f"/>
    <ds:schemaRef ds:uri="http://purl.org/dc/terms/"/>
    <ds:schemaRef ds:uri="http://schemas.microsoft.com/office/infopath/2007/PartnerControls"/>
    <ds:schemaRef ds:uri="0a4e05da-b9bc-4326-ad73-01ef31b9556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EF2A4E8-364C-4278-909A-B3C28C9C4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323</TotalTime>
  <Words>262</Words>
  <Application>Microsoft Office PowerPoint</Application>
  <PresentationFormat>Widescreen</PresentationFormat>
  <Paragraphs>94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等线</vt:lpstr>
      <vt:lpstr>Segoe</vt:lpstr>
      <vt:lpstr>Segoe SemiBold</vt:lpstr>
      <vt:lpstr>Arial</vt:lpstr>
      <vt:lpstr>Courier New</vt:lpstr>
      <vt:lpstr>Segoe UI</vt:lpstr>
      <vt:lpstr>Segoe UI Semibold</vt:lpstr>
      <vt:lpstr>Wingdings</vt:lpstr>
      <vt:lpstr>ESE PowerPoint Template 2017</vt:lpstr>
      <vt:lpstr> Update on Students from Puerto Rico  Board of Elementary and Secondary Education January 23, 2018 </vt:lpstr>
      <vt:lpstr>Enrollment of student evacuees from Puerto Rico</vt:lpstr>
      <vt:lpstr>Enrollment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Jan. 2018 Item 4 Update on Students from Puerto Rico pp</dc:title>
  <dc:creator>ESE</dc:creator>
  <cp:lastModifiedBy>Zou, Dong</cp:lastModifiedBy>
  <cp:revision>7</cp:revision>
  <cp:lastPrinted>2017-08-07T14:46:10Z</cp:lastPrinted>
  <dcterms:created xsi:type="dcterms:W3CDTF">2018-01-17T14:30:17Z</dcterms:created>
  <dcterms:modified xsi:type="dcterms:W3CDTF">2018-01-25T21:09:59Z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25 2018</vt:lpwstr>
  </property>
</Properties>
</file>