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2"/>
  </p:notesMasterIdLst>
  <p:handoutMasterIdLst>
    <p:handoutMasterId r:id="rId13"/>
  </p:handoutMasterIdLst>
  <p:sldIdLst>
    <p:sldId id="358" r:id="rId6"/>
    <p:sldId id="296" r:id="rId7"/>
    <p:sldId id="371" r:id="rId8"/>
    <p:sldId id="372" r:id="rId9"/>
    <p:sldId id="365" r:id="rId10"/>
    <p:sldId id="366" r:id="rId11"/>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358"/>
            <p14:sldId id="296"/>
            <p14:sldId id="371"/>
            <p14:sldId id="372"/>
            <p14:sldId id="365"/>
            <p14:sldId id="366"/>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OE" initials="E" lastIdx="28" clrIdx="0"/>
  <p:cmAuthor id="1" name="ESE" initials="ESE" lastIdx="11" clrIdx="1"/>
  <p:cmAuthor id="2" name="Buchanan, David (DOE)" initials="BD(" lastIdx="3" clrIdx="2">
    <p:extLst>
      <p:ext uri="{19B8F6BF-5375-455C-9EA6-DF929625EA0E}">
        <p15:presenceInfo xmlns:p15="http://schemas.microsoft.com/office/powerpoint/2012/main" userId="S-1-5-21-875326689-928589111-1252796590-36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CC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743" autoAdjust="0"/>
  </p:normalViewPr>
  <p:slideViewPr>
    <p:cSldViewPr snapToGrid="0">
      <p:cViewPr varScale="1">
        <p:scale>
          <a:sx n="83" d="100"/>
          <a:sy n="83" d="100"/>
        </p:scale>
        <p:origin x="114" y="84"/>
      </p:cViewPr>
      <p:guideLst>
        <p:guide orient="horz" pos="2160"/>
        <p:guide pos="3840"/>
      </p:guideLst>
    </p:cSldViewPr>
  </p:slideViewPr>
  <p:notesTextViewPr>
    <p:cViewPr>
      <p:scale>
        <a:sx n="1" d="1"/>
        <a:sy n="1" d="1"/>
      </p:scale>
      <p:origin x="0" y="0"/>
    </p:cViewPr>
  </p:notesTextViewPr>
  <p:sorterViewPr>
    <p:cViewPr varScale="1">
      <p:scale>
        <a:sx n="1" d="1"/>
        <a:sy n="1" d="1"/>
      </p:scale>
      <p:origin x="0" y="-204"/>
    </p:cViewPr>
  </p:sorterViewPr>
  <p:notesViewPr>
    <p:cSldViewPr snapToGrid="0">
      <p:cViewPr>
        <p:scale>
          <a:sx n="100" d="100"/>
          <a:sy n="100" d="100"/>
        </p:scale>
        <p:origin x="-1022" y="53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2018/6/29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2018/6/29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Heather</a:t>
            </a:r>
            <a:r>
              <a:rPr lang="en-US" baseline="0" dirty="0"/>
              <a:t> introduce the topic and </a:t>
            </a:r>
            <a:r>
              <a:rPr lang="en-US" baseline="0" dirty="0" smtClean="0"/>
              <a:t>Dave, Michelle, </a:t>
            </a:r>
            <a:r>
              <a:rPr lang="en-US" baseline="0" dirty="0"/>
              <a:t>and Susan</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47006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Heather present this slide.</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 present this slide.</a:t>
            </a:r>
          </a:p>
          <a:p>
            <a:endParaRPr lang="en-US" dirty="0" smtClean="0"/>
          </a:p>
          <a:p>
            <a:r>
              <a:rPr lang="en-US" b="1" dirty="0" smtClean="0">
                <a:solidFill>
                  <a:srgbClr val="000000"/>
                </a:solidFill>
                <a:latin typeface="Cambria" panose="02040503050406030204" pitchFamily="18" charset="0"/>
                <a:ea typeface="Times" panose="02020603050405020304" pitchFamily="18" charset="0"/>
                <a:cs typeface="Times New Roman" panose="02020603050405020304" pitchFamily="18" charset="0"/>
              </a:rPr>
              <a:t>US History II, Standard 37 (p. 113)</a:t>
            </a:r>
            <a:endParaRPr lang="en-US" dirty="0" smtClean="0"/>
          </a:p>
          <a:p>
            <a:r>
              <a:rPr lang="en-US" sz="1200" kern="1200" dirty="0" smtClean="0">
                <a:solidFill>
                  <a:schemeClr val="tx1"/>
                </a:solidFill>
                <a:effectLst/>
                <a:latin typeface="+mn-lt"/>
                <a:ea typeface="+mn-ea"/>
                <a:cs typeface="+mn-cs"/>
              </a:rPr>
              <a:t>Board members James Morton and Amanda Fernandez suggested broadening the draft standard along the lines proposed by Chris Martell, one of the speakers during the public comment at the May 22 Board meeting. The revised standard increases the level of academic challenge from the previous version and strikes a balance between the proposed more detailed language and the more narrowly defined standard in the May 15 draft.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000000"/>
                </a:solidFill>
                <a:ea typeface="Times" panose="02020603050405020304" pitchFamily="18" charset="0"/>
                <a:cs typeface="Times New Roman" panose="02020603050405020304" pitchFamily="18" charset="0"/>
              </a:rPr>
              <a:t>Research and analyze issues related to race relations in the United States since the passage of the Civil Rights Act of 1964 and the Voting Rights Act of 1965, including: the Fair Housing Act of 1968 and its impact on neighborhood integration; policies, court cases, and practices regarding affirmative action and their impact on diversity in the workforce and higher education; disparities and trends in educational achievement and attainment, health outcomes, wealth and income, rates of incarceration; the election of the nation’s first African American president, Barack Obama, in 2008 and 2012.</a:t>
            </a:r>
            <a:endParaRPr lang="en-US" sz="1200" b="1" dirty="0" smtClean="0">
              <a:solidFill>
                <a:srgbClr val="000000"/>
              </a:solidFill>
              <a:latin typeface="Cambria" panose="02040503050406030204" pitchFamily="18" charset="0"/>
              <a:ea typeface="Times" panose="02020603050405020304" pitchFamily="18" charset="0"/>
              <a:cs typeface="Times New Roman" panose="02020603050405020304" pitchFamily="18" charset="0"/>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Acknowledgements</a:t>
            </a:r>
            <a:r>
              <a:rPr lang="en-US" sz="1200" kern="1200" dirty="0" smtClean="0">
                <a:solidFill>
                  <a:schemeClr val="tx1"/>
                </a:solidFill>
                <a:effectLst/>
                <a:latin typeface="+mn-lt"/>
                <a:ea typeface="+mn-ea"/>
                <a:cs typeface="+mn-cs"/>
              </a:rPr>
              <a:t> – added</a:t>
            </a:r>
            <a:r>
              <a:rPr lang="en-US" sz="1200" kern="1200" baseline="0" dirty="0" smtClean="0">
                <a:solidFill>
                  <a:schemeClr val="tx1"/>
                </a:solidFill>
                <a:effectLst/>
                <a:latin typeface="+mn-lt"/>
                <a:ea typeface="+mn-ea"/>
                <a:cs typeface="+mn-cs"/>
              </a:rPr>
              <a:t> on the suggestion of Hannah Trimarchi</a:t>
            </a:r>
          </a:p>
          <a:p>
            <a:endParaRPr lang="en-US" sz="1200" kern="1200" baseline="0" dirty="0" smtClean="0">
              <a:solidFill>
                <a:schemeClr val="tx1"/>
              </a:solidFill>
              <a:effectLst/>
              <a:latin typeface="+mn-lt"/>
              <a:ea typeface="+mn-ea"/>
              <a:cs typeface="+mn-cs"/>
            </a:endParaRPr>
          </a:p>
          <a:p>
            <a:r>
              <a:rPr lang="en-US" sz="1200" b="1" kern="1200" baseline="0" dirty="0" smtClean="0">
                <a:solidFill>
                  <a:schemeClr val="tx1"/>
                </a:solidFill>
                <a:effectLst/>
                <a:latin typeface="+mn-lt"/>
                <a:ea typeface="+mn-ea"/>
                <a:cs typeface="+mn-cs"/>
              </a:rPr>
              <a:t>Grade 8 civics, Standard 36 b (p. 87)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Added on the suggestion of Amanda Fernandez. </a:t>
            </a:r>
            <a:r>
              <a:rPr lang="en-US" dirty="0" smtClean="0">
                <a:solidFill>
                  <a:srgbClr val="000000"/>
                </a:solidFill>
              </a:rPr>
              <a:t>The case set an important precedent and included an approach to litigation later adapted for use in the </a:t>
            </a:r>
            <a:r>
              <a:rPr lang="en-US" i="1" dirty="0" smtClean="0">
                <a:solidFill>
                  <a:srgbClr val="000000"/>
                </a:solidFill>
              </a:rPr>
              <a:t>Brown </a:t>
            </a:r>
            <a:r>
              <a:rPr lang="en-US" dirty="0" smtClean="0">
                <a:solidFill>
                  <a:srgbClr val="000000"/>
                </a:solidFill>
              </a:rPr>
              <a:t>case.</a:t>
            </a:r>
            <a:endParaRPr lang="en-US" sz="1400" b="1" dirty="0" smtClean="0">
              <a:solidFill>
                <a:srgbClr val="000000"/>
              </a:solidFill>
              <a:effectLst/>
              <a:latin typeface="Times" panose="02020603050405020304" pitchFamily="18" charset="0"/>
              <a:ea typeface="Times"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639193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 present</a:t>
            </a:r>
            <a:r>
              <a:rPr lang="en-US" baseline="0" dirty="0" smtClean="0"/>
              <a:t> this slide.</a:t>
            </a:r>
          </a:p>
          <a:p>
            <a:endParaRPr lang="en-US" baseline="0" dirty="0" smtClean="0"/>
          </a:p>
          <a:p>
            <a:pPr lvl="0"/>
            <a:r>
              <a:rPr lang="en-US" b="1" dirty="0" smtClean="0"/>
              <a:t>US History II, Standard 36 (pp. 112-113) </a:t>
            </a:r>
          </a:p>
          <a:p>
            <a:pPr lvl="0"/>
            <a:r>
              <a:rPr lang="en-US" sz="1200" kern="1200" dirty="0" smtClean="0">
                <a:solidFill>
                  <a:schemeClr val="tx1"/>
                </a:solidFill>
                <a:effectLst/>
                <a:latin typeface="+mn-lt"/>
                <a:ea typeface="+mn-ea"/>
                <a:cs typeface="+mn-cs"/>
              </a:rPr>
              <a:t>The May 15 draft included significant additions to the content from the 2003 standards in the elementary and middle grades, but few additions to the content in the high school grades on Native Americans after the 1920s. The latest mention was the primary source of the Indian Citizenship Act of 1924. The addition to the existing standard will achieve these goals: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Students will understand that the quest for civil rights has extended to Native Americans as well as the other groups already noted in the standards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Students will be aware of local tribal names in the high school grades, building on the content in the lower grades</a:t>
            </a:r>
          </a:p>
          <a:p>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200" b="0" i="1" kern="1200" dirty="0" smtClean="0">
                <a:solidFill>
                  <a:srgbClr val="000000"/>
                </a:solidFill>
                <a:effectLst/>
                <a:latin typeface="+mn-lt"/>
                <a:ea typeface="+mn-ea"/>
                <a:cs typeface="+mn-cs"/>
              </a:rPr>
              <a:t>Using primary and secondary sources, analyze the causes and course of one of the following social and political movements, including consideration of the role of protest, advocacy organizations, and active citizen participation.</a:t>
            </a:r>
            <a:r>
              <a:rPr lang="en-US" sz="2200" b="0" kern="1200" dirty="0" smtClean="0">
                <a:solidFill>
                  <a:srgbClr val="000000"/>
                </a:solidFill>
                <a:effectLst/>
                <a:latin typeface="+mn-lt"/>
                <a:ea typeface="+mn-ea"/>
                <a:cs typeface="+mn-cs"/>
              </a:rPr>
              <a:t> (followed by topics a-e, women’s rights, LGBTQ rights, disability rights, the environmental movement, the migrant farmworkers’ movement)</a:t>
            </a:r>
          </a:p>
          <a:p>
            <a:pPr lvl="1"/>
            <a:r>
              <a:rPr lang="en-US" sz="2200" b="1" i="1" dirty="0" smtClean="0">
                <a:solidFill>
                  <a:srgbClr val="000000"/>
                </a:solidFill>
              </a:rPr>
              <a:t>f. the movement to protect the rights, self-determination, and sovereignty of Native Peoples (e.g., the Indian Civil Rights Act of 1968, the American Indian Movement, the Wounded Knee incident at the Pine Ridge Reservation in South Dakota in 1973, the Indian Self Determination and Education Assistance Act of 1975, and the efforts of Native Peoples’ groups to preserve Native cultures, gain federal or state recognition and raise awareness of Native American history) </a:t>
            </a:r>
            <a:endParaRPr lang="en-US" sz="2200" b="1"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1823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 present this slide.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t>Civics Education Institute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smtClean="0"/>
              <a:t>            </a:t>
            </a:r>
            <a:r>
              <a:rPr lang="en-US" i="0" dirty="0" smtClean="0"/>
              <a:t>Hosted by DESE</a:t>
            </a:r>
            <a:r>
              <a:rPr lang="en-US" sz="1200" i="0" dirty="0" smtClean="0"/>
              <a:t> in partnership with The Collaborative for Educational Services, Massachusetts Center for Civics Education, and Generation Citizen. </a:t>
            </a:r>
          </a:p>
          <a:p>
            <a:r>
              <a:rPr lang="en-US" sz="2200" b="1" dirty="0" smtClean="0"/>
              <a:t>Quick Reference Guides </a:t>
            </a:r>
            <a:endParaRPr lang="en-US" sz="2200" dirty="0" smtClean="0"/>
          </a:p>
          <a:p>
            <a:pPr lvl="1"/>
            <a:r>
              <a:rPr lang="en-US" sz="2200" dirty="0" smtClean="0"/>
              <a:t>Guidance on targeted portions of the Framework</a:t>
            </a:r>
          </a:p>
          <a:p>
            <a:r>
              <a:rPr lang="en-US" sz="2200" b="1" dirty="0" smtClean="0"/>
              <a:t>Instructional Support Networks</a:t>
            </a:r>
          </a:p>
          <a:p>
            <a:pPr lvl="1"/>
            <a:r>
              <a:rPr lang="en-US" sz="2200" dirty="0" smtClean="0"/>
              <a:t>In-person support for district teams</a:t>
            </a:r>
          </a:p>
          <a:p>
            <a:r>
              <a:rPr lang="en-US" sz="2200" b="1" dirty="0" smtClean="0"/>
              <a:t>Webinars </a:t>
            </a:r>
            <a:endParaRPr lang="en-US" sz="2200" dirty="0" smtClean="0"/>
          </a:p>
          <a:p>
            <a:pPr lvl="1"/>
            <a:r>
              <a:rPr lang="en-US" sz="2200" dirty="0" smtClean="0"/>
              <a:t>Support on implementation of aspects of the Framework </a:t>
            </a:r>
          </a:p>
          <a:p>
            <a:r>
              <a:rPr lang="en-US" sz="2200" b="1" dirty="0" smtClean="0"/>
              <a:t>Vertical Progressions</a:t>
            </a:r>
          </a:p>
          <a:p>
            <a:pPr lvl="1"/>
            <a:r>
              <a:rPr lang="en-US" sz="2200" dirty="0" smtClean="0"/>
              <a:t>Shows the development of topics across grade levels</a:t>
            </a:r>
          </a:p>
          <a:p>
            <a:r>
              <a:rPr lang="en-US" sz="2200" b="1" dirty="0" smtClean="0"/>
              <a:t>“Office Hours”</a:t>
            </a:r>
          </a:p>
          <a:p>
            <a:pPr lvl="1"/>
            <a:r>
              <a:rPr lang="en-US" sz="2200" dirty="0" smtClean="0"/>
              <a:t>Scheduled opportunities for the field to interact with DESE around the Framework</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150890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Heather</a:t>
            </a:r>
            <a:r>
              <a:rPr lang="en-US" baseline="0" dirty="0" smtClean="0"/>
              <a:t> present this slide.</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378919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6/29/2018</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5821" y="2236045"/>
            <a:ext cx="6678954" cy="2086378"/>
          </a:xfrm>
        </p:spPr>
        <p:txBody>
          <a:bodyPr/>
          <a:lstStyle/>
          <a:p>
            <a:r>
              <a:rPr lang="en-US" altLang="en-US" sz="2800" dirty="0"/>
              <a:t/>
            </a:r>
            <a:br>
              <a:rPr lang="en-US" altLang="en-US" sz="2800" dirty="0"/>
            </a:br>
            <a:r>
              <a:rPr lang="en-US" altLang="en-US" sz="2600" dirty="0"/>
              <a:t>Review of the Massachusetts History and Social Science Curriculum Framework</a:t>
            </a:r>
            <a:br>
              <a:rPr lang="en-US" altLang="en-US" sz="2600" dirty="0"/>
            </a:br>
            <a:r>
              <a:rPr lang="en-US" altLang="en-US" sz="2600" dirty="0"/>
              <a:t/>
            </a:r>
            <a:br>
              <a:rPr lang="en-US" altLang="en-US" sz="2600" dirty="0"/>
            </a:br>
            <a:r>
              <a:rPr lang="en-US" altLang="zh-CN" sz="2600" dirty="0"/>
              <a:t>Board of Elementary and Secondary Education</a:t>
            </a:r>
            <a:br>
              <a:rPr lang="en-US" altLang="zh-CN" sz="2600" dirty="0"/>
            </a:br>
            <a:r>
              <a:rPr lang="en-US" altLang="zh-CN" sz="2600" dirty="0" smtClean="0"/>
              <a:t>June 26, </a:t>
            </a:r>
            <a:r>
              <a:rPr lang="en-US" altLang="zh-CN" sz="2600" dirty="0"/>
              <a:t>2018</a:t>
            </a:r>
            <a:r>
              <a:rPr lang="en-US" altLang="zh-CN" sz="2400" dirty="0"/>
              <a:t/>
            </a:r>
            <a:br>
              <a:rPr lang="en-US" altLang="zh-CN" sz="2400" dirty="0"/>
            </a:br>
            <a:endParaRPr lang="en-US" sz="2400" dirty="0"/>
          </a:p>
        </p:txBody>
      </p:sp>
      <p:sp>
        <p:nvSpPr>
          <p:cNvPr id="3" name="Subtitle 2"/>
          <p:cNvSpPr>
            <a:spLocks noGrp="1"/>
          </p:cNvSpPr>
          <p:nvPr>
            <p:ph type="subTitle" idx="1"/>
          </p:nvPr>
        </p:nvSpPr>
        <p:spPr>
          <a:xfrm>
            <a:off x="5332983" y="4636394"/>
            <a:ext cx="6659592" cy="1339403"/>
          </a:xfrm>
        </p:spPr>
        <p:txBody>
          <a:bodyPr/>
          <a:lstStyle/>
          <a:p>
            <a:r>
              <a:rPr lang="en-US" altLang="zh-CN" sz="2000" dirty="0">
                <a:solidFill>
                  <a:schemeClr val="bg2">
                    <a:lumMod val="10000"/>
                  </a:schemeClr>
                </a:solidFill>
              </a:rPr>
              <a:t>Heather Peske, Senior Associate Commissioner for Instructional Support</a:t>
            </a:r>
          </a:p>
          <a:p>
            <a:r>
              <a:rPr lang="en-US" altLang="zh-CN" sz="2000" dirty="0">
                <a:solidFill>
                  <a:schemeClr val="bg2">
                    <a:lumMod val="10000"/>
                  </a:schemeClr>
                </a:solidFill>
              </a:rPr>
              <a:t>Dave Buchanan, </a:t>
            </a:r>
            <a:r>
              <a:rPr lang="en-US" altLang="zh-CN" sz="2000" dirty="0" smtClean="0">
                <a:solidFill>
                  <a:schemeClr val="bg2">
                    <a:lumMod val="10000"/>
                  </a:schemeClr>
                </a:solidFill>
              </a:rPr>
              <a:t>Michelle Ryan, Susan </a:t>
            </a:r>
            <a:r>
              <a:rPr lang="en-US" altLang="zh-CN" sz="2000" dirty="0">
                <a:solidFill>
                  <a:schemeClr val="bg2">
                    <a:lumMod val="10000"/>
                  </a:schemeClr>
                </a:solidFill>
              </a:rPr>
              <a:t>Wheltle ESE</a:t>
            </a:r>
          </a:p>
        </p:txBody>
      </p:sp>
    </p:spTree>
    <p:extLst>
      <p:ext uri="{BB962C8B-B14F-4D97-AF65-F5344CB8AC3E}">
        <p14:creationId xmlns:p14="http://schemas.microsoft.com/office/powerpoint/2010/main" val="408928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1"/>
          </p:nvPr>
        </p:nvSpPr>
        <p:spPr/>
        <p:txBody>
          <a:bodyPr/>
          <a:lstStyle/>
          <a:p>
            <a:pPr lvl="0">
              <a:buFont typeface="Wingdings" panose="05000000000000000000" pitchFamily="2" charset="2"/>
              <a:buChar char="q"/>
            </a:pPr>
            <a:r>
              <a:rPr lang="en-US" dirty="0"/>
              <a:t>To </a:t>
            </a:r>
            <a:r>
              <a:rPr lang="en-US" dirty="0" smtClean="0"/>
              <a:t>report </a:t>
            </a:r>
            <a:r>
              <a:rPr lang="en-US" dirty="0"/>
              <a:t>o</a:t>
            </a:r>
            <a:r>
              <a:rPr lang="en-US" dirty="0" smtClean="0"/>
              <a:t>n changes made to the framework in response to Board suggestions since the May 22 Board meeting</a:t>
            </a:r>
          </a:p>
          <a:p>
            <a:pPr marL="0" lvl="0" indent="0">
              <a:buNone/>
            </a:pPr>
            <a:endParaRPr lang="en-US" dirty="0"/>
          </a:p>
          <a:p>
            <a:pPr lvl="0">
              <a:buFont typeface="Wingdings" panose="05000000000000000000" pitchFamily="2" charset="2"/>
              <a:buChar char="q"/>
            </a:pPr>
            <a:r>
              <a:rPr lang="en-US" dirty="0" smtClean="0"/>
              <a:t>To provide any additional information needed prior to the   Board vote today on whether </a:t>
            </a:r>
            <a:r>
              <a:rPr lang="en-US" dirty="0"/>
              <a:t>to adopt the </a:t>
            </a:r>
            <a:r>
              <a:rPr lang="en-US" dirty="0" smtClean="0"/>
              <a:t>framework</a:t>
            </a: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288925"/>
            <a:ext cx="11009490" cy="679905"/>
          </a:xfrm>
        </p:spPr>
        <p:txBody>
          <a:bodyPr/>
          <a:lstStyle/>
          <a:p>
            <a:r>
              <a:rPr lang="en-US" sz="2800" dirty="0"/>
              <a:t>Changes Made to Address Board Comments Since May</a:t>
            </a:r>
            <a:endParaRPr lang="en-US" dirty="0"/>
          </a:p>
        </p:txBody>
      </p:sp>
      <p:graphicFrame>
        <p:nvGraphicFramePr>
          <p:cNvPr id="5" name="Content Placeholder 4" descr="US History II, Standard 37 (p. 113) &#10;Now revised to improve the focus on issues related to race since the 1960s, including for example, such topics as: the Fair Housing Act of 1968, policies, court cases and practices regarding affirmative action; disparities and trends in educational achievement and attainment. &#10;&#10;Acknowledgements&#10;Now includes the names of the members of the Massachusetts State Student Advisory Council Civic Education and Engagement Workgroup&#10;&#10;Grade 8 Civics, Standard 36b (p. 87) &#10;The standard on the Brown vs. Board of Education of Topeka Supreme Court decision now includes a footnote referring to the Mendez v. Westminster School District of Orange County, California case of 1946. &#10;&#10;"/>
          <p:cNvGraphicFramePr>
            <a:graphicFrameLocks noGrp="1"/>
          </p:cNvGraphicFramePr>
          <p:nvPr>
            <p:ph idx="1"/>
            <p:extLst>
              <p:ext uri="{D42A27DB-BD31-4B8C-83A1-F6EECF244321}">
                <p14:modId xmlns:p14="http://schemas.microsoft.com/office/powerpoint/2010/main" val="97133206"/>
              </p:ext>
            </p:extLst>
          </p:nvPr>
        </p:nvGraphicFramePr>
        <p:xfrm>
          <a:off x="340963" y="1073812"/>
          <a:ext cx="11825206" cy="5043175"/>
        </p:xfrm>
        <a:graphic>
          <a:graphicData uri="http://schemas.openxmlformats.org/drawingml/2006/table">
            <a:tbl>
              <a:tblPr firstRow="1" bandRow="1">
                <a:tableStyleId>{5C22544A-7EE6-4342-B048-85BDC9FD1C3A}</a:tableStyleId>
              </a:tblPr>
              <a:tblGrid>
                <a:gridCol w="11825206">
                  <a:extLst>
                    <a:ext uri="{9D8B030D-6E8A-4147-A177-3AD203B41FA5}">
                      <a16:colId xmlns:a16="http://schemas.microsoft.com/office/drawing/2014/main" val="1239260065"/>
                    </a:ext>
                  </a:extLst>
                </a:gridCol>
              </a:tblGrid>
              <a:tr h="455904">
                <a:tc>
                  <a:txBody>
                    <a:bodyPr/>
                    <a:lstStyle/>
                    <a:p>
                      <a:r>
                        <a:rPr lang="en-US" sz="2200" b="1" dirty="0" smtClean="0">
                          <a:solidFill>
                            <a:srgbClr val="000000"/>
                          </a:solidFill>
                          <a:ea typeface="Times" panose="02020603050405020304" pitchFamily="18" charset="0"/>
                          <a:cs typeface="Times New Roman" panose="02020603050405020304" pitchFamily="18" charset="0"/>
                        </a:rPr>
                        <a:t>US History II, Standard 37 (p. 113) </a:t>
                      </a:r>
                      <a:endParaRPr lang="en-US" sz="2200" dirty="0"/>
                    </a:p>
                  </a:txBody>
                  <a:tcPr>
                    <a:solidFill>
                      <a:schemeClr val="accent2"/>
                    </a:solidFill>
                  </a:tcPr>
                </a:tc>
                <a:extLst>
                  <a:ext uri="{0D108BD9-81ED-4DB2-BD59-A6C34878D82A}">
                    <a16:rowId xmlns:a16="http://schemas.microsoft.com/office/drawing/2014/main" val="843839342"/>
                  </a:ext>
                </a:extLst>
              </a:tr>
              <a:tr h="1530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00000"/>
                          </a:solidFill>
                          <a:ea typeface="Times" panose="02020603050405020304" pitchFamily="18" charset="0"/>
                          <a:cs typeface="Times New Roman" panose="02020603050405020304" pitchFamily="18" charset="0"/>
                        </a:rPr>
                        <a:t>Now revised to improve</a:t>
                      </a:r>
                      <a:r>
                        <a:rPr lang="en-US" sz="2200" b="1" baseline="0" dirty="0" smtClean="0">
                          <a:solidFill>
                            <a:srgbClr val="000000"/>
                          </a:solidFill>
                          <a:ea typeface="Times" panose="02020603050405020304" pitchFamily="18" charset="0"/>
                          <a:cs typeface="Times New Roman" panose="02020603050405020304" pitchFamily="18" charset="0"/>
                        </a:rPr>
                        <a:t> the focus on </a:t>
                      </a:r>
                      <a:r>
                        <a:rPr lang="en-US" sz="2200" b="1" dirty="0" smtClean="0">
                          <a:solidFill>
                            <a:srgbClr val="000000"/>
                          </a:solidFill>
                          <a:ea typeface="Times" panose="02020603050405020304" pitchFamily="18" charset="0"/>
                          <a:cs typeface="Times New Roman" panose="02020603050405020304" pitchFamily="18" charset="0"/>
                        </a:rPr>
                        <a:t>issues related to race since the 1960s,</a:t>
                      </a:r>
                      <a:r>
                        <a:rPr lang="en-US" sz="2200" b="1" baseline="0" dirty="0" smtClean="0">
                          <a:solidFill>
                            <a:srgbClr val="000000"/>
                          </a:solidFill>
                          <a:ea typeface="Times" panose="02020603050405020304" pitchFamily="18" charset="0"/>
                          <a:cs typeface="Times New Roman" panose="02020603050405020304" pitchFamily="18" charset="0"/>
                        </a:rPr>
                        <a:t> including for example, such topics as: the Fair Housing Act of 1968, policies, court cases and practices regarding affirmative action; disparities and trends in educational achievement and attainment. </a:t>
                      </a:r>
                      <a:endParaRPr lang="en-US" sz="2200" b="1" dirty="0" smtClean="0">
                        <a:solidFill>
                          <a:srgbClr val="000000"/>
                        </a:solidFill>
                        <a:ea typeface="Times"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733882748"/>
                  </a:ext>
                </a:extLst>
              </a:tr>
              <a:tr h="455904">
                <a:tc>
                  <a:txBody>
                    <a:bodyPr/>
                    <a:lstStyle/>
                    <a:p>
                      <a:pPr marL="0" indent="0">
                        <a:buNone/>
                      </a:pPr>
                      <a:r>
                        <a:rPr lang="en-US" sz="2200" b="1" dirty="0" smtClean="0">
                          <a:solidFill>
                            <a:srgbClr val="000000"/>
                          </a:solidFill>
                        </a:rPr>
                        <a:t>Acknowledgements</a:t>
                      </a:r>
                    </a:p>
                  </a:txBody>
                  <a:tcPr>
                    <a:solidFill>
                      <a:schemeClr val="accent2"/>
                    </a:solidFill>
                  </a:tcPr>
                </a:tc>
                <a:extLst>
                  <a:ext uri="{0D108BD9-81ED-4DB2-BD59-A6C34878D82A}">
                    <a16:rowId xmlns:a16="http://schemas.microsoft.com/office/drawing/2014/main" val="1421687201"/>
                  </a:ext>
                </a:extLst>
              </a:tr>
              <a:tr h="814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00000"/>
                          </a:solidFill>
                        </a:rPr>
                        <a:t>Now</a:t>
                      </a:r>
                      <a:r>
                        <a:rPr lang="en-US" sz="2200" b="1" baseline="0" dirty="0" smtClean="0">
                          <a:solidFill>
                            <a:srgbClr val="000000"/>
                          </a:solidFill>
                        </a:rPr>
                        <a:t> i</a:t>
                      </a:r>
                      <a:r>
                        <a:rPr lang="en-US" sz="2200" b="1" dirty="0" smtClean="0">
                          <a:solidFill>
                            <a:srgbClr val="000000"/>
                          </a:solidFill>
                        </a:rPr>
                        <a:t>ncludes the names of the members of the Massachusetts State Student Advisory Council Civic Education and Engagement Workgroup</a:t>
                      </a:r>
                    </a:p>
                  </a:txBody>
                  <a:tcPr>
                    <a:solidFill>
                      <a:schemeClr val="bg1">
                        <a:lumMod val="85000"/>
                      </a:schemeClr>
                    </a:solidFill>
                  </a:tcPr>
                </a:tc>
                <a:extLst>
                  <a:ext uri="{0D108BD9-81ED-4DB2-BD59-A6C34878D82A}">
                    <a16:rowId xmlns:a16="http://schemas.microsoft.com/office/drawing/2014/main" val="118350453"/>
                  </a:ext>
                </a:extLst>
              </a:tr>
              <a:tr h="471328">
                <a:tc>
                  <a:txBody>
                    <a:bodyPr/>
                    <a:lstStyle/>
                    <a:p>
                      <a:r>
                        <a:rPr lang="en-US" sz="2200" b="1" dirty="0" smtClean="0">
                          <a:solidFill>
                            <a:srgbClr val="000000"/>
                          </a:solidFill>
                        </a:rPr>
                        <a:t>Grade 8 Civics, Standard 36b</a:t>
                      </a:r>
                      <a:r>
                        <a:rPr lang="en-US" sz="2200" b="1" baseline="0" dirty="0" smtClean="0">
                          <a:solidFill>
                            <a:srgbClr val="000000"/>
                          </a:solidFill>
                        </a:rPr>
                        <a:t> </a:t>
                      </a:r>
                      <a:r>
                        <a:rPr lang="en-US" sz="2200" b="1" dirty="0" smtClean="0">
                          <a:solidFill>
                            <a:srgbClr val="000000"/>
                          </a:solidFill>
                        </a:rPr>
                        <a:t>(p. 87) </a:t>
                      </a:r>
                      <a:endParaRPr lang="en-US" sz="2200" dirty="0" smtClean="0"/>
                    </a:p>
                  </a:txBody>
                  <a:tcPr>
                    <a:solidFill>
                      <a:schemeClr val="accent2"/>
                    </a:solidFill>
                  </a:tcPr>
                </a:tc>
                <a:extLst>
                  <a:ext uri="{0D108BD9-81ED-4DB2-BD59-A6C34878D82A}">
                    <a16:rowId xmlns:a16="http://schemas.microsoft.com/office/drawing/2014/main" val="3723740906"/>
                  </a:ext>
                </a:extLst>
              </a:tr>
              <a:tr h="1315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00000"/>
                          </a:solidFill>
                          <a:latin typeface="+mn-lt"/>
                        </a:rPr>
                        <a:t>The standard on the </a:t>
                      </a:r>
                      <a:r>
                        <a:rPr lang="en-US" sz="2200" b="1" i="1" dirty="0" smtClean="0">
                          <a:solidFill>
                            <a:srgbClr val="000000"/>
                          </a:solidFill>
                          <a:latin typeface="+mn-lt"/>
                        </a:rPr>
                        <a:t>Brown vs. Board of Education of Topeka</a:t>
                      </a:r>
                      <a:r>
                        <a:rPr lang="en-US" sz="2200" b="1" dirty="0" smtClean="0">
                          <a:solidFill>
                            <a:srgbClr val="000000"/>
                          </a:solidFill>
                          <a:latin typeface="+mn-lt"/>
                        </a:rPr>
                        <a:t> Supreme Court decision</a:t>
                      </a:r>
                      <a:r>
                        <a:rPr lang="en-US" sz="2200" b="1" baseline="0" dirty="0" smtClean="0">
                          <a:solidFill>
                            <a:srgbClr val="000000"/>
                          </a:solidFill>
                          <a:latin typeface="+mn-lt"/>
                        </a:rPr>
                        <a:t> </a:t>
                      </a:r>
                      <a:r>
                        <a:rPr lang="en-US" sz="2200" b="1" dirty="0" smtClean="0">
                          <a:solidFill>
                            <a:srgbClr val="000000"/>
                          </a:solidFill>
                          <a:latin typeface="+mn-lt"/>
                        </a:rPr>
                        <a:t>now includes a footnote referring to the </a:t>
                      </a:r>
                      <a:r>
                        <a:rPr lang="en-US" sz="2200" b="1" i="1" dirty="0" smtClean="0">
                          <a:solidFill>
                            <a:srgbClr val="000000"/>
                          </a:solidFill>
                          <a:latin typeface="+mn-lt"/>
                        </a:rPr>
                        <a:t>Mendez v. Westminster School District of Orange County, California</a:t>
                      </a:r>
                      <a:r>
                        <a:rPr lang="en-US" sz="2200" b="1" dirty="0" smtClean="0">
                          <a:solidFill>
                            <a:srgbClr val="000000"/>
                          </a:solidFill>
                          <a:latin typeface="+mn-lt"/>
                        </a:rPr>
                        <a:t> case of 1946. </a:t>
                      </a:r>
                      <a:endParaRPr lang="en-US" sz="2200" b="1" dirty="0" smtClean="0">
                        <a:solidFill>
                          <a:srgbClr val="000000"/>
                        </a:solidFill>
                        <a:latin typeface="+mn-lt"/>
                        <a:ea typeface="Times"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1300481500"/>
                  </a:ext>
                </a:extLst>
              </a:tr>
            </a:tbl>
          </a:graphicData>
        </a:graphic>
      </p:graphicFrame>
      <p:sp>
        <p:nvSpPr>
          <p:cNvPr id="4" name="Slide Number Placeholder 3"/>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362919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288925"/>
            <a:ext cx="11009490" cy="679905"/>
          </a:xfrm>
        </p:spPr>
        <p:txBody>
          <a:bodyPr/>
          <a:lstStyle/>
          <a:p>
            <a:r>
              <a:rPr lang="en-US" sz="2800" dirty="0" smtClean="0"/>
              <a:t>Other Changes </a:t>
            </a:r>
            <a:r>
              <a:rPr lang="en-US" sz="2800" dirty="0"/>
              <a:t>Made </a:t>
            </a:r>
            <a:r>
              <a:rPr lang="en-US" sz="2800" dirty="0" smtClean="0"/>
              <a:t>Since </a:t>
            </a:r>
            <a:r>
              <a:rPr lang="en-US" sz="2800" dirty="0"/>
              <a:t>May</a:t>
            </a:r>
            <a:endParaRPr lang="en-US" dirty="0"/>
          </a:p>
        </p:txBody>
      </p:sp>
      <p:graphicFrame>
        <p:nvGraphicFramePr>
          <p:cNvPr id="5" name="Content Placeholder 4" descr="US History II, Standard 36 (pp. 112-113) Included an addition to an existing standard to improve content on Native Americans in the high school grades&#10;&#10;The addition to the existing standard will achieve these goals: &#10;Students will understand that the quest for civil rights has extended to Native Americans as well as the other groups already noted in the standards&#10;Students will be aware of local tribal names in the high school grades, building on the content in the lower grades&#10;&#10;Additions to primary sources and other resources in the appendices and the supplement to the framework&#10;"/>
          <p:cNvGraphicFramePr>
            <a:graphicFrameLocks noGrp="1"/>
          </p:cNvGraphicFramePr>
          <p:nvPr>
            <p:ph idx="1"/>
            <p:extLst>
              <p:ext uri="{D42A27DB-BD31-4B8C-83A1-F6EECF244321}">
                <p14:modId xmlns:p14="http://schemas.microsoft.com/office/powerpoint/2010/main" val="3475007359"/>
              </p:ext>
            </p:extLst>
          </p:nvPr>
        </p:nvGraphicFramePr>
        <p:xfrm>
          <a:off x="247972" y="1047514"/>
          <a:ext cx="11949194" cy="4170971"/>
        </p:xfrm>
        <a:graphic>
          <a:graphicData uri="http://schemas.openxmlformats.org/drawingml/2006/table">
            <a:tbl>
              <a:tblPr firstRow="1" bandRow="1">
                <a:tableStyleId>{5C22544A-7EE6-4342-B048-85BDC9FD1C3A}</a:tableStyleId>
              </a:tblPr>
              <a:tblGrid>
                <a:gridCol w="11949194">
                  <a:extLst>
                    <a:ext uri="{9D8B030D-6E8A-4147-A177-3AD203B41FA5}">
                      <a16:colId xmlns:a16="http://schemas.microsoft.com/office/drawing/2014/main" val="1239260065"/>
                    </a:ext>
                  </a:extLst>
                </a:gridCol>
              </a:tblGrid>
              <a:tr h="874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smtClean="0">
                          <a:solidFill>
                            <a:srgbClr val="000000"/>
                          </a:solidFill>
                        </a:rPr>
                        <a:t>US History II, Standard 36 (pp. 112-113) Included</a:t>
                      </a:r>
                      <a:r>
                        <a:rPr lang="en-US" sz="2600" b="1" baseline="0" dirty="0" smtClean="0">
                          <a:solidFill>
                            <a:srgbClr val="000000"/>
                          </a:solidFill>
                        </a:rPr>
                        <a:t> a</a:t>
                      </a:r>
                      <a:r>
                        <a:rPr lang="en-US" sz="2600" dirty="0" smtClean="0">
                          <a:solidFill>
                            <a:srgbClr val="000000"/>
                          </a:solidFill>
                        </a:rPr>
                        <a:t>n addition to an existing</a:t>
                      </a:r>
                      <a:r>
                        <a:rPr lang="en-US" sz="2600" baseline="0" dirty="0" smtClean="0">
                          <a:solidFill>
                            <a:srgbClr val="000000"/>
                          </a:solidFill>
                        </a:rPr>
                        <a:t> standard </a:t>
                      </a:r>
                      <a:r>
                        <a:rPr lang="en-US" sz="2600" dirty="0" smtClean="0">
                          <a:solidFill>
                            <a:srgbClr val="000000"/>
                          </a:solidFill>
                        </a:rPr>
                        <a:t>to improve content on Native Americans in the high school grades</a:t>
                      </a:r>
                    </a:p>
                  </a:txBody>
                  <a:tcPr>
                    <a:solidFill>
                      <a:schemeClr val="accent2"/>
                    </a:solidFill>
                  </a:tcPr>
                </a:tc>
                <a:extLst>
                  <a:ext uri="{0D108BD9-81ED-4DB2-BD59-A6C34878D82A}">
                    <a16:rowId xmlns:a16="http://schemas.microsoft.com/office/drawing/2014/main" val="843839342"/>
                  </a:ext>
                </a:extLst>
              </a:tr>
              <a:tr h="2178254">
                <a:tc>
                  <a:txBody>
                    <a:bodyPr/>
                    <a:lstStyle/>
                    <a:p>
                      <a:pPr lvl="0"/>
                      <a:r>
                        <a:rPr lang="en-US" sz="2200" b="1" kern="1200" dirty="0" smtClean="0">
                          <a:solidFill>
                            <a:srgbClr val="000000"/>
                          </a:solidFill>
                          <a:effectLst/>
                          <a:latin typeface="+mn-lt"/>
                          <a:ea typeface="+mn-ea"/>
                          <a:cs typeface="+mn-cs"/>
                        </a:rPr>
                        <a:t>The addition to the existing standard will achieve these goals: </a:t>
                      </a:r>
                    </a:p>
                    <a:p>
                      <a:pPr marL="171450" lvl="0" indent="-171450">
                        <a:buFont typeface="Arial" panose="020B0604020202020204" pitchFamily="34" charset="0"/>
                        <a:buChar char="•"/>
                      </a:pPr>
                      <a:r>
                        <a:rPr lang="en-US" sz="2200" b="1" kern="1200" dirty="0" smtClean="0">
                          <a:solidFill>
                            <a:srgbClr val="000000"/>
                          </a:solidFill>
                          <a:effectLst/>
                          <a:latin typeface="+mn-lt"/>
                          <a:ea typeface="+mn-ea"/>
                          <a:cs typeface="+mn-cs"/>
                        </a:rPr>
                        <a:t>Students will understand that the quest for civil rights has extended to Native Americans as well as the other groups already noted in the standards</a:t>
                      </a:r>
                    </a:p>
                    <a:p>
                      <a:pPr marL="171450" lvl="0" indent="-171450">
                        <a:buFont typeface="Arial" panose="020B0604020202020204" pitchFamily="34" charset="0"/>
                        <a:buChar char="•"/>
                      </a:pPr>
                      <a:r>
                        <a:rPr lang="en-US" sz="2200" b="1" kern="1200" dirty="0" smtClean="0">
                          <a:solidFill>
                            <a:srgbClr val="000000"/>
                          </a:solidFill>
                          <a:effectLst/>
                          <a:latin typeface="+mn-lt"/>
                          <a:ea typeface="+mn-ea"/>
                          <a:cs typeface="+mn-cs"/>
                        </a:rPr>
                        <a:t>Students will be aware of local tribal names in the high school grades, building on the content in the lower grades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0000"/>
                        </a:solidFill>
                      </a:endParaRPr>
                    </a:p>
                  </a:txBody>
                  <a:tcPr>
                    <a:solidFill>
                      <a:schemeClr val="bg1">
                        <a:lumMod val="95000"/>
                      </a:schemeClr>
                    </a:solidFill>
                  </a:tcPr>
                </a:tc>
                <a:extLst>
                  <a:ext uri="{0D108BD9-81ED-4DB2-BD59-A6C34878D82A}">
                    <a16:rowId xmlns:a16="http://schemas.microsoft.com/office/drawing/2014/main" val="1733882748"/>
                  </a:ext>
                </a:extLst>
              </a:tr>
              <a:tr h="1108797">
                <a:tc>
                  <a:txBody>
                    <a:bodyPr/>
                    <a:lstStyle/>
                    <a:p>
                      <a:pPr marL="0" indent="0">
                        <a:buNone/>
                      </a:pPr>
                      <a:r>
                        <a:rPr lang="en-US" sz="2600" b="1" dirty="0" smtClean="0">
                          <a:solidFill>
                            <a:srgbClr val="000000"/>
                          </a:solidFill>
                        </a:rPr>
                        <a:t>Additions</a:t>
                      </a:r>
                      <a:r>
                        <a:rPr lang="en-US" sz="2600" b="1" baseline="0" dirty="0" smtClean="0">
                          <a:solidFill>
                            <a:srgbClr val="000000"/>
                          </a:solidFill>
                        </a:rPr>
                        <a:t> to primary sources and other resources in</a:t>
                      </a:r>
                      <a:r>
                        <a:rPr lang="en-US" sz="2600" b="1" dirty="0" smtClean="0">
                          <a:solidFill>
                            <a:srgbClr val="000000"/>
                          </a:solidFill>
                        </a:rPr>
                        <a:t> the appendices and the supplement to the framework</a:t>
                      </a:r>
                    </a:p>
                  </a:txBody>
                  <a:tcPr>
                    <a:solidFill>
                      <a:schemeClr val="accent2"/>
                    </a:solidFill>
                  </a:tcPr>
                </a:tc>
                <a:extLst>
                  <a:ext uri="{0D108BD9-81ED-4DB2-BD59-A6C34878D82A}">
                    <a16:rowId xmlns:a16="http://schemas.microsoft.com/office/drawing/2014/main" val="1421687201"/>
                  </a:ext>
                </a:extLst>
              </a:tr>
            </a:tbl>
          </a:graphicData>
        </a:graphic>
      </p:graphicFrame>
      <p:sp>
        <p:nvSpPr>
          <p:cNvPr id="4" name="Slide Number Placeholder 3"/>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280119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7" name="Content Placeholder 6"/>
          <p:cNvSpPr>
            <a:spLocks noGrp="1"/>
          </p:cNvSpPr>
          <p:nvPr>
            <p:ph idx="13"/>
          </p:nvPr>
        </p:nvSpPr>
        <p:spPr>
          <a:xfrm>
            <a:off x="435430" y="2099758"/>
            <a:ext cx="4958606" cy="4256592"/>
          </a:xfrm>
        </p:spPr>
        <p:txBody>
          <a:bodyPr/>
          <a:lstStyle/>
          <a:p>
            <a:r>
              <a:rPr lang="en-US" sz="2200" b="1" dirty="0" smtClean="0"/>
              <a:t>Civics Education Institute </a:t>
            </a:r>
            <a:endParaRPr lang="en-US" sz="2200" b="1" dirty="0"/>
          </a:p>
          <a:p>
            <a:pPr marL="0" indent="0">
              <a:buNone/>
            </a:pPr>
            <a:r>
              <a:rPr lang="en-US" sz="2200" dirty="0" smtClean="0"/>
              <a:t>    </a:t>
            </a:r>
            <a:r>
              <a:rPr lang="en-US" sz="2200" b="1" dirty="0" smtClean="0"/>
              <a:t>(July 24-26) Goals: </a:t>
            </a:r>
            <a:endParaRPr lang="en-US" sz="2200" b="1" i="1" dirty="0"/>
          </a:p>
          <a:p>
            <a:pPr>
              <a:buFont typeface="Courier New" panose="02070309020205020404" pitchFamily="49" charset="0"/>
              <a:buChar char="o"/>
            </a:pPr>
            <a:r>
              <a:rPr lang="en-US" sz="2200" b="1" dirty="0" smtClean="0"/>
              <a:t>Provide an introduction and overview of the new framework</a:t>
            </a:r>
          </a:p>
          <a:p>
            <a:pPr>
              <a:buFont typeface="Courier New" panose="02070309020205020404" pitchFamily="49" charset="0"/>
              <a:buChar char="o"/>
            </a:pPr>
            <a:r>
              <a:rPr lang="en-US" sz="2200" b="1" dirty="0" smtClean="0"/>
              <a:t>Support implementation of the new 8</a:t>
            </a:r>
            <a:r>
              <a:rPr lang="en-US" sz="2200" b="1" baseline="30000" dirty="0" smtClean="0"/>
              <a:t>th</a:t>
            </a:r>
            <a:r>
              <a:rPr lang="en-US" sz="2200" b="1" dirty="0" smtClean="0"/>
              <a:t> grade civics course</a:t>
            </a:r>
          </a:p>
          <a:p>
            <a:pPr>
              <a:buFont typeface="Courier New" panose="02070309020205020404" pitchFamily="49" charset="0"/>
              <a:buChar char="o"/>
            </a:pPr>
            <a:r>
              <a:rPr lang="en-US" sz="2200" b="1" dirty="0" smtClean="0"/>
              <a:t>Support integration of the Standards for History and Social Science Practice and the Literacy Standards for History and Social Science</a:t>
            </a:r>
          </a:p>
        </p:txBody>
      </p:sp>
      <p:sp>
        <p:nvSpPr>
          <p:cNvPr id="8" name="Content Placeholder 7"/>
          <p:cNvSpPr>
            <a:spLocks noGrp="1"/>
          </p:cNvSpPr>
          <p:nvPr>
            <p:ph idx="4294967295"/>
          </p:nvPr>
        </p:nvSpPr>
        <p:spPr>
          <a:xfrm>
            <a:off x="5895108" y="2112098"/>
            <a:ext cx="5678055" cy="4102722"/>
          </a:xfrm>
        </p:spPr>
        <p:txBody>
          <a:bodyPr/>
          <a:lstStyle/>
          <a:p>
            <a:r>
              <a:rPr lang="en-US" sz="2200" b="1" dirty="0" smtClean="0"/>
              <a:t>Quick Reference Guides </a:t>
            </a:r>
          </a:p>
          <a:p>
            <a:endParaRPr lang="en-US" sz="2200" dirty="0"/>
          </a:p>
          <a:p>
            <a:r>
              <a:rPr lang="en-US" sz="2200" b="1" dirty="0" smtClean="0"/>
              <a:t>Instructional Support Networks</a:t>
            </a:r>
          </a:p>
          <a:p>
            <a:endParaRPr lang="en-US" sz="2200" b="1" dirty="0" smtClean="0"/>
          </a:p>
          <a:p>
            <a:r>
              <a:rPr lang="en-US" sz="2200" b="1" dirty="0" smtClean="0"/>
              <a:t>Webinars </a:t>
            </a:r>
          </a:p>
          <a:p>
            <a:endParaRPr lang="en-US" sz="2200" dirty="0"/>
          </a:p>
          <a:p>
            <a:r>
              <a:rPr lang="en-US" sz="2200" b="1" dirty="0" smtClean="0"/>
              <a:t>Vertical Progressions</a:t>
            </a:r>
          </a:p>
          <a:p>
            <a:endParaRPr lang="en-US" sz="2200" b="1" dirty="0" smtClean="0"/>
          </a:p>
          <a:p>
            <a:r>
              <a:rPr lang="en-US" sz="2200" b="1" dirty="0" smtClean="0"/>
              <a:t>“Office Hours”</a:t>
            </a:r>
          </a:p>
        </p:txBody>
      </p:sp>
      <p:sp>
        <p:nvSpPr>
          <p:cNvPr id="6" name="Text Placeholder 5"/>
          <p:cNvSpPr>
            <a:spLocks noGrp="1"/>
          </p:cNvSpPr>
          <p:nvPr>
            <p:ph type="body" idx="1"/>
          </p:nvPr>
        </p:nvSpPr>
        <p:spPr>
          <a:xfrm>
            <a:off x="435430" y="1194469"/>
            <a:ext cx="4958606" cy="776702"/>
          </a:xfrm>
          <a:solidFill>
            <a:schemeClr val="accent2"/>
          </a:solidFill>
        </p:spPr>
        <p:txBody>
          <a:bodyPr/>
          <a:lstStyle/>
          <a:p>
            <a:r>
              <a:rPr lang="en-US" dirty="0" smtClean="0"/>
              <a:t>Summer 2018</a:t>
            </a:r>
            <a:endParaRPr lang="en-US" dirty="0"/>
          </a:p>
        </p:txBody>
      </p:sp>
      <p:sp>
        <p:nvSpPr>
          <p:cNvPr id="9" name="Text Placeholder 8"/>
          <p:cNvSpPr>
            <a:spLocks noGrp="1"/>
          </p:cNvSpPr>
          <p:nvPr>
            <p:ph type="body" idx="15"/>
          </p:nvPr>
        </p:nvSpPr>
        <p:spPr>
          <a:xfrm>
            <a:off x="5895109" y="1208289"/>
            <a:ext cx="5678054" cy="776702"/>
          </a:xfrm>
          <a:solidFill>
            <a:schemeClr val="accent2"/>
          </a:solidFill>
        </p:spPr>
        <p:txBody>
          <a:bodyPr/>
          <a:lstStyle/>
          <a:p>
            <a:r>
              <a:rPr lang="en-US" dirty="0" smtClean="0"/>
              <a:t>Fall/Spring 2018-19</a:t>
            </a:r>
            <a:endParaRPr lang="en-US" dirty="0"/>
          </a:p>
        </p:txBody>
      </p:sp>
      <p:sp>
        <p:nvSpPr>
          <p:cNvPr id="5" name="Title 4"/>
          <p:cNvSpPr>
            <a:spLocks noGrp="1"/>
          </p:cNvSpPr>
          <p:nvPr>
            <p:ph type="title"/>
          </p:nvPr>
        </p:nvSpPr>
        <p:spPr/>
        <p:txBody>
          <a:bodyPr/>
          <a:lstStyle/>
          <a:p>
            <a:r>
              <a:rPr lang="en-US" dirty="0" smtClean="0"/>
              <a:t>Implementation Support </a:t>
            </a:r>
            <a:endParaRPr lang="en-US" dirty="0"/>
          </a:p>
        </p:txBody>
      </p:sp>
    </p:spTree>
    <p:extLst>
      <p:ext uri="{BB962C8B-B14F-4D97-AF65-F5344CB8AC3E}">
        <p14:creationId xmlns:p14="http://schemas.microsoft.com/office/powerpoint/2010/main" val="1132356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7747" y="1122947"/>
            <a:ext cx="9432758" cy="2246769"/>
          </a:xfrm>
          <a:prstGeom prst="rect">
            <a:avLst/>
          </a:prstGeom>
        </p:spPr>
        <p:txBody>
          <a:bodyPr wrap="square">
            <a:spAutoFit/>
          </a:bodyPr>
          <a:lstStyle/>
          <a:p>
            <a:r>
              <a:rPr lang="en-US" sz="2800" b="1" i="1" dirty="0">
                <a:solidFill>
                  <a:schemeClr val="bg1"/>
                </a:solidFill>
              </a:rPr>
              <a:t>Thank </a:t>
            </a:r>
            <a:r>
              <a:rPr lang="en-US" sz="2800" b="1" i="1" dirty="0" smtClean="0">
                <a:solidFill>
                  <a:schemeClr val="bg1"/>
                </a:solidFill>
              </a:rPr>
              <a:t>you </a:t>
            </a:r>
            <a:r>
              <a:rPr lang="en-US" sz="2800" b="1" i="1" dirty="0">
                <a:solidFill>
                  <a:schemeClr val="bg1"/>
                </a:solidFill>
              </a:rPr>
              <a:t>to </a:t>
            </a:r>
            <a:r>
              <a:rPr lang="en-US" sz="2800" b="1" i="1" dirty="0" smtClean="0">
                <a:solidFill>
                  <a:schemeClr val="bg1"/>
                </a:solidFill>
              </a:rPr>
              <a:t>our </a:t>
            </a:r>
            <a:r>
              <a:rPr lang="en-US" sz="2800" b="1" i="1" dirty="0">
                <a:solidFill>
                  <a:schemeClr val="bg1"/>
                </a:solidFill>
              </a:rPr>
              <a:t>Content Advisors, </a:t>
            </a:r>
            <a:r>
              <a:rPr lang="en-US" sz="2800" b="1" i="1" dirty="0" smtClean="0">
                <a:solidFill>
                  <a:schemeClr val="bg1"/>
                </a:solidFill>
              </a:rPr>
              <a:t>the members of the History </a:t>
            </a:r>
            <a:r>
              <a:rPr lang="en-US" sz="2800" b="1" i="1" dirty="0">
                <a:solidFill>
                  <a:schemeClr val="bg1"/>
                </a:solidFill>
              </a:rPr>
              <a:t>and Social Science Review Panel </a:t>
            </a:r>
            <a:r>
              <a:rPr lang="en-US" sz="2800" b="1" i="1" dirty="0" smtClean="0">
                <a:solidFill>
                  <a:schemeClr val="bg1"/>
                </a:solidFill>
              </a:rPr>
              <a:t>and all of the educators </a:t>
            </a:r>
            <a:r>
              <a:rPr lang="en-US" sz="2800" b="1" i="1" dirty="0">
                <a:solidFill>
                  <a:schemeClr val="bg1"/>
                </a:solidFill>
              </a:rPr>
              <a:t>and </a:t>
            </a:r>
            <a:r>
              <a:rPr lang="en-US" sz="2800" b="1" i="1" dirty="0" smtClean="0">
                <a:solidFill>
                  <a:schemeClr val="bg1"/>
                </a:solidFill>
              </a:rPr>
              <a:t>members </a:t>
            </a:r>
            <a:r>
              <a:rPr lang="en-US" sz="2800" b="1" i="1" dirty="0">
                <a:solidFill>
                  <a:schemeClr val="bg1"/>
                </a:solidFill>
              </a:rPr>
              <a:t>of the </a:t>
            </a:r>
            <a:r>
              <a:rPr lang="en-US" sz="2800" b="1" i="1" dirty="0" smtClean="0">
                <a:solidFill>
                  <a:schemeClr val="bg1"/>
                </a:solidFill>
              </a:rPr>
              <a:t>public </a:t>
            </a:r>
            <a:r>
              <a:rPr lang="en-US" sz="2800" b="1" i="1" dirty="0">
                <a:solidFill>
                  <a:schemeClr val="bg1"/>
                </a:solidFill>
              </a:rPr>
              <a:t>w</a:t>
            </a:r>
            <a:r>
              <a:rPr lang="en-US" sz="2800" b="1" i="1" dirty="0" smtClean="0">
                <a:solidFill>
                  <a:schemeClr val="bg1"/>
                </a:solidFill>
              </a:rPr>
              <a:t>ho </a:t>
            </a:r>
            <a:r>
              <a:rPr lang="en-US" sz="2800" b="1" i="1" dirty="0">
                <a:solidFill>
                  <a:schemeClr val="bg1"/>
                </a:solidFill>
              </a:rPr>
              <a:t>p</a:t>
            </a:r>
            <a:r>
              <a:rPr lang="en-US" sz="2800" b="1" i="1" dirty="0" smtClean="0">
                <a:solidFill>
                  <a:schemeClr val="bg1"/>
                </a:solidFill>
              </a:rPr>
              <a:t>articipated </a:t>
            </a:r>
            <a:r>
              <a:rPr lang="en-US" sz="2800" b="1" i="1" dirty="0">
                <a:solidFill>
                  <a:schemeClr val="bg1"/>
                </a:solidFill>
              </a:rPr>
              <a:t>in the </a:t>
            </a:r>
            <a:r>
              <a:rPr lang="en-US" sz="2800" b="1" i="1" dirty="0" smtClean="0">
                <a:solidFill>
                  <a:schemeClr val="bg1"/>
                </a:solidFill>
              </a:rPr>
              <a:t>review </a:t>
            </a:r>
            <a:r>
              <a:rPr lang="en-US" sz="2800" b="1" i="1" dirty="0">
                <a:solidFill>
                  <a:schemeClr val="bg1"/>
                </a:solidFill>
              </a:rPr>
              <a:t>of the </a:t>
            </a:r>
            <a:r>
              <a:rPr lang="en-US" sz="2800" b="1" i="1" dirty="0" smtClean="0">
                <a:solidFill>
                  <a:schemeClr val="bg1"/>
                </a:solidFill>
              </a:rPr>
              <a:t>framework.  </a:t>
            </a:r>
          </a:p>
          <a:p>
            <a:endParaRPr lang="en-US" sz="2800" b="1" i="1" dirty="0">
              <a:solidFill>
                <a:schemeClr val="bg1"/>
              </a:solidFill>
            </a:endParaRPr>
          </a:p>
        </p:txBody>
      </p:sp>
      <p:sp>
        <p:nvSpPr>
          <p:cNvPr id="3" name="Title 2" hidden="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735281944"/>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DESE-231-42995</_dlc_DocId>
    <_dlc_DocIdUrl xmlns="733efe1c-5bbe-4968-87dc-d400e65c879f">
      <Url>https://sharepoint.doemass.org/ese/webteam/cps/_layouts/DocIdRedir.aspx?ID=DESE-231-42995</Url>
      <Description>DESE-231-42995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914C3D6F-478C-4409-8DEF-AC84B59B9466}">
  <ds:schemaRefs>
    <ds:schemaRef ds:uri="http://purl.org/dc/elements/1.1/"/>
    <ds:schemaRef ds:uri="http://schemas.microsoft.com/office/2006/documentManagement/type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733efe1c-5bbe-4968-87dc-d400e65c879f"/>
    <ds:schemaRef ds:uri="0a4e05da-b9bc-4326-ad73-01ef31b95567"/>
    <ds:schemaRef ds:uri="http://schemas.microsoft.com/office/2006/metadata/properties"/>
  </ds:schemaRefs>
</ds:datastoreItem>
</file>

<file path=customXml/itemProps2.xml><?xml version="1.0" encoding="utf-8"?>
<ds:datastoreItem xmlns:ds="http://schemas.openxmlformats.org/officeDocument/2006/customXml" ds:itemID="{95E3CD51-4D16-4148-ADEC-40D6065DE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FF92DD-C475-401D-A630-9E67263981AB}">
  <ds:schemaRefs>
    <ds:schemaRef ds:uri="http://schemas.microsoft.com/sharepoint/events"/>
  </ds:schemaRefs>
</ds:datastoreItem>
</file>

<file path=customXml/itemProps4.xml><?xml version="1.0" encoding="utf-8"?>
<ds:datastoreItem xmlns:ds="http://schemas.openxmlformats.org/officeDocument/2006/customXml" ds:itemID="{38C7930C-6D1E-484C-AFFF-E0B2B1AD0E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2993</TotalTime>
  <Words>1035</Words>
  <Application>Microsoft Office PowerPoint</Application>
  <PresentationFormat>Widescreen</PresentationFormat>
  <Paragraphs>87</Paragraphs>
  <Slides>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等线</vt:lpstr>
      <vt:lpstr>Segoe</vt:lpstr>
      <vt:lpstr>Segoe SemiBold</vt:lpstr>
      <vt:lpstr>Arial</vt:lpstr>
      <vt:lpstr>Cambria</vt:lpstr>
      <vt:lpstr>Courier New</vt:lpstr>
      <vt:lpstr>Segoe UI</vt:lpstr>
      <vt:lpstr>Segoe UI Semibold</vt:lpstr>
      <vt:lpstr>Times</vt:lpstr>
      <vt:lpstr>Times New Roman</vt:lpstr>
      <vt:lpstr>Wingdings</vt:lpstr>
      <vt:lpstr>ESE​​</vt:lpstr>
      <vt:lpstr> Review of the Massachusetts History and Social Science Curriculum Framework  Board of Elementary and Secondary Education June 26, 2018 </vt:lpstr>
      <vt:lpstr>Goals</vt:lpstr>
      <vt:lpstr>Changes Made to Address Board Comments Since May</vt:lpstr>
      <vt:lpstr>Other Changes Made Since May</vt:lpstr>
      <vt:lpstr>Implementation Support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June BESE 2018 Item 2 PP</dc:title>
  <dc:creator>DESE</dc:creator>
  <cp:lastModifiedBy>Zou, Dong (EOE)</cp:lastModifiedBy>
  <cp:revision>555</cp:revision>
  <cp:lastPrinted>2017-08-07T14:46:10Z</cp:lastPrinted>
  <dcterms:created xsi:type="dcterms:W3CDTF">2017-11-13T20:48:06Z</dcterms:created>
  <dcterms:modified xsi:type="dcterms:W3CDTF">2018-06-29T18:58:00Z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29 2018</vt:lpwstr>
  </property>
</Properties>
</file>