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24"/>
  </p:notesMasterIdLst>
  <p:handoutMasterIdLst>
    <p:handoutMasterId r:id="rId25"/>
  </p:handoutMasterIdLst>
  <p:sldIdLst>
    <p:sldId id="319" r:id="rId6"/>
    <p:sldId id="292" r:id="rId7"/>
    <p:sldId id="293" r:id="rId8"/>
    <p:sldId id="299" r:id="rId9"/>
    <p:sldId id="315" r:id="rId10"/>
    <p:sldId id="300" r:id="rId11"/>
    <p:sldId id="316" r:id="rId12"/>
    <p:sldId id="309" r:id="rId13"/>
    <p:sldId id="312" r:id="rId14"/>
    <p:sldId id="296" r:id="rId15"/>
    <p:sldId id="297" r:id="rId16"/>
    <p:sldId id="298" r:id="rId17"/>
    <p:sldId id="304" r:id="rId18"/>
    <p:sldId id="305" r:id="rId19"/>
    <p:sldId id="306" r:id="rId20"/>
    <p:sldId id="313" r:id="rId21"/>
    <p:sldId id="314" r:id="rId22"/>
    <p:sldId id="318" r:id="rId23"/>
  </p:sldIdLst>
  <p:sldSz cx="12192000" cy="6858000"/>
  <p:notesSz cx="7010400" cy="92964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Cover &amp; content" id="{AEEF91B5-C040-418C-A7EF-D396E8C5FE21}">
          <p14:sldIdLst>
            <p14:sldId id="319"/>
            <p14:sldId id="292"/>
            <p14:sldId id="293"/>
            <p14:sldId id="299"/>
            <p14:sldId id="315"/>
            <p14:sldId id="300"/>
            <p14:sldId id="316"/>
            <p14:sldId id="309"/>
            <p14:sldId id="312"/>
            <p14:sldId id="296"/>
            <p14:sldId id="297"/>
            <p14:sldId id="298"/>
            <p14:sldId id="304"/>
            <p14:sldId id="305"/>
            <p14:sldId id="306"/>
            <p14:sldId id="313"/>
            <p14:sldId id="314"/>
            <p14:sldId id="318"/>
          </p14:sldIdLst>
        </p14:section>
        <p14:section name="Basic text box" id="{DCD4DD07-CAF7-4E7A-9DCD-CDE5ABF2F349}">
          <p14:sldIdLst/>
        </p14:section>
        <p14:section name="Infographics" id="{C4E083B3-F14A-4392-9B82-0F42DAC53658}">
          <p14:sldIdLst/>
        </p14:section>
        <p14:section name="End &amp; Contact" id="{7D930A8E-F6E7-47DF-97AA-43BE2C93C7FD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eske, Heather" initials="PH" lastIdx="6" clrIdx="0">
    <p:extLst>
      <p:ext uri="{19B8F6BF-5375-455C-9EA6-DF929625EA0E}">
        <p15:presenceInfo xmlns:p15="http://schemas.microsoft.com/office/powerpoint/2012/main" userId="S-1-5-21-875326689-928589111-1252796590-22028" providerId="AD"/>
      </p:ext>
    </p:extLst>
  </p:cmAuthor>
  <p:cmAuthor id="2" name="Aguiar, Paul (DOE)" initials="AP(" lastIdx="1" clrIdx="1">
    <p:extLst>
      <p:ext uri="{19B8F6BF-5375-455C-9EA6-DF929625EA0E}">
        <p15:presenceInfo xmlns:p15="http://schemas.microsoft.com/office/powerpoint/2012/main" userId="S-1-5-21-875326689-928589111-1252796590-10203" providerId="AD"/>
      </p:ext>
    </p:extLst>
  </p:cmAuthor>
  <p:cmAuthor id="3" name="Ron Noble" initials="RN" lastIdx="6" clrIdx="2">
    <p:extLst>
      <p:ext uri="{19B8F6BF-5375-455C-9EA6-DF929625EA0E}">
        <p15:presenceInfo xmlns:p15="http://schemas.microsoft.com/office/powerpoint/2012/main" userId="Ron Nobl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85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3979" autoAdjust="0"/>
  </p:normalViewPr>
  <p:slideViewPr>
    <p:cSldViewPr snapToGrid="0">
      <p:cViewPr varScale="1">
        <p:scale>
          <a:sx n="77" d="100"/>
          <a:sy n="77" d="100"/>
        </p:scale>
        <p:origin x="126" y="112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6" d="100"/>
          <a:sy n="86" d="100"/>
        </p:scale>
        <p:origin x="3822" y="96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notesMaster" Target="notesMasters/notesMaster1.xml"/><Relationship Id="rId32" Type="http://schemas.microsoft.com/office/2015/10/relationships/revisionInfo" Target="revisionInfo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F6ED4749-19D8-4E36-90F7-E6B45104401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9A48534B-5D3C-4807-A728-1CB2BECA5F7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49EE748-B40B-414E-BAA7-F3C486CFB5C1}" type="datetimeFigureOut">
              <a:rPr lang="zh-CN" altLang="en-US" smtClean="0"/>
              <a:pPr/>
              <a:t>2018/8/15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97F99B70-1AD7-4C7C-A906-8B56C25C43B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3320F0F0-CF1A-496E-BED7-9E4922DA6A0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418C9F7-038D-4319-89ED-95033548141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93968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7A38425-D63F-4DFC-BD0C-2F1E5D93D1F4}" type="datetimeFigureOut">
              <a:rPr lang="zh-CN" altLang="en-US" smtClean="0"/>
              <a:pPr/>
              <a:t>2018/8/15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DCCD5AF-71CD-4C88-AC55-E7BE057B2D3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85833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CCD5AF-71CD-4C88-AC55-E7BE057B2D3C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466478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CCD5AF-71CD-4C88-AC55-E7BE057B2D3C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433599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CCD5AF-71CD-4C88-AC55-E7BE057B2D3C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086587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040" y="4473891"/>
            <a:ext cx="5608320" cy="4423365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CCD5AF-71CD-4C88-AC55-E7BE057B2D3C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Font typeface="Arial" pitchFamily="34" charset="0"/>
              <a:buNone/>
            </a:pPr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CCD5AF-71CD-4C88-AC55-E7BE057B2D3C}" type="slidenum">
              <a:rPr lang="zh-CN" altLang="en-US" smtClean="0"/>
              <a:pPr/>
              <a:t>13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5717797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040" y="4473890"/>
            <a:ext cx="5608320" cy="4771709"/>
          </a:xfrm>
        </p:spPr>
        <p:txBody>
          <a:bodyPr/>
          <a:lstStyle/>
          <a:p>
            <a:endParaRPr lang="en-US" sz="1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CCD5AF-71CD-4C88-AC55-E7BE057B2D3C}" type="slidenum">
              <a:rPr lang="zh-CN" altLang="en-US" smtClean="0"/>
              <a:pPr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6607744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040" y="4473891"/>
            <a:ext cx="5608320" cy="4272175"/>
          </a:xfrm>
        </p:spPr>
        <p:txBody>
          <a:bodyPr/>
          <a:lstStyle/>
          <a:p>
            <a:pPr lvl="1"/>
            <a:endParaRPr lang="en-US" sz="24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CCD5AF-71CD-4C88-AC55-E7BE057B2D3C}" type="slidenum">
              <a:rPr lang="zh-CN" altLang="en-US" smtClean="0"/>
              <a:pPr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327503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CCD5AF-71CD-4C88-AC55-E7BE057B2D3C}" type="slidenum">
              <a:rPr lang="zh-CN" altLang="en-US" smtClean="0"/>
              <a:pPr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6018330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CCD5AF-71CD-4C88-AC55-E7BE057B2D3C}" type="slidenum">
              <a:rPr lang="zh-CN" altLang="en-US" smtClean="0"/>
              <a:pPr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481309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CCD5AF-71CD-4C88-AC55-E7BE057B2D3C}" type="slidenum">
              <a:rPr lang="zh-CN" altLang="en-US" smtClean="0"/>
              <a:pPr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926337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Heather – frame</a:t>
            </a:r>
            <a:r>
              <a:rPr lang="en-US" baseline="0" dirty="0" smtClean="0"/>
              <a:t> and say approx. how much time (5 minutes)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CCD5AF-71CD-4C88-AC55-E7BE057B2D3C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88578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CCD5AF-71CD-4C88-AC55-E7BE057B2D3C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825550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493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CCD5AF-71CD-4C88-AC55-E7BE057B2D3C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888897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CCD5AF-71CD-4C88-AC55-E7BE057B2D3C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44842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CCD5AF-71CD-4C88-AC55-E7BE057B2D3C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154570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CCD5AF-71CD-4C88-AC55-E7BE057B2D3C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73380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040" y="4473891"/>
            <a:ext cx="5608320" cy="4458441"/>
          </a:xfrm>
        </p:spPr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sz="1000" kern="1200" baseline="0" dirty="0" smtClean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CCD5AF-71CD-4C88-AC55-E7BE057B2D3C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848198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CCD5AF-71CD-4C88-AC55-E7BE057B2D3C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330776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ver pag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ESE logo.">
            <a:extLst>
              <a:ext uri="{FF2B5EF4-FFF2-40B4-BE49-F238E27FC236}">
                <a16:creationId xmlns:a16="http://schemas.microsoft.com/office/drawing/2014/main" id="{C0409D6F-5022-4C54-A665-4417B8EF049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7316" y="5630644"/>
            <a:ext cx="2417368" cy="1175641"/>
          </a:xfrm>
          <a:prstGeom prst="rect">
            <a:avLst/>
          </a:prstGeom>
        </p:spPr>
      </p:pic>
      <p:pic>
        <p:nvPicPr>
          <p:cNvPr id="8" name="图片 7" descr="Massachusetts map.">
            <a:extLst>
              <a:ext uri="{FF2B5EF4-FFF2-40B4-BE49-F238E27FC236}">
                <a16:creationId xmlns:a16="http://schemas.microsoft.com/office/drawing/2014/main" id="{550F10F7-8704-4715-B443-EFB6D73BBCD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duotone>
              <a:prstClr val="black"/>
              <a:schemeClr val="bg1">
                <a:lumMod val="65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128" y="1921878"/>
            <a:ext cx="4068567" cy="2563965"/>
          </a:xfrm>
          <a:prstGeom prst="rect">
            <a:avLst/>
          </a:prstGeom>
          <a:noFill/>
        </p:spPr>
      </p:pic>
      <p:sp>
        <p:nvSpPr>
          <p:cNvPr id="9" name="矩形 8" descr="Colored blackground box.">
            <a:extLst>
              <a:ext uri="{FF2B5EF4-FFF2-40B4-BE49-F238E27FC236}">
                <a16:creationId xmlns:a16="http://schemas.microsoft.com/office/drawing/2014/main" id="{7D512A3C-1A6C-4890-AAF3-6E19AD2E7913}"/>
              </a:ext>
            </a:extLst>
          </p:cNvPr>
          <p:cNvSpPr/>
          <p:nvPr userDrawn="1"/>
        </p:nvSpPr>
        <p:spPr>
          <a:xfrm>
            <a:off x="5301464" y="1921878"/>
            <a:ext cx="6890535" cy="258847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 descr="Graphic bar.">
            <a:extLst>
              <a:ext uri="{FF2B5EF4-FFF2-40B4-BE49-F238E27FC236}">
                <a16:creationId xmlns:a16="http://schemas.microsoft.com/office/drawing/2014/main" id="{72CE4073-084A-4342-853D-A4762D8A1AC4}"/>
              </a:ext>
            </a:extLst>
          </p:cNvPr>
          <p:cNvSpPr/>
          <p:nvPr userDrawn="1"/>
        </p:nvSpPr>
        <p:spPr>
          <a:xfrm>
            <a:off x="4952999" y="1921878"/>
            <a:ext cx="173182" cy="258847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A16031F9-E14B-462C-B8F1-B51AFEC42CF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406654" y="1958196"/>
            <a:ext cx="6678954" cy="1656272"/>
          </a:xfrm>
          <a:noFill/>
        </p:spPr>
        <p:txBody>
          <a:bodyPr wrap="square" rtlCol="0">
            <a:noAutofit/>
          </a:bodyPr>
          <a:lstStyle>
            <a:lvl1pPr>
              <a:defRPr lang="zh-CN" altLang="en-US" sz="4000" b="0" dirty="0">
                <a:solidFill>
                  <a:schemeClr val="bg1"/>
                </a:solidFill>
                <a:latin typeface="Segoe" panose="020B0503040204020203" pitchFamily="34" charset="0"/>
                <a:ea typeface="+mn-ea"/>
                <a:cs typeface="Segoe" panose="020B0503040204020203" pitchFamily="34" charset="0"/>
              </a:defRPr>
            </a:lvl1pPr>
          </a:lstStyle>
          <a:p>
            <a:pPr marL="0" lvl="0"/>
            <a:r>
              <a:rPr lang="en-US" altLang="zh-CN" dirty="0"/>
              <a:t>Place Main Title </a:t>
            </a:r>
            <a:r>
              <a:rPr lang="en-US" altLang="zh-CN" dirty="0" smtClean="0"/>
              <a:t>Here</a:t>
            </a:r>
            <a:endParaRPr lang="zh-CN" altLang="en-US" dirty="0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1DDA73CA-A448-4132-A3BC-CF4C9ED91A3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417389" y="3650895"/>
            <a:ext cx="6659592" cy="826214"/>
          </a:xfrm>
          <a:noFill/>
        </p:spPr>
        <p:txBody>
          <a:bodyPr wrap="square" rtlCol="0" anchor="t" anchorCtr="0">
            <a:noAutofit/>
          </a:bodyPr>
          <a:lstStyle>
            <a:lvl1pPr marL="0" indent="0">
              <a:buNone/>
              <a:defRPr lang="zh-CN" altLang="en-US" sz="2400" dirty="0">
                <a:solidFill>
                  <a:schemeClr val="bg1"/>
                </a:solidFill>
                <a:latin typeface="Segoe" panose="020B0503040204020203" pitchFamily="34" charset="0"/>
                <a:cs typeface="Segoe" panose="020B0503040204020203" pitchFamily="34" charset="0"/>
              </a:defRPr>
            </a:lvl1pPr>
          </a:lstStyle>
          <a:p>
            <a:pPr marL="0" lvl="0"/>
            <a:r>
              <a:rPr lang="en-US" altLang="zh-CN" dirty="0"/>
              <a:t>Place Subtitle/Host/Date</a:t>
            </a:r>
            <a:r>
              <a:rPr lang="zh-CN" altLang="en-US" dirty="0"/>
              <a:t> </a:t>
            </a:r>
            <a:r>
              <a:rPr lang="en-US" altLang="zh-CN" dirty="0" smtClean="0"/>
              <a:t>Here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5340788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ith footer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The star in the ESE logo.">
            <a:extLst>
              <a:ext uri="{FF2B5EF4-FFF2-40B4-BE49-F238E27FC236}">
                <a16:creationId xmlns:a16="http://schemas.microsoft.com/office/drawing/2014/main" id="{234F7B3A-2AAD-4113-B4B3-FCD9CEE213D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38317">
            <a:off x="10844110" y="6132352"/>
            <a:ext cx="756578" cy="778194"/>
          </a:xfrm>
          <a:prstGeom prst="rect">
            <a:avLst/>
          </a:prstGeom>
        </p:spPr>
      </p:pic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F9C8EADF-3157-4C1F-BCC9-7C1CFA7B92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F27229C-EC7B-4063-A33B-28A5E87E32ED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239131" y="6356350"/>
            <a:ext cx="7713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200" dirty="0" smtClean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Massachusetts Department of</a:t>
            </a:r>
            <a:r>
              <a:rPr lang="en-US" baseline="0" dirty="0" smtClean="0">
                <a:latin typeface="Segoe"/>
              </a:rPr>
              <a:t> </a:t>
            </a:r>
            <a:r>
              <a:rPr lang="en-US" sz="1200" kern="1200" dirty="0" smtClean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Elementary</a:t>
            </a:r>
            <a:r>
              <a:rPr lang="en-US" baseline="0" dirty="0" smtClean="0">
                <a:latin typeface="Segoe"/>
              </a:rPr>
              <a:t> </a:t>
            </a:r>
            <a:r>
              <a:rPr lang="en-US" sz="1200" kern="1200" dirty="0" smtClean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and</a:t>
            </a:r>
            <a:r>
              <a:rPr lang="en-US" baseline="0" dirty="0" smtClean="0">
                <a:latin typeface="Segoe"/>
              </a:rPr>
              <a:t> </a:t>
            </a:r>
            <a:r>
              <a:rPr lang="en-US" sz="1200" kern="1200" dirty="0" smtClean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Secondary</a:t>
            </a:r>
            <a:r>
              <a:rPr lang="en-US" baseline="0" dirty="0" smtClean="0">
                <a:latin typeface="Segoe"/>
              </a:rPr>
              <a:t> </a:t>
            </a:r>
            <a:r>
              <a:rPr lang="en-US" sz="1200" kern="1200" dirty="0" smtClean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Education</a:t>
            </a:r>
            <a:endParaRPr lang="en-US" sz="1200" kern="1200" dirty="0">
              <a:solidFill>
                <a:schemeClr val="tx1">
                  <a:tint val="75000"/>
                </a:schemeClr>
              </a:solidFill>
              <a:latin typeface="Segoe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58849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pag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The ESE logo.">
            <a:extLst>
              <a:ext uri="{FF2B5EF4-FFF2-40B4-BE49-F238E27FC236}">
                <a16:creationId xmlns:a16="http://schemas.microsoft.com/office/drawing/2014/main" id="{C0409D6F-5022-4C54-A665-4417B8EF049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7316" y="5630644"/>
            <a:ext cx="2417368" cy="1175641"/>
          </a:xfrm>
          <a:prstGeom prst="rect">
            <a:avLst/>
          </a:prstGeom>
        </p:spPr>
      </p:pic>
      <p:sp>
        <p:nvSpPr>
          <p:cNvPr id="9" name="矩形 8" descr="Colored background box.">
            <a:extLst>
              <a:ext uri="{FF2B5EF4-FFF2-40B4-BE49-F238E27FC236}">
                <a16:creationId xmlns:a16="http://schemas.microsoft.com/office/drawing/2014/main" id="{7D512A3C-1A6C-4890-AAF3-6E19AD2E7913}"/>
              </a:ext>
            </a:extLst>
          </p:cNvPr>
          <p:cNvSpPr/>
          <p:nvPr userDrawn="1"/>
        </p:nvSpPr>
        <p:spPr>
          <a:xfrm>
            <a:off x="0" y="824283"/>
            <a:ext cx="12192000" cy="2164578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 descr="Colored background box.">
            <a:extLst>
              <a:ext uri="{FF2B5EF4-FFF2-40B4-BE49-F238E27FC236}">
                <a16:creationId xmlns:a16="http://schemas.microsoft.com/office/drawing/2014/main" id="{72CE4073-084A-4342-853D-A4762D8A1AC4}"/>
              </a:ext>
            </a:extLst>
          </p:cNvPr>
          <p:cNvSpPr/>
          <p:nvPr userDrawn="1"/>
        </p:nvSpPr>
        <p:spPr>
          <a:xfrm>
            <a:off x="0" y="2961565"/>
            <a:ext cx="12192000" cy="2110056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5" name="Straight Connector 4" descr="White graphic line."/>
          <p:cNvCxnSpPr/>
          <p:nvPr userDrawn="1"/>
        </p:nvCxnSpPr>
        <p:spPr>
          <a:xfrm>
            <a:off x="1992573" y="3734373"/>
            <a:ext cx="824324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4050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page 2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ESE logo.">
            <a:extLst>
              <a:ext uri="{FF2B5EF4-FFF2-40B4-BE49-F238E27FC236}">
                <a16:creationId xmlns:a16="http://schemas.microsoft.com/office/drawing/2014/main" id="{C0409D6F-5022-4C54-A665-4417B8EF049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7316" y="5630644"/>
            <a:ext cx="2417368" cy="1175641"/>
          </a:xfrm>
          <a:prstGeom prst="rect">
            <a:avLst/>
          </a:prstGeom>
        </p:spPr>
      </p:pic>
      <p:pic>
        <p:nvPicPr>
          <p:cNvPr id="8" name="图片 7" descr="Massachusetts map.">
            <a:extLst>
              <a:ext uri="{FF2B5EF4-FFF2-40B4-BE49-F238E27FC236}">
                <a16:creationId xmlns:a16="http://schemas.microsoft.com/office/drawing/2014/main" id="{550F10F7-8704-4715-B443-EFB6D73BBCD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duotone>
              <a:prstClr val="black"/>
              <a:schemeClr val="bg1">
                <a:lumMod val="65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128" y="1921878"/>
            <a:ext cx="4068567" cy="2563965"/>
          </a:xfrm>
          <a:prstGeom prst="rect">
            <a:avLst/>
          </a:prstGeom>
          <a:noFill/>
        </p:spPr>
      </p:pic>
      <p:sp>
        <p:nvSpPr>
          <p:cNvPr id="9" name="矩形 8" descr="Colored blackground box.">
            <a:extLst>
              <a:ext uri="{FF2B5EF4-FFF2-40B4-BE49-F238E27FC236}">
                <a16:creationId xmlns:a16="http://schemas.microsoft.com/office/drawing/2014/main" id="{7D512A3C-1A6C-4890-AAF3-6E19AD2E7913}"/>
              </a:ext>
            </a:extLst>
          </p:cNvPr>
          <p:cNvSpPr/>
          <p:nvPr userDrawn="1"/>
        </p:nvSpPr>
        <p:spPr>
          <a:xfrm>
            <a:off x="5301464" y="1921878"/>
            <a:ext cx="6890535" cy="258847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 descr="Graphic bar.">
            <a:extLst>
              <a:ext uri="{FF2B5EF4-FFF2-40B4-BE49-F238E27FC236}">
                <a16:creationId xmlns:a16="http://schemas.microsoft.com/office/drawing/2014/main" id="{72CE4073-084A-4342-853D-A4762D8A1AC4}"/>
              </a:ext>
            </a:extLst>
          </p:cNvPr>
          <p:cNvSpPr/>
          <p:nvPr userDrawn="1"/>
        </p:nvSpPr>
        <p:spPr>
          <a:xfrm>
            <a:off x="4952999" y="1921878"/>
            <a:ext cx="173182" cy="258847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20">
            <a:extLst>
              <a:ext uri="{FF2B5EF4-FFF2-40B4-BE49-F238E27FC236}">
                <a16:creationId xmlns:a16="http://schemas.microsoft.com/office/drawing/2014/main" id="{8E1396B4-19B0-464B-B28D-6834EE0C27C9}"/>
              </a:ext>
            </a:extLst>
          </p:cNvPr>
          <p:cNvSpPr txBox="1"/>
          <p:nvPr userDrawn="1"/>
        </p:nvSpPr>
        <p:spPr>
          <a:xfrm>
            <a:off x="5417537" y="2189724"/>
            <a:ext cx="6672942" cy="206210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Place </a:t>
            </a:r>
            <a:r>
              <a:rPr lang="en-US" altLang="zh-CN" sz="3200" dirty="0" smtClean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Your Very </a:t>
            </a:r>
            <a:r>
              <a:rPr lang="en-US" altLang="zh-CN" sz="3200" dirty="0" err="1" smtClean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 smtClean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 smtClean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 smtClean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 smtClean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 smtClean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 smtClean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 smtClean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 smtClean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 smtClean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 smtClean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 smtClean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 smtClean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 smtClean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 smtClean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 smtClean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 smtClean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 smtClean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 smtClean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 smtClean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 smtClean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 smtClean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 smtClean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 smtClean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 smtClean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 smtClean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 smtClean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 smtClean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 smtClean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 smtClean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 smtClean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 smtClean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Long Main 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Title </a:t>
            </a:r>
            <a:r>
              <a:rPr lang="en-US" altLang="zh-CN" sz="3200" dirty="0" smtClean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Here</a:t>
            </a:r>
            <a:endParaRPr lang="zh-CN" altLang="en-US" sz="3200" dirty="0">
              <a:solidFill>
                <a:schemeClr val="bg1"/>
              </a:solidFill>
              <a:latin typeface="Segoe SemiBold" panose="020B0703040204020203" pitchFamily="34" charset="0"/>
              <a:cs typeface="Segoe SemiBold" panose="020B0703040204020203" pitchFamily="34" charset="0"/>
            </a:endParaRPr>
          </a:p>
        </p:txBody>
      </p:sp>
      <p:sp>
        <p:nvSpPr>
          <p:cNvPr id="12" name="文本框 21">
            <a:extLst>
              <a:ext uri="{FF2B5EF4-FFF2-40B4-BE49-F238E27FC236}">
                <a16:creationId xmlns:a16="http://schemas.microsoft.com/office/drawing/2014/main" id="{A6AA5C36-C54D-41A3-A64E-9114483887CE}"/>
              </a:ext>
            </a:extLst>
          </p:cNvPr>
          <p:cNvSpPr txBox="1"/>
          <p:nvPr userDrawn="1"/>
        </p:nvSpPr>
        <p:spPr>
          <a:xfrm>
            <a:off x="5417537" y="4552460"/>
            <a:ext cx="6672942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2400" dirty="0">
                <a:solidFill>
                  <a:schemeClr val="accent1">
                    <a:lumMod val="50000"/>
                  </a:schemeClr>
                </a:solidFill>
                <a:latin typeface="Segoe" panose="020B0503040204020203" pitchFamily="34" charset="0"/>
                <a:cs typeface="Segoe" panose="020B0503040204020203" pitchFamily="34" charset="0"/>
              </a:rPr>
              <a:t>Place Subtitle/Host/Date Here</a:t>
            </a:r>
            <a:endParaRPr lang="zh-CN" altLang="en-US" sz="2400" dirty="0">
              <a:solidFill>
                <a:schemeClr val="accent1">
                  <a:lumMod val="50000"/>
                </a:schemeClr>
              </a:solidFill>
              <a:latin typeface="Segoe" panose="020B0503040204020203" pitchFamily="34" charset="0"/>
              <a:cs typeface="Segoe" panose="020B0503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40788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 descr="Colored background box.">
            <a:extLst>
              <a:ext uri="{FF2B5EF4-FFF2-40B4-BE49-F238E27FC236}">
                <a16:creationId xmlns:a16="http://schemas.microsoft.com/office/drawing/2014/main" id="{70FF4C12-B5A4-42EB-A0E1-FD89DCFAC495}"/>
              </a:ext>
            </a:extLst>
          </p:cNvPr>
          <p:cNvSpPr/>
          <p:nvPr userDrawn="1"/>
        </p:nvSpPr>
        <p:spPr>
          <a:xfrm>
            <a:off x="1" y="-1"/>
            <a:ext cx="2807594" cy="6858001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958350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 descr="Colored background box.">
            <a:extLst>
              <a:ext uri="{FF2B5EF4-FFF2-40B4-BE49-F238E27FC236}">
                <a16:creationId xmlns:a16="http://schemas.microsoft.com/office/drawing/2014/main" id="{70FF4C12-B5A4-42EB-A0E1-FD89DCFAC495}"/>
              </a:ext>
            </a:extLst>
          </p:cNvPr>
          <p:cNvSpPr/>
          <p:nvPr userDrawn="1"/>
        </p:nvSpPr>
        <p:spPr>
          <a:xfrm>
            <a:off x="1" y="1948543"/>
            <a:ext cx="2034861" cy="2002971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07540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-one column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The star in the ESE logo.">
            <a:extLst>
              <a:ext uri="{FF2B5EF4-FFF2-40B4-BE49-F238E27FC236}">
                <a16:creationId xmlns:a16="http://schemas.microsoft.com/office/drawing/2014/main" id="{0A84CDFA-79F7-4BA0-98A7-CE6AD7E69B6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38317">
            <a:off x="10844110" y="6132352"/>
            <a:ext cx="756578" cy="778194"/>
          </a:xfrm>
          <a:prstGeom prst="rect">
            <a:avLst/>
          </a:prstGeom>
        </p:spPr>
      </p:pic>
      <p:sp>
        <p:nvSpPr>
          <p:cNvPr id="7" name="矩形 6" descr="Colored background box.">
            <a:extLst>
              <a:ext uri="{FF2B5EF4-FFF2-40B4-BE49-F238E27FC236}">
                <a16:creationId xmlns:a16="http://schemas.microsoft.com/office/drawing/2014/main" id="{A875BDB0-8CE9-4FCF-818B-C21A2BF5A21B}"/>
              </a:ext>
            </a:extLst>
          </p:cNvPr>
          <p:cNvSpPr/>
          <p:nvPr userDrawn="1"/>
        </p:nvSpPr>
        <p:spPr>
          <a:xfrm>
            <a:off x="0" y="212726"/>
            <a:ext cx="250371" cy="832304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 descr="Colored backgrouond box.">
            <a:extLst>
              <a:ext uri="{FF2B5EF4-FFF2-40B4-BE49-F238E27FC236}">
                <a16:creationId xmlns:a16="http://schemas.microsoft.com/office/drawing/2014/main" id="{5DF00629-F578-459E-B808-C056CC098EE1}"/>
              </a:ext>
            </a:extLst>
          </p:cNvPr>
          <p:cNvSpPr/>
          <p:nvPr userDrawn="1"/>
        </p:nvSpPr>
        <p:spPr>
          <a:xfrm>
            <a:off x="435429" y="212727"/>
            <a:ext cx="11756571" cy="83230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73DEFAAE-AB64-48F2-AA3E-533A2C1271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7743" y="288925"/>
            <a:ext cx="11370972" cy="679905"/>
          </a:xfrm>
        </p:spPr>
        <p:txBody>
          <a:bodyPr>
            <a:noAutofit/>
          </a:bodyPr>
          <a:lstStyle>
            <a:lvl1pPr>
              <a:defRPr sz="300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 altLang="zh-CN" dirty="0" smtClean="0"/>
              <a:t>Click here to edit title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5FFD893-9645-4ABA-BC18-4957569298F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67743" y="1230403"/>
            <a:ext cx="11370972" cy="5049746"/>
          </a:xfr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Arial" panose="020B0604020202020204" pitchFamily="34" charset="0"/>
              <a:buChar char="•"/>
              <a:defRPr sz="32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736600" indent="-2794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Courier New" panose="02070309020205020404" pitchFamily="49" charset="0"/>
              <a:buChar char="o"/>
              <a:defRPr sz="28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§"/>
              <a:defRPr sz="24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651000" indent="-2794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Ø"/>
              <a:defRPr sz="20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2116138" indent="-287338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v"/>
              <a:defRPr sz="20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altLang="zh-CN" dirty="0" smtClean="0"/>
              <a:t>Click here to edit bullet points</a:t>
            </a:r>
            <a:endParaRPr lang="zh-CN" altLang="en-US" dirty="0"/>
          </a:p>
          <a:p>
            <a:pPr lvl="1"/>
            <a:r>
              <a:rPr lang="en-US" altLang="zh-CN" dirty="0" smtClean="0"/>
              <a:t>Second level</a:t>
            </a:r>
            <a:endParaRPr lang="zh-CN" altLang="en-US" dirty="0"/>
          </a:p>
          <a:p>
            <a:pPr lvl="2"/>
            <a:r>
              <a:rPr lang="en-US" altLang="zh-CN" dirty="0" smtClean="0"/>
              <a:t>Third level</a:t>
            </a:r>
            <a:endParaRPr lang="zh-CN" altLang="en-US" dirty="0"/>
          </a:p>
          <a:p>
            <a:pPr lvl="3"/>
            <a:r>
              <a:rPr lang="en-US" altLang="zh-CN" dirty="0" smtClean="0"/>
              <a:t>Fourth level</a:t>
            </a:r>
            <a:endParaRPr lang="zh-CN" altLang="en-US" dirty="0"/>
          </a:p>
          <a:p>
            <a:pPr lvl="4"/>
            <a:r>
              <a:rPr lang="en-US" altLang="zh-CN" dirty="0" smtClean="0"/>
              <a:t>Fifth level</a:t>
            </a:r>
            <a:endParaRPr lang="zh-CN" alt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F27229C-EC7B-4063-A33B-28A5E87E32ED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250371" y="6356350"/>
            <a:ext cx="7713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200" dirty="0" smtClean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Massachusetts Department of</a:t>
            </a:r>
            <a:r>
              <a:rPr lang="en-US" baseline="0" dirty="0" smtClean="0">
                <a:latin typeface="Segoe"/>
              </a:rPr>
              <a:t> </a:t>
            </a:r>
            <a:r>
              <a:rPr lang="en-US" sz="1200" kern="1200" dirty="0" smtClean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Elementary</a:t>
            </a:r>
            <a:r>
              <a:rPr lang="en-US" baseline="0" dirty="0" smtClean="0">
                <a:latin typeface="Segoe"/>
              </a:rPr>
              <a:t> </a:t>
            </a:r>
            <a:r>
              <a:rPr lang="en-US" sz="1200" kern="1200" dirty="0" smtClean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and</a:t>
            </a:r>
            <a:r>
              <a:rPr lang="en-US" baseline="0" dirty="0" smtClean="0">
                <a:latin typeface="Segoe"/>
              </a:rPr>
              <a:t> </a:t>
            </a:r>
            <a:r>
              <a:rPr lang="en-US" sz="1200" kern="1200" dirty="0" smtClean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Secondary</a:t>
            </a:r>
            <a:r>
              <a:rPr lang="en-US" baseline="0" dirty="0" smtClean="0">
                <a:latin typeface="Segoe"/>
              </a:rPr>
              <a:t> </a:t>
            </a:r>
            <a:r>
              <a:rPr lang="en-US" sz="1200" kern="1200" dirty="0" smtClean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Education</a:t>
            </a:r>
            <a:endParaRPr lang="en-US" sz="1200" kern="1200" dirty="0">
              <a:solidFill>
                <a:schemeClr val="tx1">
                  <a:tint val="75000"/>
                </a:schemeClr>
              </a:solidFill>
              <a:latin typeface="Segoe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15131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-one column numbering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The star in the ESE logo">
            <a:extLst>
              <a:ext uri="{FF2B5EF4-FFF2-40B4-BE49-F238E27FC236}">
                <a16:creationId xmlns:a16="http://schemas.microsoft.com/office/drawing/2014/main" id="{0A84CDFA-79F7-4BA0-98A7-CE6AD7E69B6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38317">
            <a:off x="10844110" y="6132352"/>
            <a:ext cx="756578" cy="778194"/>
          </a:xfrm>
          <a:prstGeom prst="rect">
            <a:avLst/>
          </a:prstGeom>
        </p:spPr>
      </p:pic>
      <p:sp>
        <p:nvSpPr>
          <p:cNvPr id="7" name="矩形 6" descr="Colored background box.">
            <a:extLst>
              <a:ext uri="{FF2B5EF4-FFF2-40B4-BE49-F238E27FC236}">
                <a16:creationId xmlns:a16="http://schemas.microsoft.com/office/drawing/2014/main" id="{A875BDB0-8CE9-4FCF-818B-C21A2BF5A21B}"/>
              </a:ext>
            </a:extLst>
          </p:cNvPr>
          <p:cNvSpPr/>
          <p:nvPr userDrawn="1"/>
        </p:nvSpPr>
        <p:spPr>
          <a:xfrm>
            <a:off x="0" y="212726"/>
            <a:ext cx="250371" cy="832304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 descr="Colored background box.">
            <a:extLst>
              <a:ext uri="{FF2B5EF4-FFF2-40B4-BE49-F238E27FC236}">
                <a16:creationId xmlns:a16="http://schemas.microsoft.com/office/drawing/2014/main" id="{5DF00629-F578-459E-B808-C056CC098EE1}"/>
              </a:ext>
            </a:extLst>
          </p:cNvPr>
          <p:cNvSpPr/>
          <p:nvPr userDrawn="1"/>
        </p:nvSpPr>
        <p:spPr>
          <a:xfrm>
            <a:off x="435429" y="212727"/>
            <a:ext cx="11756571" cy="83230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73DEFAAE-AB64-48F2-AA3E-533A2C1271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7743" y="288925"/>
            <a:ext cx="11370972" cy="679905"/>
          </a:xfrm>
        </p:spPr>
        <p:txBody>
          <a:bodyPr>
            <a:noAutofit/>
          </a:bodyPr>
          <a:lstStyle>
            <a:lvl1pPr>
              <a:defRPr sz="300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 altLang="zh-CN" dirty="0" smtClean="0"/>
              <a:t>Click here to edit title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5FFD893-9645-4ABA-BC18-4957569298F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67743" y="1230403"/>
            <a:ext cx="11370972" cy="5049746"/>
          </a:xfrm>
        </p:spPr>
        <p:txBody>
          <a:bodyPr>
            <a:noAutofit/>
          </a:bodyPr>
          <a:lstStyle>
            <a:lvl1pPr marL="514350" indent="-5143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8526"/>
              </a:buClr>
              <a:buFont typeface="+mj-lt"/>
              <a:buAutoNum type="arabicPeriod"/>
              <a:defRPr sz="32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685800" indent="-228600">
              <a:buClr>
                <a:srgbClr val="E38526"/>
              </a:buClr>
              <a:buFont typeface="Courier New" panose="02070309020205020404" pitchFamily="49" charset="0"/>
              <a:buChar char="o"/>
              <a:defRPr sz="28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buClr>
                <a:srgbClr val="E38526"/>
              </a:buClr>
              <a:buFont typeface="Wingdings" panose="05000000000000000000" pitchFamily="2" charset="2"/>
              <a:buChar char="§"/>
              <a:defRPr sz="24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buClr>
                <a:srgbClr val="E38526"/>
              </a:buClr>
              <a:buFont typeface="Wingdings" panose="05000000000000000000" pitchFamily="2" charset="2"/>
              <a:buChar char="Ø"/>
              <a:defRPr sz="20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2057400" indent="-228600">
              <a:buClr>
                <a:srgbClr val="E38526"/>
              </a:buClr>
              <a:buFont typeface="Wingdings" panose="05000000000000000000" pitchFamily="2" charset="2"/>
              <a:buChar char="v"/>
              <a:defRPr sz="20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altLang="zh-CN" dirty="0" smtClean="0"/>
              <a:t>Click here to create numbering list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F27229C-EC7B-4063-A33B-28A5E87E32ED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250371" y="6356350"/>
            <a:ext cx="7713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200" dirty="0" smtClean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Massachusetts Department of</a:t>
            </a:r>
            <a:r>
              <a:rPr lang="en-US" baseline="0" dirty="0" smtClean="0">
                <a:latin typeface="Segoe"/>
              </a:rPr>
              <a:t> </a:t>
            </a:r>
            <a:r>
              <a:rPr lang="en-US" sz="1200" kern="1200" dirty="0" smtClean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Elementary</a:t>
            </a:r>
            <a:r>
              <a:rPr lang="en-US" baseline="0" dirty="0" smtClean="0">
                <a:latin typeface="Segoe"/>
              </a:rPr>
              <a:t> </a:t>
            </a:r>
            <a:r>
              <a:rPr lang="en-US" sz="1200" kern="1200" dirty="0" smtClean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and</a:t>
            </a:r>
            <a:r>
              <a:rPr lang="en-US" baseline="0" dirty="0" smtClean="0">
                <a:latin typeface="Segoe"/>
              </a:rPr>
              <a:t> </a:t>
            </a:r>
            <a:r>
              <a:rPr lang="en-US" sz="1200" kern="1200" dirty="0" smtClean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Secondary</a:t>
            </a:r>
            <a:r>
              <a:rPr lang="en-US" baseline="0" dirty="0" smtClean="0">
                <a:latin typeface="Segoe"/>
              </a:rPr>
              <a:t> </a:t>
            </a:r>
            <a:r>
              <a:rPr lang="en-US" sz="1200" kern="1200" dirty="0" smtClean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Education</a:t>
            </a:r>
            <a:endParaRPr lang="en-US" sz="1200" kern="1200" dirty="0">
              <a:solidFill>
                <a:schemeClr val="tx1">
                  <a:tint val="75000"/>
                </a:schemeClr>
              </a:solidFill>
              <a:latin typeface="Segoe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79267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-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7" descr="The star in the ESE logo.">
            <a:extLst>
              <a:ext uri="{FF2B5EF4-FFF2-40B4-BE49-F238E27FC236}">
                <a16:creationId xmlns:a16="http://schemas.microsoft.com/office/drawing/2014/main" id="{0A84CDFA-79F7-4BA0-98A7-CE6AD7E69B6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38317">
            <a:off x="10844110" y="6132352"/>
            <a:ext cx="756578" cy="778194"/>
          </a:xfrm>
          <a:prstGeom prst="rect">
            <a:avLst/>
          </a:prstGeom>
        </p:spPr>
      </p:pic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4301496-3A04-4B17-9688-6289A84D6F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FF27229C-EC7B-4063-A33B-28A5E87E32ED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8" name="矩形 6" descr="Colored background box.">
            <a:extLst>
              <a:ext uri="{FF2B5EF4-FFF2-40B4-BE49-F238E27FC236}">
                <a16:creationId xmlns:a16="http://schemas.microsoft.com/office/drawing/2014/main" id="{A875BDB0-8CE9-4FCF-818B-C21A2BF5A21B}"/>
              </a:ext>
            </a:extLst>
          </p:cNvPr>
          <p:cNvSpPr/>
          <p:nvPr userDrawn="1"/>
        </p:nvSpPr>
        <p:spPr>
          <a:xfrm>
            <a:off x="0" y="212726"/>
            <a:ext cx="250371" cy="832304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 descr="Colored background box.">
            <a:extLst>
              <a:ext uri="{FF2B5EF4-FFF2-40B4-BE49-F238E27FC236}">
                <a16:creationId xmlns:a16="http://schemas.microsoft.com/office/drawing/2014/main" id="{5DF00629-F578-459E-B808-C056CC098EE1}"/>
              </a:ext>
            </a:extLst>
          </p:cNvPr>
          <p:cNvSpPr/>
          <p:nvPr userDrawn="1"/>
        </p:nvSpPr>
        <p:spPr>
          <a:xfrm>
            <a:off x="435429" y="212727"/>
            <a:ext cx="11756571" cy="83230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内容占位符 2">
            <a:extLst>
              <a:ext uri="{FF2B5EF4-FFF2-40B4-BE49-F238E27FC236}">
                <a16:creationId xmlns:a16="http://schemas.microsoft.com/office/drawing/2014/main" id="{35FFD893-9645-4ABA-BC18-4957569298FB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35429" y="2189408"/>
            <a:ext cx="5452057" cy="3799267"/>
          </a:xfr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Arial" panose="020B0604020202020204" pitchFamily="34" charset="0"/>
              <a:buChar char="•"/>
              <a:defRPr sz="28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6858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Courier New" panose="02070309020205020404" pitchFamily="49" charset="0"/>
              <a:buChar char="o"/>
              <a:defRPr sz="24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§"/>
              <a:defRPr sz="20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Ø"/>
              <a:defRPr sz="18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20574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v"/>
              <a:defRPr sz="18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altLang="zh-CN" dirty="0" smtClean="0"/>
              <a:t>Click here to edit bullet points</a:t>
            </a:r>
            <a:endParaRPr lang="zh-CN" altLang="en-US" dirty="0"/>
          </a:p>
          <a:p>
            <a:pPr lvl="1"/>
            <a:r>
              <a:rPr lang="en-US" altLang="zh-CN" dirty="0" smtClean="0"/>
              <a:t>Second level</a:t>
            </a:r>
            <a:endParaRPr lang="zh-CN" altLang="en-US" dirty="0"/>
          </a:p>
          <a:p>
            <a:pPr lvl="2"/>
            <a:r>
              <a:rPr lang="en-US" altLang="zh-CN" dirty="0" smtClean="0"/>
              <a:t>Third level</a:t>
            </a:r>
            <a:endParaRPr lang="zh-CN" altLang="en-US" dirty="0"/>
          </a:p>
          <a:p>
            <a:pPr lvl="3"/>
            <a:r>
              <a:rPr lang="en-US" altLang="zh-CN" dirty="0" smtClean="0"/>
              <a:t>Fourth level</a:t>
            </a:r>
            <a:endParaRPr lang="zh-CN" altLang="en-US" dirty="0"/>
          </a:p>
          <a:p>
            <a:pPr lvl="4"/>
            <a:r>
              <a:rPr lang="en-US" altLang="zh-CN" dirty="0" smtClean="0"/>
              <a:t>Fifth level</a:t>
            </a:r>
            <a:endParaRPr lang="zh-CN" altLang="en-US" dirty="0"/>
          </a:p>
        </p:txBody>
      </p:sp>
      <p:sp>
        <p:nvSpPr>
          <p:cNvPr id="17" name="文本占位符 2">
            <a:extLst>
              <a:ext uri="{FF2B5EF4-FFF2-40B4-BE49-F238E27FC236}">
                <a16:creationId xmlns:a16="http://schemas.microsoft.com/office/drawing/2014/main" id="{3F8C2E89-BE57-4EAB-8E44-06A7578A41E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35429" y="1336505"/>
            <a:ext cx="5452057" cy="776702"/>
          </a:xfrm>
          <a:solidFill>
            <a:srgbClr val="E38526"/>
          </a:solidFill>
        </p:spPr>
        <p:txBody>
          <a:bodyPr anchor="ctr">
            <a:noAutofit/>
          </a:bodyPr>
          <a:lstStyle>
            <a:lvl1pPr marL="0" indent="0" algn="l">
              <a:buNone/>
              <a:defRPr sz="2800" b="1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dirty="0" smtClean="0"/>
              <a:t>Click here to edit subtitle</a:t>
            </a:r>
            <a:endParaRPr lang="zh-CN" altLang="en-US" dirty="0"/>
          </a:p>
        </p:txBody>
      </p:sp>
      <p:sp>
        <p:nvSpPr>
          <p:cNvPr id="18" name="文本占位符 2">
            <a:extLst>
              <a:ext uri="{FF2B5EF4-FFF2-40B4-BE49-F238E27FC236}">
                <a16:creationId xmlns:a16="http://schemas.microsoft.com/office/drawing/2014/main" id="{3F8C2E89-BE57-4EAB-8E44-06A7578A41E7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6313714" y="1336505"/>
            <a:ext cx="5452057" cy="776702"/>
          </a:xfrm>
          <a:solidFill>
            <a:srgbClr val="E38526"/>
          </a:solidFill>
        </p:spPr>
        <p:txBody>
          <a:bodyPr anchor="ctr">
            <a:noAutofit/>
          </a:bodyPr>
          <a:lstStyle>
            <a:lvl1pPr marL="0" indent="0" algn="l">
              <a:buNone/>
              <a:defRPr sz="2800" b="1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dirty="0" smtClean="0"/>
              <a:t>Click here to edit subtitle</a:t>
            </a:r>
            <a:endParaRPr lang="zh-CN" altLang="en-US" dirty="0"/>
          </a:p>
        </p:txBody>
      </p:sp>
      <p:sp>
        <p:nvSpPr>
          <p:cNvPr id="15" name="标题 1">
            <a:extLst>
              <a:ext uri="{FF2B5EF4-FFF2-40B4-BE49-F238E27FC236}">
                <a16:creationId xmlns:a16="http://schemas.microsoft.com/office/drawing/2014/main" id="{73DEFAAE-AB64-48F2-AA3E-533A2C1271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7743" y="288925"/>
            <a:ext cx="11433757" cy="679905"/>
          </a:xfrm>
        </p:spPr>
        <p:txBody>
          <a:bodyPr>
            <a:noAutofit/>
          </a:bodyPr>
          <a:lstStyle>
            <a:lvl1pPr>
              <a:defRPr sz="300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 altLang="zh-CN" dirty="0" smtClean="0"/>
              <a:t>Click here to edit title</a:t>
            </a:r>
            <a:endParaRPr lang="zh-CN" altLang="en-US" dirty="0"/>
          </a:p>
        </p:txBody>
      </p:sp>
      <p:sp>
        <p:nvSpPr>
          <p:cNvPr id="16" name="TextBox 15"/>
          <p:cNvSpPr txBox="1"/>
          <p:nvPr userDrawn="1"/>
        </p:nvSpPr>
        <p:spPr>
          <a:xfrm>
            <a:off x="250371" y="6352143"/>
            <a:ext cx="7713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200" dirty="0" smtClean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Massachusetts Department of</a:t>
            </a:r>
            <a:r>
              <a:rPr lang="en-US" baseline="0" dirty="0" smtClean="0">
                <a:latin typeface="Segoe"/>
              </a:rPr>
              <a:t> </a:t>
            </a:r>
            <a:r>
              <a:rPr lang="en-US" sz="1200" kern="1200" dirty="0" smtClean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Elementary</a:t>
            </a:r>
            <a:r>
              <a:rPr lang="en-US" baseline="0" dirty="0" smtClean="0">
                <a:latin typeface="Segoe"/>
              </a:rPr>
              <a:t> </a:t>
            </a:r>
            <a:r>
              <a:rPr lang="en-US" sz="1200" kern="1200" dirty="0" smtClean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and</a:t>
            </a:r>
            <a:r>
              <a:rPr lang="en-US" baseline="0" dirty="0" smtClean="0">
                <a:latin typeface="Segoe"/>
              </a:rPr>
              <a:t> </a:t>
            </a:r>
            <a:r>
              <a:rPr lang="en-US" sz="1200" kern="1200" dirty="0" smtClean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Secondary</a:t>
            </a:r>
            <a:r>
              <a:rPr lang="en-US" baseline="0" dirty="0" smtClean="0">
                <a:latin typeface="Segoe"/>
              </a:rPr>
              <a:t> </a:t>
            </a:r>
            <a:r>
              <a:rPr lang="en-US" sz="1200" kern="1200" dirty="0" smtClean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Education</a:t>
            </a:r>
            <a:endParaRPr lang="en-US" sz="1200" kern="1200" dirty="0">
              <a:solidFill>
                <a:schemeClr val="tx1">
                  <a:tint val="75000"/>
                </a:schemeClr>
              </a:solidFill>
              <a:latin typeface="Segoe"/>
              <a:ea typeface="+mn-ea"/>
              <a:cs typeface="+mn-cs"/>
            </a:endParaRPr>
          </a:p>
        </p:txBody>
      </p:sp>
      <p:sp>
        <p:nvSpPr>
          <p:cNvPr id="14" name="内容占位符 2">
            <a:extLst>
              <a:ext uri="{FF2B5EF4-FFF2-40B4-BE49-F238E27FC236}">
                <a16:creationId xmlns:a16="http://schemas.microsoft.com/office/drawing/2014/main" id="{35FFD893-9645-4ABA-BC18-4957569298FB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6313713" y="2204358"/>
            <a:ext cx="5452057" cy="3799267"/>
          </a:xfr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Arial" panose="020B0604020202020204" pitchFamily="34" charset="0"/>
              <a:buChar char="•"/>
              <a:defRPr sz="28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6858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Courier New" panose="02070309020205020404" pitchFamily="49" charset="0"/>
              <a:buChar char="o"/>
              <a:defRPr sz="24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§"/>
              <a:defRPr sz="20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Ø"/>
              <a:defRPr sz="18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20574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v"/>
              <a:defRPr sz="18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altLang="zh-CN" dirty="0" smtClean="0"/>
              <a:t>Click here to edit bullet points</a:t>
            </a:r>
            <a:endParaRPr lang="zh-CN" altLang="en-US" dirty="0"/>
          </a:p>
          <a:p>
            <a:pPr lvl="1"/>
            <a:r>
              <a:rPr lang="en-US" altLang="zh-CN" dirty="0" smtClean="0"/>
              <a:t>Second level</a:t>
            </a:r>
            <a:endParaRPr lang="zh-CN" altLang="en-US" dirty="0"/>
          </a:p>
          <a:p>
            <a:pPr lvl="2"/>
            <a:r>
              <a:rPr lang="en-US" altLang="zh-CN" dirty="0" smtClean="0"/>
              <a:t>Third level</a:t>
            </a:r>
            <a:endParaRPr lang="zh-CN" altLang="en-US" dirty="0"/>
          </a:p>
          <a:p>
            <a:pPr lvl="3"/>
            <a:r>
              <a:rPr lang="en-US" altLang="zh-CN" dirty="0" smtClean="0"/>
              <a:t>Fourth level</a:t>
            </a:r>
            <a:endParaRPr lang="zh-CN" altLang="en-US" dirty="0"/>
          </a:p>
          <a:p>
            <a:pPr lvl="4"/>
            <a:r>
              <a:rPr lang="en-US" altLang="zh-CN" dirty="0" smtClean="0"/>
              <a:t>Fifth level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948444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8" descr="The star in the ESE logo.">
            <a:extLst>
              <a:ext uri="{FF2B5EF4-FFF2-40B4-BE49-F238E27FC236}">
                <a16:creationId xmlns:a16="http://schemas.microsoft.com/office/drawing/2014/main" id="{234F7B3A-2AAD-4113-B4B3-FCD9CEE213D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38317">
            <a:off x="10844110" y="6132352"/>
            <a:ext cx="756578" cy="778194"/>
          </a:xfrm>
          <a:prstGeom prst="rect">
            <a:avLst/>
          </a:prstGeom>
        </p:spPr>
      </p:pic>
      <p:sp>
        <p:nvSpPr>
          <p:cNvPr id="3" name="图片占位符 2">
            <a:extLst>
              <a:ext uri="{FF2B5EF4-FFF2-40B4-BE49-F238E27FC236}">
                <a16:creationId xmlns:a16="http://schemas.microsoft.com/office/drawing/2014/main" id="{91BACC49-F766-444F-90DC-64E004B0AB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346882"/>
            <a:ext cx="6172200" cy="451416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zh-CN" smtClean="0"/>
              <a:t>Click icon to add picture</a:t>
            </a:r>
            <a:endParaRPr lang="zh-CN" altLang="en-US" dirty="0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53551CA8-3893-4798-AD18-62C5C646C8C2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737304"/>
            <a:ext cx="3932237" cy="313168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 dirty="0" smtClean="0"/>
              <a:t>Click here to edit Text</a:t>
            </a:r>
            <a:endParaRPr lang="zh-CN" altLang="en-US" dirty="0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789AAC3-A063-423A-AB89-4EC9283B8A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F27229C-EC7B-4063-A33B-28A5E87E32ED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8" name="矩形 6" descr="Colored background box.">
            <a:extLst>
              <a:ext uri="{FF2B5EF4-FFF2-40B4-BE49-F238E27FC236}">
                <a16:creationId xmlns:a16="http://schemas.microsoft.com/office/drawing/2014/main" id="{A875BDB0-8CE9-4FCF-818B-C21A2BF5A21B}"/>
              </a:ext>
            </a:extLst>
          </p:cNvPr>
          <p:cNvSpPr/>
          <p:nvPr userDrawn="1"/>
        </p:nvSpPr>
        <p:spPr>
          <a:xfrm>
            <a:off x="0" y="212726"/>
            <a:ext cx="250371" cy="832304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 descr="Colored background box.">
            <a:extLst>
              <a:ext uri="{FF2B5EF4-FFF2-40B4-BE49-F238E27FC236}">
                <a16:creationId xmlns:a16="http://schemas.microsoft.com/office/drawing/2014/main" id="{5DF00629-F578-459E-B808-C056CC098EE1}"/>
              </a:ext>
            </a:extLst>
          </p:cNvPr>
          <p:cNvSpPr/>
          <p:nvPr userDrawn="1"/>
        </p:nvSpPr>
        <p:spPr>
          <a:xfrm>
            <a:off x="435429" y="212727"/>
            <a:ext cx="11756571" cy="83230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567743" y="357819"/>
            <a:ext cx="11370972" cy="552324"/>
          </a:xfrm>
        </p:spPr>
        <p:txBody>
          <a:bodyPr>
            <a:noAutofit/>
          </a:bodyPr>
          <a:lstStyle>
            <a:lvl1pPr>
              <a:defRPr lang="en-US" sz="3000" kern="1200" baseline="0" dirty="0">
                <a:solidFill>
                  <a:schemeClr val="bg1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2" name="文本占位符 3">
            <a:extLst>
              <a:ext uri="{FF2B5EF4-FFF2-40B4-BE49-F238E27FC236}">
                <a16:creationId xmlns:a16="http://schemas.microsoft.com/office/drawing/2014/main" id="{53551CA8-3893-4798-AD18-62C5C646C8C2}"/>
              </a:ext>
            </a:extLst>
          </p:cNvPr>
          <p:cNvSpPr>
            <a:spLocks noGrp="1"/>
          </p:cNvSpPr>
          <p:nvPr>
            <p:ph type="body" sz="half" idx="13" hasCustomPrompt="1"/>
          </p:nvPr>
        </p:nvSpPr>
        <p:spPr>
          <a:xfrm>
            <a:off x="839788" y="1346883"/>
            <a:ext cx="3932237" cy="1255534"/>
          </a:xfrm>
        </p:spPr>
        <p:txBody>
          <a:bodyPr>
            <a:noAutofit/>
          </a:bodyPr>
          <a:lstStyle>
            <a:lvl1pPr marL="0" indent="0">
              <a:buNone/>
              <a:defRPr sz="2800" b="1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 dirty="0" smtClean="0"/>
              <a:t>Click here to edit subtitle</a:t>
            </a:r>
            <a:endParaRPr lang="zh-CN" altLang="en-US" dirty="0"/>
          </a:p>
        </p:txBody>
      </p:sp>
      <p:sp>
        <p:nvSpPr>
          <p:cNvPr id="16" name="TextBox 15"/>
          <p:cNvSpPr txBox="1"/>
          <p:nvPr userDrawn="1"/>
        </p:nvSpPr>
        <p:spPr>
          <a:xfrm>
            <a:off x="250371" y="6352143"/>
            <a:ext cx="7713372" cy="369332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r>
              <a:rPr lang="en-US" sz="1200" kern="1200" dirty="0" smtClean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Massachusetts Department of</a:t>
            </a:r>
            <a:r>
              <a:rPr lang="en-US" baseline="0" dirty="0" smtClean="0">
                <a:latin typeface="Segoe"/>
              </a:rPr>
              <a:t> </a:t>
            </a:r>
            <a:r>
              <a:rPr lang="en-US" sz="1200" kern="1200" dirty="0" smtClean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Elementary</a:t>
            </a:r>
            <a:r>
              <a:rPr lang="en-US" baseline="0" dirty="0" smtClean="0">
                <a:latin typeface="Segoe"/>
              </a:rPr>
              <a:t> </a:t>
            </a:r>
            <a:r>
              <a:rPr lang="en-US" sz="1200" kern="1200" dirty="0" smtClean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and</a:t>
            </a:r>
            <a:r>
              <a:rPr lang="en-US" baseline="0" dirty="0" smtClean="0">
                <a:latin typeface="Segoe"/>
              </a:rPr>
              <a:t> </a:t>
            </a:r>
            <a:r>
              <a:rPr lang="en-US" sz="1200" kern="1200" dirty="0" smtClean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Secondary</a:t>
            </a:r>
            <a:r>
              <a:rPr lang="en-US" baseline="0" dirty="0" smtClean="0">
                <a:latin typeface="Segoe"/>
              </a:rPr>
              <a:t> </a:t>
            </a:r>
            <a:r>
              <a:rPr lang="en-US" sz="1200" kern="1200" dirty="0" smtClean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Education</a:t>
            </a:r>
            <a:endParaRPr lang="en-US" sz="1200" kern="1200" dirty="0">
              <a:solidFill>
                <a:schemeClr val="tx1">
                  <a:tint val="75000"/>
                </a:schemeClr>
              </a:solidFill>
              <a:latin typeface="Segoe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02730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07012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713B8FF0-B949-418A-B884-7856ED3FF0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altLang="zh-CN" dirty="0" smtClean="0"/>
              <a:t>Click here to edit master title</a:t>
            </a:r>
            <a:endParaRPr lang="zh-CN" altLang="en-US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D3B3FFB-82AC-4EC9-A398-722C2D7E76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altLang="zh-CN" dirty="0" smtClean="0"/>
              <a:t>Click here to edit text</a:t>
            </a:r>
            <a:endParaRPr lang="zh-CN" altLang="en-US" dirty="0"/>
          </a:p>
          <a:p>
            <a:pPr lvl="1"/>
            <a:r>
              <a:rPr lang="en-US" altLang="zh-CN" dirty="0" smtClean="0"/>
              <a:t>Second level</a:t>
            </a:r>
            <a:endParaRPr lang="zh-CN" altLang="en-US" dirty="0"/>
          </a:p>
          <a:p>
            <a:pPr lvl="2"/>
            <a:r>
              <a:rPr lang="en-US" altLang="zh-CN" dirty="0" smtClean="0"/>
              <a:t>Third level</a:t>
            </a:r>
            <a:endParaRPr lang="zh-CN" altLang="en-US" dirty="0"/>
          </a:p>
          <a:p>
            <a:pPr lvl="3"/>
            <a:r>
              <a:rPr lang="en-US" altLang="zh-CN" dirty="0" smtClean="0"/>
              <a:t>Forth level</a:t>
            </a:r>
            <a:endParaRPr lang="zh-CN" altLang="en-US" dirty="0"/>
          </a:p>
          <a:p>
            <a:pPr lvl="4"/>
            <a:r>
              <a:rPr lang="en-US" altLang="zh-CN" dirty="0" smtClean="0"/>
              <a:t>Fifth level</a:t>
            </a:r>
            <a:endParaRPr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1977E61-00A2-43A0-9328-9D066838A9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4668EC-92F0-4572-9577-023BA49E05D2}" type="datetime1">
              <a:rPr lang="en-US" altLang="zh-CN" smtClean="0"/>
              <a:pPr/>
              <a:t>8/15/2018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C850DC4-B6F4-4C90-A6C9-8DF7DE7F5E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C65AC83-998D-49FC-8885-4FB383A937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27229C-EC7B-4063-A33B-28A5E87E32E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8416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5" r:id="rId3"/>
    <p:sldLayoutId id="2147483661" r:id="rId4"/>
    <p:sldLayoutId id="2147483660" r:id="rId5"/>
    <p:sldLayoutId id="2147483664" r:id="rId6"/>
    <p:sldLayoutId id="2147483652" r:id="rId7"/>
    <p:sldLayoutId id="2147483657" r:id="rId8"/>
    <p:sldLayoutId id="2147483654" r:id="rId9"/>
    <p:sldLayoutId id="2147483663" r:id="rId10"/>
    <p:sldLayoutId id="2147483662" r:id="rId11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kern="1200" baseline="0">
          <a:solidFill>
            <a:schemeClr val="tx1"/>
          </a:solidFill>
          <a:latin typeface="Segoe UI Semibold" panose="020B0702040204020203" pitchFamily="34" charset="0"/>
          <a:ea typeface="+mj-ea"/>
          <a:cs typeface="Segoe UI Semibold" panose="020B07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E38526"/>
        </a:buClr>
        <a:buFont typeface="Arial" panose="020B0604020202020204" pitchFamily="34" charset="0"/>
        <a:buChar char="•"/>
        <a:defRPr sz="3200" kern="1200" baseline="0">
          <a:solidFill>
            <a:schemeClr val="accent1">
              <a:lumMod val="50000"/>
            </a:schemeClr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1pPr>
      <a:lvl2pPr marL="736600" indent="-279400" algn="l" defTabSz="914400" rtl="0" eaLnBrk="1" latinLnBrk="0" hangingPunct="1">
        <a:lnSpc>
          <a:spcPct val="90000"/>
        </a:lnSpc>
        <a:spcBef>
          <a:spcPts val="500"/>
        </a:spcBef>
        <a:buClr>
          <a:srgbClr val="E38526"/>
        </a:buClr>
        <a:buFont typeface="Courier New" panose="02070309020205020404" pitchFamily="49" charset="0"/>
        <a:buChar char="o"/>
        <a:defRPr sz="2800" kern="1200">
          <a:solidFill>
            <a:schemeClr val="accent1">
              <a:lumMod val="50000"/>
            </a:schemeClr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E38526"/>
        </a:buClr>
        <a:buFont typeface="Wingdings" panose="05000000000000000000" pitchFamily="2" charset="2"/>
        <a:buChar char="§"/>
        <a:defRPr sz="2400" kern="1200">
          <a:solidFill>
            <a:schemeClr val="accent1">
              <a:lumMod val="50000"/>
            </a:schemeClr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3pPr>
      <a:lvl4pPr marL="1651000" indent="-279400" algn="l" defTabSz="914400" rtl="0" eaLnBrk="1" latinLnBrk="0" hangingPunct="1">
        <a:lnSpc>
          <a:spcPct val="90000"/>
        </a:lnSpc>
        <a:spcBef>
          <a:spcPts val="500"/>
        </a:spcBef>
        <a:buClr>
          <a:srgbClr val="E38526"/>
        </a:buClr>
        <a:buFont typeface="Wingdings" panose="05000000000000000000" pitchFamily="2" charset="2"/>
        <a:buChar char="Ø"/>
        <a:defRPr sz="2000" kern="1200">
          <a:solidFill>
            <a:schemeClr val="accent1">
              <a:lumMod val="50000"/>
            </a:schemeClr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4pPr>
      <a:lvl5pPr marL="2116138" indent="-287338" algn="l" defTabSz="914400" rtl="0" eaLnBrk="1" latinLnBrk="0" hangingPunct="1">
        <a:lnSpc>
          <a:spcPct val="90000"/>
        </a:lnSpc>
        <a:spcBef>
          <a:spcPts val="500"/>
        </a:spcBef>
        <a:buClr>
          <a:srgbClr val="E38526"/>
        </a:buClr>
        <a:buFont typeface="Wingdings" panose="05000000000000000000" pitchFamily="2" charset="2"/>
        <a:buChar char="v"/>
        <a:defRPr sz="2000" kern="1200">
          <a:solidFill>
            <a:schemeClr val="accent1">
              <a:lumMod val="50000"/>
            </a:schemeClr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sz="3200" dirty="0" smtClean="0">
                <a:latin typeface="Segoe SemiBold" panose="020B0703040204020203" pitchFamily="34" charset="0"/>
                <a:cs typeface="Segoe SemiBold" panose="020B0703040204020203" pitchFamily="34" charset="0"/>
              </a:rPr>
              <a:t>ELE PROPOSED REGULATIONS</a:t>
            </a: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5502" y="3214167"/>
            <a:ext cx="6659592" cy="826214"/>
          </a:xfrm>
        </p:spPr>
        <p:txBody>
          <a:bodyPr/>
          <a:lstStyle/>
          <a:p>
            <a:r>
              <a:rPr lang="en-US" altLang="en-US" sz="2000" dirty="0"/>
              <a:t>Board of Elementary and </a:t>
            </a:r>
          </a:p>
          <a:p>
            <a:r>
              <a:rPr lang="en-US" altLang="en-US" sz="2000" dirty="0"/>
              <a:t>Secondary Education </a:t>
            </a:r>
          </a:p>
          <a:p>
            <a:r>
              <a:rPr lang="en-US" altLang="en-US" sz="2000" dirty="0" smtClean="0"/>
              <a:t>June 26, </a:t>
            </a:r>
            <a:r>
              <a:rPr lang="en-US" altLang="en-US" sz="2000" dirty="0"/>
              <a:t>2018</a:t>
            </a:r>
          </a:p>
        </p:txBody>
      </p:sp>
    </p:spTree>
    <p:extLst>
      <p:ext uri="{BB962C8B-B14F-4D97-AF65-F5344CB8AC3E}">
        <p14:creationId xmlns:p14="http://schemas.microsoft.com/office/powerpoint/2010/main" val="2190991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374710" y="2188701"/>
            <a:ext cx="7829811" cy="1325563"/>
          </a:xfrm>
        </p:spPr>
        <p:txBody>
          <a:bodyPr/>
          <a:lstStyle/>
          <a:p>
            <a:r>
              <a:rPr lang="en-US" altLang="zh-CN" sz="4000" dirty="0">
                <a:solidFill>
                  <a:schemeClr val="accent1">
                    <a:lumMod val="50000"/>
                  </a:schemeClr>
                </a:solidFill>
              </a:rPr>
              <a:t>Proposed LOOK Act </a:t>
            </a:r>
            <a:r>
              <a:rPr lang="en-US" altLang="zh-CN" sz="4000" dirty="0" smtClean="0">
                <a:solidFill>
                  <a:schemeClr val="accent1">
                    <a:lumMod val="50000"/>
                  </a:schemeClr>
                </a:solidFill>
              </a:rPr>
              <a:t>Regulations</a:t>
            </a:r>
            <a:endParaRPr lang="en-US" sz="4000" dirty="0"/>
          </a:p>
        </p:txBody>
      </p:sp>
      <p:sp>
        <p:nvSpPr>
          <p:cNvPr id="2" name="Rectangle 1"/>
          <p:cNvSpPr/>
          <p:nvPr/>
        </p:nvSpPr>
        <p:spPr>
          <a:xfrm>
            <a:off x="504967" y="2593075"/>
            <a:ext cx="122829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6000" dirty="0" smtClean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03</a:t>
            </a:r>
            <a:endParaRPr lang="zh-CN" altLang="en-US" sz="6000" dirty="0">
              <a:solidFill>
                <a:schemeClr val="bg1"/>
              </a:solidFill>
              <a:latin typeface="Segoe SemiBold" panose="020B0703040204020203" pitchFamily="34" charset="0"/>
              <a:cs typeface="Segoe SemiBold" panose="020B0703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7237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LOOK Act Regulations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English Learner Programs (603 CMR 14.04)</a:t>
            </a:r>
          </a:p>
          <a:p>
            <a:endParaRPr lang="en-US" dirty="0" smtClean="0"/>
          </a:p>
          <a:p>
            <a:r>
              <a:rPr lang="en-US" dirty="0" smtClean="0"/>
              <a:t>English Learner Parent Advisory Councils (603 CMR 14.09)</a:t>
            </a:r>
          </a:p>
          <a:p>
            <a:endParaRPr lang="en-US" dirty="0" smtClean="0"/>
          </a:p>
          <a:p>
            <a:r>
              <a:rPr lang="en-US" dirty="0" smtClean="0"/>
              <a:t>Bilingual Education Endorsement (603 CMR 7.14 and 7.15)</a:t>
            </a:r>
          </a:p>
          <a:p>
            <a:endParaRPr lang="en-US" dirty="0" smtClean="0"/>
          </a:p>
          <a:p>
            <a:r>
              <a:rPr lang="en-US" dirty="0" smtClean="0"/>
              <a:t>State Seal of Biliteracy (603 CMR 31.07)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98909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English Learner Programs (</a:t>
            </a:r>
            <a:r>
              <a:rPr lang="en-US" sz="2800" dirty="0"/>
              <a:t>603 CMR </a:t>
            </a:r>
            <a:r>
              <a:rPr lang="en-US" sz="2800" dirty="0" smtClean="0"/>
              <a:t>14.04)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Establishes the process that districts and the Department will use when a district applies to offer a new Sheltered English Immersion (SEI) program or an alternative English learner education program. </a:t>
            </a:r>
          </a:p>
          <a:p>
            <a:r>
              <a:rPr lang="en-US" sz="2800" dirty="0" smtClean="0"/>
              <a:t>As </a:t>
            </a:r>
            <a:r>
              <a:rPr lang="en-US" sz="2800" dirty="0"/>
              <a:t>a result of public </a:t>
            </a:r>
            <a:r>
              <a:rPr lang="en-US" sz="2800" dirty="0" smtClean="0"/>
              <a:t>comments: </a:t>
            </a:r>
          </a:p>
          <a:p>
            <a:pPr lvl="1"/>
            <a:r>
              <a:rPr lang="en-US" sz="2400" dirty="0" smtClean="0"/>
              <a:t>Minimal comments received - no changes to draft regulations. </a:t>
            </a:r>
            <a:endParaRPr lang="en-US" sz="2400" dirty="0"/>
          </a:p>
          <a:p>
            <a:pPr marL="457200" lvl="1" indent="0">
              <a:spcBef>
                <a:spcPts val="0"/>
              </a:spcBef>
              <a:buNone/>
            </a:pPr>
            <a:endParaRPr lang="en-US" sz="2400" dirty="0"/>
          </a:p>
          <a:p>
            <a:pPr lvl="1"/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229C-EC7B-4063-A33B-28A5E87E32ED}" type="slidenum">
              <a:rPr lang="zh-CN" altLang="en-US" smtClean="0"/>
              <a:pPr/>
              <a:t>12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71095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 smtClean="0"/>
              <a:t>English </a:t>
            </a:r>
            <a:r>
              <a:rPr lang="en-US" sz="2800" b="1" dirty="0"/>
              <a:t>Learner Parent Advisory </a:t>
            </a:r>
            <a:r>
              <a:rPr lang="en-US" sz="2800" b="1" dirty="0" smtClean="0"/>
              <a:t>Councils: Proposed Regulations </a:t>
            </a:r>
            <a:br>
              <a:rPr lang="en-US" sz="2800" b="1" dirty="0" smtClean="0"/>
            </a:br>
            <a:r>
              <a:rPr lang="en-US" sz="2800" b="1" dirty="0" smtClean="0"/>
              <a:t>(</a:t>
            </a:r>
            <a:r>
              <a:rPr lang="en-US" sz="2800" dirty="0"/>
              <a:t>603 CMR </a:t>
            </a:r>
            <a:r>
              <a:rPr lang="en-US" sz="2800" dirty="0" smtClean="0"/>
              <a:t>14.09)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Specifies which districts and schools are required to establish EL parent advisory councils and notification requirements and references duties of such councils under the LOOK Act. </a:t>
            </a:r>
          </a:p>
          <a:p>
            <a:pPr lvl="1"/>
            <a:r>
              <a:rPr lang="en-US" sz="2400" dirty="0" smtClean="0"/>
              <a:t>Districts with 100 </a:t>
            </a:r>
            <a:r>
              <a:rPr lang="en-US" sz="2400" dirty="0"/>
              <a:t>or more </a:t>
            </a:r>
            <a:r>
              <a:rPr lang="en-US" sz="2400" dirty="0" smtClean="0"/>
              <a:t>ELs or 5</a:t>
            </a:r>
            <a:r>
              <a:rPr lang="en-US" sz="2400" dirty="0"/>
              <a:t>% of student </a:t>
            </a:r>
            <a:r>
              <a:rPr lang="en-US" sz="2400" dirty="0" smtClean="0"/>
              <a:t>body</a:t>
            </a:r>
          </a:p>
          <a:p>
            <a:pPr lvl="1"/>
            <a:r>
              <a:rPr lang="en-US" sz="2400" dirty="0" smtClean="0"/>
              <a:t>Schools that are underperforming </a:t>
            </a:r>
            <a:r>
              <a:rPr lang="en-US" sz="2400" dirty="0"/>
              <a:t>and chronically underperforming </a:t>
            </a:r>
            <a:r>
              <a:rPr lang="en-US" sz="2400" dirty="0" smtClean="0"/>
              <a:t>with </a:t>
            </a:r>
            <a:r>
              <a:rPr lang="en-US" sz="2400" dirty="0"/>
              <a:t>ELE programs </a:t>
            </a:r>
          </a:p>
          <a:p>
            <a:r>
              <a:rPr lang="en-US" sz="2800" dirty="0" smtClean="0"/>
              <a:t>As </a:t>
            </a:r>
            <a:r>
              <a:rPr lang="en-US" sz="2800" dirty="0"/>
              <a:t>a result of public </a:t>
            </a:r>
            <a:r>
              <a:rPr lang="en-US" sz="2800" dirty="0" smtClean="0"/>
              <a:t>comments:</a:t>
            </a:r>
            <a:endParaRPr lang="en-US" sz="2800" dirty="0"/>
          </a:p>
          <a:p>
            <a:pPr lvl="1"/>
            <a:r>
              <a:rPr lang="en-US" sz="2400" dirty="0" smtClean="0"/>
              <a:t>Minimal comments received - no </a:t>
            </a:r>
            <a:r>
              <a:rPr lang="en-US" sz="2400" dirty="0"/>
              <a:t>changes to draft regulations. </a:t>
            </a:r>
            <a:endParaRPr lang="en-US" dirty="0" smtClean="0"/>
          </a:p>
          <a:p>
            <a:pPr lvl="0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229C-EC7B-4063-A33B-28A5E87E32ED}" type="slidenum">
              <a:rPr lang="zh-CN" altLang="en-US" smtClean="0"/>
              <a:pPr/>
              <a:t>13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991522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7743" y="488430"/>
            <a:ext cx="11370972" cy="679905"/>
          </a:xfrm>
        </p:spPr>
        <p:txBody>
          <a:bodyPr/>
          <a:lstStyle/>
          <a:p>
            <a:r>
              <a:rPr lang="en-US" sz="2800" b="1" dirty="0" smtClean="0"/>
              <a:t>Bilingual Education Endorsement: Proposed Regulations               (</a:t>
            </a:r>
            <a:r>
              <a:rPr lang="en-US" sz="2800" dirty="0"/>
              <a:t>603 CMR 7.14 and </a:t>
            </a:r>
            <a:r>
              <a:rPr lang="en-US" sz="2800" dirty="0" smtClean="0"/>
              <a:t>7.15)</a:t>
            </a:r>
            <a:r>
              <a:rPr lang="en-US" sz="2800" dirty="0"/>
              <a:t/>
            </a:r>
            <a:br>
              <a:rPr lang="en-US" sz="2800" dirty="0"/>
            </a:b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Establishes </a:t>
            </a:r>
            <a:r>
              <a:rPr lang="en-US" sz="2800" dirty="0"/>
              <a:t>the Bilingual Education endorsement and </a:t>
            </a:r>
            <a:r>
              <a:rPr lang="en-US" sz="2800" dirty="0" smtClean="0"/>
              <a:t>outlines </a:t>
            </a:r>
            <a:r>
              <a:rPr lang="en-US" sz="2800" dirty="0"/>
              <a:t>the requirements </a:t>
            </a:r>
            <a:r>
              <a:rPr lang="en-US" sz="2800" dirty="0" smtClean="0"/>
              <a:t>for educators </a:t>
            </a:r>
          </a:p>
          <a:p>
            <a:r>
              <a:rPr lang="en-US" sz="2800" dirty="0" smtClean="0"/>
              <a:t>Clarifies the settings in which educators will need the SEI or Bilingual Education endorsements, and </a:t>
            </a:r>
          </a:p>
          <a:p>
            <a:r>
              <a:rPr lang="en-US" sz="2800" dirty="0" smtClean="0"/>
              <a:t>Allows </a:t>
            </a:r>
            <a:r>
              <a:rPr lang="en-US" sz="2800" dirty="0"/>
              <a:t>the Commissioner to issue a one-year waiver of the Bilingual Education Endorsement requirements under certain </a:t>
            </a:r>
            <a:r>
              <a:rPr lang="en-US" sz="2800" dirty="0" smtClean="0"/>
              <a:t>circumstances.</a:t>
            </a:r>
            <a:endParaRPr lang="en-US" sz="2800" dirty="0"/>
          </a:p>
          <a:p>
            <a:r>
              <a:rPr lang="en-US" sz="2800" dirty="0" smtClean="0"/>
              <a:t>As a result of public comments, the revised proposed regulations: </a:t>
            </a:r>
          </a:p>
          <a:p>
            <a:pPr lvl="1"/>
            <a:r>
              <a:rPr lang="en-US" sz="2400" dirty="0" smtClean="0"/>
              <a:t>Reduce </a:t>
            </a:r>
            <a:r>
              <a:rPr lang="en-US" sz="2400" dirty="0"/>
              <a:t>the number of hours </a:t>
            </a:r>
            <a:r>
              <a:rPr lang="en-US" sz="2400" dirty="0" smtClean="0"/>
              <a:t>of field-based experience to </a:t>
            </a:r>
            <a:r>
              <a:rPr lang="en-US" sz="2400" dirty="0"/>
              <a:t>earn the Bilingual Education Endorsement from 150 </a:t>
            </a:r>
            <a:r>
              <a:rPr lang="en-US" sz="2400" dirty="0" smtClean="0"/>
              <a:t>to 75 hours. </a:t>
            </a:r>
          </a:p>
          <a:p>
            <a:pPr lvl="1"/>
            <a:r>
              <a:rPr lang="en-US" sz="2400" dirty="0" smtClean="0"/>
              <a:t>Extend the timeline for “grandfathered” applications to June 2020.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229C-EC7B-4063-A33B-28A5E87E32ED}" type="slidenum">
              <a:rPr lang="zh-CN" altLang="en-US" smtClean="0"/>
              <a:pPr/>
              <a:t>14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415028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/>
            </a:r>
            <a:br>
              <a:rPr lang="en-US" b="1" dirty="0"/>
            </a:br>
            <a:r>
              <a:rPr lang="en-US" b="1" dirty="0" smtClean="0"/>
              <a:t>State </a:t>
            </a:r>
            <a:r>
              <a:rPr lang="en-US" b="1" dirty="0"/>
              <a:t>Seal of </a:t>
            </a:r>
            <a:r>
              <a:rPr lang="en-US" b="1" dirty="0" smtClean="0"/>
              <a:t>Biliteracy: Proposed Regulations (</a:t>
            </a:r>
            <a:r>
              <a:rPr lang="en-US" dirty="0"/>
              <a:t>603 CMR </a:t>
            </a:r>
            <a:r>
              <a:rPr lang="en-US" dirty="0" smtClean="0"/>
              <a:t>31.07)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Describes </a:t>
            </a:r>
            <a:r>
              <a:rPr lang="en-US" sz="2800" dirty="0"/>
              <a:t>the process and criteria districts </a:t>
            </a:r>
            <a:r>
              <a:rPr lang="en-US" sz="2800" dirty="0" smtClean="0"/>
              <a:t>will </a:t>
            </a:r>
            <a:r>
              <a:rPr lang="en-US" sz="2800" dirty="0"/>
              <a:t>use to award the State Seal of </a:t>
            </a:r>
            <a:r>
              <a:rPr lang="en-US" sz="2800" dirty="0" smtClean="0"/>
              <a:t>Biliteracy to students who </a:t>
            </a:r>
            <a:r>
              <a:rPr lang="en-US" sz="2800" dirty="0"/>
              <a:t>have attained a high level of proficiency in English and </a:t>
            </a:r>
            <a:r>
              <a:rPr lang="en-US" sz="2800" dirty="0" smtClean="0"/>
              <a:t>one or more other language(s).</a:t>
            </a:r>
          </a:p>
          <a:p>
            <a:r>
              <a:rPr lang="en-US" sz="2800" dirty="0"/>
              <a:t>As a result of public </a:t>
            </a:r>
            <a:r>
              <a:rPr lang="en-US" sz="2800" dirty="0" smtClean="0"/>
              <a:t>comments, the revised proposed regulations: </a:t>
            </a:r>
            <a:endParaRPr lang="en-US" sz="2800" dirty="0"/>
          </a:p>
          <a:p>
            <a:pPr lvl="1"/>
            <a:r>
              <a:rPr lang="en-US" sz="2100" dirty="0" smtClean="0"/>
              <a:t>Provide </a:t>
            </a:r>
            <a:r>
              <a:rPr lang="en-US" sz="2100" dirty="0"/>
              <a:t>an option for students </a:t>
            </a:r>
            <a:r>
              <a:rPr lang="en-US" sz="2100" dirty="0" smtClean="0"/>
              <a:t>to demonstrate English proficiency through other assessments in addition to MCAS. </a:t>
            </a:r>
          </a:p>
          <a:p>
            <a:pPr lvl="1"/>
            <a:r>
              <a:rPr lang="en-US" sz="2100" dirty="0" smtClean="0"/>
              <a:t>Afford students, including English learners, multiple opportunities to demonstrate English proficiency. </a:t>
            </a:r>
          </a:p>
          <a:p>
            <a:pPr lvl="1"/>
            <a:r>
              <a:rPr lang="en-US" sz="2100" dirty="0" smtClean="0"/>
              <a:t>Align criteria for demonstrating proficiency in a foreign language to higher </a:t>
            </a:r>
            <a:r>
              <a:rPr lang="en-US" sz="2100" dirty="0"/>
              <a:t>education standards for awarding advanced credit by examination and </a:t>
            </a:r>
            <a:r>
              <a:rPr lang="en-US" sz="2100" dirty="0" smtClean="0"/>
              <a:t>American </a:t>
            </a:r>
            <a:r>
              <a:rPr lang="en-US" sz="2100" dirty="0"/>
              <a:t>Council on the Teaching of Foreign Languages </a:t>
            </a:r>
            <a:r>
              <a:rPr lang="en-US" sz="2100" dirty="0" smtClean="0"/>
              <a:t>proficiency guidelines. </a:t>
            </a:r>
          </a:p>
          <a:p>
            <a:pPr lvl="1"/>
            <a:r>
              <a:rPr lang="en-US" sz="2100" dirty="0" smtClean="0"/>
              <a:t>Demonstrate </a:t>
            </a:r>
            <a:r>
              <a:rPr lang="en-US" sz="2100" dirty="0"/>
              <a:t>the Department’s commitment to establishing at least one additional level of distinction in </a:t>
            </a:r>
            <a:r>
              <a:rPr lang="en-US" sz="2100" dirty="0" smtClean="0"/>
              <a:t>guidance. </a:t>
            </a:r>
          </a:p>
          <a:p>
            <a:endParaRPr lang="en-US" dirty="0" smtClean="0"/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altLang="zh-CN" dirty="0" smtClean="0"/>
          </a:p>
          <a:p>
            <a:endParaRPr lang="en-US" altLang="zh-CN" dirty="0" smtClean="0"/>
          </a:p>
          <a:p>
            <a:fld id="{FF27229C-EC7B-4063-A33B-28A5E87E32ED}" type="slidenum">
              <a:rPr lang="zh-CN" altLang="en-US" smtClean="0"/>
              <a:pPr/>
              <a:t>15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106195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79175" y="2287716"/>
            <a:ext cx="3996847" cy="1325563"/>
          </a:xfrm>
        </p:spPr>
        <p:txBody>
          <a:bodyPr/>
          <a:lstStyle/>
          <a:p>
            <a:r>
              <a:rPr lang="en-US" altLang="zh-CN" sz="4400" dirty="0">
                <a:solidFill>
                  <a:schemeClr val="accent1">
                    <a:lumMod val="50000"/>
                  </a:schemeClr>
                </a:solidFill>
              </a:rPr>
              <a:t>Next </a:t>
            </a:r>
            <a:r>
              <a:rPr lang="en-US" altLang="zh-CN" sz="4400" dirty="0" smtClean="0">
                <a:solidFill>
                  <a:schemeClr val="accent1">
                    <a:lumMod val="50000"/>
                  </a:schemeClr>
                </a:solidFill>
              </a:rPr>
              <a:t>Steps</a:t>
            </a:r>
            <a:endParaRPr lang="en-US" sz="4400" dirty="0"/>
          </a:p>
        </p:txBody>
      </p:sp>
      <p:sp>
        <p:nvSpPr>
          <p:cNvPr id="2" name="Rectangle 1"/>
          <p:cNvSpPr/>
          <p:nvPr/>
        </p:nvSpPr>
        <p:spPr>
          <a:xfrm>
            <a:off x="327546" y="2606722"/>
            <a:ext cx="12282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48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04</a:t>
            </a:r>
            <a:endParaRPr lang="zh-CN" altLang="en-US" sz="4800" dirty="0">
              <a:solidFill>
                <a:schemeClr val="bg1"/>
              </a:solidFill>
              <a:latin typeface="Segoe SemiBold" panose="020B0703040204020203" pitchFamily="34" charset="0"/>
              <a:cs typeface="Segoe SemiBold" panose="020B0703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1481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</a:t>
            </a:r>
            <a:r>
              <a:rPr lang="en-US" dirty="0" smtClean="0"/>
              <a:t>Steps: Regulations and Guidance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Regulations released, pending Board vote.</a:t>
            </a:r>
          </a:p>
          <a:p>
            <a:r>
              <a:rPr lang="en-US" dirty="0"/>
              <a:t>Prior to the beginning of </a:t>
            </a:r>
            <a:r>
              <a:rPr lang="en-US" dirty="0" smtClean="0"/>
              <a:t>SY 2019, </a:t>
            </a:r>
            <a:r>
              <a:rPr lang="en-US" dirty="0"/>
              <a:t>the Department will issue guidance to assist districts in implementing the amended regulations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229C-EC7B-4063-A33B-28A5E87E32ED}" type="slidenum">
              <a:rPr lang="zh-CN" altLang="en-US" smtClean="0"/>
              <a:pPr/>
              <a:t>17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306716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871637" y="900281"/>
            <a:ext cx="10723323" cy="2554496"/>
          </a:xfrm>
        </p:spPr>
        <p:txBody>
          <a:bodyPr/>
          <a:lstStyle/>
          <a:p>
            <a:r>
              <a:rPr lang="en-US" altLang="zh-CN" sz="11500" dirty="0">
                <a:solidFill>
                  <a:schemeClr val="bg1"/>
                </a:solidFill>
                <a:latin typeface="Segoe SemiBold" panose="020B0703040204020203" pitchFamily="34" charset="0"/>
                <a:ea typeface="Segoe UI Black" panose="020B0A02040204020203" pitchFamily="34" charset="0"/>
                <a:cs typeface="Segoe SemiBold" panose="020B0703040204020203" pitchFamily="34" charset="0"/>
              </a:rPr>
              <a:t>THANK YOU</a:t>
            </a:r>
            <a:r>
              <a:rPr lang="zh-CN" altLang="en-US" sz="96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/>
            </a:r>
            <a:br>
              <a:rPr lang="zh-CN" altLang="en-US" sz="96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</a:br>
            <a:endParaRPr lang="en-US" dirty="0"/>
          </a:p>
        </p:txBody>
      </p:sp>
      <p:pic>
        <p:nvPicPr>
          <p:cNvPr id="13" name="图片 12" descr="website icon">
            <a:extLst>
              <a:ext uri="{FF2B5EF4-FFF2-40B4-BE49-F238E27FC236}">
                <a16:creationId xmlns:a16="http://schemas.microsoft.com/office/drawing/2014/main" id="{130DF23C-95E6-48AF-A183-DB17A7C7D42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5847" t="18945" r="20669" b="17724"/>
          <a:stretch/>
        </p:blipFill>
        <p:spPr>
          <a:xfrm>
            <a:off x="1953995" y="4355244"/>
            <a:ext cx="439476" cy="520388"/>
          </a:xfrm>
          <a:prstGeom prst="rect">
            <a:avLst/>
          </a:prstGeom>
        </p:spPr>
      </p:pic>
      <p:sp>
        <p:nvSpPr>
          <p:cNvPr id="14" name="文本框 13">
            <a:extLst>
              <a:ext uri="{FF2B5EF4-FFF2-40B4-BE49-F238E27FC236}">
                <a16:creationId xmlns:a16="http://schemas.microsoft.com/office/drawing/2014/main" id="{A2246D95-2355-47E1-9E27-1351EA05075A}"/>
              </a:ext>
            </a:extLst>
          </p:cNvPr>
          <p:cNvSpPr txBox="1"/>
          <p:nvPr/>
        </p:nvSpPr>
        <p:spPr>
          <a:xfrm>
            <a:off x="2320907" y="4415383"/>
            <a:ext cx="30134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www.doe.mass.edu</a:t>
            </a:r>
            <a:endParaRPr lang="zh-CN" altLang="en-US" sz="2000" dirty="0">
              <a:solidFill>
                <a:schemeClr val="bg1"/>
              </a:solidFill>
              <a:latin typeface="Segoe SemiBold" panose="020B0703040204020203" pitchFamily="34" charset="0"/>
              <a:cs typeface="Segoe SemiBold" panose="020B0703040204020203" pitchFamily="34" charset="0"/>
            </a:endParaRPr>
          </a:p>
        </p:txBody>
      </p:sp>
      <p:pic>
        <p:nvPicPr>
          <p:cNvPr id="16" name="图片 15" descr="address icon">
            <a:extLst>
              <a:ext uri="{FF2B5EF4-FFF2-40B4-BE49-F238E27FC236}">
                <a16:creationId xmlns:a16="http://schemas.microsoft.com/office/drawing/2014/main" id="{3155BFC2-CE51-4BB4-882C-F8ADA0A7E54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639" t="15745" r="18234" b="17372"/>
          <a:stretch/>
        </p:blipFill>
        <p:spPr>
          <a:xfrm flipH="1">
            <a:off x="5450435" y="4393191"/>
            <a:ext cx="439479" cy="444494"/>
          </a:xfrm>
          <a:prstGeom prst="rect">
            <a:avLst/>
          </a:prstGeom>
        </p:spPr>
      </p:pic>
      <p:sp>
        <p:nvSpPr>
          <p:cNvPr id="17" name="文本框 16">
            <a:extLst>
              <a:ext uri="{FF2B5EF4-FFF2-40B4-BE49-F238E27FC236}">
                <a16:creationId xmlns:a16="http://schemas.microsoft.com/office/drawing/2014/main" id="{5D838ABB-2920-4CCA-BBF1-F1299182F9FE}"/>
              </a:ext>
            </a:extLst>
          </p:cNvPr>
          <p:cNvSpPr txBox="1"/>
          <p:nvPr/>
        </p:nvSpPr>
        <p:spPr>
          <a:xfrm>
            <a:off x="5806772" y="4415383"/>
            <a:ext cx="50797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75 Pleasant Street, Malden, MA 02148</a:t>
            </a:r>
            <a:endParaRPr lang="zh-CN" altLang="en-US" sz="2000" dirty="0">
              <a:solidFill>
                <a:schemeClr val="bg1"/>
              </a:solidFill>
              <a:latin typeface="Segoe SemiBold" panose="020B0703040204020203" pitchFamily="34" charset="0"/>
              <a:cs typeface="Segoe SemiBold" panose="020B0703040204020203" pitchFamily="34" charset="0"/>
            </a:endParaRPr>
          </a:p>
        </p:txBody>
      </p:sp>
      <p:sp>
        <p:nvSpPr>
          <p:cNvPr id="12" name="文本框 10">
            <a:extLst>
              <a:ext uri="{FF2B5EF4-FFF2-40B4-BE49-F238E27FC236}">
                <a16:creationId xmlns:a16="http://schemas.microsoft.com/office/drawing/2014/main" id="{7702F5C2-4DC0-4CA8-AF5F-AA20DC05FA81}"/>
              </a:ext>
            </a:extLst>
          </p:cNvPr>
          <p:cNvSpPr txBox="1"/>
          <p:nvPr/>
        </p:nvSpPr>
        <p:spPr>
          <a:xfrm>
            <a:off x="4225159" y="2941813"/>
            <a:ext cx="32161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b="1" dirty="0" smtClean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Paul </a:t>
            </a:r>
            <a:r>
              <a:rPr lang="en-US" altLang="zh-CN" sz="1400" b="1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J. </a:t>
            </a:r>
            <a:r>
              <a:rPr lang="en-US" altLang="zh-CN" sz="1400" b="1" dirty="0" smtClean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Aguiar</a:t>
            </a:r>
          </a:p>
          <a:p>
            <a:pPr algn="ctr"/>
            <a:r>
              <a:rPr lang="en-US" altLang="zh-CN" sz="1400" b="1" dirty="0" smtClean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1400" b="1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Director, </a:t>
            </a:r>
            <a:r>
              <a:rPr lang="en-US" altLang="zh-CN" sz="1400" b="1" dirty="0" smtClean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OELAAA</a:t>
            </a:r>
            <a:endParaRPr lang="zh-CN" altLang="en-US" sz="1400" b="1" dirty="0">
              <a:solidFill>
                <a:schemeClr val="bg1"/>
              </a:solidFill>
              <a:latin typeface="Segoe SemiBold" panose="020B0703040204020203" pitchFamily="34" charset="0"/>
              <a:cs typeface="Segoe SemiBold" panose="020B0703040204020203" pitchFamily="34" charset="0"/>
            </a:endParaRPr>
          </a:p>
        </p:txBody>
      </p:sp>
      <p:sp>
        <p:nvSpPr>
          <p:cNvPr id="15" name="文本框 10">
            <a:extLst>
              <a:ext uri="{FF2B5EF4-FFF2-40B4-BE49-F238E27FC236}">
                <a16:creationId xmlns:a16="http://schemas.microsoft.com/office/drawing/2014/main" id="{7702F5C2-4DC0-4CA8-AF5F-AA20DC05FA81}"/>
              </a:ext>
            </a:extLst>
          </p:cNvPr>
          <p:cNvSpPr txBox="1"/>
          <p:nvPr/>
        </p:nvSpPr>
        <p:spPr>
          <a:xfrm>
            <a:off x="6850070" y="2923464"/>
            <a:ext cx="496088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  <a:latin typeface="Segoe SemiBold"/>
              </a:rPr>
              <a:t>Marnie Jain</a:t>
            </a:r>
          </a:p>
          <a:p>
            <a:pPr algn="ctr"/>
            <a:r>
              <a:rPr lang="en-US" sz="1400" b="1" dirty="0" smtClean="0">
                <a:solidFill>
                  <a:schemeClr val="bg1"/>
                </a:solidFill>
                <a:latin typeface="Segoe SemiBold"/>
              </a:rPr>
              <a:t> Supervisor of Monitoring and </a:t>
            </a:r>
            <a:br>
              <a:rPr lang="en-US" sz="1400" b="1" dirty="0" smtClean="0">
                <a:solidFill>
                  <a:schemeClr val="bg1"/>
                </a:solidFill>
                <a:latin typeface="Segoe SemiBold"/>
              </a:rPr>
            </a:br>
            <a:r>
              <a:rPr lang="en-US" sz="1400" b="1" dirty="0" smtClean="0">
                <a:solidFill>
                  <a:schemeClr val="bg1"/>
                </a:solidFill>
                <a:latin typeface="Segoe SemiBold"/>
              </a:rPr>
              <a:t>Accountability, CCTE</a:t>
            </a:r>
          </a:p>
          <a:p>
            <a:pPr algn="ctr"/>
            <a:endParaRPr lang="zh-CN" altLang="en-US" sz="1400" b="1" dirty="0">
              <a:solidFill>
                <a:schemeClr val="bg1"/>
              </a:solidFill>
              <a:latin typeface="Segoe SemiBold" panose="020B0703040204020203" pitchFamily="34" charset="0"/>
              <a:cs typeface="Segoe SemiBold" panose="020B0703040204020203" pitchFamily="34" charset="0"/>
            </a:endParaRPr>
          </a:p>
        </p:txBody>
      </p:sp>
      <p:sp>
        <p:nvSpPr>
          <p:cNvPr id="18" name="文本框 10">
            <a:extLst>
              <a:ext uri="{FF2B5EF4-FFF2-40B4-BE49-F238E27FC236}">
                <a16:creationId xmlns:a16="http://schemas.microsoft.com/office/drawing/2014/main" id="{7702F5C2-4DC0-4CA8-AF5F-AA20DC05FA81}"/>
              </a:ext>
            </a:extLst>
          </p:cNvPr>
          <p:cNvSpPr txBox="1"/>
          <p:nvPr/>
        </p:nvSpPr>
        <p:spPr>
          <a:xfrm>
            <a:off x="785388" y="2941813"/>
            <a:ext cx="32161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b="1" dirty="0" smtClean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Heather Peske </a:t>
            </a:r>
          </a:p>
          <a:p>
            <a:pPr algn="ctr"/>
            <a:r>
              <a:rPr lang="en-US" altLang="zh-CN" sz="1400" b="1" dirty="0" smtClean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Sr. Associate Commissioner, CIS</a:t>
            </a:r>
            <a:endParaRPr lang="zh-CN" altLang="en-US" sz="1400" b="1" dirty="0">
              <a:solidFill>
                <a:schemeClr val="bg1"/>
              </a:solidFill>
              <a:latin typeface="Segoe SemiBold" panose="020B0703040204020203" pitchFamily="34" charset="0"/>
              <a:cs typeface="Segoe SemiBold" panose="020B0703040204020203" pitchFamily="34" charset="0"/>
            </a:endParaRPr>
          </a:p>
        </p:txBody>
      </p:sp>
      <p:grpSp>
        <p:nvGrpSpPr>
          <p:cNvPr id="4" name="Group 3" descr="781-338-3560&#10;Heather.Peske@doe.mass.edu"/>
          <p:cNvGrpSpPr/>
          <p:nvPr/>
        </p:nvGrpSpPr>
        <p:grpSpPr>
          <a:xfrm>
            <a:off x="1035574" y="3747922"/>
            <a:ext cx="3132083" cy="607322"/>
            <a:chOff x="893379" y="3744927"/>
            <a:chExt cx="3132083" cy="607322"/>
          </a:xfrm>
        </p:grpSpPr>
        <p:pic>
          <p:nvPicPr>
            <p:cNvPr id="7" name="图片 6" descr="Phone icon">
              <a:extLst>
                <a:ext uri="{FF2B5EF4-FFF2-40B4-BE49-F238E27FC236}">
                  <a16:creationId xmlns:a16="http://schemas.microsoft.com/office/drawing/2014/main" id="{B02E2B40-C340-4A62-9DFE-7AD50B50B84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4891" t="25979" r="24249" b="25362"/>
            <a:stretch/>
          </p:blipFill>
          <p:spPr>
            <a:xfrm>
              <a:off x="933409" y="3836920"/>
              <a:ext cx="149157" cy="142707"/>
            </a:xfrm>
            <a:prstGeom prst="rect">
              <a:avLst/>
            </a:prstGeom>
          </p:spPr>
        </p:pic>
        <p:sp>
          <p:nvSpPr>
            <p:cNvPr id="8" name="文本框 7">
              <a:extLst>
                <a:ext uri="{FF2B5EF4-FFF2-40B4-BE49-F238E27FC236}">
                  <a16:creationId xmlns:a16="http://schemas.microsoft.com/office/drawing/2014/main" id="{992D2954-C2DD-4172-8B10-E4A8A6E0EFEE}"/>
                </a:ext>
              </a:extLst>
            </p:cNvPr>
            <p:cNvSpPr txBox="1"/>
            <p:nvPr/>
          </p:nvSpPr>
          <p:spPr>
            <a:xfrm>
              <a:off x="1179641" y="3744927"/>
              <a:ext cx="15891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dirty="0" smtClean="0">
                  <a:solidFill>
                    <a:schemeClr val="bg1"/>
                  </a:solidFill>
                  <a:latin typeface="Segoe SemiBold" panose="020B0703040204020203" pitchFamily="34" charset="0"/>
                  <a:cs typeface="Segoe SemiBold" panose="020B0703040204020203" pitchFamily="34" charset="0"/>
                </a:rPr>
                <a:t>781-338-3560</a:t>
              </a:r>
              <a:endParaRPr lang="zh-CN" altLang="en-US" sz="14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endParaRPr>
            </a:p>
          </p:txBody>
        </p:sp>
        <p:pic>
          <p:nvPicPr>
            <p:cNvPr id="10" name="图片 9" descr="email icon">
              <a:extLst>
                <a:ext uri="{FF2B5EF4-FFF2-40B4-BE49-F238E27FC236}">
                  <a16:creationId xmlns:a16="http://schemas.microsoft.com/office/drawing/2014/main" id="{29115377-BD10-4D4C-A9C7-0FAEFD1333B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2060" t="19266" r="18307" b="28003"/>
            <a:stretch/>
          </p:blipFill>
          <p:spPr>
            <a:xfrm>
              <a:off x="893379" y="4062347"/>
              <a:ext cx="231227" cy="204465"/>
            </a:xfrm>
            <a:prstGeom prst="rect">
              <a:avLst/>
            </a:prstGeom>
          </p:spPr>
        </p:pic>
        <p:sp>
          <p:nvSpPr>
            <p:cNvPr id="19" name="文本框 7">
              <a:extLst>
                <a:ext uri="{FF2B5EF4-FFF2-40B4-BE49-F238E27FC236}">
                  <a16:creationId xmlns:a16="http://schemas.microsoft.com/office/drawing/2014/main" id="{992D2954-C2DD-4172-8B10-E4A8A6E0EFEE}"/>
                </a:ext>
              </a:extLst>
            </p:cNvPr>
            <p:cNvSpPr txBox="1"/>
            <p:nvPr/>
          </p:nvSpPr>
          <p:spPr>
            <a:xfrm>
              <a:off x="1187670" y="4044472"/>
              <a:ext cx="283779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dirty="0" smtClean="0">
                  <a:solidFill>
                    <a:schemeClr val="bg1"/>
                  </a:solidFill>
                  <a:latin typeface="Segoe SemiBold" panose="020B0703040204020203" pitchFamily="34" charset="0"/>
                  <a:cs typeface="Segoe SemiBold" panose="020B0703040204020203" pitchFamily="34" charset="0"/>
                </a:rPr>
                <a:t>Heather.Peske@doe.mass.edu</a:t>
              </a:r>
              <a:endParaRPr lang="zh-CN" altLang="en-US" sz="14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endParaRPr>
            </a:p>
          </p:txBody>
        </p:sp>
      </p:grpSp>
      <p:grpSp>
        <p:nvGrpSpPr>
          <p:cNvPr id="2" name="Group 1" descr="781-338-3114&#10;mjain@doe.mass.edu"/>
          <p:cNvGrpSpPr/>
          <p:nvPr/>
        </p:nvGrpSpPr>
        <p:grpSpPr>
          <a:xfrm>
            <a:off x="8148758" y="3723683"/>
            <a:ext cx="2995448" cy="807002"/>
            <a:chOff x="7126014" y="3734414"/>
            <a:chExt cx="2995448" cy="807002"/>
          </a:xfrm>
        </p:grpSpPr>
        <p:pic>
          <p:nvPicPr>
            <p:cNvPr id="23" name="图片 6" descr="Phone icon">
              <a:extLst>
                <a:ext uri="{FF2B5EF4-FFF2-40B4-BE49-F238E27FC236}">
                  <a16:creationId xmlns:a16="http://schemas.microsoft.com/office/drawing/2014/main" id="{B02E2B40-C340-4A62-9DFE-7AD50B50B84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4891" t="25979" r="24249" b="25362"/>
            <a:stretch/>
          </p:blipFill>
          <p:spPr>
            <a:xfrm>
              <a:off x="7134513" y="3784368"/>
              <a:ext cx="149157" cy="142707"/>
            </a:xfrm>
            <a:prstGeom prst="rect">
              <a:avLst/>
            </a:prstGeom>
          </p:spPr>
        </p:pic>
        <p:pic>
          <p:nvPicPr>
            <p:cNvPr id="24" name="图片 9" descr="email icon">
              <a:extLst>
                <a:ext uri="{FF2B5EF4-FFF2-40B4-BE49-F238E27FC236}">
                  <a16:creationId xmlns:a16="http://schemas.microsoft.com/office/drawing/2014/main" id="{29115377-BD10-4D4C-A9C7-0FAEFD1333B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2060" t="19266" r="18307" b="28003"/>
            <a:stretch/>
          </p:blipFill>
          <p:spPr>
            <a:xfrm>
              <a:off x="7126014" y="4062347"/>
              <a:ext cx="231227" cy="204465"/>
            </a:xfrm>
            <a:prstGeom prst="rect">
              <a:avLst/>
            </a:prstGeom>
          </p:spPr>
        </p:pic>
        <p:sp>
          <p:nvSpPr>
            <p:cNvPr id="25" name="文本框 10">
              <a:extLst>
                <a:ext uri="{FF2B5EF4-FFF2-40B4-BE49-F238E27FC236}">
                  <a16:creationId xmlns:a16="http://schemas.microsoft.com/office/drawing/2014/main" id="{7702F5C2-4DC0-4CA8-AF5F-AA20DC05FA81}"/>
                </a:ext>
              </a:extLst>
            </p:cNvPr>
            <p:cNvSpPr txBox="1"/>
            <p:nvPr/>
          </p:nvSpPr>
          <p:spPr>
            <a:xfrm>
              <a:off x="7379386" y="3734414"/>
              <a:ext cx="206941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dirty="0" smtClean="0">
                  <a:solidFill>
                    <a:schemeClr val="bg1"/>
                  </a:solidFill>
                  <a:latin typeface="Segoe SemiBold" panose="020B0703040204020203" pitchFamily="34" charset="0"/>
                  <a:cs typeface="Segoe SemiBold" panose="020B0703040204020203" pitchFamily="34" charset="0"/>
                </a:rPr>
                <a:t>781-338-3114</a:t>
              </a:r>
              <a:endParaRPr lang="zh-CN" altLang="en-US" sz="14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endParaRPr>
            </a:p>
          </p:txBody>
        </p:sp>
        <p:sp>
          <p:nvSpPr>
            <p:cNvPr id="26" name="文本框 10">
              <a:extLst>
                <a:ext uri="{FF2B5EF4-FFF2-40B4-BE49-F238E27FC236}">
                  <a16:creationId xmlns:a16="http://schemas.microsoft.com/office/drawing/2014/main" id="{7702F5C2-4DC0-4CA8-AF5F-AA20DC05FA81}"/>
                </a:ext>
              </a:extLst>
            </p:cNvPr>
            <p:cNvSpPr txBox="1"/>
            <p:nvPr/>
          </p:nvSpPr>
          <p:spPr>
            <a:xfrm>
              <a:off x="7400406" y="4018196"/>
              <a:ext cx="272105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u="sng" dirty="0" smtClean="0">
                  <a:solidFill>
                    <a:schemeClr val="bg1"/>
                  </a:solidFill>
                </a:rPr>
                <a:t>mjain@doe.mass.edu</a:t>
              </a:r>
              <a:endParaRPr lang="en-US" sz="1400" dirty="0" smtClean="0">
                <a:solidFill>
                  <a:schemeClr val="bg1"/>
                </a:solidFill>
              </a:endParaRPr>
            </a:p>
            <a:p>
              <a:endParaRPr lang="zh-CN" altLang="en-US" sz="14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endParaRPr>
            </a:p>
          </p:txBody>
        </p:sp>
      </p:grpSp>
      <p:grpSp>
        <p:nvGrpSpPr>
          <p:cNvPr id="3" name="Group 2" descr="781-338-3538&#10;paguiar@doe.mass.edu"/>
          <p:cNvGrpSpPr/>
          <p:nvPr/>
        </p:nvGrpSpPr>
        <p:grpSpPr>
          <a:xfrm>
            <a:off x="4836940" y="3715624"/>
            <a:ext cx="2396359" cy="560026"/>
            <a:chOff x="4367048" y="3729160"/>
            <a:chExt cx="2396359" cy="560026"/>
          </a:xfrm>
        </p:grpSpPr>
        <p:pic>
          <p:nvPicPr>
            <p:cNvPr id="20" name="图片 9" descr="email icon">
              <a:extLst>
                <a:ext uri="{FF2B5EF4-FFF2-40B4-BE49-F238E27FC236}">
                  <a16:creationId xmlns:a16="http://schemas.microsoft.com/office/drawing/2014/main" id="{29115377-BD10-4D4C-A9C7-0FAEFD1333B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2060" t="19266" r="18307" b="28003"/>
            <a:stretch/>
          </p:blipFill>
          <p:spPr>
            <a:xfrm>
              <a:off x="4367048" y="4036072"/>
              <a:ext cx="231227" cy="204465"/>
            </a:xfrm>
            <a:prstGeom prst="rect">
              <a:avLst/>
            </a:prstGeom>
          </p:spPr>
        </p:pic>
        <p:pic>
          <p:nvPicPr>
            <p:cNvPr id="21" name="图片 6" descr="Phone icon">
              <a:extLst>
                <a:ext uri="{FF2B5EF4-FFF2-40B4-BE49-F238E27FC236}">
                  <a16:creationId xmlns:a16="http://schemas.microsoft.com/office/drawing/2014/main" id="{B02E2B40-C340-4A62-9DFE-7AD50B50B84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4891" t="25979" r="24249" b="25362"/>
            <a:stretch/>
          </p:blipFill>
          <p:spPr>
            <a:xfrm>
              <a:off x="4407078" y="3810644"/>
              <a:ext cx="149157" cy="142707"/>
            </a:xfrm>
            <a:prstGeom prst="rect">
              <a:avLst/>
            </a:prstGeom>
          </p:spPr>
        </p:pic>
        <p:sp>
          <p:nvSpPr>
            <p:cNvPr id="22" name="文本框 10">
              <a:extLst>
                <a:ext uri="{FF2B5EF4-FFF2-40B4-BE49-F238E27FC236}">
                  <a16:creationId xmlns:a16="http://schemas.microsoft.com/office/drawing/2014/main" id="{7702F5C2-4DC0-4CA8-AF5F-AA20DC05FA81}"/>
                </a:ext>
              </a:extLst>
            </p:cNvPr>
            <p:cNvSpPr txBox="1"/>
            <p:nvPr/>
          </p:nvSpPr>
          <p:spPr>
            <a:xfrm>
              <a:off x="4693993" y="3729160"/>
              <a:ext cx="206941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dirty="0" smtClean="0">
                  <a:solidFill>
                    <a:schemeClr val="bg1"/>
                  </a:solidFill>
                  <a:latin typeface="Segoe SemiBold" panose="020B0703040204020203" pitchFamily="34" charset="0"/>
                  <a:cs typeface="Segoe SemiBold" panose="020B0703040204020203" pitchFamily="34" charset="0"/>
                </a:rPr>
                <a:t>781-338-3538</a:t>
              </a:r>
              <a:endParaRPr lang="zh-CN" altLang="en-US" sz="14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endParaRPr>
            </a:p>
          </p:txBody>
        </p:sp>
        <p:sp>
          <p:nvSpPr>
            <p:cNvPr id="27" name="文本框 10">
              <a:extLst>
                <a:ext uri="{FF2B5EF4-FFF2-40B4-BE49-F238E27FC236}">
                  <a16:creationId xmlns:a16="http://schemas.microsoft.com/office/drawing/2014/main" id="{7702F5C2-4DC0-4CA8-AF5F-AA20DC05FA81}"/>
                </a:ext>
              </a:extLst>
            </p:cNvPr>
            <p:cNvSpPr txBox="1"/>
            <p:nvPr/>
          </p:nvSpPr>
          <p:spPr>
            <a:xfrm>
              <a:off x="4662461" y="3981409"/>
              <a:ext cx="206941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dirty="0">
                  <a:solidFill>
                    <a:schemeClr val="bg1"/>
                  </a:solidFill>
                  <a:latin typeface="Segoe SemiBold" panose="020B0703040204020203" pitchFamily="34" charset="0"/>
                  <a:cs typeface="Segoe SemiBold" panose="020B0703040204020203" pitchFamily="34" charset="0"/>
                </a:rPr>
                <a:t>paguiar@doe.mass.edu</a:t>
              </a:r>
              <a:endParaRPr lang="zh-CN" altLang="en-US" sz="14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98385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75356" y="2820319"/>
            <a:ext cx="2493723" cy="1325563"/>
          </a:xfrm>
        </p:spPr>
        <p:txBody>
          <a:bodyPr/>
          <a:lstStyle/>
          <a:p>
            <a:r>
              <a:rPr lang="en-US" altLang="zh-CN" sz="3200" dirty="0" smtClean="0">
                <a:solidFill>
                  <a:schemeClr val="bg1"/>
                </a:solidFill>
                <a:latin typeface="Segoe SemiBold" panose="020B0703040204020203" pitchFamily="34" charset="0"/>
                <a:ea typeface="Segoe UI Black" panose="020B0A02040204020203" pitchFamily="34" charset="0"/>
                <a:cs typeface="Segoe SemiBold" panose="020B0703040204020203" pitchFamily="34" charset="0"/>
              </a:rPr>
              <a:t>CONTENTS</a:t>
            </a:r>
            <a:endParaRPr lang="en-US" sz="3200" dirty="0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C0795994-20AF-4E22-89F5-60153C5543DF}"/>
              </a:ext>
            </a:extLst>
          </p:cNvPr>
          <p:cNvSpPr/>
          <p:nvPr/>
        </p:nvSpPr>
        <p:spPr>
          <a:xfrm>
            <a:off x="3061064" y="652816"/>
            <a:ext cx="809458" cy="809458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>
                <a:latin typeface="Segoe SemiBold" panose="020B0703040204020203" pitchFamily="34" charset="0"/>
                <a:cs typeface="Segoe SemiBold" panose="020B0703040204020203" pitchFamily="34" charset="0"/>
              </a:rPr>
              <a:t>01</a:t>
            </a:r>
            <a:endParaRPr lang="zh-CN" altLang="en-US" sz="3200" dirty="0">
              <a:latin typeface="Segoe SemiBold" panose="020B0703040204020203" pitchFamily="34" charset="0"/>
              <a:cs typeface="Segoe SemiBold" panose="020B0703040204020203" pitchFamily="34" charset="0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73115394-DBAC-4972-899F-89A1E17FA883}"/>
              </a:ext>
            </a:extLst>
          </p:cNvPr>
          <p:cNvSpPr txBox="1"/>
          <p:nvPr/>
        </p:nvSpPr>
        <p:spPr>
          <a:xfrm>
            <a:off x="3918853" y="652816"/>
            <a:ext cx="7981410" cy="809458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>
            <a:defPPr>
              <a:defRPr lang="zh-CN"/>
            </a:defPPr>
            <a:lvl1pPr>
              <a:defRPr sz="4800">
                <a:solidFill>
                  <a:schemeClr val="bg1"/>
                </a:solidFill>
                <a:latin typeface="Segoe SemiBold" panose="020B0703040204020203" pitchFamily="34" charset="0"/>
                <a:ea typeface="Segoe UI Black" panose="020B0A02040204020203" pitchFamily="34" charset="0"/>
                <a:cs typeface="Segoe SemiBold" panose="020B0703040204020203" pitchFamily="34" charset="0"/>
              </a:defRPr>
            </a:lvl1pPr>
          </a:lstStyle>
          <a:p>
            <a:r>
              <a:rPr lang="en-US" altLang="zh-CN" sz="3200" dirty="0" smtClean="0">
                <a:solidFill>
                  <a:schemeClr val="accent1">
                    <a:lumMod val="50000"/>
                  </a:schemeClr>
                </a:solidFill>
              </a:rPr>
              <a:t>Introduction and Public Comments</a:t>
            </a:r>
            <a:endParaRPr lang="zh-CN" altLang="en-US" sz="3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8F780B69-F97B-4D0D-8F5F-78444E7DF0F0}"/>
              </a:ext>
            </a:extLst>
          </p:cNvPr>
          <p:cNvSpPr/>
          <p:nvPr/>
        </p:nvSpPr>
        <p:spPr>
          <a:xfrm>
            <a:off x="3061063" y="1873080"/>
            <a:ext cx="809459" cy="809459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>
                <a:latin typeface="Segoe SemiBold" panose="020B0703040204020203" pitchFamily="34" charset="0"/>
                <a:cs typeface="Segoe SemiBold" panose="020B0703040204020203" pitchFamily="34" charset="0"/>
              </a:rPr>
              <a:t>02</a:t>
            </a:r>
            <a:endParaRPr lang="zh-CN" altLang="en-US" sz="3200" dirty="0">
              <a:latin typeface="Segoe SemiBold" panose="020B0703040204020203" pitchFamily="34" charset="0"/>
              <a:cs typeface="Segoe SemiBold" panose="020B0703040204020203" pitchFamily="34" charset="0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EBB88417-3982-47EE-8B46-D25117B6C604}"/>
              </a:ext>
            </a:extLst>
          </p:cNvPr>
          <p:cNvSpPr txBox="1"/>
          <p:nvPr/>
        </p:nvSpPr>
        <p:spPr>
          <a:xfrm>
            <a:off x="3918853" y="1873080"/>
            <a:ext cx="7981410" cy="809459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>
            <a:defPPr>
              <a:defRPr lang="zh-CN"/>
            </a:defPPr>
            <a:lvl1pPr>
              <a:defRPr sz="4800">
                <a:solidFill>
                  <a:schemeClr val="bg1"/>
                </a:solidFill>
                <a:latin typeface="Segoe SemiBold" panose="020B0703040204020203" pitchFamily="34" charset="0"/>
                <a:ea typeface="Segoe UI Black" panose="020B0A02040204020203" pitchFamily="34" charset="0"/>
                <a:cs typeface="Segoe SemiBold" panose="020B0703040204020203" pitchFamily="34" charset="0"/>
              </a:defRPr>
            </a:lvl1pPr>
          </a:lstStyle>
          <a:p>
            <a:r>
              <a:rPr lang="en-US" altLang="zh-CN" sz="3200" dirty="0">
                <a:solidFill>
                  <a:schemeClr val="accent1">
                    <a:lumMod val="50000"/>
                  </a:schemeClr>
                </a:solidFill>
              </a:rPr>
              <a:t>Proposed SEI Endorsement for </a:t>
            </a:r>
            <a:r>
              <a:rPr lang="en-US" altLang="zh-CN" sz="3200" dirty="0" smtClean="0">
                <a:solidFill>
                  <a:schemeClr val="accent1">
                    <a:lumMod val="50000"/>
                  </a:schemeClr>
                </a:solidFill>
              </a:rPr>
              <a:t>Career Vocational </a:t>
            </a:r>
            <a:r>
              <a:rPr lang="en-US" altLang="zh-CN" sz="3200" dirty="0">
                <a:solidFill>
                  <a:schemeClr val="accent1">
                    <a:lumMod val="50000"/>
                  </a:schemeClr>
                </a:solidFill>
              </a:rPr>
              <a:t>Technical Educators </a:t>
            </a:r>
            <a:r>
              <a:rPr lang="en-US" altLang="zh-CN" sz="3200" dirty="0" smtClean="0">
                <a:solidFill>
                  <a:schemeClr val="accent1">
                    <a:lumMod val="50000"/>
                  </a:schemeClr>
                </a:solidFill>
              </a:rPr>
              <a:t>Regulations</a:t>
            </a: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8EED5C95-0E4E-4512-8773-6CA4934A6C58}"/>
              </a:ext>
            </a:extLst>
          </p:cNvPr>
          <p:cNvSpPr/>
          <p:nvPr/>
        </p:nvSpPr>
        <p:spPr>
          <a:xfrm>
            <a:off x="3061062" y="3110799"/>
            <a:ext cx="809459" cy="809459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>
                <a:latin typeface="Segoe SemiBold" panose="020B0703040204020203" pitchFamily="34" charset="0"/>
                <a:cs typeface="Segoe SemiBold" panose="020B0703040204020203" pitchFamily="34" charset="0"/>
              </a:rPr>
              <a:t>03</a:t>
            </a:r>
            <a:endParaRPr lang="zh-CN" altLang="en-US" sz="3200" dirty="0">
              <a:latin typeface="Segoe SemiBold" panose="020B0703040204020203" pitchFamily="34" charset="0"/>
              <a:cs typeface="Segoe SemiBold" panose="020B0703040204020203" pitchFamily="34" charset="0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2EAD39A1-22F8-4668-9D3F-D036B2AB825E}"/>
              </a:ext>
            </a:extLst>
          </p:cNvPr>
          <p:cNvSpPr txBox="1"/>
          <p:nvPr/>
        </p:nvSpPr>
        <p:spPr>
          <a:xfrm>
            <a:off x="3918853" y="3110800"/>
            <a:ext cx="7981410" cy="809458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>
            <a:defPPr>
              <a:defRPr lang="zh-CN"/>
            </a:defPPr>
            <a:lvl1pPr>
              <a:defRPr sz="4800">
                <a:solidFill>
                  <a:schemeClr val="bg1"/>
                </a:solidFill>
                <a:latin typeface="Segoe SemiBold" panose="020B0703040204020203" pitchFamily="34" charset="0"/>
                <a:ea typeface="Segoe UI Black" panose="020B0A02040204020203" pitchFamily="34" charset="0"/>
                <a:cs typeface="Segoe SemiBold" panose="020B0703040204020203" pitchFamily="34" charset="0"/>
              </a:defRPr>
            </a:lvl1pPr>
          </a:lstStyle>
          <a:p>
            <a:r>
              <a:rPr lang="en-US" altLang="zh-CN" sz="3200" dirty="0" smtClean="0">
                <a:solidFill>
                  <a:schemeClr val="accent1">
                    <a:lumMod val="50000"/>
                  </a:schemeClr>
                </a:solidFill>
              </a:rPr>
              <a:t>Proposed LOOK </a:t>
            </a:r>
            <a:r>
              <a:rPr lang="en-US" altLang="zh-CN" sz="3200" dirty="0">
                <a:solidFill>
                  <a:schemeClr val="accent1">
                    <a:lumMod val="50000"/>
                  </a:schemeClr>
                </a:solidFill>
              </a:rPr>
              <a:t>Act </a:t>
            </a:r>
            <a:r>
              <a:rPr lang="en-US" altLang="zh-CN" sz="3200" dirty="0" smtClean="0">
                <a:solidFill>
                  <a:schemeClr val="accent1">
                    <a:lumMod val="50000"/>
                  </a:schemeClr>
                </a:solidFill>
              </a:rPr>
              <a:t>Regulations</a:t>
            </a:r>
            <a:endParaRPr lang="zh-CN" altLang="en-US" sz="3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5" name="矩形 11">
            <a:extLst>
              <a:ext uri="{FF2B5EF4-FFF2-40B4-BE49-F238E27FC236}">
                <a16:creationId xmlns:a16="http://schemas.microsoft.com/office/drawing/2014/main" id="{8EED5C95-0E4E-4512-8773-6CA4934A6C58}"/>
              </a:ext>
            </a:extLst>
          </p:cNvPr>
          <p:cNvSpPr/>
          <p:nvPr/>
        </p:nvSpPr>
        <p:spPr>
          <a:xfrm>
            <a:off x="3061062" y="4348518"/>
            <a:ext cx="809459" cy="809459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 smtClean="0">
                <a:latin typeface="Segoe SemiBold" panose="020B0703040204020203" pitchFamily="34" charset="0"/>
                <a:cs typeface="Segoe SemiBold" panose="020B0703040204020203" pitchFamily="34" charset="0"/>
              </a:rPr>
              <a:t>04</a:t>
            </a:r>
            <a:endParaRPr lang="zh-CN" altLang="en-US" sz="3200" dirty="0">
              <a:latin typeface="Segoe SemiBold" panose="020B0703040204020203" pitchFamily="34" charset="0"/>
              <a:cs typeface="Segoe SemiBold" panose="020B0703040204020203" pitchFamily="34" charset="0"/>
            </a:endParaRPr>
          </a:p>
        </p:txBody>
      </p:sp>
      <p:sp>
        <p:nvSpPr>
          <p:cNvPr id="16" name="文本框 12">
            <a:extLst>
              <a:ext uri="{FF2B5EF4-FFF2-40B4-BE49-F238E27FC236}">
                <a16:creationId xmlns:a16="http://schemas.microsoft.com/office/drawing/2014/main" id="{2EAD39A1-22F8-4668-9D3F-D036B2AB825E}"/>
              </a:ext>
            </a:extLst>
          </p:cNvPr>
          <p:cNvSpPr txBox="1"/>
          <p:nvPr/>
        </p:nvSpPr>
        <p:spPr>
          <a:xfrm>
            <a:off x="3918853" y="4348519"/>
            <a:ext cx="7981410" cy="809458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>
            <a:defPPr>
              <a:defRPr lang="zh-CN"/>
            </a:defPPr>
            <a:lvl1pPr>
              <a:defRPr sz="4800">
                <a:solidFill>
                  <a:schemeClr val="bg1"/>
                </a:solidFill>
                <a:latin typeface="Segoe SemiBold" panose="020B0703040204020203" pitchFamily="34" charset="0"/>
                <a:ea typeface="Segoe UI Black" panose="020B0A02040204020203" pitchFamily="34" charset="0"/>
                <a:cs typeface="Segoe SemiBold" panose="020B0703040204020203" pitchFamily="34" charset="0"/>
              </a:defRPr>
            </a:lvl1pPr>
          </a:lstStyle>
          <a:p>
            <a:r>
              <a:rPr lang="en-US" altLang="zh-CN" sz="3200" dirty="0" smtClean="0">
                <a:solidFill>
                  <a:schemeClr val="accent1">
                    <a:lumMod val="50000"/>
                  </a:schemeClr>
                </a:solidFill>
              </a:rPr>
              <a:t>Next Steps</a:t>
            </a:r>
            <a:endParaRPr lang="zh-CN" altLang="en-US" sz="32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7982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57426" y="2305219"/>
            <a:ext cx="8706633" cy="1325563"/>
          </a:xfrm>
        </p:spPr>
        <p:txBody>
          <a:bodyPr/>
          <a:lstStyle/>
          <a:p>
            <a:r>
              <a:rPr lang="en-US" altLang="zh-CN" sz="4000" dirty="0">
                <a:solidFill>
                  <a:srgbClr val="00040C"/>
                </a:solidFill>
              </a:rPr>
              <a:t>Introduction and Public </a:t>
            </a:r>
            <a:r>
              <a:rPr lang="en-US" altLang="zh-CN" sz="4000" dirty="0" smtClean="0">
                <a:solidFill>
                  <a:srgbClr val="00040C"/>
                </a:solidFill>
              </a:rPr>
              <a:t>Comments</a:t>
            </a:r>
            <a:endParaRPr lang="en-US" sz="4000" dirty="0"/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751686A1-1CA2-4DC8-9CEA-22C62506FE7D}"/>
              </a:ext>
            </a:extLst>
          </p:cNvPr>
          <p:cNvSpPr txBox="1"/>
          <p:nvPr/>
        </p:nvSpPr>
        <p:spPr>
          <a:xfrm>
            <a:off x="559525" y="2460170"/>
            <a:ext cx="104502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01</a:t>
            </a:r>
            <a:endParaRPr lang="zh-CN" altLang="en-US" sz="6000" dirty="0">
              <a:solidFill>
                <a:schemeClr val="bg1"/>
              </a:solidFill>
              <a:latin typeface="Segoe SemiBold" panose="020B0703040204020203" pitchFamily="34" charset="0"/>
              <a:cs typeface="Segoe SemiBold" panose="020B0703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0128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 and Public Comments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567743" y="1230403"/>
            <a:ext cx="11370972" cy="5049746"/>
          </a:xfrm>
        </p:spPr>
        <p:txBody>
          <a:bodyPr/>
          <a:lstStyle/>
          <a:p>
            <a:r>
              <a:rPr lang="en-US" sz="2800" dirty="0" smtClean="0"/>
              <a:t>Received public </a:t>
            </a:r>
            <a:r>
              <a:rPr lang="en-US" sz="2800" dirty="0"/>
              <a:t>c</a:t>
            </a:r>
            <a:r>
              <a:rPr lang="en-US" sz="2800" dirty="0" smtClean="0"/>
              <a:t>omments from April 13 – May 18, 2018</a:t>
            </a:r>
          </a:p>
          <a:p>
            <a:r>
              <a:rPr lang="en-US" sz="2800" dirty="0" smtClean="0"/>
              <a:t>130 comments submitted by:</a:t>
            </a:r>
          </a:p>
          <a:p>
            <a:pPr lvl="1"/>
            <a:r>
              <a:rPr lang="en-US" dirty="0" smtClean="0"/>
              <a:t>teachers </a:t>
            </a:r>
            <a:r>
              <a:rPr lang="en-US" dirty="0"/>
              <a:t>(63</a:t>
            </a:r>
            <a:r>
              <a:rPr lang="en-US" dirty="0" smtClean="0"/>
              <a:t>%)</a:t>
            </a:r>
          </a:p>
          <a:p>
            <a:pPr lvl="1"/>
            <a:r>
              <a:rPr lang="en-US" dirty="0"/>
              <a:t>school and district administrators (</a:t>
            </a:r>
            <a:r>
              <a:rPr lang="en-US" dirty="0" smtClean="0"/>
              <a:t>20.5%)</a:t>
            </a:r>
          </a:p>
          <a:p>
            <a:pPr lvl="1"/>
            <a:r>
              <a:rPr lang="en-US" dirty="0"/>
              <a:t>parents and community members (8.3</a:t>
            </a:r>
            <a:r>
              <a:rPr lang="en-US" dirty="0" smtClean="0"/>
              <a:t>%)</a:t>
            </a:r>
          </a:p>
          <a:p>
            <a:pPr lvl="1"/>
            <a:r>
              <a:rPr lang="en-US" dirty="0" smtClean="0"/>
              <a:t>Others: faculty </a:t>
            </a:r>
            <a:r>
              <a:rPr lang="en-US" dirty="0"/>
              <a:t>and staff of higher education institutions, current college students, elected officials, and statewide associations, including the Massachusetts Language Opportunity Coalition (LOC), Massachusetts Teachers Association (MTA), and American Federation of Teachers – Massachusetts (AFT-MA</a:t>
            </a:r>
            <a:r>
              <a:rPr lang="en-US" dirty="0" smtClean="0"/>
              <a:t>) (8.2%)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229C-EC7B-4063-A33B-28A5E87E32ED}" type="slidenum">
              <a:rPr lang="zh-CN" altLang="en-US" smtClean="0"/>
              <a:pPr/>
              <a:t>4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721496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Regulations </a:t>
            </a:r>
            <a:r>
              <a:rPr lang="en-US" dirty="0"/>
              <a:t>B</a:t>
            </a:r>
            <a:r>
              <a:rPr lang="en-US" dirty="0" smtClean="0"/>
              <a:t>efore You Today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SEI Endorsement for Career Vocational Technical Educators: Proposed Regulations (603 CMR 4.00, 7.14, 7.15, 14.08</a:t>
            </a:r>
            <a:r>
              <a:rPr lang="en-US" dirty="0" smtClean="0"/>
              <a:t>)</a:t>
            </a:r>
          </a:p>
          <a:p>
            <a:r>
              <a:rPr lang="en-US" dirty="0" smtClean="0"/>
              <a:t>Language Opportunity for Our Kids (LOOK) Act Regulations 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English </a:t>
            </a:r>
            <a:r>
              <a:rPr lang="en-US" dirty="0"/>
              <a:t>Learner Programs (603 CMR 14.04</a:t>
            </a:r>
            <a:r>
              <a:rPr lang="en-US" dirty="0" smtClean="0"/>
              <a:t>)</a:t>
            </a:r>
            <a:endParaRPr lang="en-US" dirty="0"/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English Learner Parent Advisory Councils (603 CMR 14.09</a:t>
            </a:r>
            <a:r>
              <a:rPr lang="en-US" dirty="0" smtClean="0"/>
              <a:t>)</a:t>
            </a:r>
            <a:endParaRPr lang="en-US" dirty="0"/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Bilingual Education Endorsement (603 CMR 7.14 and 7.15</a:t>
            </a:r>
            <a:r>
              <a:rPr lang="en-US" dirty="0" smtClean="0"/>
              <a:t>)</a:t>
            </a:r>
            <a:endParaRPr lang="en-US" dirty="0"/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State Seal of </a:t>
            </a:r>
            <a:r>
              <a:rPr lang="en-US" dirty="0" err="1"/>
              <a:t>Biliteracy</a:t>
            </a:r>
            <a:r>
              <a:rPr lang="en-US" dirty="0"/>
              <a:t> (603 CMR 31.07)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229C-EC7B-4063-A33B-28A5E87E32ED}" type="slidenum">
              <a:rPr lang="zh-CN" altLang="en-US" smtClean="0"/>
              <a:pPr/>
              <a:t>5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3530653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Public Outreach During Public Comments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832" y="968830"/>
            <a:ext cx="11370972" cy="5049746"/>
          </a:xfrm>
        </p:spPr>
        <p:txBody>
          <a:bodyPr/>
          <a:lstStyle/>
          <a:p>
            <a:pPr lvl="1"/>
            <a:r>
              <a:rPr lang="en-US" dirty="0" smtClean="0"/>
              <a:t>4 meetings for parents/guardians and parent organizers in Lawrence, Holyoke, Southbridge and Brookline.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dirty="0" smtClean="0"/>
              <a:t>Fact Sheet and presentation on proposed ELE regulations translated into Spanish sent to districts (other districts translated it into several other language)</a:t>
            </a:r>
          </a:p>
          <a:p>
            <a:pPr lvl="1"/>
            <a:r>
              <a:rPr lang="en-US" dirty="0" smtClean="0"/>
              <a:t>3 ELE Directors meetings: high-, mid-, and low-incidence districts</a:t>
            </a:r>
          </a:p>
          <a:p>
            <a:pPr lvl="1"/>
            <a:r>
              <a:rPr lang="en-US" dirty="0" smtClean="0"/>
              <a:t>3 webinars and several “office hours” to answer questions from the field, parents, administrators and the public.</a:t>
            </a:r>
          </a:p>
          <a:p>
            <a:pPr lvl="1"/>
            <a:r>
              <a:rPr lang="en-US" dirty="0" smtClean="0"/>
              <a:t>Meetings with Massachusetts Teachers Association (MTA), American Federation of Teachers – Massachusetts (AFT-MA), the Language Opportunity Coalition and the Massachusetts Association of Vocational Administrators (MAVA).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229C-EC7B-4063-A33B-28A5E87E32ED}" type="slidenum">
              <a:rPr lang="zh-CN" altLang="en-US" smtClean="0"/>
              <a:pPr/>
              <a:t>6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405934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29299" y="1459542"/>
            <a:ext cx="8105384" cy="3072594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altLang="zh-CN" sz="4400" dirty="0">
                <a:solidFill>
                  <a:schemeClr val="accent1">
                    <a:lumMod val="50000"/>
                  </a:schemeClr>
                </a:solidFill>
              </a:rPr>
              <a:t>Proposed SEI Endorsement for Career Vocational Technical Educators </a:t>
            </a:r>
            <a:r>
              <a:rPr lang="en-US" altLang="zh-CN" sz="4400" dirty="0" smtClean="0">
                <a:solidFill>
                  <a:schemeClr val="accent1">
                    <a:lumMod val="50000"/>
                  </a:schemeClr>
                </a:solidFill>
              </a:rPr>
              <a:t>Regulations</a:t>
            </a:r>
            <a:endParaRPr lang="en-US" sz="4400" dirty="0"/>
          </a:p>
        </p:txBody>
      </p:sp>
      <p:sp>
        <p:nvSpPr>
          <p:cNvPr id="2" name="Rectangle 1"/>
          <p:cNvSpPr/>
          <p:nvPr/>
        </p:nvSpPr>
        <p:spPr>
          <a:xfrm>
            <a:off x="327546" y="2606722"/>
            <a:ext cx="12282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4800" dirty="0" smtClean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02</a:t>
            </a:r>
            <a:endParaRPr lang="zh-CN" altLang="en-US" sz="4800" dirty="0">
              <a:solidFill>
                <a:schemeClr val="bg1"/>
              </a:solidFill>
              <a:latin typeface="Segoe SemiBold" panose="020B0703040204020203" pitchFamily="34" charset="0"/>
              <a:cs typeface="Segoe SemiBold" panose="020B0703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0990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SEI Endorsement for Career Vocational Technical Educators: Proposed Regulations (603 CMR 4.00, 7.14, 7.15, 14.08)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7743" y="968830"/>
            <a:ext cx="11370972" cy="5889169"/>
          </a:xfrm>
        </p:spPr>
        <p:txBody>
          <a:bodyPr/>
          <a:lstStyle/>
          <a:p>
            <a:endParaRPr lang="en-US" sz="800" dirty="0" smtClean="0"/>
          </a:p>
          <a:p>
            <a:r>
              <a:rPr lang="en-US" sz="2600" dirty="0" smtClean="0"/>
              <a:t>Expands SEI Endorsement requirement to include career vocational technical teachers providing sheltered English instruction to ELs.</a:t>
            </a:r>
          </a:p>
          <a:p>
            <a:r>
              <a:rPr lang="en-US" sz="2600" dirty="0" smtClean="0">
                <a:solidFill>
                  <a:srgbClr val="00040C"/>
                </a:solidFill>
              </a:rPr>
              <a:t>Regulations would require that career vocational technical teachers with ELs during SY17-18, and administrators who supervise/evaluate such teachers, earn the SEI Endorsement by July 1, 2021. </a:t>
            </a:r>
          </a:p>
          <a:p>
            <a:r>
              <a:rPr lang="en-US" sz="2800" dirty="0"/>
              <a:t>If approved by </a:t>
            </a:r>
            <a:r>
              <a:rPr lang="en-US" sz="2800" dirty="0" smtClean="0"/>
              <a:t>Board, DESE </a:t>
            </a:r>
            <a:r>
              <a:rPr lang="en-US" sz="2800" dirty="0"/>
              <a:t>could run no-cost SEI courses for vocational technical educators </a:t>
            </a:r>
            <a:r>
              <a:rPr lang="en-US" sz="2800"/>
              <a:t>in </a:t>
            </a:r>
            <a:r>
              <a:rPr lang="en-US" sz="2800" smtClean="0"/>
              <a:t>spring 2019 and fall 2019.</a:t>
            </a:r>
            <a:endParaRPr lang="en-US" sz="2600" dirty="0" smtClean="0"/>
          </a:p>
          <a:p>
            <a:pPr marL="0" indent="0">
              <a:buNone/>
            </a:pPr>
            <a:endParaRPr lang="en-US" sz="2800" dirty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229C-EC7B-4063-A33B-28A5E87E32ED}" type="slidenum">
              <a:rPr lang="zh-CN" altLang="en-US" smtClean="0"/>
              <a:pPr/>
              <a:t>8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505890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700" dirty="0" smtClean="0"/>
              <a:t>Revisions to the Proposed Regulations (603 CMR 4.00) and Future Processes: </a:t>
            </a:r>
            <a:r>
              <a:rPr lang="en-US" sz="2700" b="1" dirty="0" smtClean="0"/>
              <a:t>SEI </a:t>
            </a:r>
            <a:r>
              <a:rPr lang="en-US" sz="2700" b="1" dirty="0"/>
              <a:t>Endorsement for Career Vocational Technical Educators</a:t>
            </a:r>
            <a:endParaRPr lang="en-US" sz="27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As a result of public comments: </a:t>
            </a:r>
          </a:p>
          <a:p>
            <a:pPr lvl="1"/>
            <a:r>
              <a:rPr lang="en-US" sz="2400" dirty="0"/>
              <a:t>P</a:t>
            </a:r>
            <a:r>
              <a:rPr lang="en-US" sz="2400" dirty="0" smtClean="0"/>
              <a:t>ostpone </a:t>
            </a:r>
            <a:r>
              <a:rPr lang="en-US" sz="2400" dirty="0"/>
              <a:t>the proposed SEI Endorsement requirements for career vocational technical educators from July 1, 2020 to July 1, </a:t>
            </a:r>
            <a:r>
              <a:rPr lang="en-US" sz="2400" dirty="0" smtClean="0"/>
              <a:t>2021.</a:t>
            </a:r>
          </a:p>
          <a:p>
            <a:pPr lvl="1"/>
            <a:r>
              <a:rPr lang="en-US" sz="2400" dirty="0"/>
              <a:t>E</a:t>
            </a:r>
            <a:r>
              <a:rPr lang="en-US" sz="2400" dirty="0" smtClean="0"/>
              <a:t>stablish a </a:t>
            </a:r>
            <a:r>
              <a:rPr lang="en-US" sz="2400" dirty="0"/>
              <a:t>working group to assess the feasibility of incorporating the SEI Endorsement course into the 21-credit pathway to professional licensure for career vocational technical </a:t>
            </a:r>
            <a:r>
              <a:rPr lang="en-US" sz="2400" dirty="0" smtClean="0"/>
              <a:t>educators.</a:t>
            </a:r>
          </a:p>
          <a:p>
            <a:pPr lvl="1"/>
            <a:r>
              <a:rPr lang="en-US" sz="2400" dirty="0"/>
              <a:t>R</a:t>
            </a:r>
            <a:r>
              <a:rPr lang="en-US" sz="2400" dirty="0" smtClean="0"/>
              <a:t>un no-cost </a:t>
            </a:r>
            <a:r>
              <a:rPr lang="en-US" sz="2400" dirty="0"/>
              <a:t>SEI Endorsement </a:t>
            </a:r>
            <a:r>
              <a:rPr lang="en-US" sz="2400" dirty="0" smtClean="0"/>
              <a:t>courses beginning February 2019 through fall 2019 to </a:t>
            </a:r>
            <a:r>
              <a:rPr lang="en-US" sz="2400" dirty="0"/>
              <a:t>provide more advanced notice to career vocational technical </a:t>
            </a:r>
            <a:r>
              <a:rPr lang="en-US" sz="2400" dirty="0" smtClean="0"/>
              <a:t>educators. 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229C-EC7B-4063-A33B-28A5E87E32ED}" type="slidenum">
              <a:rPr lang="zh-CN" altLang="en-US" smtClean="0"/>
              <a:pPr/>
              <a:t>9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955482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SE​​">
  <a:themeElements>
    <a:clrScheme name="ESE color scheme">
      <a:dk1>
        <a:srgbClr val="203B6A"/>
      </a:dk1>
      <a:lt1>
        <a:sysClr val="window" lastClr="FFFFFF"/>
      </a:lt1>
      <a:dk2>
        <a:srgbClr val="203B6A"/>
      </a:dk2>
      <a:lt2>
        <a:srgbClr val="E7E6E6"/>
      </a:lt2>
      <a:accent1>
        <a:srgbClr val="203B6A"/>
      </a:accent1>
      <a:accent2>
        <a:srgbClr val="ED7D31"/>
      </a:accent2>
      <a:accent3>
        <a:srgbClr val="FFC000"/>
      </a:accent3>
      <a:accent4>
        <a:srgbClr val="0563C1"/>
      </a:accent4>
      <a:accent5>
        <a:srgbClr val="00B050"/>
      </a:accent5>
      <a:accent6>
        <a:srgbClr val="FFFF00"/>
      </a:accent6>
      <a:hlink>
        <a:srgbClr val="0563C1"/>
      </a:hlink>
      <a:folHlink>
        <a:srgbClr val="954F72"/>
      </a:folHlink>
    </a:clrScheme>
    <a:fontScheme name="ESE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24261BFE874874F899C38CF9C771BFF" ma:contentTypeVersion="7" ma:contentTypeDescription="Create a new document." ma:contentTypeScope="" ma:versionID="3a5a55f13e9bb649c79d8b6e4cc9fe8c">
  <xsd:schema xmlns:xsd="http://www.w3.org/2001/XMLSchema" xmlns:xs="http://www.w3.org/2001/XMLSchema" xmlns:p="http://schemas.microsoft.com/office/2006/metadata/properties" xmlns:ns2="0a4e05da-b9bc-4326-ad73-01ef31b95567" xmlns:ns3="733efe1c-5bbe-4968-87dc-d400e65c879f" targetNamespace="http://schemas.microsoft.com/office/2006/metadata/properties" ma:root="true" ma:fieldsID="9f746412060615af2bac066d19f8186c" ns2:_="" ns3:_="">
    <xsd:import namespace="0a4e05da-b9bc-4326-ad73-01ef31b95567"/>
    <xsd:import namespace="733efe1c-5bbe-4968-87dc-d400e65c879f"/>
    <xsd:element name="properties">
      <xsd:complexType>
        <xsd:sequence>
          <xsd:element name="documentManagement">
            <xsd:complexType>
              <xsd:all>
                <xsd:element ref="ns2:_vti_RoutingExistingProperties" minOccurs="0"/>
                <xsd:element ref="ns3:_dlc_DocId" minOccurs="0"/>
                <xsd:element ref="ns3:_dlc_DocIdUrl" minOccurs="0"/>
                <xsd:element ref="ns3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a4e05da-b9bc-4326-ad73-01ef31b95567" elementFormDefault="qualified">
    <xsd:import namespace="http://schemas.microsoft.com/office/2006/documentManagement/types"/>
    <xsd:import namespace="http://schemas.microsoft.com/office/infopath/2007/PartnerControls"/>
    <xsd:element name="_vti_RoutingExistingProperties" ma:index="8" nillable="true" ma:displayName="Original Properties" ma:hidden="true" ma:internalName="_vti_RoutingExistingProperties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33efe1c-5bbe-4968-87dc-d400e65c879f" elementFormDefault="qualified">
    <xsd:import namespace="http://schemas.microsoft.com/office/2006/documentManagement/types"/>
    <xsd:import namespace="http://schemas.microsoft.com/office/infopath/2007/PartnerControls"/>
    <xsd:element name="_dlc_DocId" ma:index="9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0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1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vti_RoutingExistingProperties xmlns="0a4e05da-b9bc-4326-ad73-01ef31b95567" xsi:nil="true"/>
    <_dlc_DocIdPersistId xmlns="733efe1c-5bbe-4968-87dc-d400e65c879f">true</_dlc_DocIdPersistId>
    <_dlc_DocId xmlns="733efe1c-5bbe-4968-87dc-d400e65c879f">DESE-231-44117</_dlc_DocId>
    <_dlc_DocIdUrl xmlns="733efe1c-5bbe-4968-87dc-d400e65c879f">
      <Url>https://sharepoint.doemass.org/ese/webteam/cps/_layouts/DocIdRedir.aspx?ID=DESE-231-44117</Url>
      <Description>DESE-231-44117</Description>
    </_dlc_DocIdUrl>
  </documentManagement>
</p:properties>
</file>

<file path=customXml/item4.xml><?xml version="1.0" encoding="utf-8"?>
<?mso-contentType ?>
<FormTemplates xmlns="http://schemas.microsoft.com/sharepoint/v3/contenttype/forms">
  <Display>DocumentLibraryForm</Display>
  <Edit>DropOffZoneRoutingForm</Edit>
  <New>DocumentLibraryForm</New>
</FormTemplates>
</file>

<file path=customXml/itemProps1.xml><?xml version="1.0" encoding="utf-8"?>
<ds:datastoreItem xmlns:ds="http://schemas.openxmlformats.org/officeDocument/2006/customXml" ds:itemID="{481B18F8-D19B-4E95-8B26-6002756F46E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a4e05da-b9bc-4326-ad73-01ef31b95567"/>
    <ds:schemaRef ds:uri="733efe1c-5bbe-4968-87dc-d400e65c879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A56E253-0A2B-4C96-966E-072556243D13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8472E806-530D-4A6A-96A0-E35BB050EF0F}">
  <ds:schemaRefs>
    <ds:schemaRef ds:uri="http://purl.org/dc/terms/"/>
    <ds:schemaRef ds:uri="http://schemas.openxmlformats.org/package/2006/metadata/core-properties"/>
    <ds:schemaRef ds:uri="http://www.w3.org/XML/1998/namespace"/>
    <ds:schemaRef ds:uri="http://schemas.microsoft.com/office/infopath/2007/PartnerControls"/>
    <ds:schemaRef ds:uri="http://schemas.microsoft.com/office/2006/metadata/properties"/>
    <ds:schemaRef ds:uri="733efe1c-5bbe-4968-87dc-d400e65c879f"/>
    <ds:schemaRef ds:uri="http://purl.org/dc/elements/1.1/"/>
    <ds:schemaRef ds:uri="http://schemas.microsoft.com/office/2006/documentManagement/types"/>
    <ds:schemaRef ds:uri="0a4e05da-b9bc-4326-ad73-01ef31b95567"/>
    <ds:schemaRef ds:uri="http://purl.org/dc/dcmitype/"/>
  </ds:schemaRefs>
</ds:datastoreItem>
</file>

<file path=customXml/itemProps4.xml><?xml version="1.0" encoding="utf-8"?>
<ds:datastoreItem xmlns:ds="http://schemas.openxmlformats.org/officeDocument/2006/customXml" ds:itemID="{8C502EA2-568A-4F63-A749-91363D72FA0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ESE PowerPoint Template 2017</Template>
  <TotalTime>1551</TotalTime>
  <Words>1033</Words>
  <Application>Microsoft Office PowerPoint</Application>
  <PresentationFormat>Widescreen</PresentationFormat>
  <Paragraphs>138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8" baseType="lpstr">
      <vt:lpstr>等线</vt:lpstr>
      <vt:lpstr>Segoe</vt:lpstr>
      <vt:lpstr>Segoe SemiBold</vt:lpstr>
      <vt:lpstr>Segoe UI Black</vt:lpstr>
      <vt:lpstr>Arial</vt:lpstr>
      <vt:lpstr>Courier New</vt:lpstr>
      <vt:lpstr>Segoe UI</vt:lpstr>
      <vt:lpstr>Segoe UI Semibold</vt:lpstr>
      <vt:lpstr>Wingdings</vt:lpstr>
      <vt:lpstr>ESE​​</vt:lpstr>
      <vt:lpstr>ELE PROPOSED REGULATIONS</vt:lpstr>
      <vt:lpstr>CONTENTS</vt:lpstr>
      <vt:lpstr>Introduction and Public Comments</vt:lpstr>
      <vt:lpstr>Introduction and Public Comments</vt:lpstr>
      <vt:lpstr>Regulations Before You Today</vt:lpstr>
      <vt:lpstr>Public Outreach During Public Comments</vt:lpstr>
      <vt:lpstr>Proposed SEI Endorsement for Career Vocational Technical Educators Regulations</vt:lpstr>
      <vt:lpstr>SEI Endorsement for Career Vocational Technical Educators: Proposed Regulations (603 CMR 4.00, 7.14, 7.15, 14.08)</vt:lpstr>
      <vt:lpstr>Revisions to the Proposed Regulations (603 CMR 4.00) and Future Processes: SEI Endorsement for Career Vocational Technical Educators</vt:lpstr>
      <vt:lpstr>Proposed LOOK Act Regulations</vt:lpstr>
      <vt:lpstr>LOOK Act Regulations</vt:lpstr>
      <vt:lpstr>English Learner Programs (603 CMR 14.04)</vt:lpstr>
      <vt:lpstr>English Learner Parent Advisory Councils: Proposed Regulations  (603 CMR 14.09)</vt:lpstr>
      <vt:lpstr>Bilingual Education Endorsement: Proposed Regulations               (603 CMR 7.14 and 7.15) </vt:lpstr>
      <vt:lpstr> State Seal of Biliteracy: Proposed Regulations (603 CMR 31.07) </vt:lpstr>
      <vt:lpstr>Next Steps</vt:lpstr>
      <vt:lpstr>Next Steps: Regulations and Guidance</vt:lpstr>
      <vt:lpstr>THANK YOU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BESE June 2018 Item 3 PowerPoint</dc:title>
  <dc:creator>DESE</dc:creator>
  <cp:lastModifiedBy>Zou, Dong (EOE)</cp:lastModifiedBy>
  <cp:revision>85</cp:revision>
  <cp:lastPrinted>2018-06-22T15:18:33Z</cp:lastPrinted>
  <dcterms:created xsi:type="dcterms:W3CDTF">2018-06-06T13:59:14Z</dcterms:created>
  <dcterms:modified xsi:type="dcterms:W3CDTF">2018-08-15T19:44:21Z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tadate">
    <vt:lpwstr>Aug 15 2018</vt:lpwstr>
  </property>
</Properties>
</file>