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277" r:id="rId6"/>
    <p:sldId id="293" r:id="rId7"/>
    <p:sldId id="282" r:id="rId8"/>
    <p:sldId id="295" r:id="rId9"/>
    <p:sldId id="355" r:id="rId10"/>
    <p:sldId id="356" r:id="rId11"/>
    <p:sldId id="358" r:id="rId1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93"/>
            <p14:sldId id="282"/>
            <p14:sldId id="295"/>
            <p14:sldId id="355"/>
            <p14:sldId id="356"/>
            <p14:sldId id="358"/>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g" initials="em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24" autoAdjust="0"/>
  </p:normalViewPr>
  <p:slideViewPr>
    <p:cSldViewPr snapToGrid="0">
      <p:cViewPr varScale="1">
        <p:scale>
          <a:sx n="107" d="100"/>
          <a:sy n="107" d="100"/>
        </p:scale>
        <p:origin x="114" y="486"/>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C6156-CEF4-477F-AC7B-6E1F71A90786}"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CBD6AAFE-E2A3-415E-9AEF-11F52F46DF7D}">
      <dgm:prSet phldrT="[Text]" custT="1"/>
      <dgm:spPr/>
      <dgm:t>
        <a:bodyPr/>
        <a:lstStyle/>
        <a:p>
          <a:r>
            <a:rPr lang="en-US" sz="1600" dirty="0" smtClean="0">
              <a:solidFill>
                <a:schemeClr val="accent1">
                  <a:lumMod val="50000"/>
                </a:schemeClr>
              </a:solidFill>
            </a:rPr>
            <a:t>December 2017</a:t>
          </a:r>
          <a:endParaRPr lang="en-US" sz="1600" dirty="0">
            <a:solidFill>
              <a:schemeClr val="accent1">
                <a:lumMod val="50000"/>
              </a:schemeClr>
            </a:solidFill>
          </a:endParaRPr>
        </a:p>
      </dgm:t>
    </dgm:pt>
    <dgm:pt modelId="{8F1038AB-0D48-4378-A9B1-4C56F0341983}" type="parTrans" cxnId="{E1FA5436-6F7D-432C-990C-0C468D195A13}">
      <dgm:prSet/>
      <dgm:spPr/>
      <dgm:t>
        <a:bodyPr/>
        <a:lstStyle/>
        <a:p>
          <a:endParaRPr lang="en-US" sz="2400">
            <a:solidFill>
              <a:schemeClr val="accent1">
                <a:lumMod val="50000"/>
              </a:schemeClr>
            </a:solidFill>
          </a:endParaRPr>
        </a:p>
      </dgm:t>
    </dgm:pt>
    <dgm:pt modelId="{01278604-6DE6-4DFA-84F8-E52B7C390AC6}" type="sibTrans" cxnId="{E1FA5436-6F7D-432C-990C-0C468D195A13}">
      <dgm:prSet/>
      <dgm:spPr/>
      <dgm:t>
        <a:bodyPr/>
        <a:lstStyle/>
        <a:p>
          <a:endParaRPr lang="en-US" sz="2400">
            <a:solidFill>
              <a:schemeClr val="accent1">
                <a:lumMod val="50000"/>
              </a:schemeClr>
            </a:solidFill>
          </a:endParaRPr>
        </a:p>
      </dgm:t>
    </dgm:pt>
    <dgm:pt modelId="{4F3DFB32-53B0-48EF-9F78-2C7A6601B1FC}">
      <dgm:prSet phldrT="[Text]" custT="1"/>
      <dgm:spPr/>
      <dgm:t>
        <a:bodyPr/>
        <a:lstStyle/>
        <a:p>
          <a:r>
            <a:rPr lang="en-US" sz="1100" dirty="0" smtClean="0">
              <a:solidFill>
                <a:schemeClr val="accent1">
                  <a:lumMod val="50000"/>
                </a:schemeClr>
              </a:solidFill>
            </a:rPr>
            <a:t>BESE discussion about accountability system design</a:t>
          </a:r>
          <a:endParaRPr lang="en-US" sz="1100" dirty="0">
            <a:solidFill>
              <a:schemeClr val="accent1">
                <a:lumMod val="50000"/>
              </a:schemeClr>
            </a:solidFill>
          </a:endParaRPr>
        </a:p>
      </dgm:t>
    </dgm:pt>
    <dgm:pt modelId="{3DE92C0C-1C37-4787-A143-E5C2EAB7721A}" type="parTrans" cxnId="{B0728754-9D4F-4F79-8C8C-F7C82AD2788C}">
      <dgm:prSet/>
      <dgm:spPr/>
      <dgm:t>
        <a:bodyPr/>
        <a:lstStyle/>
        <a:p>
          <a:endParaRPr lang="en-US" sz="2400">
            <a:solidFill>
              <a:schemeClr val="accent1">
                <a:lumMod val="50000"/>
              </a:schemeClr>
            </a:solidFill>
          </a:endParaRPr>
        </a:p>
      </dgm:t>
    </dgm:pt>
    <dgm:pt modelId="{78D24553-D1CB-49C0-9D99-D1071A37CAA1}" type="sibTrans" cxnId="{B0728754-9D4F-4F79-8C8C-F7C82AD2788C}">
      <dgm:prSet/>
      <dgm:spPr/>
      <dgm:t>
        <a:bodyPr/>
        <a:lstStyle/>
        <a:p>
          <a:endParaRPr lang="en-US" sz="2400">
            <a:solidFill>
              <a:schemeClr val="accent1">
                <a:lumMod val="50000"/>
              </a:schemeClr>
            </a:solidFill>
          </a:endParaRPr>
        </a:p>
      </dgm:t>
    </dgm:pt>
    <dgm:pt modelId="{1E144678-DE1C-4077-8F0D-857D1CAC6A5C}">
      <dgm:prSet phldrT="[Text]" custT="1"/>
      <dgm:spPr/>
      <dgm:t>
        <a:bodyPr/>
        <a:lstStyle/>
        <a:p>
          <a:r>
            <a:rPr lang="en-US" sz="1600" dirty="0" smtClean="0">
              <a:solidFill>
                <a:schemeClr val="accent1">
                  <a:lumMod val="50000"/>
                </a:schemeClr>
              </a:solidFill>
            </a:rPr>
            <a:t>January 2018</a:t>
          </a:r>
          <a:endParaRPr lang="en-US" sz="1600" dirty="0">
            <a:solidFill>
              <a:schemeClr val="accent1">
                <a:lumMod val="50000"/>
              </a:schemeClr>
            </a:solidFill>
          </a:endParaRPr>
        </a:p>
      </dgm:t>
    </dgm:pt>
    <dgm:pt modelId="{D430474B-7B21-49C3-A8EF-61D0E6556C5B}" type="parTrans" cxnId="{B4CE90C4-8801-44D9-BEA5-35C3CA7C50E2}">
      <dgm:prSet/>
      <dgm:spPr/>
      <dgm:t>
        <a:bodyPr/>
        <a:lstStyle/>
        <a:p>
          <a:endParaRPr lang="en-US" sz="2400">
            <a:solidFill>
              <a:schemeClr val="accent1">
                <a:lumMod val="50000"/>
              </a:schemeClr>
            </a:solidFill>
          </a:endParaRPr>
        </a:p>
      </dgm:t>
    </dgm:pt>
    <dgm:pt modelId="{24FAA73D-8A60-4E54-AEDE-6DB7BC806C3A}" type="sibTrans" cxnId="{B4CE90C4-8801-44D9-BEA5-35C3CA7C50E2}">
      <dgm:prSet/>
      <dgm:spPr/>
      <dgm:t>
        <a:bodyPr/>
        <a:lstStyle/>
        <a:p>
          <a:endParaRPr lang="en-US" sz="2400">
            <a:solidFill>
              <a:schemeClr val="accent1">
                <a:lumMod val="50000"/>
              </a:schemeClr>
            </a:solidFill>
          </a:endParaRPr>
        </a:p>
      </dgm:t>
    </dgm:pt>
    <dgm:pt modelId="{68565D39-B113-4DCA-BF97-C96E50B6A53E}">
      <dgm:prSet phldrT="[Text]" custT="1"/>
      <dgm:spPr/>
      <dgm:t>
        <a:bodyPr/>
        <a:lstStyle/>
        <a:p>
          <a:r>
            <a:rPr lang="en-US" sz="1100" dirty="0" smtClean="0">
              <a:solidFill>
                <a:schemeClr val="accent1">
                  <a:lumMod val="50000"/>
                </a:schemeClr>
              </a:solidFill>
            </a:rPr>
            <a:t>BESE discussion about weighting of accountability indicators</a:t>
          </a:r>
          <a:endParaRPr lang="en-US" sz="1100" dirty="0">
            <a:solidFill>
              <a:schemeClr val="accent1">
                <a:lumMod val="50000"/>
              </a:schemeClr>
            </a:solidFill>
          </a:endParaRPr>
        </a:p>
      </dgm:t>
    </dgm:pt>
    <dgm:pt modelId="{F3EECFC1-0CFD-4000-891D-617C1D6A76FD}" type="parTrans" cxnId="{45217B74-6BEB-4E89-8E94-7103AF903C26}">
      <dgm:prSet/>
      <dgm:spPr/>
      <dgm:t>
        <a:bodyPr/>
        <a:lstStyle/>
        <a:p>
          <a:endParaRPr lang="en-US" sz="2400">
            <a:solidFill>
              <a:schemeClr val="accent1">
                <a:lumMod val="50000"/>
              </a:schemeClr>
            </a:solidFill>
          </a:endParaRPr>
        </a:p>
      </dgm:t>
    </dgm:pt>
    <dgm:pt modelId="{61AA9B40-F4B2-46A1-B404-BDB2198AD2C7}" type="sibTrans" cxnId="{45217B74-6BEB-4E89-8E94-7103AF903C26}">
      <dgm:prSet/>
      <dgm:spPr/>
      <dgm:t>
        <a:bodyPr/>
        <a:lstStyle/>
        <a:p>
          <a:endParaRPr lang="en-US" sz="2400">
            <a:solidFill>
              <a:schemeClr val="accent1">
                <a:lumMod val="50000"/>
              </a:schemeClr>
            </a:solidFill>
          </a:endParaRPr>
        </a:p>
      </dgm:t>
    </dgm:pt>
    <dgm:pt modelId="{2F08E2C2-9822-4BC4-93EF-E74081802110}">
      <dgm:prSet phldrT="[Text]" custT="1"/>
      <dgm:spPr/>
      <dgm:t>
        <a:bodyPr/>
        <a:lstStyle/>
        <a:p>
          <a:r>
            <a:rPr lang="en-US" sz="1600" dirty="0" smtClean="0">
              <a:solidFill>
                <a:schemeClr val="accent1">
                  <a:lumMod val="50000"/>
                </a:schemeClr>
              </a:solidFill>
            </a:rPr>
            <a:t>March 2018</a:t>
          </a:r>
          <a:endParaRPr lang="en-US" sz="1600" dirty="0">
            <a:solidFill>
              <a:schemeClr val="accent1">
                <a:lumMod val="50000"/>
              </a:schemeClr>
            </a:solidFill>
          </a:endParaRPr>
        </a:p>
      </dgm:t>
    </dgm:pt>
    <dgm:pt modelId="{B3ACE15F-D559-4EF2-8333-C24FAAE17195}" type="parTrans" cxnId="{83E01C97-803D-422A-933E-9374874101A5}">
      <dgm:prSet/>
      <dgm:spPr/>
      <dgm:t>
        <a:bodyPr/>
        <a:lstStyle/>
        <a:p>
          <a:endParaRPr lang="en-US" sz="2400">
            <a:solidFill>
              <a:schemeClr val="accent1">
                <a:lumMod val="50000"/>
              </a:schemeClr>
            </a:solidFill>
          </a:endParaRPr>
        </a:p>
      </dgm:t>
    </dgm:pt>
    <dgm:pt modelId="{D054B9A5-76AE-4F02-8A9E-D98BFACB6DF2}" type="sibTrans" cxnId="{83E01C97-803D-422A-933E-9374874101A5}">
      <dgm:prSet/>
      <dgm:spPr/>
      <dgm:t>
        <a:bodyPr/>
        <a:lstStyle/>
        <a:p>
          <a:endParaRPr lang="en-US" sz="2400">
            <a:solidFill>
              <a:schemeClr val="accent1">
                <a:lumMod val="50000"/>
              </a:schemeClr>
            </a:solidFill>
          </a:endParaRPr>
        </a:p>
      </dgm:t>
    </dgm:pt>
    <dgm:pt modelId="{A232CE01-2BED-4B88-BFB9-4C5124FC6FD2}">
      <dgm:prSet phldrT="[Text]" custT="1"/>
      <dgm:spPr/>
      <dgm:t>
        <a:bodyPr/>
        <a:lstStyle/>
        <a:p>
          <a:r>
            <a:rPr lang="en-US" sz="1100" dirty="0" smtClean="0">
              <a:solidFill>
                <a:schemeClr val="accent1">
                  <a:lumMod val="50000"/>
                </a:schemeClr>
              </a:solidFill>
            </a:rPr>
            <a:t>BESE discussion &amp; vote to solicit public comment on proposed amendments to state accountability regulations (603 CMR 2.00)</a:t>
          </a:r>
          <a:endParaRPr lang="en-US" sz="1100" dirty="0">
            <a:solidFill>
              <a:schemeClr val="accent1">
                <a:lumMod val="50000"/>
              </a:schemeClr>
            </a:solidFill>
          </a:endParaRPr>
        </a:p>
      </dgm:t>
    </dgm:pt>
    <dgm:pt modelId="{3B3BB4CC-D4B2-4F55-A29D-CF40D955A38D}" type="parTrans" cxnId="{29906B49-0020-45AA-802A-D086D0E4E68E}">
      <dgm:prSet/>
      <dgm:spPr/>
      <dgm:t>
        <a:bodyPr/>
        <a:lstStyle/>
        <a:p>
          <a:endParaRPr lang="en-US" sz="2400">
            <a:solidFill>
              <a:schemeClr val="accent1">
                <a:lumMod val="50000"/>
              </a:schemeClr>
            </a:solidFill>
          </a:endParaRPr>
        </a:p>
      </dgm:t>
    </dgm:pt>
    <dgm:pt modelId="{CA91E797-2818-4D6D-957C-EB5CFB221D8B}" type="sibTrans" cxnId="{29906B49-0020-45AA-802A-D086D0E4E68E}">
      <dgm:prSet/>
      <dgm:spPr/>
      <dgm:t>
        <a:bodyPr/>
        <a:lstStyle/>
        <a:p>
          <a:endParaRPr lang="en-US" sz="2400">
            <a:solidFill>
              <a:schemeClr val="accent1">
                <a:lumMod val="50000"/>
              </a:schemeClr>
            </a:solidFill>
          </a:endParaRPr>
        </a:p>
      </dgm:t>
    </dgm:pt>
    <dgm:pt modelId="{34E070B4-9AF6-40D7-AFFC-61B270CD79C0}">
      <dgm:prSet phldrT="[Text]" custT="1"/>
      <dgm:spPr/>
      <dgm:t>
        <a:bodyPr/>
        <a:lstStyle/>
        <a:p>
          <a:r>
            <a:rPr lang="en-US" sz="1600" dirty="0" smtClean="0">
              <a:solidFill>
                <a:schemeClr val="accent1">
                  <a:lumMod val="50000"/>
                </a:schemeClr>
              </a:solidFill>
            </a:rPr>
            <a:t>May 2018</a:t>
          </a:r>
          <a:endParaRPr lang="en-US" sz="1600" dirty="0">
            <a:solidFill>
              <a:schemeClr val="accent1">
                <a:lumMod val="50000"/>
              </a:schemeClr>
            </a:solidFill>
          </a:endParaRPr>
        </a:p>
      </dgm:t>
    </dgm:pt>
    <dgm:pt modelId="{FBAFBF62-D500-4654-AF60-6D5FD75F4585}" type="parTrans" cxnId="{D1B6B03B-198E-4DF2-A261-74CDA982C201}">
      <dgm:prSet/>
      <dgm:spPr/>
      <dgm:t>
        <a:bodyPr/>
        <a:lstStyle/>
        <a:p>
          <a:endParaRPr lang="en-US" sz="2400">
            <a:solidFill>
              <a:schemeClr val="accent1">
                <a:lumMod val="50000"/>
              </a:schemeClr>
            </a:solidFill>
          </a:endParaRPr>
        </a:p>
      </dgm:t>
    </dgm:pt>
    <dgm:pt modelId="{8CAC6C51-F38F-4F27-B301-7953A6F5C08C}" type="sibTrans" cxnId="{D1B6B03B-198E-4DF2-A261-74CDA982C201}">
      <dgm:prSet/>
      <dgm:spPr/>
      <dgm:t>
        <a:bodyPr/>
        <a:lstStyle/>
        <a:p>
          <a:endParaRPr lang="en-US" sz="2400">
            <a:solidFill>
              <a:schemeClr val="accent1">
                <a:lumMod val="50000"/>
              </a:schemeClr>
            </a:solidFill>
          </a:endParaRPr>
        </a:p>
      </dgm:t>
    </dgm:pt>
    <dgm:pt modelId="{C91AE67A-BB3C-4D9A-AA03-4396D332ECDA}">
      <dgm:prSet phldrT="[Text]" custT="1"/>
      <dgm:spPr/>
      <dgm:t>
        <a:bodyPr/>
        <a:lstStyle/>
        <a:p>
          <a:r>
            <a:rPr lang="en-US" sz="1100" dirty="0" smtClean="0">
              <a:solidFill>
                <a:schemeClr val="accent1">
                  <a:lumMod val="50000"/>
                </a:schemeClr>
              </a:solidFill>
            </a:rPr>
            <a:t>BESE discussion about accountability &amp; assistance system</a:t>
          </a:r>
          <a:endParaRPr lang="en-US" sz="1100" dirty="0">
            <a:solidFill>
              <a:schemeClr val="accent1">
                <a:lumMod val="50000"/>
              </a:schemeClr>
            </a:solidFill>
          </a:endParaRPr>
        </a:p>
      </dgm:t>
    </dgm:pt>
    <dgm:pt modelId="{65F32AA6-0E7E-459E-9DD8-5976519B536B}" type="parTrans" cxnId="{3DD511B9-914C-465C-9BA1-AB1B630D638C}">
      <dgm:prSet/>
      <dgm:spPr/>
      <dgm:t>
        <a:bodyPr/>
        <a:lstStyle/>
        <a:p>
          <a:endParaRPr lang="en-US" sz="2400">
            <a:solidFill>
              <a:schemeClr val="accent1">
                <a:lumMod val="50000"/>
              </a:schemeClr>
            </a:solidFill>
          </a:endParaRPr>
        </a:p>
      </dgm:t>
    </dgm:pt>
    <dgm:pt modelId="{A8980F3E-BDC7-434B-B80F-E0CB704C5EFA}" type="sibTrans" cxnId="{3DD511B9-914C-465C-9BA1-AB1B630D638C}">
      <dgm:prSet/>
      <dgm:spPr/>
      <dgm:t>
        <a:bodyPr/>
        <a:lstStyle/>
        <a:p>
          <a:endParaRPr lang="en-US" sz="2400">
            <a:solidFill>
              <a:schemeClr val="accent1">
                <a:lumMod val="50000"/>
              </a:schemeClr>
            </a:solidFill>
          </a:endParaRPr>
        </a:p>
      </dgm:t>
    </dgm:pt>
    <dgm:pt modelId="{1AF54233-D2D8-4339-B9A5-8353C78A686E}">
      <dgm:prSet phldrT="[Text]" custT="1"/>
      <dgm:spPr/>
      <dgm:t>
        <a:bodyPr/>
        <a:lstStyle/>
        <a:p>
          <a:r>
            <a:rPr lang="en-US" sz="1600" dirty="0" smtClean="0">
              <a:solidFill>
                <a:schemeClr val="accent1">
                  <a:lumMod val="50000"/>
                </a:schemeClr>
              </a:solidFill>
            </a:rPr>
            <a:t>June 2018</a:t>
          </a:r>
          <a:endParaRPr lang="en-US" sz="1600" dirty="0">
            <a:solidFill>
              <a:schemeClr val="accent1">
                <a:lumMod val="50000"/>
              </a:schemeClr>
            </a:solidFill>
          </a:endParaRPr>
        </a:p>
      </dgm:t>
    </dgm:pt>
    <dgm:pt modelId="{26B0149C-8D4D-4298-A5FF-5957424D5269}" type="parTrans" cxnId="{E00A8B95-CC5D-46B5-90BB-368476D8944B}">
      <dgm:prSet/>
      <dgm:spPr/>
      <dgm:t>
        <a:bodyPr/>
        <a:lstStyle/>
        <a:p>
          <a:endParaRPr lang="en-US" sz="2400">
            <a:solidFill>
              <a:schemeClr val="accent1">
                <a:lumMod val="50000"/>
              </a:schemeClr>
            </a:solidFill>
          </a:endParaRPr>
        </a:p>
      </dgm:t>
    </dgm:pt>
    <dgm:pt modelId="{3B9AFF43-6B7D-4B48-909A-53FE9B0C5EB4}" type="sibTrans" cxnId="{E00A8B95-CC5D-46B5-90BB-368476D8944B}">
      <dgm:prSet/>
      <dgm:spPr/>
      <dgm:t>
        <a:bodyPr/>
        <a:lstStyle/>
        <a:p>
          <a:endParaRPr lang="en-US" sz="2400">
            <a:solidFill>
              <a:schemeClr val="accent1">
                <a:lumMod val="50000"/>
              </a:schemeClr>
            </a:solidFill>
          </a:endParaRPr>
        </a:p>
      </dgm:t>
    </dgm:pt>
    <dgm:pt modelId="{47B78A2E-7C6C-4607-937F-D778C7F20076}">
      <dgm:prSet phldrT="[Text]" custT="1"/>
      <dgm:spPr/>
      <dgm:t>
        <a:bodyPr/>
        <a:lstStyle/>
        <a:p>
          <a:r>
            <a:rPr lang="en-US" sz="1100" dirty="0" smtClean="0">
              <a:solidFill>
                <a:schemeClr val="accent1">
                  <a:lumMod val="50000"/>
                </a:schemeClr>
              </a:solidFill>
            </a:rPr>
            <a:t>BESE discussion &amp; vote on proposed amendments to state accountability regulations</a:t>
          </a:r>
          <a:endParaRPr lang="en-US" sz="1100" dirty="0">
            <a:solidFill>
              <a:schemeClr val="accent1">
                <a:lumMod val="50000"/>
              </a:schemeClr>
            </a:solidFill>
          </a:endParaRPr>
        </a:p>
      </dgm:t>
    </dgm:pt>
    <dgm:pt modelId="{30DCEFCA-0D2C-4DC4-A791-1A7775B239C7}" type="parTrans" cxnId="{FCCF3831-D4C0-4F9A-AB57-8F88456304F2}">
      <dgm:prSet/>
      <dgm:spPr/>
      <dgm:t>
        <a:bodyPr/>
        <a:lstStyle/>
        <a:p>
          <a:endParaRPr lang="en-US" sz="2400">
            <a:solidFill>
              <a:schemeClr val="accent1">
                <a:lumMod val="50000"/>
              </a:schemeClr>
            </a:solidFill>
          </a:endParaRPr>
        </a:p>
      </dgm:t>
    </dgm:pt>
    <dgm:pt modelId="{659A9033-1BFA-4ED7-A44A-DE18FE0E0895}" type="sibTrans" cxnId="{FCCF3831-D4C0-4F9A-AB57-8F88456304F2}">
      <dgm:prSet/>
      <dgm:spPr/>
      <dgm:t>
        <a:bodyPr/>
        <a:lstStyle/>
        <a:p>
          <a:endParaRPr lang="en-US" sz="2400">
            <a:solidFill>
              <a:schemeClr val="accent1">
                <a:lumMod val="50000"/>
              </a:schemeClr>
            </a:solidFill>
          </a:endParaRPr>
        </a:p>
      </dgm:t>
    </dgm:pt>
    <dgm:pt modelId="{30C5D542-0F35-49C0-B5A5-B9FE4B0F3A40}">
      <dgm:prSet phldrT="[Text]" custT="1"/>
      <dgm:spPr>
        <a:ln w="28575">
          <a:solidFill>
            <a:schemeClr val="accent2"/>
          </a:solidFill>
        </a:ln>
      </dgm:spPr>
      <dgm:t>
        <a:bodyPr/>
        <a:lstStyle/>
        <a:p>
          <a:r>
            <a:rPr lang="en-US" sz="1600" b="1" dirty="0" smtClean="0">
              <a:solidFill>
                <a:schemeClr val="accent1">
                  <a:lumMod val="50000"/>
                </a:schemeClr>
              </a:solidFill>
            </a:rPr>
            <a:t>September 2018</a:t>
          </a:r>
          <a:endParaRPr lang="en-US" sz="1600" b="1" dirty="0">
            <a:solidFill>
              <a:schemeClr val="accent1">
                <a:lumMod val="50000"/>
              </a:schemeClr>
            </a:solidFill>
          </a:endParaRPr>
        </a:p>
      </dgm:t>
    </dgm:pt>
    <dgm:pt modelId="{5A25CE8B-5D25-470A-AC8A-62754F54A0C0}" type="parTrans" cxnId="{9A052C2E-D302-4D9F-8258-AE6368FBDE06}">
      <dgm:prSet/>
      <dgm:spPr/>
      <dgm:t>
        <a:bodyPr/>
        <a:lstStyle/>
        <a:p>
          <a:endParaRPr lang="en-US" sz="2400">
            <a:solidFill>
              <a:schemeClr val="accent1">
                <a:lumMod val="50000"/>
              </a:schemeClr>
            </a:solidFill>
          </a:endParaRPr>
        </a:p>
      </dgm:t>
    </dgm:pt>
    <dgm:pt modelId="{93860B63-4627-4561-8F77-6A6F8F120F0B}" type="sibTrans" cxnId="{9A052C2E-D302-4D9F-8258-AE6368FBDE06}">
      <dgm:prSet/>
      <dgm:spPr/>
      <dgm:t>
        <a:bodyPr/>
        <a:lstStyle/>
        <a:p>
          <a:endParaRPr lang="en-US" sz="2400">
            <a:solidFill>
              <a:schemeClr val="accent1">
                <a:lumMod val="50000"/>
              </a:schemeClr>
            </a:solidFill>
          </a:endParaRPr>
        </a:p>
      </dgm:t>
    </dgm:pt>
    <dgm:pt modelId="{F99ED6A3-F91E-4D77-BC8E-F3DDCF10B83C}">
      <dgm:prSet phldrT="[Text]" custT="1"/>
      <dgm:spPr>
        <a:ln w="28575">
          <a:solidFill>
            <a:schemeClr val="accent2"/>
          </a:solidFill>
        </a:ln>
      </dgm:spPr>
      <dgm:t>
        <a:bodyPr/>
        <a:lstStyle/>
        <a:p>
          <a:r>
            <a:rPr lang="en-US" sz="1100" b="1" dirty="0" smtClean="0">
              <a:solidFill>
                <a:schemeClr val="accent1">
                  <a:lumMod val="50000"/>
                </a:schemeClr>
              </a:solidFill>
            </a:rPr>
            <a:t>ESE publishes 2018 accountability results for all public schools &amp; districts</a:t>
          </a:r>
          <a:endParaRPr lang="en-US" sz="1100" b="1" dirty="0">
            <a:solidFill>
              <a:schemeClr val="accent1">
                <a:lumMod val="50000"/>
              </a:schemeClr>
            </a:solidFill>
          </a:endParaRPr>
        </a:p>
      </dgm:t>
    </dgm:pt>
    <dgm:pt modelId="{0B256346-5151-46C0-BB6E-D9043D680E96}" type="parTrans" cxnId="{594339EA-CCA7-47D1-84A7-1AD14327F81F}">
      <dgm:prSet/>
      <dgm:spPr/>
      <dgm:t>
        <a:bodyPr/>
        <a:lstStyle/>
        <a:p>
          <a:endParaRPr lang="en-US" sz="2400">
            <a:solidFill>
              <a:schemeClr val="accent1">
                <a:lumMod val="50000"/>
              </a:schemeClr>
            </a:solidFill>
          </a:endParaRPr>
        </a:p>
      </dgm:t>
    </dgm:pt>
    <dgm:pt modelId="{BB2D0E7D-1111-45EB-84AF-7E36E6DB0D93}" type="sibTrans" cxnId="{594339EA-CCA7-47D1-84A7-1AD14327F81F}">
      <dgm:prSet/>
      <dgm:spPr/>
      <dgm:t>
        <a:bodyPr/>
        <a:lstStyle/>
        <a:p>
          <a:endParaRPr lang="en-US" sz="2400">
            <a:solidFill>
              <a:schemeClr val="accent1">
                <a:lumMod val="50000"/>
              </a:schemeClr>
            </a:solidFill>
          </a:endParaRPr>
        </a:p>
      </dgm:t>
    </dgm:pt>
    <dgm:pt modelId="{CAC32733-7A22-4CA7-BF9A-D34321FFCC63}">
      <dgm:prSet phldrT="[Text]" custT="1"/>
      <dgm:spPr/>
      <dgm:t>
        <a:bodyPr/>
        <a:lstStyle/>
        <a:p>
          <a:r>
            <a:rPr lang="en-US" sz="1100" dirty="0" smtClean="0">
              <a:solidFill>
                <a:schemeClr val="accent1">
                  <a:lumMod val="50000"/>
                </a:schemeClr>
              </a:solidFill>
            </a:rPr>
            <a:t>BESE vote on new accountability system</a:t>
          </a:r>
          <a:endParaRPr lang="en-US" sz="1100" dirty="0">
            <a:solidFill>
              <a:schemeClr val="accent1">
                <a:lumMod val="50000"/>
              </a:schemeClr>
            </a:solidFill>
          </a:endParaRPr>
        </a:p>
      </dgm:t>
    </dgm:pt>
    <dgm:pt modelId="{A4F86274-71BD-4730-9142-712E93EB9A80}" type="parTrans" cxnId="{10E6E4A1-3833-4288-AB4A-7F18B1CBEBAB}">
      <dgm:prSet/>
      <dgm:spPr/>
      <dgm:t>
        <a:bodyPr/>
        <a:lstStyle/>
        <a:p>
          <a:endParaRPr lang="en-US"/>
        </a:p>
      </dgm:t>
    </dgm:pt>
    <dgm:pt modelId="{1EFBEF44-FD6B-47E0-BD86-C0B1CC25EE6A}" type="sibTrans" cxnId="{10E6E4A1-3833-4288-AB4A-7F18B1CBEBAB}">
      <dgm:prSet/>
      <dgm:spPr/>
      <dgm:t>
        <a:bodyPr/>
        <a:lstStyle/>
        <a:p>
          <a:endParaRPr lang="en-US"/>
        </a:p>
      </dgm:t>
    </dgm:pt>
    <dgm:pt modelId="{A01989CD-61A5-46EB-AC99-B66F2FADDE8C}" type="pres">
      <dgm:prSet presAssocID="{4AFC6156-CEF4-477F-AC7B-6E1F71A90786}" presName="CompostProcess" presStyleCnt="0">
        <dgm:presLayoutVars>
          <dgm:dir/>
          <dgm:resizeHandles val="exact"/>
        </dgm:presLayoutVars>
      </dgm:prSet>
      <dgm:spPr/>
      <dgm:t>
        <a:bodyPr/>
        <a:lstStyle/>
        <a:p>
          <a:endParaRPr lang="en-US"/>
        </a:p>
      </dgm:t>
    </dgm:pt>
    <dgm:pt modelId="{8A2B13F0-5A5C-4AE1-B1D7-82FB832CF51B}" type="pres">
      <dgm:prSet presAssocID="{4AFC6156-CEF4-477F-AC7B-6E1F71A90786}" presName="arrow" presStyleLbl="bgShp" presStyleIdx="0" presStyleCnt="1"/>
      <dgm:spPr>
        <a:solidFill>
          <a:schemeClr val="bg1">
            <a:lumMod val="75000"/>
          </a:schemeClr>
        </a:solidFill>
        <a:ln>
          <a:solidFill>
            <a:schemeClr val="tx2">
              <a:lumMod val="50000"/>
            </a:schemeClr>
          </a:solidFill>
        </a:ln>
      </dgm:spPr>
      <dgm:t>
        <a:bodyPr/>
        <a:lstStyle/>
        <a:p>
          <a:endParaRPr lang="en-US"/>
        </a:p>
      </dgm:t>
      <dgm:extLst>
        <a:ext uri="{E40237B7-FDA0-4F09-8148-C483321AD2D9}">
          <dgm14:cNvPr xmlns:dgm14="http://schemas.microsoft.com/office/drawing/2010/diagram" id="0" name="" title="Timeline and process"/>
        </a:ext>
      </dgm:extLst>
    </dgm:pt>
    <dgm:pt modelId="{9A4F844E-9543-45EF-A7E6-9ACBA6AA8376}" type="pres">
      <dgm:prSet presAssocID="{4AFC6156-CEF4-477F-AC7B-6E1F71A90786}" presName="linearProcess" presStyleCnt="0"/>
      <dgm:spPr/>
    </dgm:pt>
    <dgm:pt modelId="{A50F763B-5725-4B32-B5C1-E00218C5CE3E}" type="pres">
      <dgm:prSet presAssocID="{CBD6AAFE-E2A3-415E-9AEF-11F52F46DF7D}" presName="textNode" presStyleLbl="node1" presStyleIdx="0" presStyleCnt="6">
        <dgm:presLayoutVars>
          <dgm:bulletEnabled val="1"/>
        </dgm:presLayoutVars>
      </dgm:prSet>
      <dgm:spPr/>
      <dgm:t>
        <a:bodyPr/>
        <a:lstStyle/>
        <a:p>
          <a:endParaRPr lang="en-US"/>
        </a:p>
      </dgm:t>
    </dgm:pt>
    <dgm:pt modelId="{64FC9E61-B6C1-46DE-9E4B-2DB4862A51BD}" type="pres">
      <dgm:prSet presAssocID="{01278604-6DE6-4DFA-84F8-E52B7C390AC6}" presName="sibTrans" presStyleCnt="0"/>
      <dgm:spPr/>
    </dgm:pt>
    <dgm:pt modelId="{B759850D-E3A7-4834-B1A7-1C9E95F9709C}" type="pres">
      <dgm:prSet presAssocID="{1E144678-DE1C-4077-8F0D-857D1CAC6A5C}" presName="textNode" presStyleLbl="node1" presStyleIdx="1" presStyleCnt="6">
        <dgm:presLayoutVars>
          <dgm:bulletEnabled val="1"/>
        </dgm:presLayoutVars>
      </dgm:prSet>
      <dgm:spPr/>
      <dgm:t>
        <a:bodyPr/>
        <a:lstStyle/>
        <a:p>
          <a:endParaRPr lang="en-US"/>
        </a:p>
      </dgm:t>
    </dgm:pt>
    <dgm:pt modelId="{D34AB66B-3D50-4E51-9B0E-008293D811D6}" type="pres">
      <dgm:prSet presAssocID="{24FAA73D-8A60-4E54-AEDE-6DB7BC806C3A}" presName="sibTrans" presStyleCnt="0"/>
      <dgm:spPr/>
    </dgm:pt>
    <dgm:pt modelId="{7D8B6264-F947-4902-B027-FD8BE5C41481}" type="pres">
      <dgm:prSet presAssocID="{2F08E2C2-9822-4BC4-93EF-E74081802110}" presName="textNode" presStyleLbl="node1" presStyleIdx="2" presStyleCnt="6">
        <dgm:presLayoutVars>
          <dgm:bulletEnabled val="1"/>
        </dgm:presLayoutVars>
      </dgm:prSet>
      <dgm:spPr/>
      <dgm:t>
        <a:bodyPr/>
        <a:lstStyle/>
        <a:p>
          <a:endParaRPr lang="en-US"/>
        </a:p>
      </dgm:t>
    </dgm:pt>
    <dgm:pt modelId="{1DD536A8-C986-47E7-88FF-BA7BA3ACCDAA}" type="pres">
      <dgm:prSet presAssocID="{D054B9A5-76AE-4F02-8A9E-D98BFACB6DF2}" presName="sibTrans" presStyleCnt="0"/>
      <dgm:spPr/>
    </dgm:pt>
    <dgm:pt modelId="{68CB5448-C117-430D-A4D5-2D8126F2487B}" type="pres">
      <dgm:prSet presAssocID="{34E070B4-9AF6-40D7-AFFC-61B270CD79C0}" presName="textNode" presStyleLbl="node1" presStyleIdx="3" presStyleCnt="6">
        <dgm:presLayoutVars>
          <dgm:bulletEnabled val="1"/>
        </dgm:presLayoutVars>
      </dgm:prSet>
      <dgm:spPr/>
      <dgm:t>
        <a:bodyPr/>
        <a:lstStyle/>
        <a:p>
          <a:endParaRPr lang="en-US"/>
        </a:p>
      </dgm:t>
    </dgm:pt>
    <dgm:pt modelId="{2655F5CE-39E3-4C41-AEF4-5B330C081841}" type="pres">
      <dgm:prSet presAssocID="{8CAC6C51-F38F-4F27-B301-7953A6F5C08C}" presName="sibTrans" presStyleCnt="0"/>
      <dgm:spPr/>
    </dgm:pt>
    <dgm:pt modelId="{7C97E771-1799-476D-85A4-01940EA98DE4}" type="pres">
      <dgm:prSet presAssocID="{1AF54233-D2D8-4339-B9A5-8353C78A686E}" presName="textNode" presStyleLbl="node1" presStyleIdx="4" presStyleCnt="6">
        <dgm:presLayoutVars>
          <dgm:bulletEnabled val="1"/>
        </dgm:presLayoutVars>
      </dgm:prSet>
      <dgm:spPr/>
      <dgm:t>
        <a:bodyPr/>
        <a:lstStyle/>
        <a:p>
          <a:endParaRPr lang="en-US"/>
        </a:p>
      </dgm:t>
    </dgm:pt>
    <dgm:pt modelId="{E9716C1B-1A71-4BBA-B6D5-D8366E3F99F0}" type="pres">
      <dgm:prSet presAssocID="{3B9AFF43-6B7D-4B48-909A-53FE9B0C5EB4}" presName="sibTrans" presStyleCnt="0"/>
      <dgm:spPr/>
    </dgm:pt>
    <dgm:pt modelId="{CD265479-65DF-4E8E-9F1B-127C055CD020}" type="pres">
      <dgm:prSet presAssocID="{30C5D542-0F35-49C0-B5A5-B9FE4B0F3A40}" presName="textNode" presStyleLbl="node1" presStyleIdx="5" presStyleCnt="6">
        <dgm:presLayoutVars>
          <dgm:bulletEnabled val="1"/>
        </dgm:presLayoutVars>
      </dgm:prSet>
      <dgm:spPr/>
      <dgm:t>
        <a:bodyPr/>
        <a:lstStyle/>
        <a:p>
          <a:endParaRPr lang="en-US"/>
        </a:p>
      </dgm:t>
    </dgm:pt>
  </dgm:ptLst>
  <dgm:cxnLst>
    <dgm:cxn modelId="{377E9165-F2FD-44EB-B885-1AC3804F4570}" type="presOf" srcId="{4AFC6156-CEF4-477F-AC7B-6E1F71A90786}" destId="{A01989CD-61A5-46EB-AC99-B66F2FADDE8C}" srcOrd="0" destOrd="0" presId="urn:microsoft.com/office/officeart/2005/8/layout/hProcess9"/>
    <dgm:cxn modelId="{C4D23C27-273E-49FC-9514-408DFDE7FEBD}" type="presOf" srcId="{30C5D542-0F35-49C0-B5A5-B9FE4B0F3A40}" destId="{CD265479-65DF-4E8E-9F1B-127C055CD020}" srcOrd="0" destOrd="0" presId="urn:microsoft.com/office/officeart/2005/8/layout/hProcess9"/>
    <dgm:cxn modelId="{9391A87C-DA79-443C-8B81-1B17D8FAD75E}" type="presOf" srcId="{1AF54233-D2D8-4339-B9A5-8353C78A686E}" destId="{7C97E771-1799-476D-85A4-01940EA98DE4}" srcOrd="0" destOrd="0" presId="urn:microsoft.com/office/officeart/2005/8/layout/hProcess9"/>
    <dgm:cxn modelId="{45217B74-6BEB-4E89-8E94-7103AF903C26}" srcId="{1E144678-DE1C-4077-8F0D-857D1CAC6A5C}" destId="{68565D39-B113-4DCA-BF97-C96E50B6A53E}" srcOrd="0" destOrd="0" parTransId="{F3EECFC1-0CFD-4000-891D-617C1D6A76FD}" sibTransId="{61AA9B40-F4B2-46A1-B404-BDB2198AD2C7}"/>
    <dgm:cxn modelId="{D1B6B03B-198E-4DF2-A261-74CDA982C201}" srcId="{4AFC6156-CEF4-477F-AC7B-6E1F71A90786}" destId="{34E070B4-9AF6-40D7-AFFC-61B270CD79C0}" srcOrd="3" destOrd="0" parTransId="{FBAFBF62-D500-4654-AF60-6D5FD75F4585}" sibTransId="{8CAC6C51-F38F-4F27-B301-7953A6F5C08C}"/>
    <dgm:cxn modelId="{E00A8B95-CC5D-46B5-90BB-368476D8944B}" srcId="{4AFC6156-CEF4-477F-AC7B-6E1F71A90786}" destId="{1AF54233-D2D8-4339-B9A5-8353C78A686E}" srcOrd="4" destOrd="0" parTransId="{26B0149C-8D4D-4298-A5FF-5957424D5269}" sibTransId="{3B9AFF43-6B7D-4B48-909A-53FE9B0C5EB4}"/>
    <dgm:cxn modelId="{2C3A3B22-1579-4DFA-825D-60B0B87F3640}" type="presOf" srcId="{34E070B4-9AF6-40D7-AFFC-61B270CD79C0}" destId="{68CB5448-C117-430D-A4D5-2D8126F2487B}" srcOrd="0" destOrd="0" presId="urn:microsoft.com/office/officeart/2005/8/layout/hProcess9"/>
    <dgm:cxn modelId="{7BB1F9E4-3073-462E-91DA-8B2DA96F426A}" type="presOf" srcId="{47B78A2E-7C6C-4607-937F-D778C7F20076}" destId="{7C97E771-1799-476D-85A4-01940EA98DE4}" srcOrd="0" destOrd="1" presId="urn:microsoft.com/office/officeart/2005/8/layout/hProcess9"/>
    <dgm:cxn modelId="{594E24BB-468B-4E85-B264-8C5A29BE59FD}" type="presOf" srcId="{68565D39-B113-4DCA-BF97-C96E50B6A53E}" destId="{B759850D-E3A7-4834-B1A7-1C9E95F9709C}" srcOrd="0" destOrd="1" presId="urn:microsoft.com/office/officeart/2005/8/layout/hProcess9"/>
    <dgm:cxn modelId="{565D3865-885B-4628-BDBB-E8622253EE61}" type="presOf" srcId="{C91AE67A-BB3C-4D9A-AA03-4396D332ECDA}" destId="{68CB5448-C117-430D-A4D5-2D8126F2487B}" srcOrd="0" destOrd="1" presId="urn:microsoft.com/office/officeart/2005/8/layout/hProcess9"/>
    <dgm:cxn modelId="{55B3640A-B40F-4B0C-9959-99B3BA12B0AB}" type="presOf" srcId="{CBD6AAFE-E2A3-415E-9AEF-11F52F46DF7D}" destId="{A50F763B-5725-4B32-B5C1-E00218C5CE3E}" srcOrd="0" destOrd="0" presId="urn:microsoft.com/office/officeart/2005/8/layout/hProcess9"/>
    <dgm:cxn modelId="{B75BB38F-92D7-4C97-95CC-7928DB1CA7F2}" type="presOf" srcId="{A232CE01-2BED-4B88-BFB9-4C5124FC6FD2}" destId="{7D8B6264-F947-4902-B027-FD8BE5C41481}" srcOrd="0" destOrd="1" presId="urn:microsoft.com/office/officeart/2005/8/layout/hProcess9"/>
    <dgm:cxn modelId="{594339EA-CCA7-47D1-84A7-1AD14327F81F}" srcId="{30C5D542-0F35-49C0-B5A5-B9FE4B0F3A40}" destId="{F99ED6A3-F91E-4D77-BC8E-F3DDCF10B83C}" srcOrd="0" destOrd="0" parTransId="{0B256346-5151-46C0-BB6E-D9043D680E96}" sibTransId="{BB2D0E7D-1111-45EB-84AF-7E36E6DB0D93}"/>
    <dgm:cxn modelId="{BC115727-D188-4B0A-8B3A-2D3998E7F905}" type="presOf" srcId="{4F3DFB32-53B0-48EF-9F78-2C7A6601B1FC}" destId="{A50F763B-5725-4B32-B5C1-E00218C5CE3E}" srcOrd="0" destOrd="1" presId="urn:microsoft.com/office/officeart/2005/8/layout/hProcess9"/>
    <dgm:cxn modelId="{29906B49-0020-45AA-802A-D086D0E4E68E}" srcId="{2F08E2C2-9822-4BC4-93EF-E74081802110}" destId="{A232CE01-2BED-4B88-BFB9-4C5124FC6FD2}" srcOrd="0" destOrd="0" parTransId="{3B3BB4CC-D4B2-4F55-A29D-CF40D955A38D}" sibTransId="{CA91E797-2818-4D6D-957C-EB5CFB221D8B}"/>
    <dgm:cxn modelId="{AAF0472F-C28A-4C37-90AC-E9BC81D7CE3B}" type="presOf" srcId="{1E144678-DE1C-4077-8F0D-857D1CAC6A5C}" destId="{B759850D-E3A7-4834-B1A7-1C9E95F9709C}" srcOrd="0" destOrd="0" presId="urn:microsoft.com/office/officeart/2005/8/layout/hProcess9"/>
    <dgm:cxn modelId="{B0728754-9D4F-4F79-8C8C-F7C82AD2788C}" srcId="{CBD6AAFE-E2A3-415E-9AEF-11F52F46DF7D}" destId="{4F3DFB32-53B0-48EF-9F78-2C7A6601B1FC}" srcOrd="0" destOrd="0" parTransId="{3DE92C0C-1C37-4787-A143-E5C2EAB7721A}" sibTransId="{78D24553-D1CB-49C0-9D99-D1071A37CAA1}"/>
    <dgm:cxn modelId="{B4CE90C4-8801-44D9-BEA5-35C3CA7C50E2}" srcId="{4AFC6156-CEF4-477F-AC7B-6E1F71A90786}" destId="{1E144678-DE1C-4077-8F0D-857D1CAC6A5C}" srcOrd="1" destOrd="0" parTransId="{D430474B-7B21-49C3-A8EF-61D0E6556C5B}" sibTransId="{24FAA73D-8A60-4E54-AEDE-6DB7BC806C3A}"/>
    <dgm:cxn modelId="{10E6E4A1-3833-4288-AB4A-7F18B1CBEBAB}" srcId="{1AF54233-D2D8-4339-B9A5-8353C78A686E}" destId="{CAC32733-7A22-4CA7-BF9A-D34321FFCC63}" srcOrd="1" destOrd="0" parTransId="{A4F86274-71BD-4730-9142-712E93EB9A80}" sibTransId="{1EFBEF44-FD6B-47E0-BD86-C0B1CC25EE6A}"/>
    <dgm:cxn modelId="{83E01C97-803D-422A-933E-9374874101A5}" srcId="{4AFC6156-CEF4-477F-AC7B-6E1F71A90786}" destId="{2F08E2C2-9822-4BC4-93EF-E74081802110}" srcOrd="2" destOrd="0" parTransId="{B3ACE15F-D559-4EF2-8333-C24FAAE17195}" sibTransId="{D054B9A5-76AE-4F02-8A9E-D98BFACB6DF2}"/>
    <dgm:cxn modelId="{E1FA5436-6F7D-432C-990C-0C468D195A13}" srcId="{4AFC6156-CEF4-477F-AC7B-6E1F71A90786}" destId="{CBD6AAFE-E2A3-415E-9AEF-11F52F46DF7D}" srcOrd="0" destOrd="0" parTransId="{8F1038AB-0D48-4378-A9B1-4C56F0341983}" sibTransId="{01278604-6DE6-4DFA-84F8-E52B7C390AC6}"/>
    <dgm:cxn modelId="{5371BB3D-516B-43DA-B064-8383CD8AE227}" type="presOf" srcId="{CAC32733-7A22-4CA7-BF9A-D34321FFCC63}" destId="{7C97E771-1799-476D-85A4-01940EA98DE4}" srcOrd="0" destOrd="2" presId="urn:microsoft.com/office/officeart/2005/8/layout/hProcess9"/>
    <dgm:cxn modelId="{9A052C2E-D302-4D9F-8258-AE6368FBDE06}" srcId="{4AFC6156-CEF4-477F-AC7B-6E1F71A90786}" destId="{30C5D542-0F35-49C0-B5A5-B9FE4B0F3A40}" srcOrd="5" destOrd="0" parTransId="{5A25CE8B-5D25-470A-AC8A-62754F54A0C0}" sibTransId="{93860B63-4627-4561-8F77-6A6F8F120F0B}"/>
    <dgm:cxn modelId="{FCCF3831-D4C0-4F9A-AB57-8F88456304F2}" srcId="{1AF54233-D2D8-4339-B9A5-8353C78A686E}" destId="{47B78A2E-7C6C-4607-937F-D778C7F20076}" srcOrd="0" destOrd="0" parTransId="{30DCEFCA-0D2C-4DC4-A791-1A7775B239C7}" sibTransId="{659A9033-1BFA-4ED7-A44A-DE18FE0E0895}"/>
    <dgm:cxn modelId="{AC26F19D-1116-47A1-8465-517345C51AB4}" type="presOf" srcId="{2F08E2C2-9822-4BC4-93EF-E74081802110}" destId="{7D8B6264-F947-4902-B027-FD8BE5C41481}" srcOrd="0" destOrd="0" presId="urn:microsoft.com/office/officeart/2005/8/layout/hProcess9"/>
    <dgm:cxn modelId="{3DD511B9-914C-465C-9BA1-AB1B630D638C}" srcId="{34E070B4-9AF6-40D7-AFFC-61B270CD79C0}" destId="{C91AE67A-BB3C-4D9A-AA03-4396D332ECDA}" srcOrd="0" destOrd="0" parTransId="{65F32AA6-0E7E-459E-9DD8-5976519B536B}" sibTransId="{A8980F3E-BDC7-434B-B80F-E0CB704C5EFA}"/>
    <dgm:cxn modelId="{57B95DB8-F877-4E05-B59C-C8AF55A9EC74}" type="presOf" srcId="{F99ED6A3-F91E-4D77-BC8E-F3DDCF10B83C}" destId="{CD265479-65DF-4E8E-9F1B-127C055CD020}" srcOrd="0" destOrd="1" presId="urn:microsoft.com/office/officeart/2005/8/layout/hProcess9"/>
    <dgm:cxn modelId="{2C59F6D3-E268-4470-A65E-F8914F932B13}" type="presParOf" srcId="{A01989CD-61A5-46EB-AC99-B66F2FADDE8C}" destId="{8A2B13F0-5A5C-4AE1-B1D7-82FB832CF51B}" srcOrd="0" destOrd="0" presId="urn:microsoft.com/office/officeart/2005/8/layout/hProcess9"/>
    <dgm:cxn modelId="{3BAD6CB1-9CD4-49D0-A208-74D409456114}" type="presParOf" srcId="{A01989CD-61A5-46EB-AC99-B66F2FADDE8C}" destId="{9A4F844E-9543-45EF-A7E6-9ACBA6AA8376}" srcOrd="1" destOrd="0" presId="urn:microsoft.com/office/officeart/2005/8/layout/hProcess9"/>
    <dgm:cxn modelId="{0A6F3CB8-B2B5-4AB1-B5C5-AA4C395D0BA3}" type="presParOf" srcId="{9A4F844E-9543-45EF-A7E6-9ACBA6AA8376}" destId="{A50F763B-5725-4B32-B5C1-E00218C5CE3E}" srcOrd="0" destOrd="0" presId="urn:microsoft.com/office/officeart/2005/8/layout/hProcess9"/>
    <dgm:cxn modelId="{81065ED0-3709-4FF2-8DDE-076C4A2588A2}" type="presParOf" srcId="{9A4F844E-9543-45EF-A7E6-9ACBA6AA8376}" destId="{64FC9E61-B6C1-46DE-9E4B-2DB4862A51BD}" srcOrd="1" destOrd="0" presId="urn:microsoft.com/office/officeart/2005/8/layout/hProcess9"/>
    <dgm:cxn modelId="{05DEF7B5-A823-45E7-A57E-F1CDEEBECAA4}" type="presParOf" srcId="{9A4F844E-9543-45EF-A7E6-9ACBA6AA8376}" destId="{B759850D-E3A7-4834-B1A7-1C9E95F9709C}" srcOrd="2" destOrd="0" presId="urn:microsoft.com/office/officeart/2005/8/layout/hProcess9"/>
    <dgm:cxn modelId="{B06DD168-C2D2-4CFC-A569-AF6E4C9FFA4E}" type="presParOf" srcId="{9A4F844E-9543-45EF-A7E6-9ACBA6AA8376}" destId="{D34AB66B-3D50-4E51-9B0E-008293D811D6}" srcOrd="3" destOrd="0" presId="urn:microsoft.com/office/officeart/2005/8/layout/hProcess9"/>
    <dgm:cxn modelId="{519B5926-5F20-45C9-8E79-20BC2F7052D3}" type="presParOf" srcId="{9A4F844E-9543-45EF-A7E6-9ACBA6AA8376}" destId="{7D8B6264-F947-4902-B027-FD8BE5C41481}" srcOrd="4" destOrd="0" presId="urn:microsoft.com/office/officeart/2005/8/layout/hProcess9"/>
    <dgm:cxn modelId="{0ADE8287-7331-4865-A5DB-6177317CBE7C}" type="presParOf" srcId="{9A4F844E-9543-45EF-A7E6-9ACBA6AA8376}" destId="{1DD536A8-C986-47E7-88FF-BA7BA3ACCDAA}" srcOrd="5" destOrd="0" presId="urn:microsoft.com/office/officeart/2005/8/layout/hProcess9"/>
    <dgm:cxn modelId="{0EBB3F8B-ACC5-4205-9B95-7FA07D66DC58}" type="presParOf" srcId="{9A4F844E-9543-45EF-A7E6-9ACBA6AA8376}" destId="{68CB5448-C117-430D-A4D5-2D8126F2487B}" srcOrd="6" destOrd="0" presId="urn:microsoft.com/office/officeart/2005/8/layout/hProcess9"/>
    <dgm:cxn modelId="{75A19F2A-6229-4D3C-8DDB-20D303E0F526}" type="presParOf" srcId="{9A4F844E-9543-45EF-A7E6-9ACBA6AA8376}" destId="{2655F5CE-39E3-4C41-AEF4-5B330C081841}" srcOrd="7" destOrd="0" presId="urn:microsoft.com/office/officeart/2005/8/layout/hProcess9"/>
    <dgm:cxn modelId="{DBF2706F-7A6F-4573-A553-9F2B6912A980}" type="presParOf" srcId="{9A4F844E-9543-45EF-A7E6-9ACBA6AA8376}" destId="{7C97E771-1799-476D-85A4-01940EA98DE4}" srcOrd="8" destOrd="0" presId="urn:microsoft.com/office/officeart/2005/8/layout/hProcess9"/>
    <dgm:cxn modelId="{FE73AC33-6871-4AAD-A397-0CE2EEB940EB}" type="presParOf" srcId="{9A4F844E-9543-45EF-A7E6-9ACBA6AA8376}" destId="{E9716C1B-1A71-4BBA-B6D5-D8366E3F99F0}" srcOrd="9" destOrd="0" presId="urn:microsoft.com/office/officeart/2005/8/layout/hProcess9"/>
    <dgm:cxn modelId="{781B2451-4E43-4CDF-ADC2-8C4118F917A1}" type="presParOf" srcId="{9A4F844E-9543-45EF-A7E6-9ACBA6AA8376}" destId="{CD265479-65DF-4E8E-9F1B-127C055CD02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B13F0-5A5C-4AE1-B1D7-82FB832CF51B}">
      <dsp:nvSpPr>
        <dsp:cNvPr id="0" name=""/>
        <dsp:cNvSpPr/>
      </dsp:nvSpPr>
      <dsp:spPr>
        <a:xfrm>
          <a:off x="852725" y="0"/>
          <a:ext cx="9664223" cy="5049836"/>
        </a:xfrm>
        <a:prstGeom prst="rightArrow">
          <a:avLst/>
        </a:prstGeom>
        <a:solidFill>
          <a:schemeClr val="bg1">
            <a:lumMod val="75000"/>
          </a:schemeClr>
        </a:solidFill>
        <a:ln>
          <a:solidFill>
            <a:schemeClr val="tx2">
              <a:lumMod val="50000"/>
            </a:schemeClr>
          </a:solidFill>
        </a:ln>
        <a:effectLst/>
      </dsp:spPr>
      <dsp:style>
        <a:lnRef idx="0">
          <a:scrgbClr r="0" g="0" b="0"/>
        </a:lnRef>
        <a:fillRef idx="1">
          <a:scrgbClr r="0" g="0" b="0"/>
        </a:fillRef>
        <a:effectRef idx="0">
          <a:scrgbClr r="0" g="0" b="0"/>
        </a:effectRef>
        <a:fontRef idx="minor"/>
      </dsp:style>
    </dsp:sp>
    <dsp:sp modelId="{A50F763B-5725-4B32-B5C1-E00218C5CE3E}">
      <dsp:nvSpPr>
        <dsp:cNvPr id="0" name=""/>
        <dsp:cNvSpPr/>
      </dsp:nvSpPr>
      <dsp:spPr>
        <a:xfrm>
          <a:off x="138" y="1514950"/>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1">
                  <a:lumMod val="50000"/>
                </a:schemeClr>
              </a:solidFill>
            </a:rPr>
            <a:t>December 2017</a:t>
          </a:r>
          <a:endParaRPr lang="en-US" sz="1600" kern="1200" dirty="0">
            <a:solidFill>
              <a:schemeClr val="accent1">
                <a:lumMod val="50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1">
                  <a:lumMod val="50000"/>
                </a:schemeClr>
              </a:solidFill>
            </a:rPr>
            <a:t>BESE discussion about accountability system design</a:t>
          </a:r>
          <a:endParaRPr lang="en-US" sz="1100" kern="1200" dirty="0">
            <a:solidFill>
              <a:schemeClr val="accent1">
                <a:lumMod val="50000"/>
              </a:schemeClr>
            </a:solidFill>
          </a:endParaRPr>
        </a:p>
      </dsp:txBody>
      <dsp:txXfrm>
        <a:off x="81359" y="1596171"/>
        <a:ext cx="1501372" cy="1857492"/>
      </dsp:txXfrm>
    </dsp:sp>
    <dsp:sp modelId="{B759850D-E3A7-4834-B1A7-1C9E95F9709C}">
      <dsp:nvSpPr>
        <dsp:cNvPr id="0" name=""/>
        <dsp:cNvSpPr/>
      </dsp:nvSpPr>
      <dsp:spPr>
        <a:xfrm>
          <a:off x="1941255" y="1514950"/>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1">
                  <a:lumMod val="50000"/>
                </a:schemeClr>
              </a:solidFill>
            </a:rPr>
            <a:t>January 2018</a:t>
          </a:r>
          <a:endParaRPr lang="en-US" sz="1600" kern="1200" dirty="0">
            <a:solidFill>
              <a:schemeClr val="accent1">
                <a:lumMod val="50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1">
                  <a:lumMod val="50000"/>
                </a:schemeClr>
              </a:solidFill>
            </a:rPr>
            <a:t>BESE discussion about weighting of accountability indicators</a:t>
          </a:r>
          <a:endParaRPr lang="en-US" sz="1100" kern="1200" dirty="0">
            <a:solidFill>
              <a:schemeClr val="accent1">
                <a:lumMod val="50000"/>
              </a:schemeClr>
            </a:solidFill>
          </a:endParaRPr>
        </a:p>
      </dsp:txBody>
      <dsp:txXfrm>
        <a:off x="2022476" y="1596171"/>
        <a:ext cx="1501372" cy="1857492"/>
      </dsp:txXfrm>
    </dsp:sp>
    <dsp:sp modelId="{7D8B6264-F947-4902-B027-FD8BE5C41481}">
      <dsp:nvSpPr>
        <dsp:cNvPr id="0" name=""/>
        <dsp:cNvSpPr/>
      </dsp:nvSpPr>
      <dsp:spPr>
        <a:xfrm>
          <a:off x="3882372" y="1514950"/>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1">
                  <a:lumMod val="50000"/>
                </a:schemeClr>
              </a:solidFill>
            </a:rPr>
            <a:t>March 2018</a:t>
          </a:r>
          <a:endParaRPr lang="en-US" sz="1600" kern="1200" dirty="0">
            <a:solidFill>
              <a:schemeClr val="accent1">
                <a:lumMod val="50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1">
                  <a:lumMod val="50000"/>
                </a:schemeClr>
              </a:solidFill>
            </a:rPr>
            <a:t>BESE discussion &amp; vote to solicit public comment on proposed amendments to state accountability regulations (603 CMR 2.00)</a:t>
          </a:r>
          <a:endParaRPr lang="en-US" sz="1100" kern="1200" dirty="0">
            <a:solidFill>
              <a:schemeClr val="accent1">
                <a:lumMod val="50000"/>
              </a:schemeClr>
            </a:solidFill>
          </a:endParaRPr>
        </a:p>
      </dsp:txBody>
      <dsp:txXfrm>
        <a:off x="3963593" y="1596171"/>
        <a:ext cx="1501372" cy="1857492"/>
      </dsp:txXfrm>
    </dsp:sp>
    <dsp:sp modelId="{68CB5448-C117-430D-A4D5-2D8126F2487B}">
      <dsp:nvSpPr>
        <dsp:cNvPr id="0" name=""/>
        <dsp:cNvSpPr/>
      </dsp:nvSpPr>
      <dsp:spPr>
        <a:xfrm>
          <a:off x="5823488" y="1514950"/>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1">
                  <a:lumMod val="50000"/>
                </a:schemeClr>
              </a:solidFill>
            </a:rPr>
            <a:t>May 2018</a:t>
          </a:r>
          <a:endParaRPr lang="en-US" sz="1600" kern="1200" dirty="0">
            <a:solidFill>
              <a:schemeClr val="accent1">
                <a:lumMod val="50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1">
                  <a:lumMod val="50000"/>
                </a:schemeClr>
              </a:solidFill>
            </a:rPr>
            <a:t>BESE discussion about accountability &amp; assistance system</a:t>
          </a:r>
          <a:endParaRPr lang="en-US" sz="1100" kern="1200" dirty="0">
            <a:solidFill>
              <a:schemeClr val="accent1">
                <a:lumMod val="50000"/>
              </a:schemeClr>
            </a:solidFill>
          </a:endParaRPr>
        </a:p>
      </dsp:txBody>
      <dsp:txXfrm>
        <a:off x="5904709" y="1596171"/>
        <a:ext cx="1501372" cy="1857492"/>
      </dsp:txXfrm>
    </dsp:sp>
    <dsp:sp modelId="{7C97E771-1799-476D-85A4-01940EA98DE4}">
      <dsp:nvSpPr>
        <dsp:cNvPr id="0" name=""/>
        <dsp:cNvSpPr/>
      </dsp:nvSpPr>
      <dsp:spPr>
        <a:xfrm>
          <a:off x="7764605" y="1514950"/>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1">
                  <a:lumMod val="50000"/>
                </a:schemeClr>
              </a:solidFill>
            </a:rPr>
            <a:t>June 2018</a:t>
          </a:r>
          <a:endParaRPr lang="en-US" sz="1600" kern="1200" dirty="0">
            <a:solidFill>
              <a:schemeClr val="accent1">
                <a:lumMod val="50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1">
                  <a:lumMod val="50000"/>
                </a:schemeClr>
              </a:solidFill>
            </a:rPr>
            <a:t>BESE discussion &amp; vote on proposed amendments to state accountability regulations</a:t>
          </a:r>
          <a:endParaRPr lang="en-US" sz="1100" kern="1200" dirty="0">
            <a:solidFill>
              <a:schemeClr val="accent1">
                <a:lumMod val="50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1">
                  <a:lumMod val="50000"/>
                </a:schemeClr>
              </a:solidFill>
            </a:rPr>
            <a:t>BESE vote on new accountability system</a:t>
          </a:r>
          <a:endParaRPr lang="en-US" sz="1100" kern="1200" dirty="0">
            <a:solidFill>
              <a:schemeClr val="accent1">
                <a:lumMod val="50000"/>
              </a:schemeClr>
            </a:solidFill>
          </a:endParaRPr>
        </a:p>
      </dsp:txBody>
      <dsp:txXfrm>
        <a:off x="7845826" y="1596171"/>
        <a:ext cx="1501372" cy="1857492"/>
      </dsp:txXfrm>
    </dsp:sp>
    <dsp:sp modelId="{CD265479-65DF-4E8E-9F1B-127C055CD020}">
      <dsp:nvSpPr>
        <dsp:cNvPr id="0" name=""/>
        <dsp:cNvSpPr/>
      </dsp:nvSpPr>
      <dsp:spPr>
        <a:xfrm>
          <a:off x="9705721" y="1514950"/>
          <a:ext cx="1663814" cy="2019934"/>
        </a:xfrm>
        <a:prstGeom prst="roundRect">
          <a:avLst/>
        </a:prstGeom>
        <a:solidFill>
          <a:schemeClr val="lt1">
            <a:hueOff val="0"/>
            <a:satOff val="0"/>
            <a:lumOff val="0"/>
            <a:alphaOff val="0"/>
          </a:schemeClr>
        </a:solidFill>
        <a:ln w="2857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accent1">
                  <a:lumMod val="50000"/>
                </a:schemeClr>
              </a:solidFill>
            </a:rPr>
            <a:t>September 2018</a:t>
          </a:r>
          <a:endParaRPr lang="en-US" sz="1600" b="1" kern="1200" dirty="0">
            <a:solidFill>
              <a:schemeClr val="accent1">
                <a:lumMod val="50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accent1">
                  <a:lumMod val="50000"/>
                </a:schemeClr>
              </a:solidFill>
            </a:rPr>
            <a:t>ESE publishes 2018 accountability results for all public schools &amp; districts</a:t>
          </a:r>
          <a:endParaRPr lang="en-US" sz="1100" b="1" kern="1200" dirty="0">
            <a:solidFill>
              <a:schemeClr val="accent1">
                <a:lumMod val="50000"/>
              </a:schemeClr>
            </a:solidFill>
          </a:endParaRPr>
        </a:p>
      </dsp:txBody>
      <dsp:txXfrm>
        <a:off x="9786942" y="1596171"/>
        <a:ext cx="1501372" cy="18574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2018/6/29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2018/6/29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9"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30" y="1921879"/>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5" y="1921879"/>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3000" y="1921879"/>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5"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a:t>
            </a:r>
            <a:r>
              <a:rPr lang="en-US" altLang="zh-CN" dirty="0" smtClean="0"/>
              <a:t>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3"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smtClean="0"/>
              <a:t>Here</a:t>
            </a:r>
            <a:endParaRPr lang="zh-CN" alt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1"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1"/>
            <a:ext cx="7713372" cy="369460"/>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sz="1801" baseline="0" dirty="0" smtClean="0">
                <a:latin typeface="Segoe"/>
              </a:rPr>
              <a:t> </a:t>
            </a:r>
            <a:r>
              <a:rPr lang="en-US" sz="1200" kern="1200" dirty="0" smtClean="0">
                <a:solidFill>
                  <a:schemeClr val="tx1">
                    <a:tint val="75000"/>
                  </a:schemeClr>
                </a:solidFill>
                <a:latin typeface="Segoe"/>
                <a:ea typeface="+mn-ea"/>
                <a:cs typeface="+mn-cs"/>
              </a:rPr>
              <a:t>Elementary</a:t>
            </a:r>
            <a:r>
              <a:rPr lang="en-US" sz="1801" baseline="0" dirty="0" smtClean="0">
                <a:latin typeface="Segoe"/>
              </a:rPr>
              <a:t> </a:t>
            </a:r>
            <a:r>
              <a:rPr lang="en-US" sz="1200" kern="1200" dirty="0" smtClean="0">
                <a:solidFill>
                  <a:schemeClr val="tx1">
                    <a:tint val="75000"/>
                  </a:schemeClr>
                </a:solidFill>
                <a:latin typeface="Segoe"/>
                <a:ea typeface="+mn-ea"/>
                <a:cs typeface="+mn-cs"/>
              </a:rPr>
              <a:t>and</a:t>
            </a:r>
            <a:r>
              <a:rPr lang="en-US" sz="1801" baseline="0" dirty="0" smtClean="0">
                <a:latin typeface="Segoe"/>
              </a:rPr>
              <a:t> </a:t>
            </a:r>
            <a:r>
              <a:rPr lang="en-US" sz="1200" kern="1200" dirty="0" smtClean="0">
                <a:solidFill>
                  <a:schemeClr val="tx1">
                    <a:tint val="75000"/>
                  </a:schemeClr>
                </a:solidFill>
                <a:latin typeface="Segoe"/>
                <a:ea typeface="+mn-ea"/>
                <a:cs typeface="+mn-cs"/>
              </a:rPr>
              <a:t>Secondary</a:t>
            </a:r>
            <a:r>
              <a:rPr lang="en-US" sz="1801"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85588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9"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405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0"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9"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30" y="1921879"/>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5" y="1921879"/>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3000" y="1921879"/>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8" y="2189725"/>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a:t>
            </a:r>
            <a:r>
              <a:rPr lang="en-US" altLang="zh-CN" sz="3200" dirty="0" smtClean="0">
                <a:solidFill>
                  <a:schemeClr val="bg1"/>
                </a:solidFill>
                <a:latin typeface="Segoe SemiBold" panose="020B0703040204020203" pitchFamily="34" charset="0"/>
                <a:cs typeface="Segoe SemiBold" panose="020B0703040204020203" pitchFamily="34" charset="0"/>
              </a:rPr>
              <a:t>Your Very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Long Main </a:t>
            </a:r>
            <a:r>
              <a:rPr lang="en-US" altLang="zh-CN" sz="3200" dirty="0">
                <a:solidFill>
                  <a:schemeClr val="bg1"/>
                </a:solidFill>
                <a:latin typeface="Segoe SemiBold" panose="020B0703040204020203" pitchFamily="34" charset="0"/>
                <a:cs typeface="Segoe SemiBold" panose="020B0703040204020203" pitchFamily="34" charset="0"/>
              </a:rPr>
              <a:t>Title </a:t>
            </a:r>
            <a:r>
              <a:rPr lang="en-US" altLang="zh-CN" sz="3200" dirty="0" smtClean="0">
                <a:solidFill>
                  <a:schemeClr val="bg1"/>
                </a:solidFill>
                <a:latin typeface="Segoe SemiBold" panose="020B0703040204020203" pitchFamily="34" charset="0"/>
                <a:cs typeface="Segoe SemiBold" panose="020B0703040204020203" pitchFamily="34" charset="0"/>
              </a:rPr>
              <a:t>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8" y="4552461"/>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0"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3" y="1948544"/>
            <a:ext cx="2034860"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107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1"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2"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30"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2" y="288925"/>
            <a:ext cx="11370972" cy="679905"/>
          </a:xfrm>
        </p:spPr>
        <p:txBody>
          <a:bodyPr>
            <a:noAutofit/>
          </a:bodyPr>
          <a:lstStyle>
            <a:lvl1pPr>
              <a:defRPr sz="3001">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2" y="1230403"/>
            <a:ext cx="11370972" cy="5049746"/>
          </a:xfrm>
        </p:spPr>
        <p:txBody>
          <a:bodyPr>
            <a:noAutofit/>
          </a:bodyPr>
          <a:lstStyle>
            <a:lvl1pPr marL="228604" indent="-22860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10" indent="-279404">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15" indent="-22860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22" indent="-279404">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65" indent="-287342">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2" y="6356351"/>
            <a:ext cx="7713372" cy="369460"/>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sz="1801" baseline="0" dirty="0" smtClean="0">
                <a:latin typeface="Segoe"/>
              </a:rPr>
              <a:t> </a:t>
            </a:r>
            <a:r>
              <a:rPr lang="en-US" sz="1200" kern="1200" dirty="0" smtClean="0">
                <a:solidFill>
                  <a:schemeClr val="tx1">
                    <a:tint val="75000"/>
                  </a:schemeClr>
                </a:solidFill>
                <a:latin typeface="Segoe"/>
                <a:ea typeface="+mn-ea"/>
                <a:cs typeface="+mn-cs"/>
              </a:rPr>
              <a:t>Elementary</a:t>
            </a:r>
            <a:r>
              <a:rPr lang="en-US" sz="1801" baseline="0" dirty="0" smtClean="0">
                <a:latin typeface="Segoe"/>
              </a:rPr>
              <a:t> </a:t>
            </a:r>
            <a:r>
              <a:rPr lang="en-US" sz="1200" kern="1200" dirty="0" smtClean="0">
                <a:solidFill>
                  <a:schemeClr val="tx1">
                    <a:tint val="75000"/>
                  </a:schemeClr>
                </a:solidFill>
                <a:latin typeface="Segoe"/>
                <a:ea typeface="+mn-ea"/>
                <a:cs typeface="+mn-cs"/>
              </a:rPr>
              <a:t>and</a:t>
            </a:r>
            <a:r>
              <a:rPr lang="en-US" sz="1801" baseline="0" dirty="0" smtClean="0">
                <a:latin typeface="Segoe"/>
              </a:rPr>
              <a:t> </a:t>
            </a:r>
            <a:r>
              <a:rPr lang="en-US" sz="1200" kern="1200" dirty="0" smtClean="0">
                <a:solidFill>
                  <a:schemeClr val="tx1">
                    <a:tint val="75000"/>
                  </a:schemeClr>
                </a:solidFill>
                <a:latin typeface="Segoe"/>
                <a:ea typeface="+mn-ea"/>
                <a:cs typeface="+mn-cs"/>
              </a:rPr>
              <a:t>Secondary</a:t>
            </a:r>
            <a:r>
              <a:rPr lang="en-US" sz="1801"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491513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1"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2"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30"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2" y="288925"/>
            <a:ext cx="11370972" cy="679905"/>
          </a:xfrm>
        </p:spPr>
        <p:txBody>
          <a:bodyPr>
            <a:noAutofit/>
          </a:bodyPr>
          <a:lstStyle>
            <a:lvl1pPr>
              <a:defRPr sz="3001">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2" y="1230403"/>
            <a:ext cx="11370972" cy="5049746"/>
          </a:xfrm>
        </p:spPr>
        <p:txBody>
          <a:bodyPr>
            <a:noAutofit/>
          </a:bodyPr>
          <a:lstStyle>
            <a:lvl1pPr marL="514357" indent="-514357">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9" indent="-228604">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15" indent="-228604">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21" indent="-228604">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27" indent="-228604">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2" y="6356351"/>
            <a:ext cx="7713372" cy="369460"/>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sz="1801" baseline="0" dirty="0" smtClean="0">
                <a:latin typeface="Segoe"/>
              </a:rPr>
              <a:t> </a:t>
            </a:r>
            <a:r>
              <a:rPr lang="en-US" sz="1200" kern="1200" dirty="0" smtClean="0">
                <a:solidFill>
                  <a:schemeClr val="tx1">
                    <a:tint val="75000"/>
                  </a:schemeClr>
                </a:solidFill>
                <a:latin typeface="Segoe"/>
                <a:ea typeface="+mn-ea"/>
                <a:cs typeface="+mn-cs"/>
              </a:rPr>
              <a:t>Elementary</a:t>
            </a:r>
            <a:r>
              <a:rPr lang="en-US" sz="1801" baseline="0" dirty="0" smtClean="0">
                <a:latin typeface="Segoe"/>
              </a:rPr>
              <a:t> </a:t>
            </a:r>
            <a:r>
              <a:rPr lang="en-US" sz="1200" kern="1200" dirty="0" smtClean="0">
                <a:solidFill>
                  <a:schemeClr val="tx1">
                    <a:tint val="75000"/>
                  </a:schemeClr>
                </a:solidFill>
                <a:latin typeface="Segoe"/>
                <a:ea typeface="+mn-ea"/>
                <a:cs typeface="+mn-cs"/>
              </a:rPr>
              <a:t>and</a:t>
            </a:r>
            <a:r>
              <a:rPr lang="en-US" sz="1801" baseline="0" dirty="0" smtClean="0">
                <a:latin typeface="Segoe"/>
              </a:rPr>
              <a:t> </a:t>
            </a:r>
            <a:r>
              <a:rPr lang="en-US" sz="1200" kern="1200" dirty="0" smtClean="0">
                <a:solidFill>
                  <a:schemeClr val="tx1">
                    <a:tint val="75000"/>
                  </a:schemeClr>
                </a:solidFill>
                <a:latin typeface="Segoe"/>
                <a:ea typeface="+mn-ea"/>
                <a:cs typeface="+mn-cs"/>
              </a:rPr>
              <a:t>Secondary</a:t>
            </a:r>
            <a:r>
              <a:rPr lang="en-US" sz="1801"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267926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1"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2"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30"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4" indent="-228604">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9" indent="-228604">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15" indent="-228604">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21" indent="-228604">
              <a:lnSpc>
                <a:spcPct val="100000"/>
              </a:lnSpc>
              <a:spcAft>
                <a:spcPts val="0"/>
              </a:spcAft>
              <a:buClr>
                <a:srgbClr val="E38526"/>
              </a:buClr>
              <a:buFont typeface="Wingdings" panose="05000000000000000000" pitchFamily="2" charset="2"/>
              <a:buChar char="Ø"/>
              <a:defRPr sz="1801">
                <a:solidFill>
                  <a:schemeClr val="accent1">
                    <a:lumMod val="50000"/>
                  </a:schemeClr>
                </a:solidFill>
                <a:latin typeface="Segoe UI" panose="020B0502040204020203" pitchFamily="34" charset="0"/>
                <a:cs typeface="Segoe UI" panose="020B0502040204020203" pitchFamily="34" charset="0"/>
              </a:defRPr>
            </a:lvl4pPr>
            <a:lvl5pPr marL="2057427" indent="-228604">
              <a:lnSpc>
                <a:spcPct val="100000"/>
              </a:lnSpc>
              <a:spcAft>
                <a:spcPts val="0"/>
              </a:spcAft>
              <a:buClr>
                <a:srgbClr val="E38526"/>
              </a:buClr>
              <a:buFont typeface="Wingdings" panose="05000000000000000000" pitchFamily="2" charset="2"/>
              <a:buChar char="v"/>
              <a:defRPr sz="1801"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ltLang="zh-CN" dirty="0" smtClean="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ltLang="zh-CN" dirty="0" smtClean="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4" y="288925"/>
            <a:ext cx="11433756" cy="679905"/>
          </a:xfrm>
        </p:spPr>
        <p:txBody>
          <a:bodyPr>
            <a:noAutofit/>
          </a:bodyPr>
          <a:lstStyle>
            <a:lvl1pPr>
              <a:defRPr sz="3001">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16" name="TextBox 15"/>
          <p:cNvSpPr txBox="1"/>
          <p:nvPr userDrawn="1"/>
        </p:nvSpPr>
        <p:spPr>
          <a:xfrm>
            <a:off x="250372" y="6352144"/>
            <a:ext cx="7713372" cy="369460"/>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sz="1801" baseline="0" dirty="0" smtClean="0">
                <a:latin typeface="Segoe"/>
              </a:rPr>
              <a:t> </a:t>
            </a:r>
            <a:r>
              <a:rPr lang="en-US" sz="1200" kern="1200" dirty="0" smtClean="0">
                <a:solidFill>
                  <a:schemeClr val="tx1">
                    <a:tint val="75000"/>
                  </a:schemeClr>
                </a:solidFill>
                <a:latin typeface="Segoe"/>
                <a:ea typeface="+mn-ea"/>
                <a:cs typeface="+mn-cs"/>
              </a:rPr>
              <a:t>Elementary</a:t>
            </a:r>
            <a:r>
              <a:rPr lang="en-US" sz="1801" baseline="0" dirty="0" smtClean="0">
                <a:latin typeface="Segoe"/>
              </a:rPr>
              <a:t> </a:t>
            </a:r>
            <a:r>
              <a:rPr lang="en-US" sz="1200" kern="1200" dirty="0" smtClean="0">
                <a:solidFill>
                  <a:schemeClr val="tx1">
                    <a:tint val="75000"/>
                  </a:schemeClr>
                </a:solidFill>
                <a:latin typeface="Segoe"/>
                <a:ea typeface="+mn-ea"/>
                <a:cs typeface="+mn-cs"/>
              </a:rPr>
              <a:t>and</a:t>
            </a:r>
            <a:r>
              <a:rPr lang="en-US" sz="1801" baseline="0" dirty="0" smtClean="0">
                <a:latin typeface="Segoe"/>
              </a:rPr>
              <a:t> </a:t>
            </a:r>
            <a:r>
              <a:rPr lang="en-US" sz="1200" kern="1200" dirty="0" smtClean="0">
                <a:solidFill>
                  <a:schemeClr val="tx1">
                    <a:tint val="75000"/>
                  </a:schemeClr>
                </a:solidFill>
                <a:latin typeface="Segoe"/>
                <a:ea typeface="+mn-ea"/>
                <a:cs typeface="+mn-cs"/>
              </a:rPr>
              <a:t>Secondary</a:t>
            </a:r>
            <a:r>
              <a:rPr lang="en-US" sz="1801"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4" y="2204359"/>
            <a:ext cx="5452057" cy="3799267"/>
          </a:xfrm>
        </p:spPr>
        <p:txBody>
          <a:bodyPr>
            <a:noAutofit/>
          </a:bodyPr>
          <a:lstStyle>
            <a:lvl1pPr marL="228604" indent="-228604">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9" indent="-228604">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15" indent="-228604">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21" indent="-228604">
              <a:lnSpc>
                <a:spcPct val="100000"/>
              </a:lnSpc>
              <a:spcAft>
                <a:spcPts val="0"/>
              </a:spcAft>
              <a:buClr>
                <a:srgbClr val="E38526"/>
              </a:buClr>
              <a:buFont typeface="Wingdings" panose="05000000000000000000" pitchFamily="2" charset="2"/>
              <a:buChar char="Ø"/>
              <a:defRPr sz="1801">
                <a:solidFill>
                  <a:schemeClr val="accent1">
                    <a:lumMod val="50000"/>
                  </a:schemeClr>
                </a:solidFill>
                <a:latin typeface="Segoe UI" panose="020B0502040204020203" pitchFamily="34" charset="0"/>
                <a:cs typeface="Segoe UI" panose="020B0502040204020203" pitchFamily="34" charset="0"/>
              </a:defRPr>
            </a:lvl4pPr>
            <a:lvl5pPr marL="2057427" indent="-228604">
              <a:lnSpc>
                <a:spcPct val="100000"/>
              </a:lnSpc>
              <a:spcAft>
                <a:spcPts val="0"/>
              </a:spcAft>
              <a:buClr>
                <a:srgbClr val="E38526"/>
              </a:buClr>
              <a:buFont typeface="Wingdings" panose="05000000000000000000" pitchFamily="2" charset="2"/>
              <a:buChar char="v"/>
              <a:defRPr sz="1801"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94844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1"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1" cy="4514168"/>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ltLang="zh-CN" smtClean="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90" y="2737304"/>
            <a:ext cx="3932236"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ltLang="zh-CN" dirty="0" smtClean="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2"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30"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21" name="Title 20"/>
          <p:cNvSpPr>
            <a:spLocks noGrp="1"/>
          </p:cNvSpPr>
          <p:nvPr>
            <p:ph type="title"/>
          </p:nvPr>
        </p:nvSpPr>
        <p:spPr>
          <a:xfrm>
            <a:off x="567742" y="357819"/>
            <a:ext cx="11370972" cy="552324"/>
          </a:xfrm>
        </p:spPr>
        <p:txBody>
          <a:bodyPr>
            <a:noAutofit/>
          </a:bodyPr>
          <a:lstStyle>
            <a:lvl1pPr>
              <a:defRPr lang="en-US" sz="3001"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90" y="1346883"/>
            <a:ext cx="3932236"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ltLang="zh-CN" dirty="0" smtClean="0"/>
              <a:t>Click here to edit subtitle</a:t>
            </a:r>
            <a:endParaRPr lang="zh-CN" altLang="en-US" dirty="0"/>
          </a:p>
        </p:txBody>
      </p:sp>
      <p:sp>
        <p:nvSpPr>
          <p:cNvPr id="16" name="TextBox 15"/>
          <p:cNvSpPr txBox="1"/>
          <p:nvPr userDrawn="1"/>
        </p:nvSpPr>
        <p:spPr>
          <a:xfrm>
            <a:off x="250372" y="6352143"/>
            <a:ext cx="7713372" cy="369332"/>
          </a:xfrm>
          <a:prstGeom prst="rect">
            <a:avLst/>
          </a:prstGeom>
          <a:noFill/>
        </p:spPr>
        <p:txBody>
          <a:bodyPr wrap="square" rtlCol="0" anchor="ctr" anchorCtr="0">
            <a:noAutofit/>
          </a:bodyPr>
          <a:lstStyle/>
          <a:p>
            <a:r>
              <a:rPr lang="en-US" sz="1200" kern="1200" dirty="0" smtClean="0">
                <a:solidFill>
                  <a:schemeClr val="tx1">
                    <a:tint val="75000"/>
                  </a:schemeClr>
                </a:solidFill>
                <a:latin typeface="Segoe"/>
                <a:ea typeface="+mn-ea"/>
                <a:cs typeface="+mn-cs"/>
              </a:rPr>
              <a:t>Massachusetts Department of</a:t>
            </a:r>
            <a:r>
              <a:rPr lang="en-US" sz="1801" baseline="0" dirty="0" smtClean="0">
                <a:latin typeface="Segoe"/>
              </a:rPr>
              <a:t> </a:t>
            </a:r>
            <a:r>
              <a:rPr lang="en-US" sz="1200" kern="1200" dirty="0" smtClean="0">
                <a:solidFill>
                  <a:schemeClr val="tx1">
                    <a:tint val="75000"/>
                  </a:schemeClr>
                </a:solidFill>
                <a:latin typeface="Segoe"/>
                <a:ea typeface="+mn-ea"/>
                <a:cs typeface="+mn-cs"/>
              </a:rPr>
              <a:t>Elementary</a:t>
            </a:r>
            <a:r>
              <a:rPr lang="en-US" sz="1801" baseline="0" dirty="0" smtClean="0">
                <a:latin typeface="Segoe"/>
              </a:rPr>
              <a:t> </a:t>
            </a:r>
            <a:r>
              <a:rPr lang="en-US" sz="1200" kern="1200" dirty="0" smtClean="0">
                <a:solidFill>
                  <a:schemeClr val="tx1">
                    <a:tint val="75000"/>
                  </a:schemeClr>
                </a:solidFill>
                <a:latin typeface="Segoe"/>
                <a:ea typeface="+mn-ea"/>
                <a:cs typeface="+mn-cs"/>
              </a:rPr>
              <a:t>and</a:t>
            </a:r>
            <a:r>
              <a:rPr lang="en-US" sz="1801" baseline="0" dirty="0" smtClean="0">
                <a:latin typeface="Segoe"/>
              </a:rPr>
              <a:t> </a:t>
            </a:r>
            <a:r>
              <a:rPr lang="en-US" sz="1200" kern="1200" dirty="0" smtClean="0">
                <a:solidFill>
                  <a:schemeClr val="tx1">
                    <a:tint val="75000"/>
                  </a:schemeClr>
                </a:solidFill>
                <a:latin typeface="Segoe"/>
                <a:ea typeface="+mn-ea"/>
                <a:cs typeface="+mn-cs"/>
              </a:rPr>
              <a:t>Secondary</a:t>
            </a:r>
            <a:r>
              <a:rPr lang="en-US" sz="1801"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580273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Autofit/>
          </a:bodyPr>
          <a:lstStyle/>
          <a:p>
            <a:r>
              <a:rPr lang="en-US" altLang="zh-CN" dirty="0" smtClean="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2" y="1825625"/>
            <a:ext cx="10515600" cy="4351338"/>
          </a:xfrm>
          <a:prstGeom prst="rect">
            <a:avLst/>
          </a:prstGeom>
        </p:spPr>
        <p:txBody>
          <a:bodyPr vert="horz" lIns="91440" tIns="45720" rIns="91440" bIns="45720" rtlCol="0">
            <a:noAutofit/>
          </a:bodyPr>
          <a:lstStyle/>
          <a:p>
            <a:pPr lvl="0"/>
            <a:r>
              <a:rPr lang="en-US" altLang="zh-CN" dirty="0" smtClean="0"/>
              <a:t>Click here to edit text</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Forth level</a:t>
            </a:r>
            <a:endParaRPr lang="zh-CN" altLang="en-US" dirty="0"/>
          </a:p>
          <a:p>
            <a:pPr lvl="4"/>
            <a:r>
              <a:rPr lang="en-US" altLang="zh-CN" dirty="0" smtClean="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timing>
    <p:tnLst>
      <p:par>
        <p:cTn id="1" dur="indefinite" restart="never" nodeType="tmRoot"/>
      </p:par>
    </p:tnLst>
  </p:timing>
  <p:hf hdr="0" ftr="0" dt="0"/>
  <p:txStyles>
    <p:titleStyle>
      <a:lvl1pPr algn="l" defTabSz="914411" rtl="0" eaLnBrk="1" latinLnBrk="0" hangingPunct="1">
        <a:lnSpc>
          <a:spcPct val="90000"/>
        </a:lnSpc>
        <a:spcBef>
          <a:spcPct val="0"/>
        </a:spcBef>
        <a:buNone/>
        <a:defRPr sz="3001"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4" indent="-228604" algn="l" defTabSz="914411" rtl="0" eaLnBrk="1" latinLnBrk="0" hangingPunct="1">
        <a:lnSpc>
          <a:spcPct val="90000"/>
        </a:lnSpc>
        <a:spcBef>
          <a:spcPts val="1001"/>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10" indent="-279404" algn="l" defTabSz="914411"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15" indent="-228604" algn="l" defTabSz="914411"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22" indent="-279404" algn="l" defTabSz="914411"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65" indent="-287342" algn="l" defTabSz="914411"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zh-CN"/>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2170546"/>
            <a:ext cx="6678955" cy="1505527"/>
          </a:xfrm>
        </p:spPr>
        <p:txBody>
          <a:bodyPr/>
          <a:lstStyle/>
          <a:p>
            <a:r>
              <a:rPr lang="en-US" sz="3200" dirty="0"/>
              <a:t>Massachusetts’ </a:t>
            </a:r>
            <a:br>
              <a:rPr lang="en-US" sz="3200" dirty="0"/>
            </a:br>
            <a:r>
              <a:rPr lang="en-US" sz="3200" dirty="0"/>
              <a:t>Next-Generation Accountability &amp; Assistance System</a:t>
            </a:r>
          </a:p>
        </p:txBody>
      </p:sp>
      <p:sp>
        <p:nvSpPr>
          <p:cNvPr id="4" name="Subtitle 3"/>
          <p:cNvSpPr>
            <a:spLocks noGrp="1"/>
          </p:cNvSpPr>
          <p:nvPr>
            <p:ph type="subTitle" idx="1"/>
          </p:nvPr>
        </p:nvSpPr>
        <p:spPr>
          <a:xfrm>
            <a:off x="5417389" y="3676073"/>
            <a:ext cx="6659593" cy="801036"/>
          </a:xfrm>
        </p:spPr>
        <p:txBody>
          <a:bodyPr/>
          <a:lstStyle/>
          <a:p>
            <a:r>
              <a:rPr lang="en-US" sz="1600" dirty="0"/>
              <a:t>Presentation to the Board of Elementary &amp; Secondary Education</a:t>
            </a:r>
          </a:p>
          <a:p>
            <a:r>
              <a:rPr lang="en-US" sz="1600" dirty="0"/>
              <a:t>June 2018</a:t>
            </a:r>
          </a:p>
        </p:txBody>
      </p:sp>
      <p:sp>
        <p:nvSpPr>
          <p:cNvPr id="3" name="TextBox 2"/>
          <p:cNvSpPr txBox="1"/>
          <p:nvPr/>
        </p:nvSpPr>
        <p:spPr>
          <a:xfrm>
            <a:off x="5417391" y="4553529"/>
            <a:ext cx="6382327" cy="830997"/>
          </a:xfrm>
          <a:prstGeom prst="rect">
            <a:avLst/>
          </a:prstGeom>
          <a:noFill/>
        </p:spPr>
        <p:txBody>
          <a:bodyPr wrap="square" rtlCol="0">
            <a:spAutoFit/>
          </a:bodyPr>
          <a:lstStyle/>
          <a:p>
            <a:r>
              <a:rPr lang="en-US" sz="1600" dirty="0">
                <a:solidFill>
                  <a:schemeClr val="accent1">
                    <a:lumMod val="50000"/>
                  </a:schemeClr>
                </a:solidFill>
              </a:rPr>
              <a:t>Russell Johnston, Senior Associate Commissioner</a:t>
            </a:r>
          </a:p>
          <a:p>
            <a:r>
              <a:rPr lang="en-US" sz="1600" dirty="0">
                <a:solidFill>
                  <a:schemeClr val="accent1">
                    <a:lumMod val="50000"/>
                  </a:schemeClr>
                </a:solidFill>
              </a:rPr>
              <a:t>Rob Curtin, Associate Commissioner</a:t>
            </a:r>
          </a:p>
          <a:p>
            <a:r>
              <a:rPr lang="en-US" sz="1600" dirty="0">
                <a:solidFill>
                  <a:schemeClr val="accent1">
                    <a:lumMod val="50000"/>
                  </a:schemeClr>
                </a:solidFill>
              </a:rPr>
              <a:t>Ventura Rodriguez, Associate Commissioner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2" y="3190714"/>
            <a:ext cx="2769077"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AGENDA</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2905126" y="292590"/>
            <a:ext cx="8959394" cy="627966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640088" indent="-822970">
              <a:spcAft>
                <a:spcPts val="800"/>
              </a:spcAft>
              <a:buClr>
                <a:schemeClr val="accent2"/>
              </a:buClr>
              <a:buFont typeface="+mj-lt"/>
              <a:buAutoNum type="arabicPeriod"/>
            </a:pPr>
            <a:r>
              <a:rPr lang="en-US" altLang="zh-CN" sz="3200" dirty="0">
                <a:solidFill>
                  <a:schemeClr val="accent1">
                    <a:lumMod val="50000"/>
                  </a:schemeClr>
                </a:solidFill>
              </a:rPr>
              <a:t>Timeline &amp; process</a:t>
            </a:r>
          </a:p>
          <a:p>
            <a:pPr marL="640088" indent="-822970">
              <a:spcAft>
                <a:spcPts val="800"/>
              </a:spcAft>
              <a:buClr>
                <a:schemeClr val="accent2"/>
              </a:buClr>
              <a:buFont typeface="+mj-lt"/>
              <a:buAutoNum type="arabicPeriod"/>
            </a:pPr>
            <a:r>
              <a:rPr lang="en-US" altLang="zh-CN" sz="3200" dirty="0">
                <a:solidFill>
                  <a:schemeClr val="accent1">
                    <a:lumMod val="50000"/>
                  </a:schemeClr>
                </a:solidFill>
              </a:rPr>
              <a:t>Proposed amendments to regulations </a:t>
            </a:r>
          </a:p>
          <a:p>
            <a:pPr marL="640088" indent="-822970">
              <a:spcAft>
                <a:spcPts val="800"/>
              </a:spcAft>
              <a:buClr>
                <a:schemeClr val="accent2"/>
              </a:buClr>
              <a:buFont typeface="+mj-lt"/>
              <a:buAutoNum type="arabicPeriod"/>
            </a:pPr>
            <a:r>
              <a:rPr lang="en-US" altLang="zh-CN" sz="3200" dirty="0">
                <a:solidFill>
                  <a:schemeClr val="accent1">
                    <a:lumMod val="50000"/>
                  </a:schemeClr>
                </a:solidFill>
              </a:rPr>
              <a:t>Accountability system summary document</a:t>
            </a:r>
          </a:p>
          <a:p>
            <a:pPr marL="640088" indent="-822970">
              <a:spcAft>
                <a:spcPts val="800"/>
              </a:spcAft>
              <a:buClr>
                <a:schemeClr val="accent2"/>
              </a:buClr>
              <a:buFont typeface="+mj-lt"/>
              <a:buAutoNum type="arabicPeriod"/>
            </a:pPr>
            <a:r>
              <a:rPr lang="en-US" altLang="zh-CN" sz="3200" dirty="0">
                <a:solidFill>
                  <a:schemeClr val="accent1">
                    <a:lumMod val="50000"/>
                  </a:schemeClr>
                </a:solidFill>
              </a:rPr>
              <a:t>One-page overview of system</a:t>
            </a:r>
          </a:p>
        </p:txBody>
      </p:sp>
      <p:sp>
        <p:nvSpPr>
          <p:cNvPr id="2" name="Title 1" hidden="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21881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Accountability discussions with the Board</a:t>
            </a:r>
            <a:endParaRPr lang="en-US" dirty="0"/>
          </a:p>
        </p:txBody>
      </p:sp>
      <p:graphicFrame>
        <p:nvGraphicFramePr>
          <p:cNvPr id="5" name="Content Placeholder 4" descr="The Department of Elementary and Secondary Education began the work of redesigning the district and school accountability system shortly after the Every Student Succeeds Act (ESSA) was enacted in December of 2015. This process included engaging with stakeholders about what they would like to see in an accountability system and submitting a proposal to the U.S. Department of Education for approval.  Once the state's ESSA plan was approved, the Department begin modeling and planning the more technical parts of the system, including the busness rules around how schools and district would be categorized. Included in this work is the need to update state accountability regualtions, which govern the process for categorizing schools. Massachusetts intends to report accountability results for all schools and districts using this new system beginning in the fall of 2018." title="Timeline &amp; process"/>
          <p:cNvGraphicFramePr>
            <a:graphicFrameLocks noGrp="1"/>
          </p:cNvGraphicFramePr>
          <p:nvPr>
            <p:ph idx="1"/>
            <p:extLst>
              <p:ext uri="{D42A27DB-BD31-4B8C-83A1-F6EECF244321}">
                <p14:modId xmlns:p14="http://schemas.microsoft.com/office/powerpoint/2010/main" val="872863696"/>
              </p:ext>
            </p:extLst>
          </p:nvPr>
        </p:nvGraphicFramePr>
        <p:xfrm>
          <a:off x="411164" y="1230315"/>
          <a:ext cx="11369675" cy="5049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395864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Process</a:t>
            </a:r>
            <a:endParaRPr lang="en-US" dirty="0"/>
          </a:p>
        </p:txBody>
      </p:sp>
      <p:sp>
        <p:nvSpPr>
          <p:cNvPr id="3" name="Content Placeholder 2"/>
          <p:cNvSpPr>
            <a:spLocks noGrp="1"/>
          </p:cNvSpPr>
          <p:nvPr>
            <p:ph idx="1"/>
          </p:nvPr>
        </p:nvSpPr>
        <p:spPr/>
        <p:txBody>
          <a:bodyPr/>
          <a:lstStyle/>
          <a:p>
            <a:r>
              <a:rPr lang="en-US" sz="2800" dirty="0"/>
              <a:t>BESE voted to solicit public comment on proposed amendments to 603 CMR 2.00: Accountability and Assistance for Districts and Schools</a:t>
            </a:r>
          </a:p>
          <a:p>
            <a:r>
              <a:rPr lang="en-US" sz="2800" dirty="0"/>
              <a:t>Department received eight written comments from the public </a:t>
            </a:r>
          </a:p>
          <a:p>
            <a:r>
              <a:rPr lang="en-US" sz="2800" dirty="0"/>
              <a:t>Most commented-on issues:</a:t>
            </a:r>
          </a:p>
          <a:p>
            <a:pPr lvl="1"/>
            <a:r>
              <a:rPr lang="en-US" sz="2000" dirty="0"/>
              <a:t>Lack of specificity about the new accountability system</a:t>
            </a:r>
          </a:p>
          <a:p>
            <a:pPr lvl="1"/>
            <a:r>
              <a:rPr lang="en-US" sz="2000" dirty="0"/>
              <a:t>Use of the school percentile to rank schools relative to each other</a:t>
            </a:r>
          </a:p>
          <a:p>
            <a:pPr lvl="1"/>
            <a:r>
              <a:rPr lang="en-US" sz="2000" dirty="0"/>
              <a:t>Removal of the Conditions for School Effectiveness</a:t>
            </a:r>
          </a:p>
          <a:p>
            <a:pPr lvl="1"/>
            <a:r>
              <a:rPr lang="en-US" sz="2000" dirty="0"/>
              <a:t>Public comment period for accountability system changes</a:t>
            </a:r>
          </a:p>
          <a:p>
            <a:pPr lvl="1"/>
            <a:r>
              <a:rPr lang="en-US" sz="2000" dirty="0"/>
              <a:t>BESE’s authority to designate a district as underperforming</a:t>
            </a:r>
          </a:p>
          <a:p>
            <a:pPr lvl="1"/>
            <a:r>
              <a:rPr lang="en-US" sz="2000" dirty="0"/>
              <a:t>Commissioner’s authority to modify the turnaround plan in an underperforming school</a:t>
            </a:r>
          </a:p>
          <a:p>
            <a:pPr lvl="1"/>
            <a:r>
              <a:rPr lang="en-US" sz="2000" dirty="0"/>
              <a:t>The Commissioner's authority to remove the chronically underperforming designation from a school that is within a district that the Board has designated as chronically underperforming.</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 changes to the regulations in response to public comment </a:t>
            </a:r>
            <a:endParaRPr lang="en-US" dirty="0"/>
          </a:p>
        </p:txBody>
      </p:sp>
      <p:sp>
        <p:nvSpPr>
          <p:cNvPr id="3" name="Content Placeholder 2"/>
          <p:cNvSpPr>
            <a:spLocks noGrp="1"/>
          </p:cNvSpPr>
          <p:nvPr>
            <p:ph idx="1"/>
          </p:nvPr>
        </p:nvSpPr>
        <p:spPr/>
        <p:txBody>
          <a:bodyPr/>
          <a:lstStyle/>
          <a:p>
            <a:r>
              <a:rPr lang="en-US" sz="2800" dirty="0"/>
              <a:t>Summary document of public comment created with DESE response</a:t>
            </a:r>
          </a:p>
          <a:p>
            <a:r>
              <a:rPr lang="en-US" sz="2800" dirty="0"/>
              <a:t>DESE added more clarity about the accountability system to the regulations including:</a:t>
            </a:r>
          </a:p>
          <a:p>
            <a:pPr lvl="1"/>
            <a:r>
              <a:rPr lang="en-US" sz="2400" dirty="0"/>
              <a:t>Definitions of terms used in the system</a:t>
            </a:r>
          </a:p>
          <a:p>
            <a:pPr lvl="1"/>
            <a:r>
              <a:rPr lang="en-US" sz="2400" dirty="0"/>
              <a:t>Detail on what measures will be reported annually</a:t>
            </a:r>
          </a:p>
          <a:p>
            <a:pPr lvl="1"/>
            <a:r>
              <a:rPr lang="en-US" sz="2400" dirty="0"/>
              <a:t>Detail on how annual performance determinations will be made</a:t>
            </a:r>
          </a:p>
          <a:p>
            <a:pPr lvl="1"/>
            <a:r>
              <a:rPr lang="en-US" sz="2400" dirty="0"/>
              <a:t>A formal public comment process for changes made to the system</a:t>
            </a:r>
          </a:p>
          <a:p>
            <a:r>
              <a:rPr lang="en-US" sz="2800" dirty="0"/>
              <a:t>DESE also clarified the authority of the Commissioner related to the modification of a turnaround plan in an underperforming school</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20749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summary</a:t>
            </a:r>
            <a:endParaRPr lang="en-US" dirty="0"/>
          </a:p>
        </p:txBody>
      </p:sp>
      <p:sp>
        <p:nvSpPr>
          <p:cNvPr id="3" name="Content Placeholder 2"/>
          <p:cNvSpPr>
            <a:spLocks noGrp="1"/>
          </p:cNvSpPr>
          <p:nvPr>
            <p:ph idx="1"/>
          </p:nvPr>
        </p:nvSpPr>
        <p:spPr/>
        <p:txBody>
          <a:bodyPr/>
          <a:lstStyle/>
          <a:p>
            <a:r>
              <a:rPr lang="en-US" sz="2800" dirty="0"/>
              <a:t>DESE developed a document to summarize the following information presented to BESE over several months.</a:t>
            </a:r>
          </a:p>
          <a:p>
            <a:pPr lvl="1"/>
            <a:r>
              <a:rPr lang="en-US" sz="2400" dirty="0"/>
              <a:t>What indicators will be included in the system</a:t>
            </a:r>
          </a:p>
          <a:p>
            <a:pPr lvl="1"/>
            <a:r>
              <a:rPr lang="en-US" sz="2400" dirty="0"/>
              <a:t>Weighting of the indicators in the calculations</a:t>
            </a:r>
          </a:p>
          <a:p>
            <a:pPr lvl="1"/>
            <a:r>
              <a:rPr lang="en-US" sz="2400" dirty="0"/>
              <a:t>Use of a normative component (school percentile)</a:t>
            </a:r>
          </a:p>
          <a:p>
            <a:pPr lvl="1"/>
            <a:r>
              <a:rPr lang="en-US" sz="2400" dirty="0"/>
              <a:t>Use of a criterion-referenced component (accountability target percentage) including measuring the performance of the lowest performing students</a:t>
            </a:r>
          </a:p>
          <a:p>
            <a:pPr lvl="1"/>
            <a:r>
              <a:rPr lang="en-US" sz="2400" dirty="0"/>
              <a:t>Subgroup reporting</a:t>
            </a:r>
          </a:p>
          <a:p>
            <a:pPr lvl="1"/>
            <a:r>
              <a:rPr lang="en-US" sz="2400" dirty="0"/>
              <a:t>Assessment participation</a:t>
            </a:r>
          </a:p>
          <a:p>
            <a:pPr lvl="1"/>
            <a:r>
              <a:rPr lang="en-US" sz="2400" dirty="0"/>
              <a:t>Categorization of schools and districts</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25621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a:xfrm>
            <a:off x="839789" y="1257300"/>
            <a:ext cx="4840041" cy="4611687"/>
          </a:xfrm>
        </p:spPr>
        <p:txBody>
          <a:bodyPr/>
          <a:lstStyle/>
          <a:p>
            <a:pPr marL="342900" indent="-342900">
              <a:buFont typeface="Arial" panose="020B0604020202020204" pitchFamily="34" charset="0"/>
              <a:buChar char="•"/>
            </a:pPr>
            <a:r>
              <a:rPr lang="en-US" dirty="0" smtClean="0"/>
              <a:t>Response to request from BESE to develop a parent-friendly explanation of the new accountability system</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Meant to convey basic information about the purpose and components of the system</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Still under development and will be released during the summer</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9" name="Title 8" title="One-page summary of the accountability system"/>
          <p:cNvSpPr>
            <a:spLocks noGrp="1"/>
          </p:cNvSpPr>
          <p:nvPr>
            <p:ph type="title"/>
          </p:nvPr>
        </p:nvSpPr>
        <p:spPr/>
        <p:txBody>
          <a:bodyPr/>
          <a:lstStyle/>
          <a:p>
            <a:r>
              <a:rPr lang="en-US" dirty="0" smtClean="0"/>
              <a:t>One-page summary of the accountability system</a:t>
            </a:r>
            <a:endParaRPr lang="en-US" dirty="0"/>
          </a:p>
        </p:txBody>
      </p:sp>
      <p:pic>
        <p:nvPicPr>
          <p:cNvPr id="8" name="Picture 7" descr="One-page summary of the accountability system" title="One-page summary of the accountability system"/>
          <p:cNvPicPr>
            <a:picLocks noChangeAspect="1"/>
          </p:cNvPicPr>
          <p:nvPr/>
        </p:nvPicPr>
        <p:blipFill>
          <a:blip r:embed="rId2"/>
          <a:stretch>
            <a:fillRect/>
          </a:stretch>
        </p:blipFill>
        <p:spPr>
          <a:xfrm>
            <a:off x="6198577" y="1104359"/>
            <a:ext cx="4431323" cy="5057775"/>
          </a:xfrm>
          <a:prstGeom prst="rect">
            <a:avLst/>
          </a:prstGeom>
        </p:spPr>
      </p:pic>
    </p:spTree>
    <p:extLst>
      <p:ext uri="{BB962C8B-B14F-4D97-AF65-F5344CB8AC3E}">
        <p14:creationId xmlns:p14="http://schemas.microsoft.com/office/powerpoint/2010/main" val="3829047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DESE-231-42992</_dlc_DocId>
    <_dlc_DocIdUrl xmlns="733efe1c-5bbe-4968-87dc-d400e65c879f">
      <Url>https://sharepoint.doemass.org/ese/webteam/cps/_layouts/DocIdRedir.aspx?ID=DESE-231-42992</Url>
      <Description>DESE-231-42992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8C6B4C-3CF6-4558-8ADB-B6825534F5A7}">
  <ds:schemaRefs>
    <ds:schemaRef ds:uri="http://schemas.microsoft.com/sharepoint/events"/>
  </ds:schemaRefs>
</ds:datastoreItem>
</file>

<file path=customXml/itemProps2.xml><?xml version="1.0" encoding="utf-8"?>
<ds:datastoreItem xmlns:ds="http://schemas.openxmlformats.org/officeDocument/2006/customXml" ds:itemID="{DA3BCEB1-CECE-4DC8-A4B3-76E32809EFFC}">
  <ds:schemaRefs>
    <ds:schemaRef ds:uri="http://schemas.microsoft.com/sharepoint/v3/contenttype/forms"/>
  </ds:schemaRefs>
</ds:datastoreItem>
</file>

<file path=customXml/itemProps3.xml><?xml version="1.0" encoding="utf-8"?>
<ds:datastoreItem xmlns:ds="http://schemas.openxmlformats.org/officeDocument/2006/customXml" ds:itemID="{0E9269D6-27AE-4B88-A1DE-F40B5CEEE3CB}">
  <ds:schemaRefs>
    <ds:schemaRef ds:uri="0a4e05da-b9bc-4326-ad73-01ef31b95567"/>
    <ds:schemaRef ds:uri="http://schemas.microsoft.com/office/2006/documentManagement/types"/>
    <ds:schemaRef ds:uri="http://purl.org/dc/terms/"/>
    <ds:schemaRef ds:uri="http://purl.org/dc/elements/1.1/"/>
    <ds:schemaRef ds:uri="http://www.w3.org/XML/1998/namespace"/>
    <ds:schemaRef ds:uri="733efe1c-5bbe-4968-87dc-d400e65c879f"/>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C1F86656-4302-48C3-A3AA-D45C6B587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13793</TotalTime>
  <Words>452</Words>
  <Application>Microsoft Office PowerPoint</Application>
  <PresentationFormat>Widescreen</PresentationFormat>
  <Paragraphs>67</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等线</vt:lpstr>
      <vt:lpstr>Segoe</vt:lpstr>
      <vt:lpstr>Segoe SemiBold</vt:lpstr>
      <vt:lpstr>Segoe UI Black</vt:lpstr>
      <vt:lpstr>Arial</vt:lpstr>
      <vt:lpstr>Courier New</vt:lpstr>
      <vt:lpstr>Segoe UI</vt:lpstr>
      <vt:lpstr>Segoe UI Semibold</vt:lpstr>
      <vt:lpstr>Wingdings</vt:lpstr>
      <vt:lpstr>ESE PowerPoint Template 2017</vt:lpstr>
      <vt:lpstr>Massachusetts’  Next-Generation Accountability &amp; Assistance System</vt:lpstr>
      <vt:lpstr>Agenda</vt:lpstr>
      <vt:lpstr>Accountability discussions with the Board</vt:lpstr>
      <vt:lpstr>Regulatory Process</vt:lpstr>
      <vt:lpstr>DESE changes to the regulations in response to public comment </vt:lpstr>
      <vt:lpstr>Accountability summary</vt:lpstr>
      <vt:lpstr>One-page summary of the accountability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2018 Item 4 MA Next-Generation Accountability System</dc:title>
  <dc:creator>DESE</dc:creator>
  <cp:lastModifiedBy>Zou, Dong (EOE)</cp:lastModifiedBy>
  <cp:revision>298</cp:revision>
  <cp:lastPrinted>2018-06-22T13:41:36Z</cp:lastPrinted>
  <dcterms:created xsi:type="dcterms:W3CDTF">2018-01-17T15:31:39Z</dcterms:created>
  <dcterms:modified xsi:type="dcterms:W3CDTF">2018-06-29T18:47:25Z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29 2018</vt:lpwstr>
  </property>
</Properties>
</file>