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handoutMasterIdLst>
    <p:handoutMasterId r:id="rId17"/>
  </p:handoutMasterIdLst>
  <p:sldIdLst>
    <p:sldId id="280" r:id="rId6"/>
    <p:sldId id="282" r:id="rId7"/>
    <p:sldId id="294" r:id="rId8"/>
    <p:sldId id="285" r:id="rId9"/>
    <p:sldId id="286" r:id="rId10"/>
    <p:sldId id="287" r:id="rId11"/>
    <p:sldId id="284" r:id="rId12"/>
    <p:sldId id="295" r:id="rId13"/>
    <p:sldId id="297" r:id="rId14"/>
    <p:sldId id="293" r:id="rId1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80"/>
            <p14:sldId id="282"/>
            <p14:sldId id="294"/>
            <p14:sldId id="285"/>
            <p14:sldId id="286"/>
            <p14:sldId id="287"/>
            <p14:sldId id="284"/>
            <p14:sldId id="295"/>
            <p14:sldId id="297"/>
            <p14:sldId id="293"/>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allie, Anne" initials="DA" lastIdx="4" clrIdx="0">
    <p:extLst>
      <p:ext uri="{19B8F6BF-5375-455C-9EA6-DF929625EA0E}">
        <p15:presenceInfo xmlns:p15="http://schemas.microsoft.com/office/powerpoint/2012/main" userId="S-1-5-21-875326689-928589111-1252796590-22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3B9"/>
    <a:srgbClr val="101D35"/>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84489" autoAdjust="0"/>
  </p:normalViewPr>
  <p:slideViewPr>
    <p:cSldViewPr snapToGrid="0">
      <p:cViewPr varScale="1">
        <p:scale>
          <a:sx n="93" d="100"/>
          <a:sy n="93" d="100"/>
        </p:scale>
        <p:origin x="348" y="6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k\Downloads\masscore%20(1).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Sheet2!$H$4</c:f>
              <c:strCache>
                <c:ptCount val="1"/>
                <c:pt idx="0">
                  <c:v>Rural</c:v>
                </c:pt>
              </c:strCache>
            </c:strRef>
          </c:tx>
          <c:spPr>
            <a:ln w="57150" cap="rnd" cmpd="sng" algn="ctr">
              <a:solidFill>
                <a:schemeClr val="dk1">
                  <a:tint val="88500"/>
                </a:schemeClr>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rgbClr val="101D3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Sheet2!$I$3:$M$3</c:f>
              <c:strCache>
                <c:ptCount val="5"/>
                <c:pt idx="0">
                  <c:v>2012-13</c:v>
                </c:pt>
                <c:pt idx="1">
                  <c:v>2013-14</c:v>
                </c:pt>
                <c:pt idx="2">
                  <c:v>2014-15</c:v>
                </c:pt>
                <c:pt idx="3">
                  <c:v>2015-16</c:v>
                </c:pt>
                <c:pt idx="4">
                  <c:v>2016-17</c:v>
                </c:pt>
              </c:strCache>
            </c:strRef>
          </c:cat>
          <c:val>
            <c:numRef>
              <c:f>Sheet2!$I$4:$M$4</c:f>
              <c:numCache>
                <c:formatCode>0%</c:formatCode>
                <c:ptCount val="5"/>
                <c:pt idx="0">
                  <c:v>0.74485436893203882</c:v>
                </c:pt>
                <c:pt idx="1">
                  <c:v>0.73416316498850387</c:v>
                </c:pt>
                <c:pt idx="2">
                  <c:v>0.75993690851735018</c:v>
                </c:pt>
                <c:pt idx="3">
                  <c:v>0.79314124647666773</c:v>
                </c:pt>
                <c:pt idx="4">
                  <c:v>0.8222870202537631</c:v>
                </c:pt>
              </c:numCache>
            </c:numRef>
          </c:val>
          <c:smooth val="0"/>
          <c:extLst>
            <c:ext xmlns:c16="http://schemas.microsoft.com/office/drawing/2014/chart" uri="{C3380CC4-5D6E-409C-BE32-E72D297353CC}">
              <c16:uniqueId val="{00000000-66DF-4160-83FE-5A57E1762510}"/>
            </c:ext>
          </c:extLst>
        </c:ser>
        <c:ser>
          <c:idx val="1"/>
          <c:order val="1"/>
          <c:tx>
            <c:strRef>
              <c:f>Sheet2!$H$5</c:f>
              <c:strCache>
                <c:ptCount val="1"/>
                <c:pt idx="0">
                  <c:v>Suburban</c:v>
                </c:pt>
              </c:strCache>
            </c:strRef>
          </c:tx>
          <c:spPr>
            <a:ln w="57150" cap="rnd" cmpd="sng" algn="ctr">
              <a:solidFill>
                <a:srgbClr val="E38526"/>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rgbClr val="101D3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Sheet2!$I$3:$M$3</c:f>
              <c:strCache>
                <c:ptCount val="5"/>
                <c:pt idx="0">
                  <c:v>2012-13</c:v>
                </c:pt>
                <c:pt idx="1">
                  <c:v>2013-14</c:v>
                </c:pt>
                <c:pt idx="2">
                  <c:v>2014-15</c:v>
                </c:pt>
                <c:pt idx="3">
                  <c:v>2015-16</c:v>
                </c:pt>
                <c:pt idx="4">
                  <c:v>2016-17</c:v>
                </c:pt>
              </c:strCache>
            </c:strRef>
          </c:cat>
          <c:val>
            <c:numRef>
              <c:f>Sheet2!$I$5:$M$5</c:f>
              <c:numCache>
                <c:formatCode>0%</c:formatCode>
                <c:ptCount val="5"/>
                <c:pt idx="0">
                  <c:v>0.814092850254856</c:v>
                </c:pt>
                <c:pt idx="1">
                  <c:v>0.85730534587943341</c:v>
                </c:pt>
                <c:pt idx="2">
                  <c:v>0.84864183224838963</c:v>
                </c:pt>
                <c:pt idx="3">
                  <c:v>0.89379383705082605</c:v>
                </c:pt>
                <c:pt idx="4">
                  <c:v>0.91081861527096908</c:v>
                </c:pt>
              </c:numCache>
            </c:numRef>
          </c:val>
          <c:smooth val="0"/>
          <c:extLst>
            <c:ext xmlns:c16="http://schemas.microsoft.com/office/drawing/2014/chart" uri="{C3380CC4-5D6E-409C-BE32-E72D297353CC}">
              <c16:uniqueId val="{00000001-66DF-4160-83FE-5A57E1762510}"/>
            </c:ext>
          </c:extLst>
        </c:ser>
        <c:ser>
          <c:idx val="2"/>
          <c:order val="2"/>
          <c:tx>
            <c:strRef>
              <c:f>Sheet2!$H$6</c:f>
              <c:strCache>
                <c:ptCount val="1"/>
                <c:pt idx="0">
                  <c:v>Urban</c:v>
                </c:pt>
              </c:strCache>
            </c:strRef>
          </c:tx>
          <c:spPr>
            <a:ln w="57150" cap="rnd" cmpd="sng" algn="ctr">
              <a:solidFill>
                <a:srgbClr val="00B050"/>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rgbClr val="101D3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Sheet2!$I$3:$M$3</c:f>
              <c:strCache>
                <c:ptCount val="5"/>
                <c:pt idx="0">
                  <c:v>2012-13</c:v>
                </c:pt>
                <c:pt idx="1">
                  <c:v>2013-14</c:v>
                </c:pt>
                <c:pt idx="2">
                  <c:v>2014-15</c:v>
                </c:pt>
                <c:pt idx="3">
                  <c:v>2015-16</c:v>
                </c:pt>
                <c:pt idx="4">
                  <c:v>2016-17</c:v>
                </c:pt>
              </c:strCache>
            </c:strRef>
          </c:cat>
          <c:val>
            <c:numRef>
              <c:f>Sheet2!$I$6:$M$6</c:f>
              <c:numCache>
                <c:formatCode>0%</c:formatCode>
                <c:ptCount val="5"/>
                <c:pt idx="0">
                  <c:v>0.5272296057636372</c:v>
                </c:pt>
                <c:pt idx="1">
                  <c:v>0.53767635984212681</c:v>
                </c:pt>
                <c:pt idx="2">
                  <c:v>0.53191010223843627</c:v>
                </c:pt>
                <c:pt idx="3">
                  <c:v>0.60545982064357307</c:v>
                </c:pt>
                <c:pt idx="4">
                  <c:v>0.68096335078534032</c:v>
                </c:pt>
              </c:numCache>
            </c:numRef>
          </c:val>
          <c:smooth val="0"/>
          <c:extLst>
            <c:ext xmlns:c16="http://schemas.microsoft.com/office/drawing/2014/chart" uri="{C3380CC4-5D6E-409C-BE32-E72D297353CC}">
              <c16:uniqueId val="{00000002-66DF-4160-83FE-5A57E176251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114873728"/>
        <c:axId val="2114873312"/>
      </c:lineChart>
      <c:catAx>
        <c:axId val="21148737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1" i="0" u="none" strike="noStrike" kern="1200" spc="20" baseline="0">
                <a:solidFill>
                  <a:srgbClr val="101D35"/>
                </a:solidFill>
                <a:latin typeface="+mn-lt"/>
                <a:ea typeface="+mn-ea"/>
                <a:cs typeface="+mn-cs"/>
              </a:defRPr>
            </a:pPr>
            <a:endParaRPr lang="en-US"/>
          </a:p>
        </c:txPr>
        <c:crossAx val="2114873312"/>
        <c:crosses val="autoZero"/>
        <c:auto val="1"/>
        <c:lblAlgn val="ctr"/>
        <c:lblOffset val="100"/>
        <c:noMultiLvlLbl val="0"/>
      </c:catAx>
      <c:valAx>
        <c:axId val="211487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spc="20" baseline="0">
                <a:solidFill>
                  <a:srgbClr val="101D35"/>
                </a:solidFill>
                <a:latin typeface="+mn-lt"/>
                <a:ea typeface="+mn-ea"/>
                <a:cs typeface="+mn-cs"/>
              </a:defRPr>
            </a:pPr>
            <a:endParaRPr lang="en-US"/>
          </a:p>
        </c:txPr>
        <c:crossAx val="2114873728"/>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2020/8/12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2020/8/12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04037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proposed framework for MassCore,</a:t>
            </a:r>
            <a:r>
              <a:rPr lang="en-US" baseline="0" dirty="0"/>
              <a:t> amended to include a computer science component. The idea is to provide students with flexibility in how they meet this recommendation:</a:t>
            </a:r>
          </a:p>
          <a:p>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As an elective, as it has always been</a:t>
            </a:r>
          </a:p>
          <a:p>
            <a:pPr marL="228600" indent="-228600">
              <a:buFont typeface="+mj-lt"/>
              <a:buAutoNum type="arabicPeriod"/>
            </a:pPr>
            <a:r>
              <a:rPr lang="en-US" baseline="0" dirty="0"/>
              <a:t>Substitution</a:t>
            </a:r>
          </a:p>
          <a:p>
            <a:pPr marL="228600" indent="-228600">
              <a:buFont typeface="+mj-lt"/>
              <a:buAutoNum type="arabicPeriod"/>
            </a:pPr>
            <a:r>
              <a:rPr lang="en-US" baseline="0" dirty="0"/>
              <a:t>Demonstrate competency in middle school</a:t>
            </a:r>
          </a:p>
          <a:p>
            <a:pPr marL="228600" indent="-228600">
              <a:buFont typeface="+mj-lt"/>
              <a:buAutoNum type="arabicPeriod"/>
            </a:pPr>
            <a:endParaRPr lang="en-US" baseline="0" dirty="0"/>
          </a:p>
          <a:p>
            <a:pPr marL="0" indent="0">
              <a:buFont typeface="+mj-lt"/>
              <a:buNone/>
            </a:pPr>
            <a:r>
              <a:rPr lang="en-US" baseline="0" dirty="0"/>
              <a:t>Also noted in the memo.</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82109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its </a:t>
            </a:r>
            <a:r>
              <a:rPr lang="en-US" sz="1200" b="0" i="0" kern="1200" dirty="0">
                <a:solidFill>
                  <a:schemeClr val="tx1"/>
                </a:solidFill>
                <a:effectLst/>
                <a:latin typeface="+mn-lt"/>
                <a:ea typeface="+mn-ea"/>
                <a:cs typeface="+mn-cs"/>
              </a:rPr>
              <a:t>January 23, 2018 meeting, the Board of Elementary and Secondary Education and the Board of Higher Education resolved</a:t>
            </a:r>
            <a:r>
              <a:rPr lang="en-US" sz="1200" b="0" i="0" kern="1200" baseline="0" dirty="0">
                <a:solidFill>
                  <a:schemeClr val="tx1"/>
                </a:solidFill>
                <a:effectLst/>
                <a:latin typeface="+mn-lt"/>
                <a:ea typeface="+mn-ea"/>
                <a:cs typeface="+mn-cs"/>
              </a:rPr>
              <a:t> to </a:t>
            </a:r>
            <a:r>
              <a:rPr lang="en-US" sz="1200" b="0" i="0" kern="1200" dirty="0">
                <a:solidFill>
                  <a:schemeClr val="tx1"/>
                </a:solidFill>
                <a:effectLst/>
                <a:latin typeface="+mn-lt"/>
                <a:ea typeface="+mn-ea"/>
                <a:cs typeface="+mn-cs"/>
              </a:rPr>
              <a:t>form a working group to develop a specific proposal intended to accomplish these goals.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also wrote a report that</a:t>
            </a:r>
            <a:r>
              <a:rPr lang="en-US" sz="1200" b="0" i="0" kern="1200" baseline="0" dirty="0">
                <a:solidFill>
                  <a:schemeClr val="tx1"/>
                </a:solidFill>
                <a:effectLst/>
                <a:latin typeface="+mn-lt"/>
                <a:ea typeface="+mn-ea"/>
                <a:cs typeface="+mn-cs"/>
              </a:rPr>
              <a:t> is included in your Board packets. Entitled </a:t>
            </a:r>
            <a:r>
              <a:rPr lang="en-US" sz="1200" b="0" i="1" kern="1200" dirty="0">
                <a:solidFill>
                  <a:schemeClr val="tx1"/>
                </a:solidFill>
                <a:effectLst/>
                <a:latin typeface="+mn-lt"/>
                <a:ea typeface="+mn-ea"/>
                <a:cs typeface="+mn-cs"/>
              </a:rPr>
              <a:t>Access to PK-12 Computer Science Courses in Massachusetts,</a:t>
            </a:r>
            <a:r>
              <a:rPr lang="en-US" sz="1200" b="0"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we used data from the 2016-17 school year, the most recent year available, to look at course-taking patterns across the Commonwealth, hence the term “Landscape Analysis.”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Finally, and in accordance with the joint resolution of the boards, DESE and DHE staff convened a working group that included over 30 individuals from K-12 and higher education, nonprofits, and the private sector.</a:t>
            </a:r>
            <a:endParaRPr lang="en-US" sz="1200" b="0" i="1"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Before</a:t>
            </a:r>
            <a:r>
              <a:rPr lang="en-US" sz="1200" b="0" i="0" kern="1200" baseline="0" dirty="0">
                <a:solidFill>
                  <a:schemeClr val="tx1"/>
                </a:solidFill>
                <a:effectLst/>
                <a:latin typeface="+mn-lt"/>
                <a:ea typeface="+mn-ea"/>
                <a:cs typeface="+mn-cs"/>
              </a:rPr>
              <a:t> we get to the findings and recommendations, we wanted to briefly give you some background on MassCore.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246719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Adopted by this Board in 2007, MassCore</a:t>
            </a:r>
            <a:r>
              <a:rPr lang="en-US" baseline="0" dirty="0"/>
              <a:t> is the state-recommended minimum program of study in high school.</a:t>
            </a:r>
          </a:p>
          <a:p>
            <a:endParaRPr lang="en-US" baseline="0" dirty="0"/>
          </a:p>
          <a:p>
            <a:r>
              <a:rPr lang="en-US" baseline="0" dirty="0"/>
              <a:t>It specifies 22 units, or courses, that students should take </a:t>
            </a:r>
            <a:r>
              <a:rPr lang="en-US" sz="1200" kern="1200" dirty="0">
                <a:solidFill>
                  <a:schemeClr val="tx1"/>
                </a:solidFill>
                <a:effectLst/>
                <a:latin typeface="+mn-lt"/>
                <a:ea typeface="+mn-ea"/>
                <a:cs typeface="+mn-cs"/>
              </a:rPr>
              <a:t>to increase the likelihood of meeting admission requirements for the Commonwealth’s four-year public colleges and the University of Massachusetts, and improve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chances of admission to private colleges. I</a:t>
            </a:r>
            <a:r>
              <a:rPr lang="en-US" sz="1200" kern="1200" baseline="0" dirty="0">
                <a:solidFill>
                  <a:schemeClr val="tx1"/>
                </a:solidFill>
                <a:effectLst/>
                <a:latin typeface="+mn-lt"/>
                <a:ea typeface="+mn-ea"/>
                <a:cs typeface="+mn-cs"/>
              </a:rPr>
              <a:t> should note, however, that </a:t>
            </a:r>
            <a:r>
              <a:rPr lang="en-US" sz="1200" kern="1200" dirty="0">
                <a:solidFill>
                  <a:schemeClr val="tx1"/>
                </a:solidFill>
                <a:effectLst/>
                <a:latin typeface="+mn-lt"/>
                <a:ea typeface="+mn-ea"/>
                <a:cs typeface="+mn-cs"/>
              </a:rPr>
              <a:t>MassCore is not the same as</a:t>
            </a:r>
            <a:r>
              <a:rPr lang="en-US" sz="1200" kern="1200" baseline="0" dirty="0">
                <a:solidFill>
                  <a:schemeClr val="tx1"/>
                </a:solidFill>
                <a:effectLst/>
                <a:latin typeface="+mn-lt"/>
                <a:ea typeface="+mn-ea"/>
                <a:cs typeface="+mn-cs"/>
              </a:rPr>
              <a:t> college admissions requirements; although there is some alignment between MassCore and higher educations admissions criteria, those criteria are ultimately set by the Department of Higher Education.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courses </a:t>
            </a:r>
            <a:r>
              <a:rPr lang="en-US" dirty="0"/>
              <a:t>are expected to be rigorous, engaging,</a:t>
            </a:r>
            <a:r>
              <a:rPr lang="en-US" baseline="0" dirty="0"/>
              <a:t> and</a:t>
            </a:r>
            <a:r>
              <a:rPr lang="en-US" dirty="0"/>
              <a:t> based on appropriate grade level standards in the Massachusetts Curriculum Frameworks and beyond. All students should be able to access these courses, including English</a:t>
            </a:r>
            <a:r>
              <a:rPr lang="en-US" baseline="0" dirty="0"/>
              <a:t> learners and students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What’s critical to note here is that while MassCore is intended to align with college and workforce expectations, the current framework does not acknowledge the critical role that </a:t>
            </a:r>
            <a:r>
              <a:rPr lang="en-US" sz="1200" b="0" i="0" kern="1200" dirty="0">
                <a:solidFill>
                  <a:schemeClr val="tx1"/>
                </a:solidFill>
                <a:effectLst/>
                <a:latin typeface="+mn-lt"/>
                <a:ea typeface="+mn-ea"/>
                <a:cs typeface="+mn-cs"/>
              </a:rPr>
              <a:t>computer science knowledge and skills will play for students as</a:t>
            </a:r>
            <a:r>
              <a:rPr lang="en-US" sz="1200" b="0" i="0" kern="1200" baseline="0" dirty="0">
                <a:solidFill>
                  <a:schemeClr val="tx1"/>
                </a:solidFill>
                <a:effectLst/>
                <a:latin typeface="+mn-lt"/>
                <a:ea typeface="+mn-ea"/>
                <a:cs typeface="+mn-cs"/>
              </a:rPr>
              <a:t> they enter the twenty-first century workforce.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20827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chart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shows the percentage of students completing MassCore in suburban, rural, and urban schools over the last five years. A</a:t>
            </a:r>
            <a:r>
              <a:rPr lang="en-US" sz="1200" kern="1200" baseline="0" dirty="0">
                <a:solidFill>
                  <a:schemeClr val="tx1"/>
                </a:solidFill>
                <a:effectLst/>
                <a:latin typeface="+mn-lt"/>
                <a:ea typeface="+mn-ea"/>
                <a:cs typeface="+mn-cs"/>
              </a:rPr>
              <a:t> student completes MassCore if, at a minimum, they completed all of the recommended coursework laid out in the framework.</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wanted</a:t>
            </a:r>
            <a:r>
              <a:rPr lang="en-US" sz="1200" kern="1200" baseline="0" dirty="0">
                <a:solidFill>
                  <a:schemeClr val="tx1"/>
                </a:solidFill>
                <a:effectLst/>
                <a:latin typeface="+mn-lt"/>
                <a:ea typeface="+mn-ea"/>
                <a:cs typeface="+mn-cs"/>
              </a:rPr>
              <a:t> to point out two takeaways from this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First, more students are completing MassCore now than they were five years ago.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The second takeaway is that on average, suburban and rural communities have much higher rates of MassCore completion than urban communities.</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98659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we looked at the data across</a:t>
            </a:r>
            <a:r>
              <a:rPr lang="en-US" baseline="0" dirty="0"/>
              <a:t> four dimensions.</a:t>
            </a:r>
          </a:p>
          <a:p>
            <a:endParaRPr lang="en-US" baseline="0" dirty="0"/>
          </a:p>
          <a:p>
            <a:pPr marL="171450" indent="-171450">
              <a:buFont typeface="Arial" panose="020B0604020202020204" pitchFamily="34" charset="0"/>
              <a:buChar char="•"/>
            </a:pPr>
            <a:r>
              <a:rPr lang="en-US" baseline="0" dirty="0"/>
              <a:t>First, we asked the question, “Where were computer science courses offered in the Commonwealth?” We found that 98% of suburban and 90% of rural high schools offered computer science, as compared to just 77% of urban high schools.</a:t>
            </a:r>
          </a:p>
          <a:p>
            <a:pPr marL="171450" indent="-171450">
              <a:buFont typeface="Arial" panose="020B0604020202020204" pitchFamily="34" charset="0"/>
              <a:buChar char="•"/>
            </a:pPr>
            <a:r>
              <a:rPr lang="en-US" baseline="0" dirty="0"/>
              <a:t>We then looked at who is taking computer science in the schools where it was offered. We found that higher proportions of white and Asian students took computer science than other groups. The next slide looks at this data in more detail.</a:t>
            </a:r>
          </a:p>
          <a:p>
            <a:pPr marL="171450" indent="-171450">
              <a:buFont typeface="Arial" panose="020B0604020202020204" pitchFamily="34" charset="0"/>
              <a:buChar char="•"/>
            </a:pPr>
            <a:r>
              <a:rPr lang="en-US" dirty="0"/>
              <a:t>Next we</a:t>
            </a:r>
            <a:r>
              <a:rPr lang="en-US" baseline="0" dirty="0"/>
              <a:t> looked at student performance in those courses. We found that pass rates for Hispanic and African American students were lower than white and Asian students.</a:t>
            </a:r>
          </a:p>
          <a:p>
            <a:pPr marL="171450" indent="-171450">
              <a:buFont typeface="Arial" panose="020B0604020202020204" pitchFamily="34" charset="0"/>
              <a:buChar char="•"/>
            </a:pPr>
            <a:r>
              <a:rPr lang="en-US" baseline="0" dirty="0"/>
              <a:t>The last thing we looked at was the extent to which these courses align to our Digital Literacy &amp; Computer Science, or DLCS, standards. We found that the majority of courses (5 of 99) aligned with less than a third of the DLCS standards.</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92073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most striking findings</a:t>
            </a:r>
            <a:r>
              <a:rPr lang="en-US" sz="1200" kern="1200" baseline="0" dirty="0">
                <a:solidFill>
                  <a:schemeClr val="tx1"/>
                </a:solidFill>
                <a:effectLst/>
                <a:latin typeface="+mn-lt"/>
                <a:ea typeface="+mn-ea"/>
                <a:cs typeface="+mn-cs"/>
              </a:rPr>
              <a:t> from the landscape analysis is that if you look at just those schools where computer science courses were available to students, higher proportions of white and Asian students were taking those courses than other groups.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This figure teases out the data in two ways. </a:t>
            </a:r>
          </a:p>
          <a:p>
            <a:endParaRPr lang="en-US" sz="1200" kern="1200" baseline="0" dirty="0">
              <a:solidFill>
                <a:schemeClr val="tx1"/>
              </a:solidFill>
              <a:effectLst/>
              <a:latin typeface="+mn-lt"/>
              <a:ea typeface="+mn-ea"/>
              <a:cs typeface="+mn-cs"/>
            </a:endParaRPr>
          </a:p>
          <a:p>
            <a:pPr lvl="1"/>
            <a:r>
              <a:rPr lang="en-US" sz="1200" kern="1200" baseline="0" dirty="0">
                <a:solidFill>
                  <a:schemeClr val="tx1"/>
                </a:solidFill>
                <a:effectLst/>
                <a:latin typeface="+mn-lt"/>
                <a:ea typeface="+mn-ea"/>
                <a:cs typeface="+mn-cs"/>
              </a:rPr>
              <a:t>1) In looking at the table on the left:</a:t>
            </a:r>
          </a:p>
          <a:p>
            <a:endParaRPr lang="en-US" sz="1200" kern="1200" baseline="0" dirty="0">
              <a:solidFill>
                <a:schemeClr val="tx1"/>
              </a:solidFill>
              <a:effectLst/>
              <a:latin typeface="+mn-lt"/>
              <a:ea typeface="+mn-ea"/>
              <a:cs typeface="+mn-cs"/>
            </a:endParaRPr>
          </a:p>
          <a:p>
            <a:pPr lvl="1"/>
            <a:r>
              <a:rPr lang="en-US" sz="1200" kern="1200" baseline="0" dirty="0">
                <a:solidFill>
                  <a:schemeClr val="tx1"/>
                </a:solidFill>
                <a:effectLst/>
                <a:latin typeface="+mn-lt"/>
                <a:ea typeface="+mn-ea"/>
                <a:cs typeface="+mn-cs"/>
              </a:rPr>
              <a:t>The first column of data tells you what percentage of students, by race and ethnicity, were enrolled in schools that offered computer science. In other words, if all of the students in schools offering computer science attended a single school, this is what the breakdown of the population would be by race and ethnicity.</a:t>
            </a:r>
          </a:p>
          <a:p>
            <a:endParaRPr lang="en-US" sz="1200" kern="1200" baseline="0" dirty="0">
              <a:solidFill>
                <a:schemeClr val="tx1"/>
              </a:solidFill>
              <a:effectLst/>
              <a:latin typeface="+mn-lt"/>
              <a:ea typeface="+mn-ea"/>
              <a:cs typeface="+mn-cs"/>
            </a:endParaRPr>
          </a:p>
          <a:p>
            <a:pPr lvl="1"/>
            <a:r>
              <a:rPr lang="en-US" sz="1200" kern="1200" baseline="0" dirty="0">
                <a:solidFill>
                  <a:schemeClr val="tx1"/>
                </a:solidFill>
                <a:effectLst/>
                <a:latin typeface="+mn-lt"/>
                <a:ea typeface="+mn-ea"/>
                <a:cs typeface="+mn-cs"/>
              </a:rPr>
              <a:t>The second column of data indicates the percentage of students in each group who took computer science. Ideally, you’d want to see the percentage of students taking computer science be the same as the percentage of students in the school, so a mirror of the racial and ethnic make-up of the school, as is the case for multi-race students and American Indian or Alaska Native students. But what we found is lower rates of representation in computer science by African-American and Hispanic or Latino as compared to their enrollment.</a:t>
            </a:r>
          </a:p>
          <a:p>
            <a:pPr lvl="1"/>
            <a:endParaRPr lang="en-US" sz="1200" kern="1200" baseline="0" dirty="0">
              <a:solidFill>
                <a:schemeClr val="tx1"/>
              </a:solidFill>
              <a:effectLst/>
              <a:latin typeface="+mn-lt"/>
              <a:ea typeface="+mn-ea"/>
              <a:cs typeface="+mn-cs"/>
            </a:endParaRPr>
          </a:p>
          <a:p>
            <a:pPr lvl="1"/>
            <a:r>
              <a:rPr lang="en-US" sz="1200" kern="1200" baseline="0" dirty="0">
                <a:solidFill>
                  <a:schemeClr val="tx1"/>
                </a:solidFill>
                <a:effectLst/>
                <a:latin typeface="+mn-lt"/>
                <a:ea typeface="+mn-ea"/>
                <a:cs typeface="+mn-cs"/>
              </a:rPr>
              <a:t>2) The second way to interpret the data is just to take the raw difference between the percentage of student groups that make up enrollment in high schools that offer computer science and the percentage of students in the group actually taking computer science.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differences may seem small</a:t>
            </a:r>
            <a:r>
              <a:rPr lang="en-US" sz="1200" kern="1200" baseline="0" dirty="0">
                <a:solidFill>
                  <a:schemeClr val="tx1"/>
                </a:solidFill>
                <a:effectLst/>
                <a:latin typeface="+mn-lt"/>
                <a:ea typeface="+mn-ea"/>
                <a:cs typeface="+mn-cs"/>
              </a:rPr>
              <a:t>, but it’s actually quite striking and concerning. </a:t>
            </a:r>
            <a:r>
              <a:rPr lang="en-US" sz="1200" kern="1200" dirty="0">
                <a:solidFill>
                  <a:schemeClr val="tx1"/>
                </a:solidFill>
                <a:effectLst/>
                <a:latin typeface="+mn-lt"/>
                <a:ea typeface="+mn-ea"/>
                <a:cs typeface="+mn-cs"/>
              </a:rPr>
              <a:t>Because the data only include schools where computer</a:t>
            </a:r>
            <a:r>
              <a:rPr lang="en-US" sz="1200" kern="1200" baseline="0" dirty="0">
                <a:solidFill>
                  <a:schemeClr val="tx1"/>
                </a:solidFill>
                <a:effectLst/>
                <a:latin typeface="+mn-lt"/>
                <a:ea typeface="+mn-ea"/>
                <a:cs typeface="+mn-cs"/>
              </a:rPr>
              <a:t> science</a:t>
            </a:r>
            <a:r>
              <a:rPr lang="en-US" sz="1200" kern="1200" dirty="0">
                <a:solidFill>
                  <a:schemeClr val="tx1"/>
                </a:solidFill>
                <a:effectLst/>
                <a:latin typeface="+mn-lt"/>
                <a:ea typeface="+mn-ea"/>
                <a:cs typeface="+mn-cs"/>
              </a:rPr>
              <a:t> courses exist, we</a:t>
            </a:r>
            <a:r>
              <a:rPr lang="en-US" sz="1200" kern="1200" baseline="0" dirty="0">
                <a:solidFill>
                  <a:schemeClr val="tx1"/>
                </a:solidFill>
                <a:effectLst/>
                <a:latin typeface="+mn-lt"/>
                <a:ea typeface="+mn-ea"/>
                <a:cs typeface="+mn-cs"/>
              </a:rPr>
              <a:t> can’t, for example, attribute it to a shortage of qualified computer science teachers, a lack of sufficient technology infrastructure to support course taking. While we can’t definitively answer the question as to why fewer African American and Hispanic or Latino are taking computer science, it tells us that at a minimum our strategies need to address equity of participation.</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81507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As</a:t>
            </a:r>
            <a:r>
              <a:rPr lang="en-US" sz="1200" b="0" i="0" kern="1200" baseline="0" dirty="0">
                <a:solidFill>
                  <a:schemeClr val="tx1"/>
                </a:solidFill>
                <a:effectLst/>
                <a:latin typeface="+mn-lt"/>
                <a:ea typeface="+mn-ea"/>
                <a:cs typeface="+mn-cs"/>
              </a:rPr>
              <a:t> I mentioned previously, DESE and DHE staff collaboratively convened a working group that included people from K-12 and higher education, nonprofits, and the private sector.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While people had different opinions about what should be done to expand access to computer science in high school and beyond, there was near unanimous consensus on these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First, that a well-rounded twenty-first century education ought to include computer science because of the ubiquity of technology in our society.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Second, that computer science knowledge and skills are broadly applicable across many kinds of jobs, not just computer scientists.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group agreed while all students should be able to access computer science coursework in high school, the system lacks incentives to encourage more course-taking.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Finally, the group felt that any strategies to expand access to computer science shouldn't focus only on high schools – students need to be exposed to computer science early in their learning so as to generate facility, awareness, and enthusiasm for this subject. We also shouldn’t rely solely on standalone courses – there are plenty of opportunities to integrate computer science knowledge and skills within the existing curriculum, from kindergarten all the way through high school.</a:t>
            </a:r>
            <a:endParaRPr lang="en-US" sz="1200" b="0" i="1" kern="1200" baseline="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81434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108663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in the memo.</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062590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8/12/2020</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7708" y="2115280"/>
            <a:ext cx="6678954" cy="2450031"/>
          </a:xfrm>
        </p:spPr>
        <p:txBody>
          <a:bodyPr>
            <a:normAutofit fontScale="90000"/>
          </a:bodyPr>
          <a:lstStyle/>
          <a:p>
            <a:pPr lvl="0">
              <a:spcBef>
                <a:spcPts val="600"/>
              </a:spcBef>
              <a:spcAft>
                <a:spcPts val="1200"/>
              </a:spcAft>
            </a:pPr>
            <a:r>
              <a:rPr lang="en-US" altLang="en-US" sz="3200" dirty="0"/>
              <a:t>Report and Recommendations on Increasing Access to Computer Science</a:t>
            </a:r>
            <a:br>
              <a:rPr lang="en-US" altLang="en-US" sz="3200" dirty="0"/>
            </a:br>
            <a:br>
              <a:rPr lang="en-US" altLang="en-US" sz="3200" dirty="0"/>
            </a:br>
            <a:r>
              <a:rPr lang="en-US" altLang="en-US" sz="2400" dirty="0"/>
              <a:t>June 26, 2018 Board of Elementary and Secondary Education Meeting</a:t>
            </a:r>
            <a:br>
              <a:rPr lang="en-US" altLang="en-US" sz="3200" dirty="0"/>
            </a:br>
            <a:endParaRPr lang="en-US" altLang="en-US" sz="3200" dirty="0"/>
          </a:p>
        </p:txBody>
      </p:sp>
      <p:sp>
        <p:nvSpPr>
          <p:cNvPr id="3" name="Subtitle 2"/>
          <p:cNvSpPr>
            <a:spLocks noGrp="1"/>
          </p:cNvSpPr>
          <p:nvPr>
            <p:ph type="subTitle" idx="1"/>
          </p:nvPr>
        </p:nvSpPr>
        <p:spPr>
          <a:xfrm>
            <a:off x="5417389" y="4565311"/>
            <a:ext cx="6659592" cy="826214"/>
          </a:xfrm>
        </p:spPr>
        <p:txBody>
          <a:bodyPr/>
          <a:lstStyle/>
          <a:p>
            <a:r>
              <a:rPr lang="en-US" altLang="zh-CN" sz="1600" dirty="0">
                <a:solidFill>
                  <a:schemeClr val="tx1">
                    <a:lumMod val="50000"/>
                  </a:schemeClr>
                </a:solidFill>
              </a:rPr>
              <a:t>Heather Peske, Senior Associate Commissioner</a:t>
            </a:r>
          </a:p>
          <a:p>
            <a:r>
              <a:rPr lang="en-US" altLang="zh-CN" sz="1600" dirty="0">
                <a:solidFill>
                  <a:schemeClr val="tx1">
                    <a:lumMod val="50000"/>
                  </a:schemeClr>
                </a:solidFill>
              </a:rPr>
              <a:t>Ken Klau, Director of Instructional Policy</a:t>
            </a:r>
          </a:p>
          <a:p>
            <a:r>
              <a:rPr lang="en-US" altLang="zh-CN" sz="1600" dirty="0">
                <a:solidFill>
                  <a:schemeClr val="tx1">
                    <a:lumMod val="50000"/>
                  </a:schemeClr>
                </a:solidFill>
              </a:rPr>
              <a:t>Anne DeMallie, DLCS Content Support Lead</a:t>
            </a:r>
            <a:endParaRPr lang="zh-CN" altLang="en-US" sz="1600" dirty="0">
              <a:solidFill>
                <a:schemeClr val="tx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772" y="-27296"/>
            <a:ext cx="6512467" cy="1091821"/>
          </a:xfrm>
        </p:spPr>
        <p:txBody>
          <a:bodyPr/>
          <a:lstStyle/>
          <a:p>
            <a:r>
              <a:rPr lang="en-US" sz="2400" b="1" dirty="0">
                <a:latin typeface="+mn-lt"/>
              </a:rPr>
              <a:t>Proposed Amended MassCore Framework</a:t>
            </a:r>
            <a:br>
              <a:rPr lang="en-US" sz="2400" b="1" dirty="0">
                <a:latin typeface="+mn-lt"/>
              </a:rPr>
            </a:br>
            <a:endParaRPr lang="en-US" sz="2400" dirty="0">
              <a:latin typeface="+mn-lt"/>
            </a:endParaRPr>
          </a:p>
        </p:txBody>
      </p:sp>
      <p:graphicFrame>
        <p:nvGraphicFramePr>
          <p:cNvPr id="2" name="Table 1" descr="Subject: English Language Arts&#10;Units: 4&#10;Notes: &#10;&#10;&#10;Subject: Mathematics&#10;Units: 3-4&#10;Notes: Including completion of Algebra II or Integrated Math equivalent. All students recommended to take a math course in senior year.&#10;&#10;&#10;Subject: Science&#10;Units: 2-3&#10;Notes: Of laboratory science. Coursework in technology/engineering courses may also count for MassCore science credit.&#10;&#10;&#10;Subject: Computer Science&#10;Units: 1&#10;Notes: One unit of computer science that includes rigorous mathematical or scientific concepts &amp; aligns with the DLCS standards may be substituted for either a laboratory science course or for a mathematics course.&#10;&#10;&#10;Subject: History and Social Science&#10;Units: 3&#10;Notes: Including U.S. History &amp; World History.&#10;&#10;&#10;Subject: Foreign Language&#10;Units: 2&#10;Notes: Of the same language.&#10;&#10;&#10;Subject: Physical Education&#10;Units: *&#10;Notes: *“Physical education shall be taught as a required subject in all grades for all students.” (M.G.L. c.71 §3)&#10;&#10;&#10;Subject: Arts&#10;Units: 1&#10;Notes: &#10;&#10;&#10;Subject: Additional Core Courses&#10;Units: 4-5&#10;Notes: Elective coursework (including CTE) or any of the courses above.&#10;&#10;&#10;Subject: Additional Learning Opportunities&#10;Units: &#10;Notes: &#10;&#10;&#10;Total Units: 22"/>
          <p:cNvGraphicFramePr>
            <a:graphicFrameLocks noGrp="1"/>
          </p:cNvGraphicFramePr>
          <p:nvPr>
            <p:extLst>
              <p:ext uri="{D42A27DB-BD31-4B8C-83A1-F6EECF244321}">
                <p14:modId xmlns:p14="http://schemas.microsoft.com/office/powerpoint/2010/main" val="1620706435"/>
              </p:ext>
            </p:extLst>
          </p:nvPr>
        </p:nvGraphicFramePr>
        <p:xfrm>
          <a:off x="359772" y="570847"/>
          <a:ext cx="11456114" cy="6060440"/>
        </p:xfrm>
        <a:graphic>
          <a:graphicData uri="http://schemas.openxmlformats.org/drawingml/2006/table">
            <a:tbl>
              <a:tblPr firstRow="1" lastRow="1" bandRow="1">
                <a:tableStyleId>{5C22544A-7EE6-4342-B048-85BDC9FD1C3A}</a:tableStyleId>
              </a:tblPr>
              <a:tblGrid>
                <a:gridCol w="3079465">
                  <a:extLst>
                    <a:ext uri="{9D8B030D-6E8A-4147-A177-3AD203B41FA5}">
                      <a16:colId xmlns:a16="http://schemas.microsoft.com/office/drawing/2014/main" val="4066692490"/>
                    </a:ext>
                  </a:extLst>
                </a:gridCol>
                <a:gridCol w="805218">
                  <a:extLst>
                    <a:ext uri="{9D8B030D-6E8A-4147-A177-3AD203B41FA5}">
                      <a16:colId xmlns:a16="http://schemas.microsoft.com/office/drawing/2014/main" val="2202301140"/>
                    </a:ext>
                  </a:extLst>
                </a:gridCol>
                <a:gridCol w="7571431">
                  <a:extLst>
                    <a:ext uri="{9D8B030D-6E8A-4147-A177-3AD203B41FA5}">
                      <a16:colId xmlns:a16="http://schemas.microsoft.com/office/drawing/2014/main" val="449385877"/>
                    </a:ext>
                  </a:extLst>
                </a:gridCol>
              </a:tblGrid>
              <a:tr h="0">
                <a:tc>
                  <a:txBody>
                    <a:bodyPr/>
                    <a:lstStyle/>
                    <a:p>
                      <a:r>
                        <a:rPr lang="en-US" dirty="0"/>
                        <a:t>Subject</a:t>
                      </a:r>
                    </a:p>
                  </a:txBody>
                  <a:tcPr/>
                </a:tc>
                <a:tc>
                  <a:txBody>
                    <a:bodyPr/>
                    <a:lstStyle/>
                    <a:p>
                      <a:r>
                        <a:rPr lang="en-US" dirty="0"/>
                        <a:t>Units</a:t>
                      </a:r>
                    </a:p>
                  </a:txBody>
                  <a:tcPr/>
                </a:tc>
                <a:tc>
                  <a:txBody>
                    <a:bodyPr/>
                    <a:lstStyle/>
                    <a:p>
                      <a:r>
                        <a:rPr lang="en-US" dirty="0"/>
                        <a:t>Notes</a:t>
                      </a:r>
                    </a:p>
                  </a:txBody>
                  <a:tcPr/>
                </a:tc>
                <a:extLst>
                  <a:ext uri="{0D108BD9-81ED-4DB2-BD59-A6C34878D82A}">
                    <a16:rowId xmlns:a16="http://schemas.microsoft.com/office/drawing/2014/main" val="509254990"/>
                  </a:ext>
                </a:extLst>
              </a:tr>
              <a:tr h="370840">
                <a:tc>
                  <a:txBody>
                    <a:bodyPr/>
                    <a:lstStyle/>
                    <a:p>
                      <a:r>
                        <a:rPr lang="en-US" dirty="0"/>
                        <a:t>English Language Arts</a:t>
                      </a:r>
                    </a:p>
                  </a:txBody>
                  <a:tcPr/>
                </a:tc>
                <a:tc>
                  <a:txBody>
                    <a:bodyPr/>
                    <a:lstStyle/>
                    <a:p>
                      <a:r>
                        <a:rPr lang="en-US" dirty="0"/>
                        <a:t>4</a:t>
                      </a:r>
                    </a:p>
                  </a:txBody>
                  <a:tcPr/>
                </a:tc>
                <a:tc>
                  <a:txBody>
                    <a:bodyPr/>
                    <a:lstStyle/>
                    <a:p>
                      <a:endParaRPr lang="en-US" dirty="0"/>
                    </a:p>
                  </a:txBody>
                  <a:tcPr/>
                </a:tc>
                <a:extLst>
                  <a:ext uri="{0D108BD9-81ED-4DB2-BD59-A6C34878D82A}">
                    <a16:rowId xmlns:a16="http://schemas.microsoft.com/office/drawing/2014/main" val="854519100"/>
                  </a:ext>
                </a:extLst>
              </a:tr>
              <a:tr h="370840">
                <a:tc>
                  <a:txBody>
                    <a:bodyPr/>
                    <a:lstStyle/>
                    <a:p>
                      <a:r>
                        <a:rPr lang="en-US" dirty="0"/>
                        <a:t>Mathematics</a:t>
                      </a:r>
                    </a:p>
                  </a:txBody>
                  <a:tcPr/>
                </a:tc>
                <a:tc>
                  <a:txBody>
                    <a:bodyPr/>
                    <a:lstStyle/>
                    <a:p>
                      <a:r>
                        <a:rPr lang="en-US" dirty="0"/>
                        <a:t>3-4</a:t>
                      </a:r>
                    </a:p>
                  </a:txBody>
                  <a:tcPr/>
                </a:tc>
                <a:tc>
                  <a:txBody>
                    <a:bodyPr/>
                    <a:lstStyle/>
                    <a:p>
                      <a:r>
                        <a:rPr lang="en-US" dirty="0"/>
                        <a:t>Including completion of Algebra II or Integrated</a:t>
                      </a:r>
                      <a:r>
                        <a:rPr lang="en-US" baseline="0" dirty="0"/>
                        <a:t> Math equivalent. All students recommended to take a math course in senior year.</a:t>
                      </a:r>
                      <a:endParaRPr lang="en-US" dirty="0"/>
                    </a:p>
                  </a:txBody>
                  <a:tcPr/>
                </a:tc>
                <a:extLst>
                  <a:ext uri="{0D108BD9-81ED-4DB2-BD59-A6C34878D82A}">
                    <a16:rowId xmlns:a16="http://schemas.microsoft.com/office/drawing/2014/main" val="3372682627"/>
                  </a:ext>
                </a:extLst>
              </a:tr>
              <a:tr h="370840">
                <a:tc>
                  <a:txBody>
                    <a:bodyPr/>
                    <a:lstStyle/>
                    <a:p>
                      <a:r>
                        <a:rPr lang="en-US" dirty="0"/>
                        <a:t>Science</a:t>
                      </a:r>
                    </a:p>
                  </a:txBody>
                  <a:tcPr/>
                </a:tc>
                <a:tc>
                  <a:txBody>
                    <a:bodyPr/>
                    <a:lstStyle/>
                    <a:p>
                      <a:r>
                        <a:rPr lang="en-US" dirty="0"/>
                        <a:t>2-3</a:t>
                      </a:r>
                    </a:p>
                  </a:txBody>
                  <a:tcPr/>
                </a:tc>
                <a:tc>
                  <a:txBody>
                    <a:bodyPr/>
                    <a:lstStyle/>
                    <a:p>
                      <a:r>
                        <a:rPr lang="en-US" dirty="0"/>
                        <a:t>Of laboratory</a:t>
                      </a:r>
                      <a:r>
                        <a:rPr lang="en-US" baseline="0" dirty="0"/>
                        <a:t> science. Coursework in technology/engineering courses may also count for MassCore science credit.</a:t>
                      </a:r>
                      <a:endParaRPr lang="en-US" dirty="0"/>
                    </a:p>
                  </a:txBody>
                  <a:tcPr/>
                </a:tc>
                <a:extLst>
                  <a:ext uri="{0D108BD9-81ED-4DB2-BD59-A6C34878D82A}">
                    <a16:rowId xmlns:a16="http://schemas.microsoft.com/office/drawing/2014/main" val="813622505"/>
                  </a:ext>
                </a:extLst>
              </a:tr>
              <a:tr h="370840">
                <a:tc>
                  <a:txBody>
                    <a:bodyPr/>
                    <a:lstStyle/>
                    <a:p>
                      <a:pPr marL="0" algn="l" defTabSz="914400" rtl="0" eaLnBrk="1" latinLnBrk="0" hangingPunct="1"/>
                      <a:r>
                        <a:rPr lang="en-US" sz="1800" kern="1200" dirty="0">
                          <a:solidFill>
                            <a:schemeClr val="dk1"/>
                          </a:solidFill>
                          <a:latin typeface="+mn-lt"/>
                          <a:ea typeface="+mn-ea"/>
                          <a:cs typeface="+mn-cs"/>
                        </a:rPr>
                        <a:t>Computer Science</a:t>
                      </a:r>
                    </a:p>
                  </a:txBody>
                  <a:tcPr>
                    <a:solidFill>
                      <a:srgbClr val="F9D3B9"/>
                    </a:solidFill>
                  </a:tcPr>
                </a:tc>
                <a:tc>
                  <a:txBody>
                    <a:bodyPr/>
                    <a:lstStyle/>
                    <a:p>
                      <a:pPr marL="0" algn="l" defTabSz="914400" rtl="0" eaLnBrk="1" latinLnBrk="0" hangingPunct="1"/>
                      <a:r>
                        <a:rPr lang="en-US" sz="1800" kern="1200" dirty="0">
                          <a:solidFill>
                            <a:schemeClr val="dk1"/>
                          </a:solidFill>
                          <a:latin typeface="+mn-lt"/>
                          <a:ea typeface="+mn-ea"/>
                          <a:cs typeface="+mn-cs"/>
                        </a:rPr>
                        <a:t>1</a:t>
                      </a:r>
                    </a:p>
                  </a:txBody>
                  <a:tcPr>
                    <a:solidFill>
                      <a:srgbClr val="F9D3B9"/>
                    </a:solidFill>
                  </a:tcPr>
                </a:tc>
                <a:tc>
                  <a:txBody>
                    <a:bodyPr/>
                    <a:lstStyle/>
                    <a:p>
                      <a:pPr marL="0" marR="0" algn="l" defTabSz="914400" rtl="0" eaLnBrk="1" latinLnBrk="0" hangingPunct="1">
                        <a:spcBef>
                          <a:spcPts val="0"/>
                        </a:spcBef>
                        <a:spcAft>
                          <a:spcPts val="0"/>
                        </a:spcAft>
                      </a:pPr>
                      <a:r>
                        <a:rPr lang="en-US" sz="1800" kern="1200" dirty="0">
                          <a:solidFill>
                            <a:schemeClr val="dk1"/>
                          </a:solidFill>
                          <a:latin typeface="+mn-lt"/>
                          <a:ea typeface="+mn-ea"/>
                          <a:cs typeface="+mn-cs"/>
                        </a:rPr>
                        <a:t>One unit of computer science that includes rigorous mathematical or scientific concepts &amp; aligns with the DLCS standards may be substituted for either a laboratory science course or for a mathematics course.</a:t>
                      </a:r>
                    </a:p>
                  </a:txBody>
                  <a:tcPr>
                    <a:solidFill>
                      <a:srgbClr val="F9D3B9"/>
                    </a:solidFill>
                  </a:tcPr>
                </a:tc>
                <a:extLst>
                  <a:ext uri="{0D108BD9-81ED-4DB2-BD59-A6C34878D82A}">
                    <a16:rowId xmlns:a16="http://schemas.microsoft.com/office/drawing/2014/main" val="2351417118"/>
                  </a:ext>
                </a:extLst>
              </a:tr>
              <a:tr h="370840">
                <a:tc>
                  <a:txBody>
                    <a:bodyPr/>
                    <a:lstStyle/>
                    <a:p>
                      <a:r>
                        <a:rPr lang="en-US" dirty="0"/>
                        <a:t>History</a:t>
                      </a:r>
                      <a:r>
                        <a:rPr lang="en-US" baseline="0" dirty="0"/>
                        <a:t> and </a:t>
                      </a:r>
                      <a:r>
                        <a:rPr lang="en-US" dirty="0"/>
                        <a:t>Social Science</a:t>
                      </a:r>
                    </a:p>
                  </a:txBody>
                  <a:tcPr/>
                </a:tc>
                <a:tc>
                  <a:txBody>
                    <a:bodyPr/>
                    <a:lstStyle/>
                    <a:p>
                      <a:r>
                        <a:rPr lang="en-US" dirty="0"/>
                        <a:t>3</a:t>
                      </a:r>
                    </a:p>
                  </a:txBody>
                  <a:tcPr/>
                </a:tc>
                <a:tc>
                  <a:txBody>
                    <a:bodyPr/>
                    <a:lstStyle/>
                    <a:p>
                      <a:r>
                        <a:rPr lang="en-US" dirty="0"/>
                        <a:t>Including U.S. History</a:t>
                      </a:r>
                      <a:r>
                        <a:rPr lang="en-US" baseline="0" dirty="0"/>
                        <a:t> &amp;</a:t>
                      </a:r>
                      <a:r>
                        <a:rPr lang="en-US" dirty="0"/>
                        <a:t> World History.</a:t>
                      </a:r>
                    </a:p>
                  </a:txBody>
                  <a:tcPr/>
                </a:tc>
                <a:extLst>
                  <a:ext uri="{0D108BD9-81ED-4DB2-BD59-A6C34878D82A}">
                    <a16:rowId xmlns:a16="http://schemas.microsoft.com/office/drawing/2014/main" val="1310555739"/>
                  </a:ext>
                </a:extLst>
              </a:tr>
              <a:tr h="370840">
                <a:tc>
                  <a:txBody>
                    <a:bodyPr/>
                    <a:lstStyle/>
                    <a:p>
                      <a:r>
                        <a:rPr lang="en-US" dirty="0"/>
                        <a:t>Foreign Language</a:t>
                      </a:r>
                    </a:p>
                  </a:txBody>
                  <a:tcPr/>
                </a:tc>
                <a:tc>
                  <a:txBody>
                    <a:bodyPr/>
                    <a:lstStyle/>
                    <a:p>
                      <a:r>
                        <a:rPr lang="en-US" dirty="0"/>
                        <a:t>2</a:t>
                      </a:r>
                    </a:p>
                  </a:txBody>
                  <a:tcPr/>
                </a:tc>
                <a:tc>
                  <a:txBody>
                    <a:bodyPr/>
                    <a:lstStyle/>
                    <a:p>
                      <a:r>
                        <a:rPr lang="en-US" dirty="0"/>
                        <a:t>Of the same</a:t>
                      </a:r>
                      <a:r>
                        <a:rPr lang="en-US" baseline="0" dirty="0"/>
                        <a:t> language.</a:t>
                      </a:r>
                      <a:endParaRPr lang="en-US" dirty="0"/>
                    </a:p>
                  </a:txBody>
                  <a:tcPr/>
                </a:tc>
                <a:extLst>
                  <a:ext uri="{0D108BD9-81ED-4DB2-BD59-A6C34878D82A}">
                    <a16:rowId xmlns:a16="http://schemas.microsoft.com/office/drawing/2014/main" val="1149014007"/>
                  </a:ext>
                </a:extLst>
              </a:tr>
              <a:tr h="370840">
                <a:tc>
                  <a:txBody>
                    <a:bodyPr/>
                    <a:lstStyle/>
                    <a:p>
                      <a:r>
                        <a:rPr lang="en-US" dirty="0"/>
                        <a:t>Physical Education</a:t>
                      </a:r>
                    </a:p>
                  </a:txBody>
                  <a:tcPr/>
                </a:tc>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*“Physical education shall be taught as a required subject in all grades for all students.” (M.G.L. c.71 §3)</a:t>
                      </a:r>
                      <a:endParaRPr lang="en-US" sz="1800" b="0" dirty="0">
                        <a:solidFill>
                          <a:schemeClr val="tx1"/>
                        </a:solidFill>
                      </a:endParaRPr>
                    </a:p>
                  </a:txBody>
                  <a:tcPr/>
                </a:tc>
                <a:extLst>
                  <a:ext uri="{0D108BD9-81ED-4DB2-BD59-A6C34878D82A}">
                    <a16:rowId xmlns:a16="http://schemas.microsoft.com/office/drawing/2014/main" val="2545266005"/>
                  </a:ext>
                </a:extLst>
              </a:tr>
              <a:tr h="370840">
                <a:tc>
                  <a:txBody>
                    <a:bodyPr/>
                    <a:lstStyle/>
                    <a:p>
                      <a:r>
                        <a:rPr lang="en-US" dirty="0"/>
                        <a:t>Arts</a:t>
                      </a:r>
                    </a:p>
                  </a:txBody>
                  <a:tcPr/>
                </a:tc>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3522309322"/>
                  </a:ext>
                </a:extLst>
              </a:tr>
              <a:tr h="0">
                <a:tc>
                  <a:txBody>
                    <a:bodyPr/>
                    <a:lstStyle/>
                    <a:p>
                      <a:r>
                        <a:rPr lang="en-US" dirty="0"/>
                        <a:t>Additional Core Courses</a:t>
                      </a:r>
                    </a:p>
                  </a:txBody>
                  <a:tcPr/>
                </a:tc>
                <a:tc>
                  <a:txBody>
                    <a:bodyPr/>
                    <a:lstStyle/>
                    <a:p>
                      <a:r>
                        <a:rPr lang="en-US" dirty="0"/>
                        <a:t>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Elective coursework (including CTE) or any of the courses above.</a:t>
                      </a:r>
                      <a:endParaRPr lang="en-US" sz="1800" b="0" dirty="0"/>
                    </a:p>
                  </a:txBody>
                  <a:tcPr/>
                </a:tc>
                <a:extLst>
                  <a:ext uri="{0D108BD9-81ED-4DB2-BD59-A6C34878D82A}">
                    <a16:rowId xmlns:a16="http://schemas.microsoft.com/office/drawing/2014/main" val="1798643122"/>
                  </a:ext>
                </a:extLst>
              </a:tr>
              <a:tr h="370840">
                <a:tc>
                  <a:txBody>
                    <a:bodyPr/>
                    <a:lstStyle/>
                    <a:p>
                      <a:r>
                        <a:rPr lang="en-US" dirty="0"/>
                        <a:t>Additional</a:t>
                      </a:r>
                      <a:r>
                        <a:rPr lang="en-US" baseline="0" dirty="0"/>
                        <a:t> Learning Opportunities</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25460439"/>
                  </a:ext>
                </a:extLst>
              </a:tr>
              <a:tr h="370840">
                <a:tc>
                  <a:txBody>
                    <a:bodyPr/>
                    <a:lstStyle/>
                    <a:p>
                      <a:r>
                        <a:rPr lang="en-US" dirty="0"/>
                        <a:t>Total</a:t>
                      </a:r>
                    </a:p>
                  </a:txBody>
                  <a:tcPr/>
                </a:tc>
                <a:tc>
                  <a:txBody>
                    <a:bodyPr/>
                    <a:lstStyle/>
                    <a:p>
                      <a:r>
                        <a:rPr lang="en-US" dirty="0"/>
                        <a:t>22</a:t>
                      </a:r>
                    </a:p>
                  </a:txBody>
                  <a:tcPr/>
                </a:tc>
                <a:tc>
                  <a:txBody>
                    <a:bodyPr/>
                    <a:lstStyle/>
                    <a:p>
                      <a:endParaRPr lang="en-US" dirty="0"/>
                    </a:p>
                  </a:txBody>
                  <a:tcPr/>
                </a:tc>
                <a:extLst>
                  <a:ext uri="{0D108BD9-81ED-4DB2-BD59-A6C34878D82A}">
                    <a16:rowId xmlns:a16="http://schemas.microsoft.com/office/drawing/2014/main" val="993983834"/>
                  </a:ext>
                </a:extLst>
              </a:tr>
            </a:tbl>
          </a:graphicData>
        </a:graphic>
      </p:graphicFrame>
    </p:spTree>
    <p:extLst>
      <p:ext uri="{BB962C8B-B14F-4D97-AF65-F5344CB8AC3E}">
        <p14:creationId xmlns:p14="http://schemas.microsoft.com/office/powerpoint/2010/main" val="55724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a:t>Context</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graphicFrame>
        <p:nvGraphicFramePr>
          <p:cNvPr id="21" name="Table 20" descr="Joint Board Meeting (January 2018): &#10;Charged DESE and DHE to form a working group to develop a specific proposal to:&#10;Develop a long-term strategy to enable many more students graduating from Massachusetts public high schools to study computer science/computational thinking as part of MassCore, the recommended program of studies in high school.&#10;Increase the number of students interested in pursuing computer science as a field of study in postsecondary education &amp;, by extension, those students interested in pursuing careers in technology following graduation from a postsecondary institution.&#10;&#10;Landscape Analysis: &#10;K-12 course taking patterns: course availability, participation, performance, and alignment to standards.&#10;&#10;Working Group: &#10;Over 30 individuals from elementary, secondary, and higher education, nonprofits, and the private sector.&#10;&#10;"/>
          <p:cNvGraphicFramePr>
            <a:graphicFrameLocks noGrp="1"/>
          </p:cNvGraphicFramePr>
          <p:nvPr>
            <p:extLst>
              <p:ext uri="{D42A27DB-BD31-4B8C-83A1-F6EECF244321}">
                <p14:modId xmlns:p14="http://schemas.microsoft.com/office/powerpoint/2010/main" val="3407292509"/>
              </p:ext>
            </p:extLst>
          </p:nvPr>
        </p:nvGraphicFramePr>
        <p:xfrm>
          <a:off x="482600" y="1240292"/>
          <a:ext cx="11456115" cy="4760621"/>
        </p:xfrm>
        <a:graphic>
          <a:graphicData uri="http://schemas.openxmlformats.org/drawingml/2006/table">
            <a:tbl>
              <a:tblPr firstRow="1">
                <a:tableStyleId>{2D5ABB26-0587-4C30-8999-92F81FD0307C}</a:tableStyleId>
              </a:tblPr>
              <a:tblGrid>
                <a:gridCol w="2621208">
                  <a:extLst>
                    <a:ext uri="{9D8B030D-6E8A-4147-A177-3AD203B41FA5}">
                      <a16:colId xmlns:a16="http://schemas.microsoft.com/office/drawing/2014/main" val="304727278"/>
                    </a:ext>
                  </a:extLst>
                </a:gridCol>
                <a:gridCol w="8834907">
                  <a:extLst>
                    <a:ext uri="{9D8B030D-6E8A-4147-A177-3AD203B41FA5}">
                      <a16:colId xmlns:a16="http://schemas.microsoft.com/office/drawing/2014/main" val="329216842"/>
                    </a:ext>
                  </a:extLst>
                </a:gridCol>
              </a:tblGrid>
              <a:tr h="370840">
                <a:tc>
                  <a:txBody>
                    <a:bodyPr/>
                    <a:lstStyle/>
                    <a:p>
                      <a:r>
                        <a:rPr lang="en-US" sz="1800" b="1" dirty="0"/>
                        <a:t>Joint Board Meeting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(January 2018)</a:t>
                      </a:r>
                    </a:p>
                    <a:p>
                      <a:endParaRPr lang="en-US" sz="1800" dirty="0"/>
                    </a:p>
                    <a:p>
                      <a:endParaRPr lang="en-US" dirty="0"/>
                    </a:p>
                  </a:txBody>
                  <a:tcPr/>
                </a:tc>
                <a:tc>
                  <a:txBody>
                    <a:bodyPr/>
                    <a:lstStyle/>
                    <a:p>
                      <a:r>
                        <a:rPr lang="en-US" dirty="0"/>
                        <a:t>Charged</a:t>
                      </a:r>
                      <a:r>
                        <a:rPr lang="en-US" baseline="0" dirty="0"/>
                        <a:t> DESE and DHE to form a working group to develop a specific proposal to:</a:t>
                      </a:r>
                    </a:p>
                    <a:p>
                      <a:pPr marL="285750" indent="-285750" algn="l" defTabSz="914400" rtl="0" eaLnBrk="1" latinLnBrk="0" hangingPunct="1">
                        <a:buFont typeface="Arial" panose="020B0604020202020204" pitchFamily="34" charset="0"/>
                        <a:buChar char="•"/>
                      </a:pPr>
                      <a:endParaRPr lang="en-US" sz="1800" kern="1200" dirty="0"/>
                    </a:p>
                    <a:p>
                      <a:pPr marL="285750" indent="-285750" algn="l" defTabSz="914400" rtl="0" eaLnBrk="1" latinLnBrk="0" hangingPunct="1">
                        <a:buFont typeface="Arial" panose="020B0604020202020204" pitchFamily="34" charset="0"/>
                        <a:buChar char="•"/>
                      </a:pPr>
                      <a:r>
                        <a:rPr lang="en-US" sz="1800" kern="1200" dirty="0"/>
                        <a:t>Develop a long-term strategy to enable many more students graduating from Massachusetts public high schools to study computer science/computational thinking as part of MassCore, the recommended program of studies in high school.</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Increase the number of students interested in pursuing computer science as a field of study in postsecondary education &amp;, by extension, those students interested in pursuing careers in technology following graduation from a postsecondary institution.</a:t>
                      </a:r>
                    </a:p>
                    <a:p>
                      <a:endParaRPr lang="en-US" dirty="0"/>
                    </a:p>
                  </a:txBody>
                  <a:tcPr/>
                </a:tc>
                <a:extLst>
                  <a:ext uri="{0D108BD9-81ED-4DB2-BD59-A6C34878D82A}">
                    <a16:rowId xmlns:a16="http://schemas.microsoft.com/office/drawing/2014/main" val="330907456"/>
                  </a:ext>
                </a:extLst>
              </a:tr>
              <a:tr h="1011581">
                <a:tc>
                  <a:txBody>
                    <a:bodyPr/>
                    <a:lstStyle/>
                    <a:p>
                      <a:r>
                        <a:rPr lang="en-US" sz="1800" b="1" dirty="0"/>
                        <a:t>Landscape</a:t>
                      </a:r>
                      <a:r>
                        <a:rPr lang="en-US" sz="1800" b="1" baseline="0" dirty="0"/>
                        <a:t> Analysis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K-12 course taking patterns: course</a:t>
                      </a:r>
                      <a:r>
                        <a:rPr lang="en-US" sz="1800" baseline="0" dirty="0"/>
                        <a:t> availability, participation, performance, and alignment to standards.</a:t>
                      </a:r>
                      <a:endParaRPr lang="en-US" sz="18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28399293"/>
                  </a:ext>
                </a:extLst>
              </a:tr>
              <a:tr h="370840">
                <a:tc>
                  <a:txBody>
                    <a:bodyPr/>
                    <a:lstStyle/>
                    <a:p>
                      <a:r>
                        <a:rPr lang="en-US" sz="1800" b="1" dirty="0"/>
                        <a:t>Working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Over 30 individuals from elementary, secondary, and higher education, nonprofits, and the private sector.</a:t>
                      </a:r>
                      <a:endParaRPr lang="en-US" sz="18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1575870"/>
                  </a:ext>
                </a:extLst>
              </a:tr>
            </a:tbl>
          </a:graphicData>
        </a:graphic>
      </p:graphicFrame>
    </p:spTree>
    <p:extLst>
      <p:ext uri="{BB962C8B-B14F-4D97-AF65-F5344CB8AC3E}">
        <p14:creationId xmlns:p14="http://schemas.microsoft.com/office/powerpoint/2010/main" val="395864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772" y="-105583"/>
            <a:ext cx="10515600" cy="1325563"/>
          </a:xfrm>
        </p:spPr>
        <p:txBody>
          <a:bodyPr/>
          <a:lstStyle/>
          <a:p>
            <a:r>
              <a:rPr lang="en-US" sz="2400" b="1" dirty="0">
                <a:latin typeface="+mn-lt"/>
              </a:rPr>
              <a:t>Current MassCore Framework</a:t>
            </a:r>
            <a:br>
              <a:rPr lang="en-US" sz="3200" b="1" dirty="0"/>
            </a:br>
            <a:endParaRPr lang="en-US" dirty="0"/>
          </a:p>
        </p:txBody>
      </p:sp>
      <p:graphicFrame>
        <p:nvGraphicFramePr>
          <p:cNvPr id="2" name="Table 1" descr="Subject: English Language Arts&#10;Units: 4&#10;Notes: &#10;&#10;&#10;Subject: Mathematics&#10;Units: 4&#10;Notes: Including completion of Algebra II or Integrated Math equivalent. All students recommended to take a math course in senior year.&#10;&#10;&#10;Subject: Science&#10;Units: 3&#10;Notes: Of laboratory science. Coursework in technology/engineering courses may also count for MassCore science credit.&#10;&#10;&#10;Subject: History and Social Science&#10;Units: 3&#10;Notes: Including U.S. History &amp; World History.&#10;&#10;&#10;Subject: Foreign Language&#10;Units: 2&#10;Notes: Of the same language.&#10;&#10;&#10;Subject: Physical Education&#10;Units: *&#10;Notes: *“Physical education shall be taught as a required subject in all grades for all students.” (M.G.L. c.71 §3)&#10;&#10;&#10;Subject: Arts&#10;Units: 1&#10;Notes: &#10;&#10;&#10;Subject: Additional Core Courses&#10;Units: 5&#10;Notes: Elective coursework (including CTE) or any of the courses above.&#10;&#10;&#10;Subject: Additional Learning Opportunities&#10;Units: &#10;Notes: &#10;&#10;&#10;Total Units: 22"/>
          <p:cNvGraphicFramePr>
            <a:graphicFrameLocks noGrp="1"/>
          </p:cNvGraphicFramePr>
          <p:nvPr>
            <p:extLst>
              <p:ext uri="{D42A27DB-BD31-4B8C-83A1-F6EECF244321}">
                <p14:modId xmlns:p14="http://schemas.microsoft.com/office/powerpoint/2010/main" val="3991247894"/>
              </p:ext>
            </p:extLst>
          </p:nvPr>
        </p:nvGraphicFramePr>
        <p:xfrm>
          <a:off x="359772" y="859537"/>
          <a:ext cx="11456114" cy="5650990"/>
        </p:xfrm>
        <a:graphic>
          <a:graphicData uri="http://schemas.openxmlformats.org/drawingml/2006/table">
            <a:tbl>
              <a:tblPr firstRow="1" lastRow="1" bandRow="1">
                <a:tableStyleId>{5C22544A-7EE6-4342-B048-85BDC9FD1C3A}</a:tableStyleId>
              </a:tblPr>
              <a:tblGrid>
                <a:gridCol w="3079465">
                  <a:extLst>
                    <a:ext uri="{9D8B030D-6E8A-4147-A177-3AD203B41FA5}">
                      <a16:colId xmlns:a16="http://schemas.microsoft.com/office/drawing/2014/main" val="4066692490"/>
                    </a:ext>
                  </a:extLst>
                </a:gridCol>
                <a:gridCol w="805218">
                  <a:extLst>
                    <a:ext uri="{9D8B030D-6E8A-4147-A177-3AD203B41FA5}">
                      <a16:colId xmlns:a16="http://schemas.microsoft.com/office/drawing/2014/main" val="2202301140"/>
                    </a:ext>
                  </a:extLst>
                </a:gridCol>
                <a:gridCol w="7571431">
                  <a:extLst>
                    <a:ext uri="{9D8B030D-6E8A-4147-A177-3AD203B41FA5}">
                      <a16:colId xmlns:a16="http://schemas.microsoft.com/office/drawing/2014/main" val="449385877"/>
                    </a:ext>
                  </a:extLst>
                </a:gridCol>
              </a:tblGrid>
              <a:tr h="403642">
                <a:tc>
                  <a:txBody>
                    <a:bodyPr/>
                    <a:lstStyle/>
                    <a:p>
                      <a:r>
                        <a:rPr lang="en-US" dirty="0"/>
                        <a:t>Subject</a:t>
                      </a:r>
                    </a:p>
                  </a:txBody>
                  <a:tcPr/>
                </a:tc>
                <a:tc>
                  <a:txBody>
                    <a:bodyPr/>
                    <a:lstStyle/>
                    <a:p>
                      <a:r>
                        <a:rPr lang="en-US" dirty="0"/>
                        <a:t>Units</a:t>
                      </a:r>
                    </a:p>
                  </a:txBody>
                  <a:tcPr/>
                </a:tc>
                <a:tc>
                  <a:txBody>
                    <a:bodyPr/>
                    <a:lstStyle/>
                    <a:p>
                      <a:r>
                        <a:rPr lang="en-US" dirty="0"/>
                        <a:t>Notes</a:t>
                      </a:r>
                    </a:p>
                  </a:txBody>
                  <a:tcPr/>
                </a:tc>
                <a:extLst>
                  <a:ext uri="{0D108BD9-81ED-4DB2-BD59-A6C34878D82A}">
                    <a16:rowId xmlns:a16="http://schemas.microsoft.com/office/drawing/2014/main" val="509254990"/>
                  </a:ext>
                </a:extLst>
              </a:tr>
              <a:tr h="403642">
                <a:tc>
                  <a:txBody>
                    <a:bodyPr/>
                    <a:lstStyle/>
                    <a:p>
                      <a:r>
                        <a:rPr lang="en-US" dirty="0"/>
                        <a:t>English Language Arts</a:t>
                      </a:r>
                    </a:p>
                  </a:txBody>
                  <a:tcPr/>
                </a:tc>
                <a:tc>
                  <a:txBody>
                    <a:bodyPr/>
                    <a:lstStyle/>
                    <a:p>
                      <a:r>
                        <a:rPr lang="en-US" dirty="0"/>
                        <a:t>4</a:t>
                      </a:r>
                    </a:p>
                  </a:txBody>
                  <a:tcPr/>
                </a:tc>
                <a:tc>
                  <a:txBody>
                    <a:bodyPr/>
                    <a:lstStyle/>
                    <a:p>
                      <a:endParaRPr lang="en-US" dirty="0"/>
                    </a:p>
                  </a:txBody>
                  <a:tcPr/>
                </a:tc>
                <a:extLst>
                  <a:ext uri="{0D108BD9-81ED-4DB2-BD59-A6C34878D82A}">
                    <a16:rowId xmlns:a16="http://schemas.microsoft.com/office/drawing/2014/main" val="854519100"/>
                  </a:ext>
                </a:extLst>
              </a:tr>
              <a:tr h="706374">
                <a:tc>
                  <a:txBody>
                    <a:bodyPr/>
                    <a:lstStyle/>
                    <a:p>
                      <a:r>
                        <a:rPr lang="en-US" dirty="0"/>
                        <a:t>Mathematics</a:t>
                      </a:r>
                    </a:p>
                  </a:txBody>
                  <a:tcPr/>
                </a:tc>
                <a:tc>
                  <a:txBody>
                    <a:bodyPr/>
                    <a:lstStyle/>
                    <a:p>
                      <a:r>
                        <a:rPr lang="en-US" dirty="0"/>
                        <a:t>4</a:t>
                      </a:r>
                    </a:p>
                  </a:txBody>
                  <a:tcPr/>
                </a:tc>
                <a:tc>
                  <a:txBody>
                    <a:bodyPr/>
                    <a:lstStyle/>
                    <a:p>
                      <a:r>
                        <a:rPr lang="en-US" dirty="0"/>
                        <a:t>Including completion of Algebra II or Integrated</a:t>
                      </a:r>
                      <a:r>
                        <a:rPr lang="en-US" baseline="0" dirty="0"/>
                        <a:t> Math equivalent. All students recommended to take a math course in senior year.</a:t>
                      </a:r>
                      <a:endParaRPr lang="en-US" dirty="0"/>
                    </a:p>
                  </a:txBody>
                  <a:tcPr/>
                </a:tc>
                <a:extLst>
                  <a:ext uri="{0D108BD9-81ED-4DB2-BD59-A6C34878D82A}">
                    <a16:rowId xmlns:a16="http://schemas.microsoft.com/office/drawing/2014/main" val="3372682627"/>
                  </a:ext>
                </a:extLst>
              </a:tr>
              <a:tr h="706374">
                <a:tc>
                  <a:txBody>
                    <a:bodyPr/>
                    <a:lstStyle/>
                    <a:p>
                      <a:r>
                        <a:rPr lang="en-US" dirty="0"/>
                        <a:t>Science</a:t>
                      </a:r>
                    </a:p>
                  </a:txBody>
                  <a:tcPr/>
                </a:tc>
                <a:tc>
                  <a:txBody>
                    <a:bodyPr/>
                    <a:lstStyle/>
                    <a:p>
                      <a:r>
                        <a:rPr lang="en-US" dirty="0"/>
                        <a:t>3</a:t>
                      </a:r>
                    </a:p>
                  </a:txBody>
                  <a:tcPr/>
                </a:tc>
                <a:tc>
                  <a:txBody>
                    <a:bodyPr/>
                    <a:lstStyle/>
                    <a:p>
                      <a:r>
                        <a:rPr lang="en-US" dirty="0"/>
                        <a:t>Of laboratory</a:t>
                      </a:r>
                      <a:r>
                        <a:rPr lang="en-US" baseline="0" dirty="0"/>
                        <a:t> science. Coursework in technology/engineering courses may also count for MassCore science credit.</a:t>
                      </a:r>
                      <a:endParaRPr lang="en-US" dirty="0"/>
                    </a:p>
                  </a:txBody>
                  <a:tcPr/>
                </a:tc>
                <a:extLst>
                  <a:ext uri="{0D108BD9-81ED-4DB2-BD59-A6C34878D82A}">
                    <a16:rowId xmlns:a16="http://schemas.microsoft.com/office/drawing/2014/main" val="813622505"/>
                  </a:ext>
                </a:extLst>
              </a:tr>
              <a:tr h="403642">
                <a:tc>
                  <a:txBody>
                    <a:bodyPr/>
                    <a:lstStyle/>
                    <a:p>
                      <a:r>
                        <a:rPr lang="en-US" dirty="0"/>
                        <a:t>History</a:t>
                      </a:r>
                      <a:r>
                        <a:rPr lang="en-US" baseline="0" dirty="0"/>
                        <a:t> and </a:t>
                      </a:r>
                      <a:r>
                        <a:rPr lang="en-US" dirty="0"/>
                        <a:t>Social Science</a:t>
                      </a:r>
                    </a:p>
                  </a:txBody>
                  <a:tcPr/>
                </a:tc>
                <a:tc>
                  <a:txBody>
                    <a:bodyPr/>
                    <a:lstStyle/>
                    <a:p>
                      <a:r>
                        <a:rPr lang="en-US" dirty="0"/>
                        <a:t>3</a:t>
                      </a:r>
                    </a:p>
                  </a:txBody>
                  <a:tcPr/>
                </a:tc>
                <a:tc>
                  <a:txBody>
                    <a:bodyPr/>
                    <a:lstStyle/>
                    <a:p>
                      <a:r>
                        <a:rPr lang="en-US" dirty="0"/>
                        <a:t>Including U.S. History &amp; World History.</a:t>
                      </a:r>
                    </a:p>
                  </a:txBody>
                  <a:tcPr/>
                </a:tc>
                <a:extLst>
                  <a:ext uri="{0D108BD9-81ED-4DB2-BD59-A6C34878D82A}">
                    <a16:rowId xmlns:a16="http://schemas.microsoft.com/office/drawing/2014/main" val="1310555739"/>
                  </a:ext>
                </a:extLst>
              </a:tr>
              <a:tr h="403642">
                <a:tc>
                  <a:txBody>
                    <a:bodyPr/>
                    <a:lstStyle/>
                    <a:p>
                      <a:r>
                        <a:rPr lang="en-US" dirty="0"/>
                        <a:t>Foreign Language</a:t>
                      </a:r>
                    </a:p>
                  </a:txBody>
                  <a:tcPr/>
                </a:tc>
                <a:tc>
                  <a:txBody>
                    <a:bodyPr/>
                    <a:lstStyle/>
                    <a:p>
                      <a:r>
                        <a:rPr lang="en-US" dirty="0"/>
                        <a:t>2</a:t>
                      </a:r>
                    </a:p>
                  </a:txBody>
                  <a:tcPr/>
                </a:tc>
                <a:tc>
                  <a:txBody>
                    <a:bodyPr/>
                    <a:lstStyle/>
                    <a:p>
                      <a:r>
                        <a:rPr lang="en-US" dirty="0"/>
                        <a:t>Of the same</a:t>
                      </a:r>
                      <a:r>
                        <a:rPr lang="en-US" baseline="0" dirty="0"/>
                        <a:t> language.</a:t>
                      </a:r>
                      <a:endParaRPr lang="en-US" dirty="0"/>
                    </a:p>
                  </a:txBody>
                  <a:tcPr/>
                </a:tc>
                <a:extLst>
                  <a:ext uri="{0D108BD9-81ED-4DB2-BD59-A6C34878D82A}">
                    <a16:rowId xmlns:a16="http://schemas.microsoft.com/office/drawing/2014/main" val="1149014007"/>
                  </a:ext>
                </a:extLst>
              </a:tr>
              <a:tr h="706374">
                <a:tc>
                  <a:txBody>
                    <a:bodyPr/>
                    <a:lstStyle/>
                    <a:p>
                      <a:r>
                        <a:rPr lang="en-US" dirty="0"/>
                        <a:t>Physical Education</a:t>
                      </a:r>
                    </a:p>
                  </a:txBody>
                  <a:tcPr/>
                </a:tc>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*“Physical education shall be taught as a required subject in all grades for all students.” (M.G.L. c.71 §3)</a:t>
                      </a:r>
                      <a:endParaRPr lang="en-US" sz="1800" b="0" dirty="0">
                        <a:solidFill>
                          <a:schemeClr val="tx1"/>
                        </a:solidFill>
                      </a:endParaRPr>
                    </a:p>
                  </a:txBody>
                  <a:tcPr/>
                </a:tc>
                <a:extLst>
                  <a:ext uri="{0D108BD9-81ED-4DB2-BD59-A6C34878D82A}">
                    <a16:rowId xmlns:a16="http://schemas.microsoft.com/office/drawing/2014/main" val="2545266005"/>
                  </a:ext>
                </a:extLst>
              </a:tr>
              <a:tr h="403642">
                <a:tc>
                  <a:txBody>
                    <a:bodyPr/>
                    <a:lstStyle/>
                    <a:p>
                      <a:r>
                        <a:rPr lang="en-US" dirty="0"/>
                        <a:t>Arts</a:t>
                      </a:r>
                    </a:p>
                  </a:txBody>
                  <a:tcPr/>
                </a:tc>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3522309322"/>
                  </a:ext>
                </a:extLst>
              </a:tr>
              <a:tr h="403642">
                <a:tc>
                  <a:txBody>
                    <a:bodyPr/>
                    <a:lstStyle/>
                    <a:p>
                      <a:r>
                        <a:rPr lang="en-US" dirty="0"/>
                        <a:t>Additional Core Courses</a:t>
                      </a:r>
                    </a:p>
                  </a:txBody>
                  <a:tcPr/>
                </a:tc>
                <a:tc>
                  <a:txBody>
                    <a:bodyPr/>
                    <a:lstStyle/>
                    <a:p>
                      <a:r>
                        <a:rPr lang="en-US"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Elective coursework (including CTE) or any of the courses above.</a:t>
                      </a:r>
                      <a:endParaRPr lang="en-US" sz="1800" b="0" dirty="0"/>
                    </a:p>
                  </a:txBody>
                  <a:tcPr/>
                </a:tc>
                <a:extLst>
                  <a:ext uri="{0D108BD9-81ED-4DB2-BD59-A6C34878D82A}">
                    <a16:rowId xmlns:a16="http://schemas.microsoft.com/office/drawing/2014/main" val="1798643122"/>
                  </a:ext>
                </a:extLst>
              </a:tr>
              <a:tr h="706374">
                <a:tc>
                  <a:txBody>
                    <a:bodyPr/>
                    <a:lstStyle/>
                    <a:p>
                      <a:r>
                        <a:rPr lang="en-US" dirty="0"/>
                        <a:t>Additional</a:t>
                      </a:r>
                      <a:r>
                        <a:rPr lang="en-US" baseline="0" dirty="0"/>
                        <a:t> Learning Opportunities</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25460439"/>
                  </a:ext>
                </a:extLst>
              </a:tr>
              <a:tr h="403642">
                <a:tc>
                  <a:txBody>
                    <a:bodyPr/>
                    <a:lstStyle/>
                    <a:p>
                      <a:r>
                        <a:rPr lang="en-US" dirty="0"/>
                        <a:t>Total</a:t>
                      </a:r>
                    </a:p>
                  </a:txBody>
                  <a:tcPr/>
                </a:tc>
                <a:tc>
                  <a:txBody>
                    <a:bodyPr/>
                    <a:lstStyle/>
                    <a:p>
                      <a:r>
                        <a:rPr lang="en-US" dirty="0"/>
                        <a:t>22</a:t>
                      </a:r>
                    </a:p>
                  </a:txBody>
                  <a:tcPr/>
                </a:tc>
                <a:tc>
                  <a:txBody>
                    <a:bodyPr/>
                    <a:lstStyle/>
                    <a:p>
                      <a:endParaRPr lang="en-US" dirty="0"/>
                    </a:p>
                  </a:txBody>
                  <a:tcPr/>
                </a:tc>
                <a:extLst>
                  <a:ext uri="{0D108BD9-81ED-4DB2-BD59-A6C34878D82A}">
                    <a16:rowId xmlns:a16="http://schemas.microsoft.com/office/drawing/2014/main" val="993983834"/>
                  </a:ext>
                </a:extLst>
              </a:tr>
            </a:tbl>
          </a:graphicData>
        </a:graphic>
      </p:graphicFrame>
    </p:spTree>
    <p:extLst>
      <p:ext uri="{BB962C8B-B14F-4D97-AF65-F5344CB8AC3E}">
        <p14:creationId xmlns:p14="http://schemas.microsoft.com/office/powerpoint/2010/main" val="348556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624257" cy="679905"/>
          </a:xfrm>
        </p:spPr>
        <p:txBody>
          <a:bodyPr/>
          <a:lstStyle/>
          <a:p>
            <a:r>
              <a:rPr lang="en-US" dirty="0"/>
              <a:t>5-Year Trend in % of Students Completing MassCore by Region</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graphicFrame>
        <p:nvGraphicFramePr>
          <p:cNvPr id="5" name="Chart 4" descr="5-Year Trend in % of Students Completing MassCore by Region&#10;Suburban (86.4% avg.)&#10;Rural (76.8% avg.)&#10;Urban (57.8% avg.)"/>
          <p:cNvGraphicFramePr/>
          <p:nvPr>
            <p:extLst>
              <p:ext uri="{D42A27DB-BD31-4B8C-83A1-F6EECF244321}">
                <p14:modId xmlns:p14="http://schemas.microsoft.com/office/powerpoint/2010/main" val="2414244885"/>
              </p:ext>
            </p:extLst>
          </p:nvPr>
        </p:nvGraphicFramePr>
        <p:xfrm>
          <a:off x="567742" y="1397862"/>
          <a:ext cx="10018542" cy="45294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587723" y="1397862"/>
            <a:ext cx="1411220" cy="646331"/>
          </a:xfrm>
          <a:prstGeom prst="rect">
            <a:avLst/>
          </a:prstGeom>
          <a:noFill/>
        </p:spPr>
        <p:txBody>
          <a:bodyPr wrap="none" rtlCol="0">
            <a:spAutoFit/>
          </a:bodyPr>
          <a:lstStyle/>
          <a:p>
            <a:r>
              <a:rPr lang="en-US" dirty="0">
                <a:solidFill>
                  <a:srgbClr val="E38526"/>
                </a:solidFill>
              </a:rPr>
              <a:t>Suburban </a:t>
            </a:r>
          </a:p>
          <a:p>
            <a:r>
              <a:rPr lang="en-US" dirty="0">
                <a:solidFill>
                  <a:srgbClr val="E38526"/>
                </a:solidFill>
              </a:rPr>
              <a:t>(86.4% avg.)</a:t>
            </a:r>
          </a:p>
        </p:txBody>
      </p:sp>
      <p:sp>
        <p:nvSpPr>
          <p:cNvPr id="7" name="TextBox 6"/>
          <p:cNvSpPr txBox="1"/>
          <p:nvPr/>
        </p:nvSpPr>
        <p:spPr>
          <a:xfrm>
            <a:off x="10587724" y="2217973"/>
            <a:ext cx="1411220" cy="646331"/>
          </a:xfrm>
          <a:prstGeom prst="rect">
            <a:avLst/>
          </a:prstGeom>
          <a:noFill/>
        </p:spPr>
        <p:txBody>
          <a:bodyPr wrap="none" rtlCol="0">
            <a:spAutoFit/>
          </a:bodyPr>
          <a:lstStyle/>
          <a:p>
            <a:r>
              <a:rPr lang="en-US" dirty="0">
                <a:solidFill>
                  <a:srgbClr val="101D35"/>
                </a:solidFill>
              </a:rPr>
              <a:t>Rural </a:t>
            </a:r>
          </a:p>
          <a:p>
            <a:r>
              <a:rPr lang="en-US" dirty="0">
                <a:solidFill>
                  <a:srgbClr val="101D35"/>
                </a:solidFill>
              </a:rPr>
              <a:t>(76.8% avg.)</a:t>
            </a:r>
          </a:p>
        </p:txBody>
      </p:sp>
      <p:sp>
        <p:nvSpPr>
          <p:cNvPr id="8" name="TextBox 7"/>
          <p:cNvSpPr txBox="1"/>
          <p:nvPr/>
        </p:nvSpPr>
        <p:spPr>
          <a:xfrm>
            <a:off x="10586284" y="3038084"/>
            <a:ext cx="1870656" cy="646331"/>
          </a:xfrm>
          <a:prstGeom prst="rect">
            <a:avLst/>
          </a:prstGeom>
          <a:noFill/>
        </p:spPr>
        <p:txBody>
          <a:bodyPr wrap="square" rtlCol="0">
            <a:spAutoFit/>
          </a:bodyPr>
          <a:lstStyle/>
          <a:p>
            <a:r>
              <a:rPr lang="en-US" dirty="0">
                <a:solidFill>
                  <a:srgbClr val="00B050"/>
                </a:solidFill>
              </a:rPr>
              <a:t>Urban </a:t>
            </a:r>
          </a:p>
          <a:p>
            <a:r>
              <a:rPr lang="en-US" dirty="0">
                <a:solidFill>
                  <a:srgbClr val="00B050"/>
                </a:solidFill>
              </a:rPr>
              <a:t>(57.8% avg.)</a:t>
            </a:r>
          </a:p>
        </p:txBody>
      </p:sp>
    </p:spTree>
    <p:extLst>
      <p:ext uri="{BB962C8B-B14F-4D97-AF65-F5344CB8AC3E}">
        <p14:creationId xmlns:p14="http://schemas.microsoft.com/office/powerpoint/2010/main" val="389699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Findings from the Landscape Analysis (2016-2017 Data)</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3" name="TextBox 2"/>
          <p:cNvSpPr txBox="1"/>
          <p:nvPr/>
        </p:nvSpPr>
        <p:spPr>
          <a:xfrm>
            <a:off x="477590" y="1493013"/>
            <a:ext cx="2883795" cy="369332"/>
          </a:xfrm>
          <a:prstGeom prst="rect">
            <a:avLst/>
          </a:prstGeom>
          <a:noFill/>
        </p:spPr>
        <p:txBody>
          <a:bodyPr wrap="square" rtlCol="0">
            <a:spAutoFit/>
          </a:bodyPr>
          <a:lstStyle/>
          <a:p>
            <a:r>
              <a:rPr lang="en-US" b="1" dirty="0"/>
              <a:t>Course Availability</a:t>
            </a:r>
          </a:p>
        </p:txBody>
      </p:sp>
      <p:sp>
        <p:nvSpPr>
          <p:cNvPr id="7" name="TextBox 6"/>
          <p:cNvSpPr txBox="1"/>
          <p:nvPr/>
        </p:nvSpPr>
        <p:spPr>
          <a:xfrm>
            <a:off x="3965618" y="1493013"/>
            <a:ext cx="7973097" cy="646331"/>
          </a:xfrm>
          <a:prstGeom prst="rect">
            <a:avLst/>
          </a:prstGeom>
          <a:noFill/>
        </p:spPr>
        <p:txBody>
          <a:bodyPr wrap="square" rtlCol="0">
            <a:spAutoFit/>
          </a:bodyPr>
          <a:lstStyle/>
          <a:p>
            <a:pPr marL="285750" indent="-285750">
              <a:buFont typeface="Arial" panose="020B0604020202020204" pitchFamily="34" charset="0"/>
              <a:buChar char="•"/>
            </a:pPr>
            <a:r>
              <a:rPr lang="en-US" dirty="0"/>
              <a:t>98% of suburban and 90% of rural high schools offered computer science courses, compared to just 77% of urban high schools.</a:t>
            </a:r>
          </a:p>
        </p:txBody>
      </p:sp>
      <p:sp>
        <p:nvSpPr>
          <p:cNvPr id="10" name="TextBox 9"/>
          <p:cNvSpPr txBox="1"/>
          <p:nvPr/>
        </p:nvSpPr>
        <p:spPr>
          <a:xfrm>
            <a:off x="477590" y="2390464"/>
            <a:ext cx="2487476" cy="369332"/>
          </a:xfrm>
          <a:prstGeom prst="rect">
            <a:avLst/>
          </a:prstGeom>
          <a:noFill/>
        </p:spPr>
        <p:txBody>
          <a:bodyPr wrap="none" rtlCol="0">
            <a:spAutoFit/>
          </a:bodyPr>
          <a:lstStyle/>
          <a:p>
            <a:r>
              <a:rPr lang="en-US" b="1" dirty="0"/>
              <a:t>Student Participation</a:t>
            </a:r>
          </a:p>
        </p:txBody>
      </p:sp>
      <p:sp>
        <p:nvSpPr>
          <p:cNvPr id="11" name="TextBox 10"/>
          <p:cNvSpPr txBox="1"/>
          <p:nvPr/>
        </p:nvSpPr>
        <p:spPr>
          <a:xfrm>
            <a:off x="3965618" y="2334077"/>
            <a:ext cx="7973097" cy="923330"/>
          </a:xfrm>
          <a:prstGeom prst="rect">
            <a:avLst/>
          </a:prstGeom>
          <a:noFill/>
        </p:spPr>
        <p:txBody>
          <a:bodyPr wrap="square" rtlCol="0">
            <a:spAutoFit/>
          </a:bodyPr>
          <a:lstStyle/>
          <a:p>
            <a:pPr marL="285750" indent="-285750">
              <a:buFont typeface="Arial" panose="020B0604020202020204" pitchFamily="34" charset="0"/>
              <a:buChar char="•"/>
            </a:pPr>
            <a:r>
              <a:rPr lang="en-US" dirty="0"/>
              <a:t>Among the schools that offered courses, higher proportions of white and Asian students took computer science than any other racial or ethnic group.</a:t>
            </a:r>
          </a:p>
        </p:txBody>
      </p:sp>
      <p:sp>
        <p:nvSpPr>
          <p:cNvPr id="12" name="TextBox 11"/>
          <p:cNvSpPr txBox="1"/>
          <p:nvPr/>
        </p:nvSpPr>
        <p:spPr>
          <a:xfrm>
            <a:off x="477590" y="3542855"/>
            <a:ext cx="2486835" cy="369332"/>
          </a:xfrm>
          <a:prstGeom prst="rect">
            <a:avLst/>
          </a:prstGeom>
          <a:noFill/>
        </p:spPr>
        <p:txBody>
          <a:bodyPr wrap="none" rtlCol="0">
            <a:spAutoFit/>
          </a:bodyPr>
          <a:lstStyle/>
          <a:p>
            <a:r>
              <a:rPr lang="en-US" b="1" dirty="0"/>
              <a:t>Student Performance</a:t>
            </a:r>
          </a:p>
        </p:txBody>
      </p:sp>
      <p:sp>
        <p:nvSpPr>
          <p:cNvPr id="13" name="TextBox 12"/>
          <p:cNvSpPr txBox="1"/>
          <p:nvPr/>
        </p:nvSpPr>
        <p:spPr>
          <a:xfrm>
            <a:off x="3965618" y="3472733"/>
            <a:ext cx="7973097" cy="646331"/>
          </a:xfrm>
          <a:prstGeom prst="rect">
            <a:avLst/>
          </a:prstGeom>
          <a:noFill/>
        </p:spPr>
        <p:txBody>
          <a:bodyPr wrap="square" rtlCol="0">
            <a:spAutoFit/>
          </a:bodyPr>
          <a:lstStyle/>
          <a:p>
            <a:pPr marL="285750" indent="-285750">
              <a:buFont typeface="Arial" panose="020B0604020202020204" pitchFamily="34" charset="0"/>
              <a:buChar char="•"/>
            </a:pPr>
            <a:r>
              <a:rPr lang="en-US" dirty="0"/>
              <a:t>Pass rates for Hispanic and African-American students in computer science courses were less than white and Asian students.</a:t>
            </a:r>
          </a:p>
        </p:txBody>
      </p:sp>
      <p:sp>
        <p:nvSpPr>
          <p:cNvPr id="5" name="Rectangle 4"/>
          <p:cNvSpPr/>
          <p:nvPr/>
        </p:nvSpPr>
        <p:spPr>
          <a:xfrm>
            <a:off x="3965618" y="4469922"/>
            <a:ext cx="7873284" cy="923330"/>
          </a:xfrm>
          <a:prstGeom prst="rect">
            <a:avLst/>
          </a:prstGeom>
        </p:spPr>
        <p:txBody>
          <a:bodyPr wrap="square">
            <a:spAutoFit/>
          </a:bodyPr>
          <a:lstStyle/>
          <a:p>
            <a:pPr marL="285750" indent="-285750">
              <a:buFont typeface="Arial" panose="020B0604020202020204" pitchFamily="34" charset="0"/>
              <a:buChar char="•"/>
            </a:pPr>
            <a:r>
              <a:rPr lang="en-US" dirty="0"/>
              <a:t>The majority of computer science courses offered in 2016-2017 align with less than one-third of the state’s Digital Literacy &amp; Computer Science (DLCS) standards.</a:t>
            </a:r>
          </a:p>
        </p:txBody>
      </p:sp>
      <p:sp>
        <p:nvSpPr>
          <p:cNvPr id="14" name="TextBox 13"/>
          <p:cNvSpPr txBox="1"/>
          <p:nvPr/>
        </p:nvSpPr>
        <p:spPr>
          <a:xfrm>
            <a:off x="477590" y="4469922"/>
            <a:ext cx="2486835" cy="646331"/>
          </a:xfrm>
          <a:prstGeom prst="rect">
            <a:avLst/>
          </a:prstGeom>
          <a:noFill/>
        </p:spPr>
        <p:txBody>
          <a:bodyPr wrap="square" rtlCol="0">
            <a:spAutoFit/>
          </a:bodyPr>
          <a:lstStyle/>
          <a:p>
            <a:r>
              <a:rPr lang="en-US" b="1" dirty="0"/>
              <a:t>Alignment to State Standards</a:t>
            </a:r>
          </a:p>
        </p:txBody>
      </p:sp>
    </p:spTree>
    <p:extLst>
      <p:ext uri="{BB962C8B-B14F-4D97-AF65-F5344CB8AC3E}">
        <p14:creationId xmlns:p14="http://schemas.microsoft.com/office/powerpoint/2010/main" val="321772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288925"/>
            <a:ext cx="11554506" cy="679905"/>
          </a:xfrm>
        </p:spPr>
        <p:txBody>
          <a:bodyPr/>
          <a:lstStyle/>
          <a:p>
            <a:r>
              <a:rPr lang="en-US" dirty="0"/>
              <a:t>Findings from the Landscape Analysis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5" name="Rectangle 4" title="Differences in High School Course Enrollment by Race &amp; Ethnicity"/>
          <p:cNvSpPr/>
          <p:nvPr/>
        </p:nvSpPr>
        <p:spPr>
          <a:xfrm>
            <a:off x="1065726" y="1296586"/>
            <a:ext cx="11126274" cy="461665"/>
          </a:xfrm>
          <a:prstGeom prst="rect">
            <a:avLst/>
          </a:prstGeom>
        </p:spPr>
        <p:txBody>
          <a:bodyPr wrap="square">
            <a:spAutoFit/>
          </a:bodyPr>
          <a:lstStyle/>
          <a:p>
            <a:r>
              <a:rPr lang="en-US" sz="2400" b="1" dirty="0"/>
              <a:t>Differences in High School Course Enrollment by Race &amp; Ethnicity</a:t>
            </a:r>
          </a:p>
        </p:txBody>
      </p:sp>
      <p:pic>
        <p:nvPicPr>
          <p:cNvPr id="6" name="Picture 5" title="Differences in High School Course Enrollment by Race &amp; Ethnicity"/>
          <p:cNvPicPr>
            <a:picLocks noChangeAspect="1"/>
          </p:cNvPicPr>
          <p:nvPr/>
        </p:nvPicPr>
        <p:blipFill>
          <a:blip r:embed="rId3"/>
          <a:stretch>
            <a:fillRect/>
          </a:stretch>
        </p:blipFill>
        <p:spPr>
          <a:xfrm>
            <a:off x="271377" y="2086007"/>
            <a:ext cx="11652399" cy="3755952"/>
          </a:xfrm>
          <a:prstGeom prst="rect">
            <a:avLst/>
          </a:prstGeom>
        </p:spPr>
      </p:pic>
    </p:spTree>
    <p:extLst>
      <p:ext uri="{BB962C8B-B14F-4D97-AF65-F5344CB8AC3E}">
        <p14:creationId xmlns:p14="http://schemas.microsoft.com/office/powerpoint/2010/main" val="94489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Findings of the Working Group</a:t>
            </a:r>
          </a:p>
        </p:txBody>
      </p:sp>
      <p:sp>
        <p:nvSpPr>
          <p:cNvPr id="9" name="Content Placeholder 8"/>
          <p:cNvSpPr>
            <a:spLocks noGrp="1"/>
          </p:cNvSpPr>
          <p:nvPr>
            <p:ph idx="1"/>
          </p:nvPr>
        </p:nvSpPr>
        <p:spPr>
          <a:xfrm>
            <a:off x="567743" y="1230403"/>
            <a:ext cx="11370972" cy="5049746"/>
          </a:xfrm>
        </p:spPr>
        <p:txBody>
          <a:bodyPr>
            <a:normAutofit/>
          </a:bodyPr>
          <a:lstStyle/>
          <a:p>
            <a:pPr marL="171450" indent="-171450"/>
            <a:r>
              <a:rPr lang="en-US" sz="2400" dirty="0">
                <a:solidFill>
                  <a:schemeClr val="tx1"/>
                </a:solidFill>
              </a:rPr>
              <a:t>Computer science knowledge and skills are foundational for a well-rounded education in the twenty-first century.</a:t>
            </a:r>
          </a:p>
          <a:p>
            <a:pPr marL="171450" indent="-171450"/>
            <a:r>
              <a:rPr lang="en-US" sz="2400" dirty="0">
                <a:solidFill>
                  <a:schemeClr val="tx1"/>
                </a:solidFill>
              </a:rPr>
              <a:t>Whether students decide to become full-fledged computer scientists or pursue other careers, the demand for workers who can engage in logical and abstract thinking, data analysis, creative problem solving, troubleshooting, and collaboration is continuing to increase dramatically.</a:t>
            </a:r>
          </a:p>
          <a:p>
            <a:pPr marL="171450" indent="-171450"/>
            <a:r>
              <a:rPr lang="en-US" sz="2400" dirty="0">
                <a:solidFill>
                  <a:schemeClr val="tx1"/>
                </a:solidFill>
              </a:rPr>
              <a:t>While all students should have access to computer science courses, particularly in high school, no incentives currently exist to encourage more students to take computer science in high school.</a:t>
            </a:r>
          </a:p>
          <a:p>
            <a:pPr marL="171450" indent="-171450"/>
            <a:r>
              <a:rPr lang="en-US" sz="2400" dirty="0">
                <a:solidFill>
                  <a:schemeClr val="tx1"/>
                </a:solidFill>
              </a:rPr>
              <a:t>Any effort to include a computer science component in MassCore should also provide opportunities for students to learn computer science in K-8.</a:t>
            </a:r>
          </a:p>
          <a:p>
            <a:pPr marL="171450" indent="-171450"/>
            <a:endParaRPr lang="en-US" sz="3000" i="1" dirty="0">
              <a:solidFill>
                <a:schemeClr val="tx1"/>
              </a:solidFill>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extLst>
      <p:ext uri="{BB962C8B-B14F-4D97-AF65-F5344CB8AC3E}">
        <p14:creationId xmlns:p14="http://schemas.microsoft.com/office/powerpoint/2010/main" val="20962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
        <p:nvSpPr>
          <p:cNvPr id="3" name="Content Placeholder 2"/>
          <p:cNvSpPr>
            <a:spLocks noGrp="1"/>
          </p:cNvSpPr>
          <p:nvPr>
            <p:ph idx="13"/>
          </p:nvPr>
        </p:nvSpPr>
        <p:spPr/>
        <p:txBody>
          <a:bodyPr/>
          <a:lstStyle/>
          <a:p>
            <a:pPr>
              <a:lnSpc>
                <a:spcPct val="120000"/>
              </a:lnSpc>
            </a:pPr>
            <a:r>
              <a:rPr lang="en-US" sz="1900" dirty="0">
                <a:solidFill>
                  <a:schemeClr val="tx1"/>
                </a:solidFill>
              </a:rPr>
              <a:t>Adopted Digital Literacy &amp; Computer Science (DLCS) standards</a:t>
            </a:r>
          </a:p>
          <a:p>
            <a:pPr>
              <a:lnSpc>
                <a:spcPct val="120000"/>
              </a:lnSpc>
            </a:pPr>
            <a:r>
              <a:rPr lang="en-US" sz="1900" dirty="0">
                <a:solidFill>
                  <a:schemeClr val="tx1"/>
                </a:solidFill>
              </a:rPr>
              <a:t>Provided resources to schools to support DLCS implementation</a:t>
            </a:r>
          </a:p>
          <a:p>
            <a:pPr>
              <a:lnSpc>
                <a:spcPct val="120000"/>
              </a:lnSpc>
            </a:pPr>
            <a:r>
              <a:rPr lang="en-US" sz="1900" dirty="0">
                <a:solidFill>
                  <a:schemeClr val="tx1"/>
                </a:solidFill>
              </a:rPr>
              <a:t>Created a DLCS teacher’s license (Grades 5-12)</a:t>
            </a:r>
          </a:p>
          <a:p>
            <a:pPr>
              <a:lnSpc>
                <a:spcPct val="120000"/>
              </a:lnSpc>
            </a:pPr>
            <a:r>
              <a:rPr lang="en-US" sz="1900" dirty="0">
                <a:solidFill>
                  <a:schemeClr val="tx1"/>
                </a:solidFill>
              </a:rPr>
              <a:t>Invited educator preparation programs to offer DLCS license programs</a:t>
            </a:r>
          </a:p>
          <a:p>
            <a:pPr>
              <a:lnSpc>
                <a:spcPct val="120000"/>
              </a:lnSpc>
            </a:pPr>
            <a:r>
              <a:rPr lang="en-US" sz="1900" dirty="0">
                <a:solidFill>
                  <a:schemeClr val="tx1"/>
                </a:solidFill>
              </a:rPr>
              <a:t>Designated a DLCS Content Support Lead</a:t>
            </a:r>
          </a:p>
          <a:p>
            <a:pPr marL="0" indent="0">
              <a:buNone/>
            </a:pPr>
            <a:endParaRPr lang="en-US" dirty="0"/>
          </a:p>
        </p:txBody>
      </p:sp>
      <p:sp>
        <p:nvSpPr>
          <p:cNvPr id="5" name="Text Placeholder 4"/>
          <p:cNvSpPr>
            <a:spLocks noGrp="1"/>
          </p:cNvSpPr>
          <p:nvPr>
            <p:ph type="body" idx="1"/>
          </p:nvPr>
        </p:nvSpPr>
        <p:spPr/>
        <p:txBody>
          <a:bodyPr/>
          <a:lstStyle/>
          <a:p>
            <a:pPr algn="ctr"/>
            <a:r>
              <a:rPr lang="en-US" dirty="0"/>
              <a:t>Implemented	</a:t>
            </a:r>
          </a:p>
        </p:txBody>
      </p:sp>
      <p:sp>
        <p:nvSpPr>
          <p:cNvPr id="8" name="Text Placeholder 7"/>
          <p:cNvSpPr>
            <a:spLocks noGrp="1"/>
          </p:cNvSpPr>
          <p:nvPr>
            <p:ph type="body" idx="15"/>
          </p:nvPr>
        </p:nvSpPr>
        <p:spPr/>
        <p:txBody>
          <a:bodyPr/>
          <a:lstStyle/>
          <a:p>
            <a:pPr algn="ctr"/>
            <a:r>
              <a:rPr lang="en-US" dirty="0"/>
              <a:t>Planned</a:t>
            </a:r>
          </a:p>
        </p:txBody>
      </p:sp>
      <p:sp>
        <p:nvSpPr>
          <p:cNvPr id="6" name="Title 5"/>
          <p:cNvSpPr>
            <a:spLocks noGrp="1"/>
          </p:cNvSpPr>
          <p:nvPr>
            <p:ph type="title"/>
          </p:nvPr>
        </p:nvSpPr>
        <p:spPr/>
        <p:txBody>
          <a:bodyPr/>
          <a:lstStyle/>
          <a:p>
            <a:r>
              <a:rPr lang="en-US" dirty="0"/>
              <a:t>The Road Ahead</a:t>
            </a:r>
          </a:p>
        </p:txBody>
      </p:sp>
      <p:sp>
        <p:nvSpPr>
          <p:cNvPr id="9" name="Content Placeholder 8"/>
          <p:cNvSpPr>
            <a:spLocks noGrp="1"/>
          </p:cNvSpPr>
          <p:nvPr>
            <p:ph idx="16"/>
          </p:nvPr>
        </p:nvSpPr>
        <p:spPr/>
        <p:txBody>
          <a:bodyPr/>
          <a:lstStyle/>
          <a:p>
            <a:pPr>
              <a:lnSpc>
                <a:spcPct val="120000"/>
              </a:lnSpc>
            </a:pPr>
            <a:r>
              <a:rPr lang="en-US" sz="1900" dirty="0">
                <a:solidFill>
                  <a:schemeClr val="tx1"/>
                </a:solidFill>
              </a:rPr>
              <a:t>Helping teachers integrate computer science across the curriculum K-8</a:t>
            </a:r>
          </a:p>
          <a:p>
            <a:pPr>
              <a:lnSpc>
                <a:spcPct val="120000"/>
              </a:lnSpc>
            </a:pPr>
            <a:r>
              <a:rPr lang="en-US" sz="1900" dirty="0">
                <a:solidFill>
                  <a:schemeClr val="tx1"/>
                </a:solidFill>
              </a:rPr>
              <a:t>Exploring grant to develop integrated course pathways (e.g., “Algebra I+C”, “Biology+C”, etc.)</a:t>
            </a:r>
          </a:p>
          <a:p>
            <a:pPr>
              <a:lnSpc>
                <a:spcPct val="120000"/>
              </a:lnSpc>
            </a:pPr>
            <a:r>
              <a:rPr lang="en-US" sz="1900" dirty="0">
                <a:solidFill>
                  <a:schemeClr val="tx1"/>
                </a:solidFill>
              </a:rPr>
              <a:t>Convening instructional support networks for teachers, coaches, and “DLCS Ambassadors”</a:t>
            </a:r>
          </a:p>
          <a:p>
            <a:pPr>
              <a:lnSpc>
                <a:spcPct val="120000"/>
              </a:lnSpc>
            </a:pPr>
            <a:r>
              <a:rPr lang="en-US" sz="1900" dirty="0">
                <a:solidFill>
                  <a:schemeClr val="tx1"/>
                </a:solidFill>
              </a:rPr>
              <a:t>Identifying additional course options (e.g., early college, dual enrollment, blended, online, and/or competency-based)</a:t>
            </a:r>
          </a:p>
          <a:p>
            <a:endParaRPr lang="en-US" dirty="0"/>
          </a:p>
        </p:txBody>
      </p:sp>
    </p:spTree>
    <p:extLst>
      <p:ext uri="{BB962C8B-B14F-4D97-AF65-F5344CB8AC3E}">
        <p14:creationId xmlns:p14="http://schemas.microsoft.com/office/powerpoint/2010/main" val="199989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Commissioner’s Recommendations</a:t>
            </a:r>
          </a:p>
        </p:txBody>
      </p:sp>
      <p:sp>
        <p:nvSpPr>
          <p:cNvPr id="3" name="Content Placeholder 2"/>
          <p:cNvSpPr>
            <a:spLocks noGrp="1"/>
          </p:cNvSpPr>
          <p:nvPr>
            <p:ph idx="1"/>
          </p:nvPr>
        </p:nvSpPr>
        <p:spPr/>
        <p:txBody>
          <a:bodyPr/>
          <a:lstStyle/>
          <a:p>
            <a:r>
              <a:rPr lang="en-US" sz="2400" dirty="0"/>
              <a:t>affirm our commitment to expanding access to computer science coursework;</a:t>
            </a:r>
          </a:p>
          <a:p>
            <a:r>
              <a:rPr lang="en-US" sz="2400" dirty="0"/>
              <a:t>amend MassCore to allow a computer science course that includes rigorous mathematical or scientific concepts and aligns with the Board's Digital Literacy and Computer Science curriculum standards, to substitute for either a laboratory science course or a mathematics course;</a:t>
            </a:r>
          </a:p>
          <a:p>
            <a:r>
              <a:rPr lang="en-US" sz="2400" dirty="0"/>
              <a:t>initiate a collaborative process with the Department of Higher Education to identify the criteria necessary for computer science courses to be included as substitutions for MassCore mathematics and laboratory science courses; and</a:t>
            </a:r>
          </a:p>
          <a:p>
            <a:r>
              <a:rPr lang="en-US" sz="2400" dirty="0"/>
              <a:t>request that we identify strategic opportunities for increasing the capacity of all educators to teach computer science concepts, as well as increasing as the supply of licensed computer science teachers.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1497891068"/>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DESE-231-63471</_dlc_DocId>
    <_dlc_DocIdUrl xmlns="733efe1c-5bbe-4968-87dc-d400e65c879f">
      <Url>https://sharepoint.doemass.org/ese/webteam/cps/_layouts/DocIdRedir.aspx?ID=DESE-231-63471</Url>
      <Description>DESE-231-63471</Description>
    </_dlc_DocIdUrl>
  </documentManagement>
</p:properties>
</file>

<file path=customXml/itemProps1.xml><?xml version="1.0" encoding="utf-8"?>
<ds:datastoreItem xmlns:ds="http://schemas.openxmlformats.org/officeDocument/2006/customXml" ds:itemID="{69979D55-CA6C-45DC-81BF-634B547AE00C}">
  <ds:schemaRefs>
    <ds:schemaRef ds:uri="http://schemas.microsoft.com/sharepoint/v3/contenttype/forms"/>
  </ds:schemaRefs>
</ds:datastoreItem>
</file>

<file path=customXml/itemProps2.xml><?xml version="1.0" encoding="utf-8"?>
<ds:datastoreItem xmlns:ds="http://schemas.openxmlformats.org/officeDocument/2006/customXml" ds:itemID="{85E851E3-8EDB-4BCF-8BF9-93B977FD7A21}">
  <ds:schemaRefs>
    <ds:schemaRef ds:uri="http://schemas.microsoft.com/sharepoint/events"/>
  </ds:schemaRefs>
</ds:datastoreItem>
</file>

<file path=customXml/itemProps3.xml><?xml version="1.0" encoding="utf-8"?>
<ds:datastoreItem xmlns:ds="http://schemas.openxmlformats.org/officeDocument/2006/customXml" ds:itemID="{8D0AC6EA-5147-4362-AA75-E2656D462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0E24B5D-3B67-421B-B2DB-8CC658F0617C}">
  <ds:schemaRefs>
    <ds:schemaRef ds:uri="http://purl.org/dc/terms/"/>
    <ds:schemaRef ds:uri="733efe1c-5bbe-4968-87dc-d400e65c879f"/>
    <ds:schemaRef ds:uri="http://schemas.microsoft.com/office/2006/documentManagement/types"/>
    <ds:schemaRef ds:uri="http://schemas.microsoft.com/office/infopath/2007/PartnerControls"/>
    <ds:schemaRef ds:uri="http://purl.org/dc/elements/1.1/"/>
    <ds:schemaRef ds:uri="http://schemas.microsoft.com/office/2006/metadata/properties"/>
    <ds:schemaRef ds:uri="0a4e05da-b9bc-4326-ad73-01ef31b95567"/>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858</TotalTime>
  <Words>2276</Words>
  <Application>Microsoft Office PowerPoint</Application>
  <PresentationFormat>Widescreen</PresentationFormat>
  <Paragraphs>189</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等线</vt:lpstr>
      <vt:lpstr>Arial</vt:lpstr>
      <vt:lpstr>Courier New</vt:lpstr>
      <vt:lpstr>Segoe</vt:lpstr>
      <vt:lpstr>Segoe SemiBold</vt:lpstr>
      <vt:lpstr>Segoe UI</vt:lpstr>
      <vt:lpstr>Segoe UI Semibold</vt:lpstr>
      <vt:lpstr>Wingdings</vt:lpstr>
      <vt:lpstr>ESE​​</vt:lpstr>
      <vt:lpstr>Report and Recommendations on Increasing Access to Computer Science  June 26, 2018 Board of Elementary and Secondary Education Meeting </vt:lpstr>
      <vt:lpstr>Context</vt:lpstr>
      <vt:lpstr>Current MassCore Framework </vt:lpstr>
      <vt:lpstr>5-Year Trend in % of Students Completing MassCore by Region</vt:lpstr>
      <vt:lpstr>Findings from the Landscape Analysis (2016-2017 Data)</vt:lpstr>
      <vt:lpstr>Findings from the Landscape Analysis</vt:lpstr>
      <vt:lpstr>Findings of the Working Group</vt:lpstr>
      <vt:lpstr>The Road Ahead</vt:lpstr>
      <vt:lpstr>Summary of the Commissioner’s Recommendations</vt:lpstr>
      <vt:lpstr>Proposed Amended MassCore Framework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June 2018 Item 5 Computer Science Presentation</dc:title>
  <dc:creator>DESE</dc:creator>
  <cp:lastModifiedBy>Zou, Dong (EOE)</cp:lastModifiedBy>
  <cp:revision>60</cp:revision>
  <cp:lastPrinted>2017-08-07T14:46:10Z</cp:lastPrinted>
  <dcterms:created xsi:type="dcterms:W3CDTF">2018-06-20T14:27:59Z</dcterms:created>
  <dcterms:modified xsi:type="dcterms:W3CDTF">2020-08-12T18:32:26Z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12 2020</vt:lpwstr>
  </property>
</Properties>
</file>