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85" r:id="rId6"/>
    <p:sldId id="283" r:id="rId7"/>
    <p:sldId id="284" r:id="rId8"/>
    <p:sldId id="282" r:id="rId9"/>
    <p:sldId id="286" r:id="rId10"/>
    <p:sldId id="287" r:id="rId11"/>
    <p:sldId id="303" r:id="rId12"/>
    <p:sldId id="302" r:id="rId13"/>
    <p:sldId id="301" r:id="rId14"/>
    <p:sldId id="299" r:id="rId15"/>
    <p:sldId id="304" r:id="rId16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85"/>
            <p14:sldId id="283"/>
            <p14:sldId id="284"/>
            <p14:sldId id="282"/>
            <p14:sldId id="286"/>
            <p14:sldId id="287"/>
            <p14:sldId id="303"/>
            <p14:sldId id="302"/>
            <p14:sldId id="301"/>
            <p14:sldId id="299"/>
            <p14:sldId id="304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D35"/>
    <a:srgbClr val="E7E8EB"/>
    <a:srgbClr val="CCCED4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9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8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May 2018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67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4/25/2019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5"/>
            <a:ext cx="6678954" cy="2450031"/>
          </a:xfrm>
        </p:spPr>
        <p:txBody>
          <a:bodyPr/>
          <a:lstStyle/>
          <a:p>
            <a:r>
              <a:rPr lang="en-US" altLang="zh-CN" sz="3600" dirty="0">
                <a:latin typeface="Segoe SemiBold" panose="020B0703040204020203" pitchFamily="34" charset="0"/>
                <a:cs typeface="Segoe SemiBold" panose="020B0703040204020203" pitchFamily="34" charset="0"/>
              </a:rPr>
              <a:t>Updates on Next-Generation MCAS and Planning for the High School Competency Determination Standard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4565311"/>
            <a:ext cx="6659592" cy="826214"/>
          </a:xfrm>
        </p:spPr>
        <p:txBody>
          <a:bodyPr/>
          <a:lstStyle/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Meeting of the Board of Elementary and Secondary Education, September 18, 2018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0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Timeline for High School Science Tests</a:t>
            </a:r>
          </a:p>
        </p:txBody>
      </p:sp>
      <p:graphicFrame>
        <p:nvGraphicFramePr>
          <p:cNvPr id="5" name="Content Placeholder 4" descr="Fall 2018: Revision of regulations to establish an interim standard for classes of 2023 &amp; 2024 and phase out the chemistry and technology/engineering tests&#10;&#10;Feb. 2019: Administration of legacy biology test&#10;&#10;Spring 2019: &#10;Administration of all four legacy tests &#10;Required online field testing in biology and introductory physics (one session)&#10;&#10;Feb. 2020: Administration of legacy biology test &#10;&#10;Spring 2020: &#10;First administration of next-generation biology and introductory physics tests&#10;Students in grade 10 and above will be eligible to take all four legacy tests&#10;&#10;Feb. 2021:First administration of February introductory physics test, along with biology test&#10;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580317"/>
              </p:ext>
            </p:extLst>
          </p:nvPr>
        </p:nvGraphicFramePr>
        <p:xfrm>
          <a:off x="567743" y="1357315"/>
          <a:ext cx="11095013" cy="459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621">
                  <a:extLst>
                    <a:ext uri="{9D8B030D-6E8A-4147-A177-3AD203B41FA5}">
                      <a16:colId xmlns:a16="http://schemas.microsoft.com/office/drawing/2014/main" val="4081401132"/>
                    </a:ext>
                  </a:extLst>
                </a:gridCol>
                <a:gridCol w="9298392">
                  <a:extLst>
                    <a:ext uri="{9D8B030D-6E8A-4147-A177-3AD203B41FA5}">
                      <a16:colId xmlns:a16="http://schemas.microsoft.com/office/drawing/2014/main" val="2800952480"/>
                    </a:ext>
                  </a:extLst>
                </a:gridCol>
              </a:tblGrid>
              <a:tr h="9037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01D35"/>
                          </a:solidFill>
                          <a:effectLst/>
                        </a:rPr>
                        <a:t>Fall 2018</a:t>
                      </a:r>
                      <a:endParaRPr lang="en-US" sz="2000" b="0" dirty="0">
                        <a:solidFill>
                          <a:srgbClr val="101D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01D35"/>
                          </a:solidFill>
                          <a:effectLst/>
                        </a:rPr>
                        <a:t>Revision of regulations to establish an interim standard for classes of 2023 &amp; 2024 and phase</a:t>
                      </a:r>
                      <a:r>
                        <a:rPr lang="en-US" sz="2000" b="0" baseline="0" dirty="0">
                          <a:solidFill>
                            <a:srgbClr val="101D35"/>
                          </a:solidFill>
                          <a:effectLst/>
                        </a:rPr>
                        <a:t> out the chemistry and technology/engineering tests</a:t>
                      </a:r>
                      <a:endParaRPr lang="en-US" sz="2000" b="0" dirty="0">
                        <a:solidFill>
                          <a:srgbClr val="101D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526103"/>
                  </a:ext>
                </a:extLst>
              </a:tr>
              <a:tr h="554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Feb. 2019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Administration of legacy biology test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57784"/>
                  </a:ext>
                </a:extLst>
              </a:tr>
              <a:tr h="9778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Spring 2019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Administration of all four legacy tests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Required online field testing in biology and introductory</a:t>
                      </a:r>
                      <a:r>
                        <a:rPr lang="en-US" sz="2000" baseline="0" dirty="0">
                          <a:effectLst/>
                        </a:rPr>
                        <a:t> physics </a:t>
                      </a:r>
                      <a:r>
                        <a:rPr lang="en-US" sz="2000" dirty="0">
                          <a:effectLst/>
                        </a:rPr>
                        <a:t>(one session)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274219"/>
                  </a:ext>
                </a:extLst>
              </a:tr>
              <a:tr h="554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Feb. 2020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Administration of legacy biology test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858665"/>
                  </a:ext>
                </a:extLst>
              </a:tr>
              <a:tr h="1049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Spring 2020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First administration of next-generation biology and introductory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effectLst/>
                        </a:rPr>
                        <a:t> physics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tests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Students in grade 10 and above will be eligible to take all four legacy tests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840327"/>
                  </a:ext>
                </a:extLst>
              </a:tr>
              <a:tr h="554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Feb. 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First administration of February introductory</a:t>
                      </a:r>
                      <a:r>
                        <a:rPr lang="en-US" sz="2000" baseline="0" dirty="0">
                          <a:effectLst/>
                        </a:rPr>
                        <a:t> physics </a:t>
                      </a:r>
                      <a:r>
                        <a:rPr lang="en-US" sz="2000" dirty="0">
                          <a:effectLst/>
                        </a:rPr>
                        <a:t>test, along with biology</a:t>
                      </a:r>
                      <a:r>
                        <a:rPr lang="en-US" sz="2000" baseline="0" dirty="0">
                          <a:effectLst/>
                        </a:rPr>
                        <a:t> test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794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355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Assessment in the Commonwealth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Reduce testing time for students and schools</a:t>
            </a:r>
          </a:p>
          <a:p>
            <a:pPr lvl="1"/>
            <a:r>
              <a:rPr lang="en-US" sz="2400" dirty="0"/>
              <a:t>Find the right balance between efficiency, validity, and alignment to the standards</a:t>
            </a:r>
          </a:p>
          <a:p>
            <a:r>
              <a:rPr lang="en-US" sz="2800" dirty="0"/>
              <a:t>Return results sooner</a:t>
            </a:r>
          </a:p>
          <a:p>
            <a:pPr lvl="1"/>
            <a:r>
              <a:rPr lang="en-US" sz="2400" dirty="0"/>
              <a:t>Piloted early return of preliminary results to schools this year (less than 10 days after the administration window closed)</a:t>
            </a:r>
          </a:p>
          <a:p>
            <a:r>
              <a:rPr lang="en-US" sz="2800" dirty="0"/>
              <a:t>Investigate ways to use technology to meet these goals</a:t>
            </a:r>
          </a:p>
          <a:p>
            <a:pPr lvl="1"/>
            <a:r>
              <a:rPr lang="en-US" sz="2400" dirty="0"/>
              <a:t>Automated essay scoring</a:t>
            </a:r>
          </a:p>
          <a:p>
            <a:pPr lvl="1"/>
            <a:r>
              <a:rPr lang="en-US" sz="2400" dirty="0"/>
              <a:t>Computer-adaptive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415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Next-Generation MCAS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1994935"/>
          </a:xfrm>
        </p:spPr>
        <p:txBody>
          <a:bodyPr>
            <a:normAutofit/>
          </a:bodyPr>
          <a:lstStyle/>
          <a:p>
            <a:r>
              <a:rPr lang="en-US" sz="2800" dirty="0"/>
              <a:t>Started with November 2015 Board vote</a:t>
            </a:r>
          </a:p>
          <a:p>
            <a:pPr lvl="1"/>
            <a:r>
              <a:rPr lang="en-US" sz="2400" dirty="0"/>
              <a:t>Upgrade of existing MCAS to reflect the revised learning standards</a:t>
            </a:r>
          </a:p>
          <a:p>
            <a:pPr lvl="1"/>
            <a:r>
              <a:rPr lang="en-US" sz="2400" dirty="0"/>
              <a:t>Focus on critical thinking, application of knowledge, connections between reading and writing</a:t>
            </a:r>
          </a:p>
          <a:p>
            <a:pPr lvl="1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6797" y="3375072"/>
            <a:ext cx="116619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Spring 2017 	First administration of next-generation tests in grades 3-8 					English language arts (ELA) and mathematics</a:t>
            </a:r>
            <a:br>
              <a:rPr lang="en-US" sz="2000" dirty="0"/>
            </a:br>
            <a:endParaRPr lang="en-US" sz="600" dirty="0"/>
          </a:p>
          <a:p>
            <a:pPr lvl="1"/>
            <a:r>
              <a:rPr lang="en-US" sz="2000" dirty="0"/>
              <a:t>Spring 2018		Second administration of next-generation tests in grades 3-8 					ELA and mathematics</a:t>
            </a:r>
          </a:p>
          <a:p>
            <a:pPr lvl="1"/>
            <a:endParaRPr lang="en-US" sz="600" dirty="0"/>
          </a:p>
          <a:p>
            <a:pPr lvl="1"/>
            <a:r>
              <a:rPr lang="en-US" sz="2000" dirty="0"/>
              <a:t>Spring 2019		First administration of next-generation tests in </a:t>
            </a:r>
            <a:r>
              <a:rPr lang="en-US" sz="2000" dirty="0">
                <a:solidFill>
                  <a:srgbClr val="FF0000"/>
                </a:solidFill>
              </a:rPr>
              <a:t>grade 10 ELA and 					mathematics, </a:t>
            </a:r>
            <a:r>
              <a:rPr lang="en-US" sz="2000" dirty="0">
                <a:solidFill>
                  <a:schemeClr val="accent1"/>
                </a:solidFill>
              </a:rPr>
              <a:t>and grades 5 and 8 science and technology/engineering (STE)</a:t>
            </a:r>
          </a:p>
          <a:p>
            <a:pPr lvl="1"/>
            <a:endParaRPr lang="en-US" sz="600" dirty="0"/>
          </a:p>
          <a:p>
            <a:pPr lvl="1"/>
            <a:r>
              <a:rPr lang="en-US" sz="2000" dirty="0"/>
              <a:t>Spring 2020		First administration of next-generation tests in </a:t>
            </a:r>
            <a:r>
              <a:rPr lang="en-US" sz="2000" dirty="0">
                <a:solidFill>
                  <a:srgbClr val="FF0000"/>
                </a:solidFill>
              </a:rPr>
              <a:t>high school 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9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45869" y="181495"/>
            <a:ext cx="7924800" cy="868362"/>
          </a:xfrm>
        </p:spPr>
        <p:txBody>
          <a:bodyPr>
            <a:normAutofit/>
          </a:bodyPr>
          <a:lstStyle/>
          <a:p>
            <a:r>
              <a:rPr lang="en-US" dirty="0"/>
              <a:t>MCAS 2018 Participation Rates </a:t>
            </a:r>
          </a:p>
        </p:txBody>
      </p:sp>
      <p:graphicFrame>
        <p:nvGraphicFramePr>
          <p:cNvPr id="4" name="Content Placeholder 3" descr="Grade 3:&#10;ELA: 99.3%&#10;Mathematics: 99.6%&#10;Science/TE:&#10;&#10;&#10;Grade 4:&#10;ELA: 99.4%&#10;Mathematics: 99.6%&#10;Science/TE:&#10;&#10;&#10;Grade 5:&#10;ELA: 99.4%&#10;Mathematics: 99.6%&#10;Science/TE: 99.4%&#10;&#10;&#10;Grade 6:&#10;ELA: 99.3%&#10;Mathematics: 99.4%&#10;Science/TE:&#10;&#10;Grade 7:&#10;ELA: 99.2%&#10;Mathematics: 99.3%&#10;Science/TE:&#10;&#10;&#10;Grade 8:&#10;ELA: 99.0%&#10;Mathematics: 99.1%&#10;Science/TE: 98.9%&#10;&#10;Grade 10:&#10;ELA: 98.4%&#10;Mathematics: 98.3%&#10;Science/TE: 99.2%&#10;&#10;All Grades: &#10;ELA: 99.2% (+0.2)&#10;Mathematics: 99.3% (+0.1)&#10;Science/TE: 99.2% (+0.2)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465714"/>
              </p:ext>
            </p:extLst>
          </p:nvPr>
        </p:nvGraphicFramePr>
        <p:xfrm>
          <a:off x="545869" y="1406237"/>
          <a:ext cx="6553200" cy="423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752">
                <a:tc rowSpan="2"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68069"/>
                  </a:ext>
                </a:extLst>
              </a:tr>
              <a:tr h="4987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Mathematics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Science/TE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r>
                        <a:rPr lang="en-US" dirty="0"/>
                        <a:t>Grade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r>
                        <a:rPr lang="en-US" dirty="0"/>
                        <a:t>Grade 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r>
                        <a:rPr lang="en-US" dirty="0"/>
                        <a:t>Grade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r>
                        <a:rPr lang="en-US" dirty="0"/>
                        <a:t>Grade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r>
                        <a:rPr lang="en-US" dirty="0"/>
                        <a:t>Grade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  <a:r>
                        <a:rPr lang="en-US" baseline="0" dirty="0"/>
                        <a:t> 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98.9%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r>
                        <a:rPr lang="en-US" dirty="0"/>
                        <a:t>Grade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r>
                        <a:rPr lang="en-US" dirty="0"/>
                        <a:t>All Grades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99.2% (+0.2)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99.3% (+0.1)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99.2% (+0.2)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39769"/>
      </p:ext>
    </p:extLst>
  </p:cSld>
  <p:clrMapOvr>
    <a:masterClrMapping/>
  </p:clrMapOvr>
  <p:transition advClick="0" advTm="1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Computer-Based Testing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dirty="0"/>
              <a:t>Spring 2018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89% of students in grades 3-8 tested on a computer</a:t>
            </a:r>
          </a:p>
          <a:p>
            <a:r>
              <a:rPr lang="en-US" dirty="0"/>
              <a:t>Continued phase-in of computer-based testing</a:t>
            </a:r>
          </a:p>
          <a:p>
            <a:pPr lvl="1"/>
            <a:r>
              <a:rPr lang="en-US" dirty="0"/>
              <a:t>Spring 2019</a:t>
            </a:r>
          </a:p>
          <a:p>
            <a:pPr lvl="2"/>
            <a:r>
              <a:rPr lang="en-US" dirty="0"/>
              <a:t>Grades 3-8 ELA, mathematics, and STE</a:t>
            </a:r>
          </a:p>
          <a:p>
            <a:pPr lvl="2"/>
            <a:r>
              <a:rPr lang="en-US" dirty="0"/>
              <a:t>Grade 10 ELA and mathematics</a:t>
            </a:r>
          </a:p>
          <a:p>
            <a:pPr lvl="1"/>
            <a:r>
              <a:rPr lang="en-US" dirty="0"/>
              <a:t>Spring 2020</a:t>
            </a:r>
          </a:p>
          <a:p>
            <a:pPr lvl="2"/>
            <a:r>
              <a:rPr lang="en-US" dirty="0"/>
              <a:t>High school science</a:t>
            </a:r>
          </a:p>
          <a:p>
            <a:pPr lvl="1"/>
            <a:r>
              <a:rPr lang="en-US" dirty="0"/>
              <a:t>School year 2020-2021</a:t>
            </a:r>
          </a:p>
          <a:p>
            <a:pPr lvl="2"/>
            <a:r>
              <a:rPr lang="en-US" dirty="0"/>
              <a:t>High school retests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Tentative 2018 MCAS Reporting Calendar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aphicFrame>
        <p:nvGraphicFramePr>
          <p:cNvPr id="5" name="Content Placeholder 4" descr="Date: September 25&#10;Event: Official embargoed data files released to districts&#10;&#10;Date: September 27&#10;Event: Official state, district and school-level results released to the public&#10;&#10;Date: September 28&#10;Event: Parent/guardian reports received by superintendents, who then forward them to parents&#10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250145"/>
              </p:ext>
            </p:extLst>
          </p:nvPr>
        </p:nvGraphicFramePr>
        <p:xfrm>
          <a:off x="567742" y="1681390"/>
          <a:ext cx="9962145" cy="2687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1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90">
                <a:tc>
                  <a:txBody>
                    <a:bodyPr/>
                    <a:lstStyle/>
                    <a:p>
                      <a:r>
                        <a:rPr lang="en-US" sz="2000" dirty="0"/>
                        <a:t>Date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Event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25">
                <a:tc>
                  <a:txBody>
                    <a:bodyPr/>
                    <a:lstStyle/>
                    <a:p>
                      <a:r>
                        <a:rPr lang="en-US" sz="2000" dirty="0"/>
                        <a:t>September 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Official embargoed data files released to districts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995">
                <a:tc>
                  <a:txBody>
                    <a:bodyPr/>
                    <a:lstStyle/>
                    <a:p>
                      <a:r>
                        <a:rPr lang="en-US" sz="2000" dirty="0"/>
                        <a:t>September 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Official state, district and school-level results released to the public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r>
                        <a:rPr lang="en-US" sz="2000" dirty="0"/>
                        <a:t>September 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Parent/guardian reports received by superintendents, who then forward them to parents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84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Gray Background"/>
          <p:cNvSpPr/>
          <p:nvPr/>
        </p:nvSpPr>
        <p:spPr>
          <a:xfrm>
            <a:off x="9272588" y="1043940"/>
            <a:ext cx="2919412" cy="5814061"/>
          </a:xfrm>
          <a:prstGeom prst="rect">
            <a:avLst/>
          </a:prstGeom>
          <a:solidFill>
            <a:srgbClr val="E7E8EB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Proposed Transition to New High School Tests and Graduation Standards in ELA and Mathematics – Milestones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2" y="1258491"/>
            <a:ext cx="8704845" cy="509785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February 2018</a:t>
            </a:r>
            <a:br>
              <a:rPr lang="en-US" sz="1800" dirty="0"/>
            </a:br>
            <a:r>
              <a:rPr lang="en-US" sz="1800" dirty="0"/>
              <a:t>Board voted to adopt an interim competency determination (CD) standard for </a:t>
            </a:r>
            <a:r>
              <a:rPr lang="en-US" sz="1800" dirty="0">
                <a:solidFill>
                  <a:srgbClr val="FF0000"/>
                </a:solidFill>
              </a:rPr>
              <a:t>the classes of 2021 and 2022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Spring 2019</a:t>
            </a:r>
            <a:br>
              <a:rPr lang="en-US" sz="1800" b="1" dirty="0"/>
            </a:br>
            <a:r>
              <a:rPr lang="en-US" sz="1800" dirty="0"/>
              <a:t>First administration of next-generation tests in grade 10 ELA and mathematics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Summer 2019</a:t>
            </a:r>
            <a:br>
              <a:rPr lang="en-US" sz="1800" b="1" dirty="0"/>
            </a:br>
            <a:r>
              <a:rPr lang="en-US" sz="1800" dirty="0"/>
              <a:t>Standard setting for the new grade 10 tests and establishment of interim standard (delegated to Commissioner in spring 2019)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Summer/fall 2019</a:t>
            </a:r>
            <a:br>
              <a:rPr lang="en-US" sz="1800" b="1" dirty="0"/>
            </a:br>
            <a:r>
              <a:rPr lang="en-US" sz="1800" dirty="0"/>
              <a:t>Formation of advisory committee on new CD standard</a:t>
            </a:r>
            <a:br>
              <a:rPr lang="en-US" sz="1800" dirty="0"/>
            </a:br>
            <a:r>
              <a:rPr lang="en-US" sz="1800" dirty="0"/>
              <a:t>Board discussions of proposed new CD standards for ELA and mathematics</a:t>
            </a:r>
            <a:br>
              <a:rPr lang="en-US" sz="1800" dirty="0"/>
            </a:br>
            <a:r>
              <a:rPr lang="en-US" sz="1800" dirty="0"/>
              <a:t>Public hearings and comment</a:t>
            </a:r>
            <a:endParaRPr lang="en-US" sz="18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Winter 2019-2020</a:t>
            </a:r>
            <a:br>
              <a:rPr lang="en-US" sz="1800" dirty="0"/>
            </a:br>
            <a:r>
              <a:rPr lang="en-US" sz="1800" dirty="0"/>
              <a:t>Board votes to establish new CD standard </a:t>
            </a:r>
            <a:r>
              <a:rPr lang="en-US" sz="1800" dirty="0">
                <a:solidFill>
                  <a:srgbClr val="FF0000"/>
                </a:solidFill>
              </a:rPr>
              <a:t>beginning with the class of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17869" y="1258491"/>
            <a:ext cx="2171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Ongoing activities </a:t>
            </a:r>
          </a:p>
          <a:p>
            <a:endParaRPr lang="en-US" b="1" i="1" u="sng" dirty="0"/>
          </a:p>
          <a:p>
            <a:r>
              <a:rPr lang="en-US" i="1" dirty="0"/>
              <a:t>Communications and outreach to all stakeholders</a:t>
            </a:r>
          </a:p>
          <a:p>
            <a:endParaRPr lang="en-US" i="1" dirty="0"/>
          </a:p>
          <a:p>
            <a:r>
              <a:rPr lang="en-US" i="1" dirty="0"/>
              <a:t>Release of resources to the field (practice tests, samples of student work)</a:t>
            </a:r>
          </a:p>
          <a:p>
            <a:endParaRPr lang="en-US" i="1" dirty="0"/>
          </a:p>
          <a:p>
            <a:r>
              <a:rPr lang="en-US" i="1" dirty="0"/>
              <a:t>Analysis and research</a:t>
            </a:r>
          </a:p>
          <a:p>
            <a:endParaRPr lang="en-US" i="1" dirty="0"/>
          </a:p>
          <a:p>
            <a:r>
              <a:rPr lang="en-US" i="1" dirty="0"/>
              <a:t>Discussions with technical experts </a:t>
            </a:r>
          </a:p>
        </p:txBody>
      </p:sp>
    </p:spTree>
    <p:extLst>
      <p:ext uri="{BB962C8B-B14F-4D97-AF65-F5344CB8AC3E}">
        <p14:creationId xmlns:p14="http://schemas.microsoft.com/office/powerpoint/2010/main" val="348731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Considerations for Transition to Next-Generation High School Science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Ensure fairness during the transition period for the students in each graduating class</a:t>
            </a:r>
          </a:p>
          <a:p>
            <a:pPr lvl="1"/>
            <a:r>
              <a:rPr lang="en-US" sz="2000" dirty="0"/>
              <a:t>Provide adequate notice of the requirements for high school graduation</a:t>
            </a:r>
          </a:p>
          <a:p>
            <a:pPr lvl="1"/>
            <a:r>
              <a:rPr lang="en-US" sz="2000" dirty="0"/>
              <a:t>Students entering grade 8 this fall will be the first class eligible to take the next-generation tests in spring 2020 as ninth graders </a:t>
            </a:r>
          </a:p>
          <a:p>
            <a:pPr lvl="1"/>
            <a:r>
              <a:rPr lang="en-US" sz="2000" dirty="0"/>
              <a:t>Standards will not be set on those tests until summer of 2020 following the first administration</a:t>
            </a:r>
          </a:p>
          <a:p>
            <a:r>
              <a:rPr lang="en-US" sz="2400" dirty="0"/>
              <a:t>Ensure reliability, validity, and usefulness of the tests</a:t>
            </a:r>
          </a:p>
          <a:p>
            <a:pPr lvl="1"/>
            <a:r>
              <a:rPr lang="en-US" sz="2000" dirty="0"/>
              <a:t>Student participation in two of the subject area tests has fallen to an unsustainable level</a:t>
            </a:r>
          </a:p>
          <a:p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476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27" y="297238"/>
            <a:ext cx="11624257" cy="679905"/>
          </a:xfrm>
        </p:spPr>
        <p:txBody>
          <a:bodyPr/>
          <a:lstStyle/>
          <a:p>
            <a:r>
              <a:rPr lang="en-US" sz="2600" dirty="0"/>
              <a:t>Participation in 2018 High School Science and Technology/Engineering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aphicFrame>
        <p:nvGraphicFramePr>
          <p:cNvPr id="6" name="Content Placeholder 4" descr="Subject Area: Biology&#10;First-time testers: 54,390&#10;Percent: 75.8%&#10;&#10;&#10;Subject Area: Introductory Physics&#10;First-time testers: 14,511&#10;Percent: 20.2%&#10;&#10;&#10;Subject Area: Technology/Engineering&#10;First-time testers: 2,357&#10;Percent: 3.3%&#10;&#10;&#10;Subject Area: Chemistry&#10;First-time testers: 465&#10;Percent:0.6%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854388"/>
              </p:ext>
            </p:extLst>
          </p:nvPr>
        </p:nvGraphicFramePr>
        <p:xfrm>
          <a:off x="492925" y="1343027"/>
          <a:ext cx="604110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964">
                  <a:extLst>
                    <a:ext uri="{9D8B030D-6E8A-4147-A177-3AD203B41FA5}">
                      <a16:colId xmlns:a16="http://schemas.microsoft.com/office/drawing/2014/main" val="4081401132"/>
                    </a:ext>
                  </a:extLst>
                </a:gridCol>
                <a:gridCol w="1508753">
                  <a:extLst>
                    <a:ext uri="{9D8B030D-6E8A-4147-A177-3AD203B41FA5}">
                      <a16:colId xmlns:a16="http://schemas.microsoft.com/office/drawing/2014/main" val="2800952480"/>
                    </a:ext>
                  </a:extLst>
                </a:gridCol>
                <a:gridCol w="1439386">
                  <a:extLst>
                    <a:ext uri="{9D8B030D-6E8A-4147-A177-3AD203B41FA5}">
                      <a16:colId xmlns:a16="http://schemas.microsoft.com/office/drawing/2014/main" val="409325301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 Area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First-time test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39032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Biology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54,390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9286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Introductory</a:t>
                      </a:r>
                      <a:r>
                        <a:rPr lang="en-US" sz="2000" baseline="0" dirty="0">
                          <a:effectLst/>
                          <a:latin typeface="+mn-lt"/>
                        </a:rPr>
                        <a:t> Physics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14,511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5261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Technology/Engineering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5778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Chemistry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274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06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2" y="288925"/>
            <a:ext cx="11624257" cy="679905"/>
          </a:xfrm>
        </p:spPr>
        <p:txBody>
          <a:bodyPr/>
          <a:lstStyle/>
          <a:p>
            <a:r>
              <a:rPr lang="en-US" sz="2400" dirty="0"/>
              <a:t>Recommendations for Transition to Next-Generation High School Science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Recommendation #1:</a:t>
            </a:r>
            <a:r>
              <a:rPr lang="en-US" sz="2400" dirty="0"/>
              <a:t> Update the CD regulations this fall to establish a transition plan for STE similar to the plan for ELA and mathematics that the Board approved last year</a:t>
            </a:r>
          </a:p>
          <a:p>
            <a:pPr lvl="1"/>
            <a:r>
              <a:rPr lang="en-US" sz="2000" dirty="0"/>
              <a:t>Establish an interim standard for students in the first two classes to take the new assessments (classes of 2023 and 2024)</a:t>
            </a:r>
          </a:p>
          <a:p>
            <a:pPr lvl="1"/>
            <a:r>
              <a:rPr lang="en-US" sz="2000" dirty="0"/>
              <a:t>Proposed regulations will be presented to the Board in October </a:t>
            </a:r>
            <a:br>
              <a:rPr lang="en-US" sz="2000" dirty="0"/>
            </a:br>
            <a:endParaRPr lang="en-US" sz="2000" dirty="0"/>
          </a:p>
          <a:p>
            <a:r>
              <a:rPr lang="en-US" sz="2400" u="sng" dirty="0"/>
              <a:t>Recommendation #2:</a:t>
            </a:r>
            <a:r>
              <a:rPr lang="en-US" sz="2400" dirty="0"/>
              <a:t> Phase out two of the four subject area tests (chemistry and technology/engineering) and introduce a mid-year introductory physics testing opportunity (similar to biology)</a:t>
            </a:r>
          </a:p>
          <a:p>
            <a:pPr lvl="1"/>
            <a:r>
              <a:rPr lang="en-US" sz="2000" dirty="0"/>
              <a:t>Eligible students would be able to take retests in chemistry and technology/engineering through June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5834943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DESE-231-45040</_dlc_DocId>
    <_dlc_DocIdUrl xmlns="733efe1c-5bbe-4968-87dc-d400e65c879f">
      <Url>https://sharepoint.doemass.org/ese/webteam/cps/_layouts/DocIdRedir.aspx?ID=DESE-231-45040</Url>
      <Description>DESE-231-45040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51E991-0B65-4749-B8A0-D75A480E4CD9}">
  <ds:schemaRefs>
    <ds:schemaRef ds:uri="http://schemas.microsoft.com/office/2006/documentManagement/types"/>
    <ds:schemaRef ds:uri="http://purl.org/dc/elements/1.1/"/>
    <ds:schemaRef ds:uri="http://purl.org/dc/dcmitype/"/>
    <ds:schemaRef ds:uri="733efe1c-5bbe-4968-87dc-d400e65c879f"/>
    <ds:schemaRef ds:uri="http://schemas.microsoft.com/office/infopath/2007/PartnerControls"/>
    <ds:schemaRef ds:uri="http://schemas.openxmlformats.org/package/2006/metadata/core-properties"/>
    <ds:schemaRef ds:uri="0a4e05da-b9bc-4326-ad73-01ef31b95567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6AB1E37-9699-420D-AD66-BDD0B5378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4C063E-D7D1-4BD7-AA26-41002F011F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A71B77B-5C8C-4C54-978C-4211AD91B51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624</TotalTime>
  <Words>685</Words>
  <Application>Microsoft Office PowerPoint</Application>
  <PresentationFormat>Widescreen</PresentationFormat>
  <Paragraphs>149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Times New Roman</vt:lpstr>
      <vt:lpstr>Wingdings</vt:lpstr>
      <vt:lpstr>ESE​​</vt:lpstr>
      <vt:lpstr>Updates on Next-Generation MCAS and Planning for the High School Competency Determination Standard</vt:lpstr>
      <vt:lpstr>Next-Generation MCAS</vt:lpstr>
      <vt:lpstr>MCAS 2018 Participation Rates </vt:lpstr>
      <vt:lpstr>Computer-Based Testing</vt:lpstr>
      <vt:lpstr>Tentative 2018 MCAS Reporting Calendar</vt:lpstr>
      <vt:lpstr>Proposed Transition to New High School Tests and Graduation Standards in ELA and Mathematics – Milestones </vt:lpstr>
      <vt:lpstr>Considerations for Transition to Next-Generation High School Science Tests</vt:lpstr>
      <vt:lpstr>Participation in 2018 High School Science and Technology/Engineering Tests</vt:lpstr>
      <vt:lpstr>Recommendations for Transition to Next-Generation High School Science Tests</vt:lpstr>
      <vt:lpstr>Proposed Timeline for High School Science Tests</vt:lpstr>
      <vt:lpstr>Goals for Assessment in the Commonwealth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Sept 2018 Item 5 Attachment: Updates on Next-Generation MCAS and Planning for the CD PP</dc:title>
  <dc:creator>DESE</dc:creator>
  <cp:lastModifiedBy>Zou, Dong (EOE)</cp:lastModifiedBy>
  <cp:revision>55</cp:revision>
  <cp:lastPrinted>2018-09-17T12:17:25Z</cp:lastPrinted>
  <dcterms:created xsi:type="dcterms:W3CDTF">2018-09-11T12:34:25Z</dcterms:created>
  <dcterms:modified xsi:type="dcterms:W3CDTF">2019-04-25T15:59:27Z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19 2018</vt:lpwstr>
  </property>
</Properties>
</file>