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77" r:id="rId6"/>
    <p:sldId id="257" r:id="rId7"/>
    <p:sldId id="260" r:id="rId8"/>
    <p:sldId id="313" r:id="rId9"/>
    <p:sldId id="284" r:id="rId10"/>
    <p:sldId id="299" r:id="rId11"/>
    <p:sldId id="289" r:id="rId12"/>
    <p:sldId id="290" r:id="rId13"/>
    <p:sldId id="300" r:id="rId14"/>
    <p:sldId id="292" r:id="rId15"/>
    <p:sldId id="293" r:id="rId16"/>
    <p:sldId id="301" r:id="rId17"/>
    <p:sldId id="295" r:id="rId18"/>
    <p:sldId id="296" r:id="rId19"/>
    <p:sldId id="297" r:id="rId20"/>
    <p:sldId id="298" r:id="rId21"/>
    <p:sldId id="302" r:id="rId22"/>
    <p:sldId id="303" r:id="rId23"/>
    <p:sldId id="304" r:id="rId24"/>
    <p:sldId id="305" r:id="rId25"/>
    <p:sldId id="306" r:id="rId26"/>
    <p:sldId id="307" r:id="rId27"/>
    <p:sldId id="308" r:id="rId28"/>
    <p:sldId id="314" r:id="rId29"/>
    <p:sldId id="315" r:id="rId30"/>
    <p:sldId id="318" r:id="rId31"/>
    <p:sldId id="319" r:id="rId32"/>
    <p:sldId id="265" r:id="rId3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313"/>
            <p14:sldId id="284"/>
            <p14:sldId id="299"/>
            <p14:sldId id="289"/>
            <p14:sldId id="290"/>
            <p14:sldId id="300"/>
            <p14:sldId id="292"/>
            <p14:sldId id="293"/>
            <p14:sldId id="301"/>
            <p14:sldId id="295"/>
            <p14:sldId id="296"/>
            <p14:sldId id="297"/>
            <p14:sldId id="298"/>
            <p14:sldId id="302"/>
            <p14:sldId id="303"/>
            <p14:sldId id="304"/>
            <p14:sldId id="305"/>
            <p14:sldId id="306"/>
            <p14:sldId id="307"/>
            <p14:sldId id="308"/>
            <p14:sldId id="314"/>
            <p14:sldId id="315"/>
            <p14:sldId id="318"/>
            <p14:sldId id="319"/>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5" d="100"/>
          <a:sy n="55" d="100"/>
        </p:scale>
        <p:origin x="90" y="1770"/>
      </p:cViewPr>
      <p:guideLst>
        <p:guide orient="horz" pos="2160"/>
        <p:guide pos="3840"/>
      </p:guideLst>
    </p:cSldViewPr>
  </p:slideViewPr>
  <p:notesTextViewPr>
    <p:cViewPr>
      <p:scale>
        <a:sx n="1" d="1"/>
        <a:sy n="1" d="1"/>
      </p:scale>
      <p:origin x="0" y="0"/>
    </p:cViewPr>
  </p:notesTextViewPr>
  <p:sorterViewPr>
    <p:cViewPr>
      <p:scale>
        <a:sx n="100" d="100"/>
        <a:sy n="100" d="100"/>
      </p:scale>
      <p:origin x="0" y="-8848"/>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EB070-D84E-455D-B4DE-F2A55C7E7E1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83474E-EFD0-429A-9729-9EA5AD1A46A6}">
      <dgm:prSet phldrT="[Text]" custT="1"/>
      <dgm:spPr/>
      <dgm:t>
        <a:bodyPr/>
        <a:lstStyle/>
        <a:p>
          <a:r>
            <a:rPr lang="en-US" sz="2400" dirty="0">
              <a:solidFill>
                <a:schemeClr val="tx1"/>
              </a:solidFill>
            </a:rPr>
            <a:t>Preparation</a:t>
          </a:r>
          <a:endParaRPr lang="en-US" sz="2100" dirty="0">
            <a:solidFill>
              <a:schemeClr val="tx1"/>
            </a:solidFill>
          </a:endParaRPr>
        </a:p>
        <a:p>
          <a:r>
            <a:rPr lang="en-US" sz="2000" i="1" dirty="0">
              <a:solidFill>
                <a:schemeClr val="tx1"/>
              </a:solidFill>
            </a:rPr>
            <a:t>October 2017-May 2018</a:t>
          </a:r>
        </a:p>
      </dgm:t>
    </dgm:pt>
    <dgm:pt modelId="{7DAED758-DA23-4D23-9E2C-8E309434C5EB}" type="parTrans" cxnId="{4F8440D9-8562-4BAB-AA05-516463CF095E}">
      <dgm:prSet/>
      <dgm:spPr/>
      <dgm:t>
        <a:bodyPr/>
        <a:lstStyle/>
        <a:p>
          <a:endParaRPr lang="en-US"/>
        </a:p>
      </dgm:t>
    </dgm:pt>
    <dgm:pt modelId="{D01D4A4E-1D30-4560-A57F-6D2F9FC2EA9F}" type="sibTrans" cxnId="{4F8440D9-8562-4BAB-AA05-516463CF095E}">
      <dgm:prSet/>
      <dgm:spPr/>
      <dgm:t>
        <a:bodyPr/>
        <a:lstStyle/>
        <a:p>
          <a:endParaRPr lang="en-US"/>
        </a:p>
      </dgm:t>
    </dgm:pt>
    <dgm:pt modelId="{3291B96F-1AD0-4163-85C7-90C9D1FD84CE}">
      <dgm:prSet phldrT="[Text]"/>
      <dgm:spPr/>
      <dgm:t>
        <a:bodyPr/>
        <a:lstStyle/>
        <a:p>
          <a:r>
            <a:rPr lang="en-US" dirty="0"/>
            <a:t>Stakeholder outreach</a:t>
          </a:r>
        </a:p>
      </dgm:t>
    </dgm:pt>
    <dgm:pt modelId="{4EB2D2E2-A229-43E5-9849-37B8AFC7904F}" type="parTrans" cxnId="{BA3F7312-C087-46CE-A6E4-292B99D4833D}">
      <dgm:prSet/>
      <dgm:spPr/>
      <dgm:t>
        <a:bodyPr/>
        <a:lstStyle/>
        <a:p>
          <a:endParaRPr lang="en-US"/>
        </a:p>
      </dgm:t>
    </dgm:pt>
    <dgm:pt modelId="{7FA50CC2-5453-49F9-9807-08E999316546}" type="sibTrans" cxnId="{BA3F7312-C087-46CE-A6E4-292B99D4833D}">
      <dgm:prSet/>
      <dgm:spPr/>
      <dgm:t>
        <a:bodyPr/>
        <a:lstStyle/>
        <a:p>
          <a:endParaRPr lang="en-US"/>
        </a:p>
      </dgm:t>
    </dgm:pt>
    <dgm:pt modelId="{51C0A348-C5C4-438C-9678-59D5561053DB}">
      <dgm:prSet phldrT="[Text]" custT="1"/>
      <dgm:spPr/>
      <dgm:t>
        <a:bodyPr/>
        <a:lstStyle/>
        <a:p>
          <a:r>
            <a:rPr lang="en-US" sz="2400" dirty="0">
              <a:solidFill>
                <a:schemeClr val="tx1"/>
              </a:solidFill>
            </a:rPr>
            <a:t>Writing and Revising</a:t>
          </a:r>
        </a:p>
        <a:p>
          <a:r>
            <a:rPr lang="en-US" sz="2000" i="1" dirty="0">
              <a:solidFill>
                <a:schemeClr val="tx1"/>
              </a:solidFill>
            </a:rPr>
            <a:t>June 2018 – Jan. 2019</a:t>
          </a:r>
        </a:p>
      </dgm:t>
    </dgm:pt>
    <dgm:pt modelId="{D6F7F323-8BEC-412D-B799-45F0713A2DBD}" type="parTrans" cxnId="{406D4795-E150-4F84-A5E8-2D2DE464E7E1}">
      <dgm:prSet/>
      <dgm:spPr/>
      <dgm:t>
        <a:bodyPr/>
        <a:lstStyle/>
        <a:p>
          <a:endParaRPr lang="en-US"/>
        </a:p>
      </dgm:t>
    </dgm:pt>
    <dgm:pt modelId="{6707128C-CD42-4E11-814B-2A0500D499BD}" type="sibTrans" cxnId="{406D4795-E150-4F84-A5E8-2D2DE464E7E1}">
      <dgm:prSet/>
      <dgm:spPr/>
      <dgm:t>
        <a:bodyPr/>
        <a:lstStyle/>
        <a:p>
          <a:endParaRPr lang="en-US"/>
        </a:p>
      </dgm:t>
    </dgm:pt>
    <dgm:pt modelId="{1E56D3CB-1286-40AD-95FC-700AC474CE12}">
      <dgm:prSet phldrT="[Text]"/>
      <dgm:spPr/>
      <dgm:t>
        <a:bodyPr/>
        <a:lstStyle/>
        <a:p>
          <a:r>
            <a:rPr lang="en-US" dirty="0">
              <a:solidFill>
                <a:schemeClr val="tx1"/>
              </a:solidFill>
            </a:rPr>
            <a:t>Panel meetings</a:t>
          </a:r>
        </a:p>
      </dgm:t>
    </dgm:pt>
    <dgm:pt modelId="{0AB15791-188D-4CAA-A3F9-D6138EC75ABD}" type="parTrans" cxnId="{E4DEB3E5-DB90-45A6-B084-6610358C191F}">
      <dgm:prSet/>
      <dgm:spPr/>
      <dgm:t>
        <a:bodyPr/>
        <a:lstStyle/>
        <a:p>
          <a:endParaRPr lang="en-US"/>
        </a:p>
      </dgm:t>
    </dgm:pt>
    <dgm:pt modelId="{72BE7891-3661-4CA6-BF58-73BC9C8850B7}" type="sibTrans" cxnId="{E4DEB3E5-DB90-45A6-B084-6610358C191F}">
      <dgm:prSet/>
      <dgm:spPr/>
      <dgm:t>
        <a:bodyPr/>
        <a:lstStyle/>
        <a:p>
          <a:endParaRPr lang="en-US"/>
        </a:p>
      </dgm:t>
    </dgm:pt>
    <dgm:pt modelId="{2BB942CC-D684-4DD9-8BBB-89D80ECD9EBF}">
      <dgm:prSet phldrT="[Text]" custT="1"/>
      <dgm:spPr>
        <a:solidFill>
          <a:schemeClr val="tx2">
            <a:lumMod val="40000"/>
            <a:lumOff val="60000"/>
          </a:schemeClr>
        </a:solidFill>
      </dgm:spPr>
      <dgm:t>
        <a:bodyPr/>
        <a:lstStyle/>
        <a:p>
          <a:pPr>
            <a:spcAft>
              <a:spcPts val="600"/>
            </a:spcAft>
          </a:pPr>
          <a:r>
            <a:rPr lang="en-US" sz="2400" dirty="0">
              <a:solidFill>
                <a:schemeClr val="tx1"/>
              </a:solidFill>
            </a:rPr>
            <a:t>Refinement and Board Approval</a:t>
          </a:r>
        </a:p>
        <a:p>
          <a:pPr>
            <a:spcAft>
              <a:spcPct val="35000"/>
            </a:spcAft>
          </a:pPr>
          <a:r>
            <a:rPr lang="en-US" sz="2000" i="1" dirty="0">
              <a:solidFill>
                <a:schemeClr val="tx1"/>
              </a:solidFill>
            </a:rPr>
            <a:t>Feb. 2019 – May 2019</a:t>
          </a:r>
        </a:p>
      </dgm:t>
    </dgm:pt>
    <dgm:pt modelId="{8E4D098E-E959-4FD4-82F5-FA27C2ED76E6}" type="parTrans" cxnId="{65986ACF-3AC4-4809-87E6-70028A8C086B}">
      <dgm:prSet/>
      <dgm:spPr/>
      <dgm:t>
        <a:bodyPr/>
        <a:lstStyle/>
        <a:p>
          <a:endParaRPr lang="en-US"/>
        </a:p>
      </dgm:t>
    </dgm:pt>
    <dgm:pt modelId="{9A93DECF-220F-49D6-A1BB-1D95D204C007}" type="sibTrans" cxnId="{65986ACF-3AC4-4809-87E6-70028A8C086B}">
      <dgm:prSet/>
      <dgm:spPr/>
      <dgm:t>
        <a:bodyPr/>
        <a:lstStyle/>
        <a:p>
          <a:endParaRPr lang="en-US"/>
        </a:p>
      </dgm:t>
    </dgm:pt>
    <dgm:pt modelId="{8B0EB3F7-F8AD-45A4-A5BE-F22042AA4FF9}">
      <dgm:prSet phldrT="[Text]"/>
      <dgm:spPr/>
      <dgm:t>
        <a:bodyPr/>
        <a:lstStyle/>
        <a:p>
          <a:r>
            <a:rPr lang="en-US" dirty="0">
              <a:solidFill>
                <a:schemeClr val="tx1"/>
              </a:solidFill>
            </a:rPr>
            <a:t>Public comment</a:t>
          </a:r>
        </a:p>
      </dgm:t>
    </dgm:pt>
    <dgm:pt modelId="{7DCB57B1-2693-4440-B8C0-3767D45F48EF}" type="parTrans" cxnId="{983655FE-CBC3-45D1-A8D9-FAE4172CF99F}">
      <dgm:prSet/>
      <dgm:spPr/>
      <dgm:t>
        <a:bodyPr/>
        <a:lstStyle/>
        <a:p>
          <a:endParaRPr lang="en-US"/>
        </a:p>
      </dgm:t>
    </dgm:pt>
    <dgm:pt modelId="{DA459469-2A30-4009-9869-585AB9FA5D19}" type="sibTrans" cxnId="{983655FE-CBC3-45D1-A8D9-FAE4172CF99F}">
      <dgm:prSet/>
      <dgm:spPr/>
      <dgm:t>
        <a:bodyPr/>
        <a:lstStyle/>
        <a:p>
          <a:endParaRPr lang="en-US"/>
        </a:p>
      </dgm:t>
    </dgm:pt>
    <dgm:pt modelId="{8DF8C0A3-7949-4796-BF86-C67D700839FF}">
      <dgm:prSet phldrT="[Text]"/>
      <dgm:spPr/>
      <dgm:t>
        <a:bodyPr/>
        <a:lstStyle/>
        <a:p>
          <a:r>
            <a:rPr lang="en-US" dirty="0">
              <a:solidFill>
                <a:schemeClr val="tx1"/>
              </a:solidFill>
            </a:rPr>
            <a:t>Board discussion and vote </a:t>
          </a:r>
        </a:p>
      </dgm:t>
    </dgm:pt>
    <dgm:pt modelId="{6D3201EB-A495-4505-9E22-8D9E79E68B75}" type="parTrans" cxnId="{0E26E7D7-14E0-46ED-823F-4F031897004A}">
      <dgm:prSet/>
      <dgm:spPr/>
      <dgm:t>
        <a:bodyPr/>
        <a:lstStyle/>
        <a:p>
          <a:endParaRPr lang="en-US"/>
        </a:p>
      </dgm:t>
    </dgm:pt>
    <dgm:pt modelId="{9422457C-D809-471D-864F-383C19717462}" type="sibTrans" cxnId="{0E26E7D7-14E0-46ED-823F-4F031897004A}">
      <dgm:prSet/>
      <dgm:spPr/>
      <dgm:t>
        <a:bodyPr/>
        <a:lstStyle/>
        <a:p>
          <a:endParaRPr lang="en-US"/>
        </a:p>
      </dgm:t>
    </dgm:pt>
    <dgm:pt modelId="{3632BB40-C785-4458-ADC1-A52E553589B3}">
      <dgm:prSet phldrT="[Text]"/>
      <dgm:spPr/>
      <dgm:t>
        <a:bodyPr/>
        <a:lstStyle/>
        <a:p>
          <a:r>
            <a:rPr lang="en-US" dirty="0">
              <a:solidFill>
                <a:schemeClr val="tx1"/>
              </a:solidFill>
            </a:rPr>
            <a:t>Facilitator training</a:t>
          </a:r>
        </a:p>
      </dgm:t>
    </dgm:pt>
    <dgm:pt modelId="{3642E5E0-596B-45F7-B2CC-8F654664941A}" type="parTrans" cxnId="{A57FA390-D199-44FD-AF7D-C55B91D38B53}">
      <dgm:prSet/>
      <dgm:spPr/>
      <dgm:t>
        <a:bodyPr/>
        <a:lstStyle/>
        <a:p>
          <a:endParaRPr lang="en-US"/>
        </a:p>
      </dgm:t>
    </dgm:pt>
    <dgm:pt modelId="{E35F4BDB-2852-47A2-9FFF-9EC4E91670F6}" type="sibTrans" cxnId="{A57FA390-D199-44FD-AF7D-C55B91D38B53}">
      <dgm:prSet/>
      <dgm:spPr/>
      <dgm:t>
        <a:bodyPr/>
        <a:lstStyle/>
        <a:p>
          <a:endParaRPr lang="en-US"/>
        </a:p>
      </dgm:t>
    </dgm:pt>
    <dgm:pt modelId="{49843B08-3747-4574-9792-0CD75ABBEE0D}">
      <dgm:prSet phldrT="[Text]"/>
      <dgm:spPr/>
      <dgm:t>
        <a:bodyPr/>
        <a:lstStyle/>
        <a:p>
          <a:r>
            <a:rPr lang="en-US" dirty="0">
              <a:solidFill>
                <a:schemeClr val="tx1"/>
              </a:solidFill>
            </a:rPr>
            <a:t>Panelist recruitment</a:t>
          </a:r>
        </a:p>
      </dgm:t>
    </dgm:pt>
    <dgm:pt modelId="{1B2D924D-E6F2-41BB-B0D4-1CAE634BDD07}" type="parTrans" cxnId="{ACBDAA28-F913-4784-91FF-92FCF3310544}">
      <dgm:prSet/>
      <dgm:spPr/>
      <dgm:t>
        <a:bodyPr/>
        <a:lstStyle/>
        <a:p>
          <a:endParaRPr lang="en-US"/>
        </a:p>
      </dgm:t>
    </dgm:pt>
    <dgm:pt modelId="{1D45E67A-0CD4-4F02-8154-0126FFC9C422}" type="sibTrans" cxnId="{ACBDAA28-F913-4784-91FF-92FCF3310544}">
      <dgm:prSet/>
      <dgm:spPr/>
      <dgm:t>
        <a:bodyPr/>
        <a:lstStyle/>
        <a:p>
          <a:endParaRPr lang="en-US"/>
        </a:p>
      </dgm:t>
    </dgm:pt>
    <dgm:pt modelId="{8BDBF3BD-C920-4867-9CBD-FEE329F674A4}">
      <dgm:prSet phldrT="[Text]"/>
      <dgm:spPr/>
      <dgm:t>
        <a:bodyPr/>
        <a:lstStyle/>
        <a:p>
          <a:endParaRPr lang="en-US" dirty="0"/>
        </a:p>
      </dgm:t>
    </dgm:pt>
    <dgm:pt modelId="{6AD2766E-8BA7-46DF-8940-C015259FFEC4}" type="parTrans" cxnId="{CCFA6665-91A9-46BA-9577-AD724F6AA81B}">
      <dgm:prSet/>
      <dgm:spPr/>
      <dgm:t>
        <a:bodyPr/>
        <a:lstStyle/>
        <a:p>
          <a:endParaRPr lang="en-US"/>
        </a:p>
      </dgm:t>
    </dgm:pt>
    <dgm:pt modelId="{E1408E39-1C0B-48D3-8795-66220318FCD9}" type="sibTrans" cxnId="{CCFA6665-91A9-46BA-9577-AD724F6AA81B}">
      <dgm:prSet/>
      <dgm:spPr/>
      <dgm:t>
        <a:bodyPr/>
        <a:lstStyle/>
        <a:p>
          <a:endParaRPr lang="en-US"/>
        </a:p>
      </dgm:t>
    </dgm:pt>
    <dgm:pt modelId="{E3B7A3F7-C242-473D-AD0C-458E0733E56C}">
      <dgm:prSet phldrT="[Text]"/>
      <dgm:spPr/>
      <dgm:t>
        <a:bodyPr/>
        <a:lstStyle/>
        <a:p>
          <a:r>
            <a:rPr lang="en-US" dirty="0">
              <a:solidFill>
                <a:schemeClr val="tx1"/>
              </a:solidFill>
            </a:rPr>
            <a:t>Content Advisor input</a:t>
          </a:r>
        </a:p>
      </dgm:t>
    </dgm:pt>
    <dgm:pt modelId="{3D8D09CC-35F1-4FAE-B71A-2F2DBD5FA0EF}" type="parTrans" cxnId="{C6A9458F-2949-4C47-9DF6-15F91D31B125}">
      <dgm:prSet/>
      <dgm:spPr/>
      <dgm:t>
        <a:bodyPr/>
        <a:lstStyle/>
        <a:p>
          <a:endParaRPr lang="en-US"/>
        </a:p>
      </dgm:t>
    </dgm:pt>
    <dgm:pt modelId="{3A9D5972-CA80-4400-9F85-000666C08650}" type="sibTrans" cxnId="{C6A9458F-2949-4C47-9DF6-15F91D31B125}">
      <dgm:prSet/>
      <dgm:spPr/>
      <dgm:t>
        <a:bodyPr/>
        <a:lstStyle/>
        <a:p>
          <a:endParaRPr lang="en-US"/>
        </a:p>
      </dgm:t>
    </dgm:pt>
    <dgm:pt modelId="{D6542CEE-FF12-4896-92DC-8399627D38F1}">
      <dgm:prSet phldrT="[Text]"/>
      <dgm:spPr/>
      <dgm:t>
        <a:bodyPr/>
        <a:lstStyle/>
        <a:p>
          <a:r>
            <a:rPr lang="en-US" dirty="0">
              <a:solidFill>
                <a:schemeClr val="tx1"/>
              </a:solidFill>
            </a:rPr>
            <a:t>Drafting framework</a:t>
          </a:r>
        </a:p>
      </dgm:t>
    </dgm:pt>
    <dgm:pt modelId="{A8F24ACD-D8AD-4366-91D2-74E5EE1B8020}" type="parTrans" cxnId="{DCD3508D-727F-4D34-9DD2-A97B173A3D18}">
      <dgm:prSet/>
      <dgm:spPr/>
      <dgm:t>
        <a:bodyPr/>
        <a:lstStyle/>
        <a:p>
          <a:endParaRPr lang="en-US"/>
        </a:p>
      </dgm:t>
    </dgm:pt>
    <dgm:pt modelId="{2A69B124-75C8-4C46-AB8A-648948F25CF3}" type="sibTrans" cxnId="{DCD3508D-727F-4D34-9DD2-A97B173A3D18}">
      <dgm:prSet/>
      <dgm:spPr/>
      <dgm:t>
        <a:bodyPr/>
        <a:lstStyle/>
        <a:p>
          <a:endParaRPr lang="en-US"/>
        </a:p>
      </dgm:t>
    </dgm:pt>
    <dgm:pt modelId="{9FEE180E-C129-42BF-BD7D-5F8735664823}">
      <dgm:prSet phldrT="[Text]"/>
      <dgm:spPr/>
      <dgm:t>
        <a:bodyPr/>
        <a:lstStyle/>
        <a:p>
          <a:r>
            <a:rPr lang="en-US" dirty="0">
              <a:solidFill>
                <a:schemeClr val="tx1"/>
              </a:solidFill>
            </a:rPr>
            <a:t>Review Draft</a:t>
          </a:r>
        </a:p>
      </dgm:t>
    </dgm:pt>
    <dgm:pt modelId="{2EF22F07-3F2B-4C42-A721-BF5AAC8DB759}" type="parTrans" cxnId="{2EDC774B-6137-4E36-B78A-FB2A14FDC8FF}">
      <dgm:prSet/>
      <dgm:spPr/>
      <dgm:t>
        <a:bodyPr/>
        <a:lstStyle/>
        <a:p>
          <a:endParaRPr lang="en-US"/>
        </a:p>
      </dgm:t>
    </dgm:pt>
    <dgm:pt modelId="{E54CC578-20D6-48A2-A8DD-8E21657D0EDE}" type="sibTrans" cxnId="{2EDC774B-6137-4E36-B78A-FB2A14FDC8FF}">
      <dgm:prSet/>
      <dgm:spPr/>
      <dgm:t>
        <a:bodyPr/>
        <a:lstStyle/>
        <a:p>
          <a:endParaRPr lang="en-US"/>
        </a:p>
      </dgm:t>
    </dgm:pt>
    <dgm:pt modelId="{6213F01D-CD35-4CF5-B323-079801C835E5}" type="pres">
      <dgm:prSet presAssocID="{F7AEB070-D84E-455D-B4DE-F2A55C7E7E10}" presName="Name0" presStyleCnt="0">
        <dgm:presLayoutVars>
          <dgm:dir/>
          <dgm:animLvl val="lvl"/>
          <dgm:resizeHandles val="exact"/>
        </dgm:presLayoutVars>
      </dgm:prSet>
      <dgm:spPr/>
      <dgm:t>
        <a:bodyPr/>
        <a:lstStyle/>
        <a:p>
          <a:endParaRPr lang="en-US"/>
        </a:p>
      </dgm:t>
    </dgm:pt>
    <dgm:pt modelId="{4FC0CFF3-C481-4768-97DA-AA118FEBE40C}" type="pres">
      <dgm:prSet presAssocID="{8483474E-EFD0-429A-9729-9EA5AD1A46A6}" presName="composite" presStyleCnt="0"/>
      <dgm:spPr/>
    </dgm:pt>
    <dgm:pt modelId="{EE337E37-0169-49F4-9E4A-445367F5C402}" type="pres">
      <dgm:prSet presAssocID="{8483474E-EFD0-429A-9729-9EA5AD1A46A6}" presName="parTx" presStyleLbl="alignNode1" presStyleIdx="0" presStyleCnt="3" custScaleY="121091">
        <dgm:presLayoutVars>
          <dgm:chMax val="0"/>
          <dgm:chPref val="0"/>
          <dgm:bulletEnabled val="1"/>
        </dgm:presLayoutVars>
      </dgm:prSet>
      <dgm:spPr/>
      <dgm:t>
        <a:bodyPr/>
        <a:lstStyle/>
        <a:p>
          <a:endParaRPr lang="en-US"/>
        </a:p>
      </dgm:t>
    </dgm:pt>
    <dgm:pt modelId="{7AAC54E9-CCAB-4380-93A9-6BEE6FE0171E}" type="pres">
      <dgm:prSet presAssocID="{8483474E-EFD0-429A-9729-9EA5AD1A46A6}" presName="desTx" presStyleLbl="alignAccFollowNode1" presStyleIdx="0" presStyleCnt="3">
        <dgm:presLayoutVars>
          <dgm:bulletEnabled val="1"/>
        </dgm:presLayoutVars>
      </dgm:prSet>
      <dgm:spPr/>
      <dgm:t>
        <a:bodyPr/>
        <a:lstStyle/>
        <a:p>
          <a:endParaRPr lang="en-US"/>
        </a:p>
      </dgm:t>
    </dgm:pt>
    <dgm:pt modelId="{65496164-CE00-4710-9BB7-BDD643A3931F}" type="pres">
      <dgm:prSet presAssocID="{D01D4A4E-1D30-4560-A57F-6D2F9FC2EA9F}" presName="space" presStyleCnt="0"/>
      <dgm:spPr/>
    </dgm:pt>
    <dgm:pt modelId="{14150085-9E1E-499E-BAB1-C09A3EC898E6}" type="pres">
      <dgm:prSet presAssocID="{51C0A348-C5C4-438C-9678-59D5561053DB}" presName="composite" presStyleCnt="0"/>
      <dgm:spPr/>
    </dgm:pt>
    <dgm:pt modelId="{695550A9-660E-4740-BC63-D8F180E65D4C}" type="pres">
      <dgm:prSet presAssocID="{51C0A348-C5C4-438C-9678-59D5561053DB}" presName="parTx" presStyleLbl="alignNode1" presStyleIdx="1" presStyleCnt="3" custScaleY="121091">
        <dgm:presLayoutVars>
          <dgm:chMax val="0"/>
          <dgm:chPref val="0"/>
          <dgm:bulletEnabled val="1"/>
        </dgm:presLayoutVars>
      </dgm:prSet>
      <dgm:spPr/>
      <dgm:t>
        <a:bodyPr/>
        <a:lstStyle/>
        <a:p>
          <a:endParaRPr lang="en-US"/>
        </a:p>
      </dgm:t>
    </dgm:pt>
    <dgm:pt modelId="{CE3F958E-E823-43A7-AEB3-086D4BA0F294}" type="pres">
      <dgm:prSet presAssocID="{51C0A348-C5C4-438C-9678-59D5561053DB}" presName="desTx" presStyleLbl="alignAccFollowNode1" presStyleIdx="1" presStyleCnt="3">
        <dgm:presLayoutVars>
          <dgm:bulletEnabled val="1"/>
        </dgm:presLayoutVars>
      </dgm:prSet>
      <dgm:spPr/>
      <dgm:t>
        <a:bodyPr/>
        <a:lstStyle/>
        <a:p>
          <a:endParaRPr lang="en-US"/>
        </a:p>
      </dgm:t>
    </dgm:pt>
    <dgm:pt modelId="{90DA5D49-BC46-4F1E-9737-57A50A47B7AC}" type="pres">
      <dgm:prSet presAssocID="{6707128C-CD42-4E11-814B-2A0500D499BD}" presName="space" presStyleCnt="0"/>
      <dgm:spPr/>
    </dgm:pt>
    <dgm:pt modelId="{23C9E792-DEC3-44EA-A0F7-095A8824EFB7}" type="pres">
      <dgm:prSet presAssocID="{2BB942CC-D684-4DD9-8BBB-89D80ECD9EBF}" presName="composite" presStyleCnt="0"/>
      <dgm:spPr/>
    </dgm:pt>
    <dgm:pt modelId="{2E3B2DB0-6FD5-45C0-816D-6C2D961F00DB}" type="pres">
      <dgm:prSet presAssocID="{2BB942CC-D684-4DD9-8BBB-89D80ECD9EBF}" presName="parTx" presStyleLbl="alignNode1" presStyleIdx="2" presStyleCnt="3" custScaleY="121091">
        <dgm:presLayoutVars>
          <dgm:chMax val="0"/>
          <dgm:chPref val="0"/>
          <dgm:bulletEnabled val="1"/>
        </dgm:presLayoutVars>
      </dgm:prSet>
      <dgm:spPr/>
      <dgm:t>
        <a:bodyPr/>
        <a:lstStyle/>
        <a:p>
          <a:endParaRPr lang="en-US"/>
        </a:p>
      </dgm:t>
    </dgm:pt>
    <dgm:pt modelId="{F0B331DE-EF66-4192-8B78-34045D9B47E2}" type="pres">
      <dgm:prSet presAssocID="{2BB942CC-D684-4DD9-8BBB-89D80ECD9EBF}" presName="desTx" presStyleLbl="alignAccFollowNode1" presStyleIdx="2" presStyleCnt="3">
        <dgm:presLayoutVars>
          <dgm:bulletEnabled val="1"/>
        </dgm:presLayoutVars>
      </dgm:prSet>
      <dgm:spPr/>
      <dgm:t>
        <a:bodyPr/>
        <a:lstStyle/>
        <a:p>
          <a:endParaRPr lang="en-US"/>
        </a:p>
      </dgm:t>
    </dgm:pt>
  </dgm:ptLst>
  <dgm:cxnLst>
    <dgm:cxn modelId="{E4DEB3E5-DB90-45A6-B084-6610358C191F}" srcId="{51C0A348-C5C4-438C-9678-59D5561053DB}" destId="{1E56D3CB-1286-40AD-95FC-700AC474CE12}" srcOrd="0" destOrd="0" parTransId="{0AB15791-188D-4CAA-A3F9-D6138EC75ABD}" sibTransId="{72BE7891-3661-4CA6-BF58-73BC9C8850B7}"/>
    <dgm:cxn modelId="{59E548A0-BBF7-4F1F-A1E8-A4A994489290}" type="presOf" srcId="{49843B08-3747-4574-9792-0CD75ABBEE0D}" destId="{7AAC54E9-CCAB-4380-93A9-6BEE6FE0171E}" srcOrd="0" destOrd="2" presId="urn:microsoft.com/office/officeart/2005/8/layout/hList1"/>
    <dgm:cxn modelId="{09003720-1015-4FE5-B18F-B07CD4A5AC9F}" type="presOf" srcId="{D6542CEE-FF12-4896-92DC-8399627D38F1}" destId="{CE3F958E-E823-43A7-AEB3-086D4BA0F294}" srcOrd="0" destOrd="2" presId="urn:microsoft.com/office/officeart/2005/8/layout/hList1"/>
    <dgm:cxn modelId="{CCFA6665-91A9-46BA-9577-AD724F6AA81B}" srcId="{51C0A348-C5C4-438C-9678-59D5561053DB}" destId="{8BDBF3BD-C920-4867-9CBD-FEE329F674A4}" srcOrd="3" destOrd="0" parTransId="{6AD2766E-8BA7-46DF-8940-C015259FFEC4}" sibTransId="{E1408E39-1C0B-48D3-8795-66220318FCD9}"/>
    <dgm:cxn modelId="{A57FA390-D199-44FD-AF7D-C55B91D38B53}" srcId="{8483474E-EFD0-429A-9729-9EA5AD1A46A6}" destId="{3632BB40-C785-4458-ADC1-A52E553589B3}" srcOrd="1" destOrd="0" parTransId="{3642E5E0-596B-45F7-B2CC-8F654664941A}" sibTransId="{E35F4BDB-2852-47A2-9FFF-9EC4E91670F6}"/>
    <dgm:cxn modelId="{DCD3508D-727F-4D34-9DD2-A97B173A3D18}" srcId="{51C0A348-C5C4-438C-9678-59D5561053DB}" destId="{D6542CEE-FF12-4896-92DC-8399627D38F1}" srcOrd="2" destOrd="0" parTransId="{A8F24ACD-D8AD-4366-91D2-74E5EE1B8020}" sibTransId="{2A69B124-75C8-4C46-AB8A-648948F25CF3}"/>
    <dgm:cxn modelId="{154304E7-5993-4E2C-8D6F-7A06DB952D84}" type="presOf" srcId="{1E56D3CB-1286-40AD-95FC-700AC474CE12}" destId="{CE3F958E-E823-43A7-AEB3-086D4BA0F294}" srcOrd="0" destOrd="0" presId="urn:microsoft.com/office/officeart/2005/8/layout/hList1"/>
    <dgm:cxn modelId="{4F8440D9-8562-4BAB-AA05-516463CF095E}" srcId="{F7AEB070-D84E-455D-B4DE-F2A55C7E7E10}" destId="{8483474E-EFD0-429A-9729-9EA5AD1A46A6}" srcOrd="0" destOrd="0" parTransId="{7DAED758-DA23-4D23-9E2C-8E309434C5EB}" sibTransId="{D01D4A4E-1D30-4560-A57F-6D2F9FC2EA9F}"/>
    <dgm:cxn modelId="{F92FBF3C-3662-4DFA-89C3-3A3989169CCE}" type="presOf" srcId="{51C0A348-C5C4-438C-9678-59D5561053DB}" destId="{695550A9-660E-4740-BC63-D8F180E65D4C}" srcOrd="0" destOrd="0" presId="urn:microsoft.com/office/officeart/2005/8/layout/hList1"/>
    <dgm:cxn modelId="{24FD371F-2079-4B67-A329-B56FE2B2A004}" type="presOf" srcId="{8DF8C0A3-7949-4796-BF86-C67D700839FF}" destId="{F0B331DE-EF66-4192-8B78-34045D9B47E2}" srcOrd="0" destOrd="2" presId="urn:microsoft.com/office/officeart/2005/8/layout/hList1"/>
    <dgm:cxn modelId="{D8C58B51-0B0E-47F1-BC63-7C01DD4C18FF}" type="presOf" srcId="{8BDBF3BD-C920-4867-9CBD-FEE329F674A4}" destId="{CE3F958E-E823-43A7-AEB3-086D4BA0F294}" srcOrd="0" destOrd="3" presId="urn:microsoft.com/office/officeart/2005/8/layout/hList1"/>
    <dgm:cxn modelId="{A3025135-ACCA-4F01-AD41-9A72EA81CC43}" type="presOf" srcId="{8483474E-EFD0-429A-9729-9EA5AD1A46A6}" destId="{EE337E37-0169-49F4-9E4A-445367F5C402}" srcOrd="0" destOrd="0" presId="urn:microsoft.com/office/officeart/2005/8/layout/hList1"/>
    <dgm:cxn modelId="{0E26E7D7-14E0-46ED-823F-4F031897004A}" srcId="{2BB942CC-D684-4DD9-8BBB-89D80ECD9EBF}" destId="{8DF8C0A3-7949-4796-BF86-C67D700839FF}" srcOrd="2" destOrd="0" parTransId="{6D3201EB-A495-4505-9E22-8D9E79E68B75}" sibTransId="{9422457C-D809-471D-864F-383C19717462}"/>
    <dgm:cxn modelId="{983655FE-CBC3-45D1-A8D9-FAE4172CF99F}" srcId="{2BB942CC-D684-4DD9-8BBB-89D80ECD9EBF}" destId="{8B0EB3F7-F8AD-45A4-A5BE-F22042AA4FF9}" srcOrd="1" destOrd="0" parTransId="{7DCB57B1-2693-4440-B8C0-3767D45F48EF}" sibTransId="{DA459469-2A30-4009-9869-585AB9FA5D19}"/>
    <dgm:cxn modelId="{0497C67B-AAEF-4172-8754-BB1158F0C161}" type="presOf" srcId="{E3B7A3F7-C242-473D-AD0C-458E0733E56C}" destId="{CE3F958E-E823-43A7-AEB3-086D4BA0F294}" srcOrd="0" destOrd="1" presId="urn:microsoft.com/office/officeart/2005/8/layout/hList1"/>
    <dgm:cxn modelId="{C623962C-781B-4951-AE06-1FAC628E7D6F}" type="presOf" srcId="{8B0EB3F7-F8AD-45A4-A5BE-F22042AA4FF9}" destId="{F0B331DE-EF66-4192-8B78-34045D9B47E2}" srcOrd="0" destOrd="1" presId="urn:microsoft.com/office/officeart/2005/8/layout/hList1"/>
    <dgm:cxn modelId="{FA736B7D-55E6-463F-A578-219C6823BA74}" type="presOf" srcId="{9FEE180E-C129-42BF-BD7D-5F8735664823}" destId="{F0B331DE-EF66-4192-8B78-34045D9B47E2}" srcOrd="0" destOrd="0" presId="urn:microsoft.com/office/officeart/2005/8/layout/hList1"/>
    <dgm:cxn modelId="{61CC309E-6AC1-4EE9-A226-11307758C4C0}" type="presOf" srcId="{3632BB40-C785-4458-ADC1-A52E553589B3}" destId="{7AAC54E9-CCAB-4380-93A9-6BEE6FE0171E}" srcOrd="0" destOrd="1" presId="urn:microsoft.com/office/officeart/2005/8/layout/hList1"/>
    <dgm:cxn modelId="{ACBDAA28-F913-4784-91FF-92FCF3310544}" srcId="{8483474E-EFD0-429A-9729-9EA5AD1A46A6}" destId="{49843B08-3747-4574-9792-0CD75ABBEE0D}" srcOrd="2" destOrd="0" parTransId="{1B2D924D-E6F2-41BB-B0D4-1CAE634BDD07}" sibTransId="{1D45E67A-0CD4-4F02-8154-0126FFC9C422}"/>
    <dgm:cxn modelId="{C6A9458F-2949-4C47-9DF6-15F91D31B125}" srcId="{51C0A348-C5C4-438C-9678-59D5561053DB}" destId="{E3B7A3F7-C242-473D-AD0C-458E0733E56C}" srcOrd="1" destOrd="0" parTransId="{3D8D09CC-35F1-4FAE-B71A-2F2DBD5FA0EF}" sibTransId="{3A9D5972-CA80-4400-9F85-000666C08650}"/>
    <dgm:cxn modelId="{4A43B9AA-C2FC-496C-AEDA-A53BDDB17E7D}" type="presOf" srcId="{2BB942CC-D684-4DD9-8BBB-89D80ECD9EBF}" destId="{2E3B2DB0-6FD5-45C0-816D-6C2D961F00DB}" srcOrd="0" destOrd="0" presId="urn:microsoft.com/office/officeart/2005/8/layout/hList1"/>
    <dgm:cxn modelId="{406D4795-E150-4F84-A5E8-2D2DE464E7E1}" srcId="{F7AEB070-D84E-455D-B4DE-F2A55C7E7E10}" destId="{51C0A348-C5C4-438C-9678-59D5561053DB}" srcOrd="1" destOrd="0" parTransId="{D6F7F323-8BEC-412D-B799-45F0713A2DBD}" sibTransId="{6707128C-CD42-4E11-814B-2A0500D499BD}"/>
    <dgm:cxn modelId="{2EDC774B-6137-4E36-B78A-FB2A14FDC8FF}" srcId="{2BB942CC-D684-4DD9-8BBB-89D80ECD9EBF}" destId="{9FEE180E-C129-42BF-BD7D-5F8735664823}" srcOrd="0" destOrd="0" parTransId="{2EF22F07-3F2B-4C42-A721-BF5AAC8DB759}" sibTransId="{E54CC578-20D6-48A2-A8DD-8E21657D0EDE}"/>
    <dgm:cxn modelId="{738767C2-F53D-4673-9272-9A89FEBC208D}" type="presOf" srcId="{F7AEB070-D84E-455D-B4DE-F2A55C7E7E10}" destId="{6213F01D-CD35-4CF5-B323-079801C835E5}" srcOrd="0" destOrd="0" presId="urn:microsoft.com/office/officeart/2005/8/layout/hList1"/>
    <dgm:cxn modelId="{65986ACF-3AC4-4809-87E6-70028A8C086B}" srcId="{F7AEB070-D84E-455D-B4DE-F2A55C7E7E10}" destId="{2BB942CC-D684-4DD9-8BBB-89D80ECD9EBF}" srcOrd="2" destOrd="0" parTransId="{8E4D098E-E959-4FD4-82F5-FA27C2ED76E6}" sibTransId="{9A93DECF-220F-49D6-A1BB-1D95D204C007}"/>
    <dgm:cxn modelId="{BA3F7312-C087-46CE-A6E4-292B99D4833D}" srcId="{8483474E-EFD0-429A-9729-9EA5AD1A46A6}" destId="{3291B96F-1AD0-4163-85C7-90C9D1FD84CE}" srcOrd="0" destOrd="0" parTransId="{4EB2D2E2-A229-43E5-9849-37B8AFC7904F}" sibTransId="{7FA50CC2-5453-49F9-9807-08E999316546}"/>
    <dgm:cxn modelId="{17C528B0-3525-4407-94EC-473E6A936BF5}" type="presOf" srcId="{3291B96F-1AD0-4163-85C7-90C9D1FD84CE}" destId="{7AAC54E9-CCAB-4380-93A9-6BEE6FE0171E}" srcOrd="0" destOrd="0" presId="urn:microsoft.com/office/officeart/2005/8/layout/hList1"/>
    <dgm:cxn modelId="{6837C52F-81B2-40A4-9639-F9453C4B581C}" type="presParOf" srcId="{6213F01D-CD35-4CF5-B323-079801C835E5}" destId="{4FC0CFF3-C481-4768-97DA-AA118FEBE40C}" srcOrd="0" destOrd="0" presId="urn:microsoft.com/office/officeart/2005/8/layout/hList1"/>
    <dgm:cxn modelId="{02A2FDDB-C9E1-4F9E-8FC4-AFF5A995E333}" type="presParOf" srcId="{4FC0CFF3-C481-4768-97DA-AA118FEBE40C}" destId="{EE337E37-0169-49F4-9E4A-445367F5C402}" srcOrd="0" destOrd="0" presId="urn:microsoft.com/office/officeart/2005/8/layout/hList1"/>
    <dgm:cxn modelId="{D2330585-510C-4F66-9BAD-A280B8AA6BDF}" type="presParOf" srcId="{4FC0CFF3-C481-4768-97DA-AA118FEBE40C}" destId="{7AAC54E9-CCAB-4380-93A9-6BEE6FE0171E}" srcOrd="1" destOrd="0" presId="urn:microsoft.com/office/officeart/2005/8/layout/hList1"/>
    <dgm:cxn modelId="{B23E037A-6ADF-436B-88A0-AF9B289BA013}" type="presParOf" srcId="{6213F01D-CD35-4CF5-B323-079801C835E5}" destId="{65496164-CE00-4710-9BB7-BDD643A3931F}" srcOrd="1" destOrd="0" presId="urn:microsoft.com/office/officeart/2005/8/layout/hList1"/>
    <dgm:cxn modelId="{409EEF8B-0086-417E-B6BF-500145AD7455}" type="presParOf" srcId="{6213F01D-CD35-4CF5-B323-079801C835E5}" destId="{14150085-9E1E-499E-BAB1-C09A3EC898E6}" srcOrd="2" destOrd="0" presId="urn:microsoft.com/office/officeart/2005/8/layout/hList1"/>
    <dgm:cxn modelId="{8EB17D69-21D2-4F2F-87A6-F4538DE40848}" type="presParOf" srcId="{14150085-9E1E-499E-BAB1-C09A3EC898E6}" destId="{695550A9-660E-4740-BC63-D8F180E65D4C}" srcOrd="0" destOrd="0" presId="urn:microsoft.com/office/officeart/2005/8/layout/hList1"/>
    <dgm:cxn modelId="{E82FEDC5-C468-4C16-941A-C93621DFAD49}" type="presParOf" srcId="{14150085-9E1E-499E-BAB1-C09A3EC898E6}" destId="{CE3F958E-E823-43A7-AEB3-086D4BA0F294}" srcOrd="1" destOrd="0" presId="urn:microsoft.com/office/officeart/2005/8/layout/hList1"/>
    <dgm:cxn modelId="{EFBCE2C4-CFE9-4C30-9D79-40269641C7C1}" type="presParOf" srcId="{6213F01D-CD35-4CF5-B323-079801C835E5}" destId="{90DA5D49-BC46-4F1E-9737-57A50A47B7AC}" srcOrd="3" destOrd="0" presId="urn:microsoft.com/office/officeart/2005/8/layout/hList1"/>
    <dgm:cxn modelId="{3BDCD444-1840-46A3-AABC-EB9083E58CFF}" type="presParOf" srcId="{6213F01D-CD35-4CF5-B323-079801C835E5}" destId="{23C9E792-DEC3-44EA-A0F7-095A8824EFB7}" srcOrd="4" destOrd="0" presId="urn:microsoft.com/office/officeart/2005/8/layout/hList1"/>
    <dgm:cxn modelId="{3BB525A0-4372-470F-A6CF-DE84C1B6AE68}" type="presParOf" srcId="{23C9E792-DEC3-44EA-A0F7-095A8824EFB7}" destId="{2E3B2DB0-6FD5-45C0-816D-6C2D961F00DB}" srcOrd="0" destOrd="0" presId="urn:microsoft.com/office/officeart/2005/8/layout/hList1"/>
    <dgm:cxn modelId="{7519B979-2A2F-441B-A17A-03D10513C071}" type="presParOf" srcId="{23C9E792-DEC3-44EA-A0F7-095A8824EFB7}" destId="{F0B331DE-EF66-4192-8B78-34045D9B47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37E37-0169-49F4-9E4A-445367F5C402}">
      <dsp:nvSpPr>
        <dsp:cNvPr id="0" name=""/>
        <dsp:cNvSpPr/>
      </dsp:nvSpPr>
      <dsp:spPr>
        <a:xfrm>
          <a:off x="3242" y="300162"/>
          <a:ext cx="3161624" cy="12226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Preparation</a:t>
          </a:r>
          <a:endParaRPr lang="en-US" sz="2100" kern="1200" dirty="0">
            <a:solidFill>
              <a:schemeClr val="tx1"/>
            </a:solidFill>
          </a:endParaRPr>
        </a:p>
        <a:p>
          <a:pPr lvl="0" algn="ctr" defTabSz="1066800">
            <a:lnSpc>
              <a:spcPct val="90000"/>
            </a:lnSpc>
            <a:spcBef>
              <a:spcPct val="0"/>
            </a:spcBef>
            <a:spcAft>
              <a:spcPct val="35000"/>
            </a:spcAft>
          </a:pPr>
          <a:r>
            <a:rPr lang="en-US" sz="2000" i="1" kern="1200" dirty="0">
              <a:solidFill>
                <a:schemeClr val="tx1"/>
              </a:solidFill>
            </a:rPr>
            <a:t>October 2017-May 2018</a:t>
          </a:r>
        </a:p>
      </dsp:txBody>
      <dsp:txXfrm>
        <a:off x="3242" y="300162"/>
        <a:ext cx="3161624" cy="1222612"/>
      </dsp:txXfrm>
    </dsp:sp>
    <dsp:sp modelId="{7AAC54E9-CCAB-4380-93A9-6BEE6FE0171E}">
      <dsp:nvSpPr>
        <dsp:cNvPr id="0" name=""/>
        <dsp:cNvSpPr/>
      </dsp:nvSpPr>
      <dsp:spPr>
        <a:xfrm>
          <a:off x="3242" y="1416300"/>
          <a:ext cx="3161624" cy="328370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Stakeholder outreach</a:t>
          </a:r>
        </a:p>
        <a:p>
          <a:pPr marL="285750" lvl="1" indent="-285750" algn="l" defTabSz="1289050">
            <a:lnSpc>
              <a:spcPct val="90000"/>
            </a:lnSpc>
            <a:spcBef>
              <a:spcPct val="0"/>
            </a:spcBef>
            <a:spcAft>
              <a:spcPct val="15000"/>
            </a:spcAft>
            <a:buChar char="••"/>
          </a:pPr>
          <a:r>
            <a:rPr lang="en-US" sz="2900" kern="1200" dirty="0">
              <a:solidFill>
                <a:schemeClr val="tx1"/>
              </a:solidFill>
            </a:rPr>
            <a:t>Facilitator training</a:t>
          </a:r>
        </a:p>
        <a:p>
          <a:pPr marL="285750" lvl="1" indent="-285750" algn="l" defTabSz="1289050">
            <a:lnSpc>
              <a:spcPct val="90000"/>
            </a:lnSpc>
            <a:spcBef>
              <a:spcPct val="0"/>
            </a:spcBef>
            <a:spcAft>
              <a:spcPct val="15000"/>
            </a:spcAft>
            <a:buChar char="••"/>
          </a:pPr>
          <a:r>
            <a:rPr lang="en-US" sz="2900" kern="1200" dirty="0">
              <a:solidFill>
                <a:schemeClr val="tx1"/>
              </a:solidFill>
            </a:rPr>
            <a:t>Panelist recruitment</a:t>
          </a:r>
        </a:p>
      </dsp:txBody>
      <dsp:txXfrm>
        <a:off x="3242" y="1416300"/>
        <a:ext cx="3161624" cy="3283706"/>
      </dsp:txXfrm>
    </dsp:sp>
    <dsp:sp modelId="{695550A9-660E-4740-BC63-D8F180E65D4C}">
      <dsp:nvSpPr>
        <dsp:cNvPr id="0" name=""/>
        <dsp:cNvSpPr/>
      </dsp:nvSpPr>
      <dsp:spPr>
        <a:xfrm>
          <a:off x="3607495" y="300162"/>
          <a:ext cx="3161624" cy="12226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Writing and Revising</a:t>
          </a:r>
        </a:p>
        <a:p>
          <a:pPr lvl="0" algn="ctr" defTabSz="1066800">
            <a:lnSpc>
              <a:spcPct val="90000"/>
            </a:lnSpc>
            <a:spcBef>
              <a:spcPct val="0"/>
            </a:spcBef>
            <a:spcAft>
              <a:spcPct val="35000"/>
            </a:spcAft>
          </a:pPr>
          <a:r>
            <a:rPr lang="en-US" sz="2000" i="1" kern="1200" dirty="0">
              <a:solidFill>
                <a:schemeClr val="tx1"/>
              </a:solidFill>
            </a:rPr>
            <a:t>June 2018 – Jan. 2019</a:t>
          </a:r>
        </a:p>
      </dsp:txBody>
      <dsp:txXfrm>
        <a:off x="3607495" y="300162"/>
        <a:ext cx="3161624" cy="1222612"/>
      </dsp:txXfrm>
    </dsp:sp>
    <dsp:sp modelId="{CE3F958E-E823-43A7-AEB3-086D4BA0F294}">
      <dsp:nvSpPr>
        <dsp:cNvPr id="0" name=""/>
        <dsp:cNvSpPr/>
      </dsp:nvSpPr>
      <dsp:spPr>
        <a:xfrm>
          <a:off x="3607495" y="1416300"/>
          <a:ext cx="3161624" cy="328370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tx1"/>
              </a:solidFill>
            </a:rPr>
            <a:t>Panel meetings</a:t>
          </a:r>
        </a:p>
        <a:p>
          <a:pPr marL="285750" lvl="1" indent="-285750" algn="l" defTabSz="1289050">
            <a:lnSpc>
              <a:spcPct val="90000"/>
            </a:lnSpc>
            <a:spcBef>
              <a:spcPct val="0"/>
            </a:spcBef>
            <a:spcAft>
              <a:spcPct val="15000"/>
            </a:spcAft>
            <a:buChar char="••"/>
          </a:pPr>
          <a:r>
            <a:rPr lang="en-US" sz="2900" kern="1200" dirty="0">
              <a:solidFill>
                <a:schemeClr val="tx1"/>
              </a:solidFill>
            </a:rPr>
            <a:t>Content Advisor input</a:t>
          </a:r>
        </a:p>
        <a:p>
          <a:pPr marL="285750" lvl="1" indent="-285750" algn="l" defTabSz="1289050">
            <a:lnSpc>
              <a:spcPct val="90000"/>
            </a:lnSpc>
            <a:spcBef>
              <a:spcPct val="0"/>
            </a:spcBef>
            <a:spcAft>
              <a:spcPct val="15000"/>
            </a:spcAft>
            <a:buChar char="••"/>
          </a:pPr>
          <a:r>
            <a:rPr lang="en-US" sz="2900" kern="1200" dirty="0">
              <a:solidFill>
                <a:schemeClr val="tx1"/>
              </a:solidFill>
            </a:rPr>
            <a:t>Drafting framework</a:t>
          </a:r>
        </a:p>
        <a:p>
          <a:pPr marL="285750" lvl="1" indent="-285750" algn="l" defTabSz="1289050">
            <a:lnSpc>
              <a:spcPct val="90000"/>
            </a:lnSpc>
            <a:spcBef>
              <a:spcPct val="0"/>
            </a:spcBef>
            <a:spcAft>
              <a:spcPct val="15000"/>
            </a:spcAft>
            <a:buChar char="••"/>
          </a:pPr>
          <a:endParaRPr lang="en-US" sz="2900" kern="1200" dirty="0"/>
        </a:p>
      </dsp:txBody>
      <dsp:txXfrm>
        <a:off x="3607495" y="1416300"/>
        <a:ext cx="3161624" cy="3283706"/>
      </dsp:txXfrm>
    </dsp:sp>
    <dsp:sp modelId="{2E3B2DB0-6FD5-45C0-816D-6C2D961F00DB}">
      <dsp:nvSpPr>
        <dsp:cNvPr id="0" name=""/>
        <dsp:cNvSpPr/>
      </dsp:nvSpPr>
      <dsp:spPr>
        <a:xfrm>
          <a:off x="7211747" y="300162"/>
          <a:ext cx="3161624" cy="1222612"/>
        </a:xfrm>
        <a:prstGeom prst="rect">
          <a:avLst/>
        </a:prstGeom>
        <a:solidFill>
          <a:schemeClr val="tx2">
            <a:lumMod val="40000"/>
            <a:lumOff val="6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600"/>
            </a:spcAft>
          </a:pPr>
          <a:r>
            <a:rPr lang="en-US" sz="2400" kern="1200" dirty="0">
              <a:solidFill>
                <a:schemeClr val="tx1"/>
              </a:solidFill>
            </a:rPr>
            <a:t>Refinement and Board Approval</a:t>
          </a:r>
        </a:p>
        <a:p>
          <a:pPr lvl="0" algn="ctr" defTabSz="1066800">
            <a:lnSpc>
              <a:spcPct val="90000"/>
            </a:lnSpc>
            <a:spcBef>
              <a:spcPct val="0"/>
            </a:spcBef>
            <a:spcAft>
              <a:spcPct val="35000"/>
            </a:spcAft>
          </a:pPr>
          <a:r>
            <a:rPr lang="en-US" sz="2000" i="1" kern="1200" dirty="0">
              <a:solidFill>
                <a:schemeClr val="tx1"/>
              </a:solidFill>
            </a:rPr>
            <a:t>Feb. 2019 – May 2019</a:t>
          </a:r>
        </a:p>
      </dsp:txBody>
      <dsp:txXfrm>
        <a:off x="7211747" y="300162"/>
        <a:ext cx="3161624" cy="1222612"/>
      </dsp:txXfrm>
    </dsp:sp>
    <dsp:sp modelId="{F0B331DE-EF66-4192-8B78-34045D9B47E2}">
      <dsp:nvSpPr>
        <dsp:cNvPr id="0" name=""/>
        <dsp:cNvSpPr/>
      </dsp:nvSpPr>
      <dsp:spPr>
        <a:xfrm>
          <a:off x="7211747" y="1416300"/>
          <a:ext cx="3161624" cy="328370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tx1"/>
              </a:solidFill>
            </a:rPr>
            <a:t>Review Draft</a:t>
          </a:r>
        </a:p>
        <a:p>
          <a:pPr marL="285750" lvl="1" indent="-285750" algn="l" defTabSz="1289050">
            <a:lnSpc>
              <a:spcPct val="90000"/>
            </a:lnSpc>
            <a:spcBef>
              <a:spcPct val="0"/>
            </a:spcBef>
            <a:spcAft>
              <a:spcPct val="15000"/>
            </a:spcAft>
            <a:buChar char="••"/>
          </a:pPr>
          <a:r>
            <a:rPr lang="en-US" sz="2900" kern="1200" dirty="0">
              <a:solidFill>
                <a:schemeClr val="tx1"/>
              </a:solidFill>
            </a:rPr>
            <a:t>Public comment</a:t>
          </a:r>
        </a:p>
        <a:p>
          <a:pPr marL="285750" lvl="1" indent="-285750" algn="l" defTabSz="1289050">
            <a:lnSpc>
              <a:spcPct val="90000"/>
            </a:lnSpc>
            <a:spcBef>
              <a:spcPct val="0"/>
            </a:spcBef>
            <a:spcAft>
              <a:spcPct val="15000"/>
            </a:spcAft>
            <a:buChar char="••"/>
          </a:pPr>
          <a:r>
            <a:rPr lang="en-US" sz="2900" kern="1200" dirty="0">
              <a:solidFill>
                <a:schemeClr val="tx1"/>
              </a:solidFill>
            </a:rPr>
            <a:t>Board discussion and vote </a:t>
          </a:r>
        </a:p>
      </dsp:txBody>
      <dsp:txXfrm>
        <a:off x="7211747" y="1416300"/>
        <a:ext cx="3161624" cy="32837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2019/1/4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2019/1/4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17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r>
              <a:rPr lang="en-US" baseline="0" dirty="0"/>
              <a:t> Each content standard works to support one of the practices. Here is an example of the content standards that supports the generating ideas practice in each discipline standard in 3-4</a:t>
            </a:r>
            <a:r>
              <a:rPr lang="en-US" baseline="30000" dirty="0"/>
              <a:t>th</a:t>
            </a:r>
            <a:r>
              <a:rPr lang="en-US" baseline="0" dirty="0"/>
              <a:t> grade.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56083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You can see that in this standard students are exploring the artistic elements in each discipline,</a:t>
            </a:r>
            <a:r>
              <a:rPr lang="en-US" baseline="0" dirty="0"/>
              <a:t> such as meter, color, level, or interactivity.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35516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08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348cc33f2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348cc33f2_0_7:notes"/>
          <p:cNvSpPr txBox="1">
            <a:spLocks noGrp="1"/>
          </p:cNvSpPr>
          <p:nvPr>
            <p:ph type="body" idx="1"/>
          </p:nvPr>
        </p:nvSpPr>
        <p:spPr>
          <a:xfrm>
            <a:off x="701040" y="4473892"/>
            <a:ext cx="5608200" cy="36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89" name="Google Shape;89;g3348cc33f2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73865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6393f9b37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6393f9b37_0_0:notes"/>
          <p:cNvSpPr txBox="1">
            <a:spLocks noGrp="1"/>
          </p:cNvSpPr>
          <p:nvPr>
            <p:ph type="body" idx="1"/>
          </p:nvPr>
        </p:nvSpPr>
        <p:spPr>
          <a:xfrm>
            <a:off x="701040" y="4473892"/>
            <a:ext cx="5608200" cy="36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46393f9b37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997250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48cc33f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348cc33f2_0_0:notes"/>
          <p:cNvSpPr txBox="1">
            <a:spLocks noGrp="1"/>
          </p:cNvSpPr>
          <p:nvPr>
            <p:ph type="body" idx="1"/>
          </p:nvPr>
        </p:nvSpPr>
        <p:spPr>
          <a:xfrm>
            <a:off x="701040" y="4473892"/>
            <a:ext cx="5608200" cy="36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3348cc33f2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45314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10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RN</a:t>
            </a:r>
          </a:p>
          <a:p>
            <a:r>
              <a:rPr lang="en-US" sz="1200" kern="1200" dirty="0">
                <a:solidFill>
                  <a:schemeClr val="tx1"/>
                </a:solidFill>
                <a:effectLst/>
                <a:latin typeface="+mn-lt"/>
                <a:ea typeface="+mn-ea"/>
                <a:cs typeface="+mn-cs"/>
              </a:rPr>
              <a:t>The review process began in October of 2017 and will culminate with a revised Arts Framework in the spring of 2019. Department of Elementary and Secondary Education (DESE) staff are conducting the review process in three phases: </a:t>
            </a:r>
          </a:p>
          <a:p>
            <a:r>
              <a:rPr lang="en-US" sz="1200" kern="1200" dirty="0">
                <a:solidFill>
                  <a:schemeClr val="tx1"/>
                </a:solidFill>
                <a:effectLst/>
                <a:latin typeface="+mn-lt"/>
                <a:ea typeface="+mn-ea"/>
                <a:cs typeface="+mn-cs"/>
              </a:rPr>
              <a:t> </a:t>
            </a:r>
          </a:p>
          <a:p>
            <a:pPr lvl="0"/>
            <a:r>
              <a:rPr lang="en-US" sz="1200" u="none" strike="noStrike" kern="1200" dirty="0">
                <a:solidFill>
                  <a:schemeClr val="tx1"/>
                </a:solidFill>
                <a:effectLst/>
                <a:latin typeface="+mn-lt"/>
                <a:ea typeface="+mn-ea"/>
                <a:cs typeface="+mn-cs"/>
              </a:rPr>
              <a:t>Preparation (October  2017- May 2018), </a:t>
            </a:r>
          </a:p>
          <a:p>
            <a:pPr lvl="0"/>
            <a:r>
              <a:rPr lang="en-US" sz="1200" u="none" strike="noStrike" kern="1200" dirty="0">
                <a:solidFill>
                  <a:schemeClr val="tx1"/>
                </a:solidFill>
                <a:effectLst/>
                <a:latin typeface="+mn-lt"/>
                <a:ea typeface="+mn-ea"/>
                <a:cs typeface="+mn-cs"/>
              </a:rPr>
              <a:t>Writing and revising (June 2018- January 2019), and </a:t>
            </a:r>
          </a:p>
          <a:p>
            <a:pPr lvl="0"/>
            <a:r>
              <a:rPr lang="en-US" sz="1200" u="none" strike="noStrike" kern="1200" dirty="0">
                <a:solidFill>
                  <a:schemeClr val="tx1"/>
                </a:solidFill>
                <a:effectLst/>
                <a:latin typeface="+mn-lt"/>
                <a:ea typeface="+mn-ea"/>
                <a:cs typeface="+mn-cs"/>
              </a:rPr>
              <a:t>Refinement and Board Approval (February 2019- May 2019).</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12872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Creativity: </a:t>
            </a:r>
            <a:r>
              <a:rPr lang="en-US" sz="1200" kern="1200" dirty="0">
                <a:solidFill>
                  <a:schemeClr val="tx1"/>
                </a:solidFill>
                <a:effectLst/>
                <a:latin typeface="+mn-lt"/>
                <a:ea typeface="+mn-ea"/>
                <a:cs typeface="+mn-cs"/>
              </a:rPr>
              <a:t>81 percent of American corporate leaders say that “creativity is an essential skill for the 21st century work force, but is the most lacking.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a:t>
            </a:r>
            <a:r>
              <a:rPr lang="en-US" sz="1200" kern="1200" baseline="0" dirty="0">
                <a:solidFill>
                  <a:schemeClr val="tx1"/>
                </a:solidFill>
                <a:effectLst/>
                <a:latin typeface="+mn-lt"/>
                <a:ea typeface="+mn-ea"/>
                <a:cs typeface="+mn-cs"/>
              </a:rPr>
              <a:t> Many disciplines focus on communication, but art is unique is several ways. Most importantly - 1. focusing on hard to discuss ideas – 2. much art is designed to capture your attention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Collaboration and Leadership: This is an authentic opportunity to include SEL. Especially in ensemble work, there is a great opportunity for student leadership. This is one of the aspects of the frameworks that encourages a shift in current practice- by providing more opportunity for students to lead musical ensembles, direct play and organize art installations.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Cultural awareness: This is two fold – one being aware of the history and connotation of current images, ideas, and sounds in our society – but also provides an authentic opportunity to embrace the cultures of students who may not see schools as representing their communities.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09662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Highlighting</a:t>
            </a:r>
            <a:r>
              <a:rPr lang="en-US" baseline="0" dirty="0"/>
              <a:t> three</a:t>
            </a:r>
          </a:p>
          <a:p>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Art isn’t just about creation – it is about creation with purpose. Mastering techniques or performing works are simply means to the end – an artist is trying to either evoke, express, or communicate. Art programs need to keep this front and center – throughout all of the curriculum.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Relevance to students is critical – and this is probably the most difficult guiding principle, and I would argue most important. Students already have rich experiences with art – and art programming needs to embrace this, the goal of art education is to make students able to evoke, express, and communicate – we need to find more opportunities for students to do this authentically – this may mean students write country songs, analyze memes, or perform spoken word works.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Connected to other disciplines – so a theatre teacher can help students make a presentation capture the audience’s attention. But this also means, using math to understand meter, or understanding the historical context of art.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01248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Creativity: </a:t>
            </a:r>
            <a:r>
              <a:rPr lang="en-US" sz="1200" kern="1200" dirty="0">
                <a:solidFill>
                  <a:schemeClr val="tx1"/>
                </a:solidFill>
                <a:effectLst/>
                <a:latin typeface="+mn-lt"/>
                <a:ea typeface="+mn-ea"/>
                <a:cs typeface="+mn-cs"/>
              </a:rPr>
              <a:t>81 percent of American corporate leaders say that “creativity is an essential skill for the 21st century work force, but is the most lacking.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a:t>
            </a:r>
            <a:r>
              <a:rPr lang="en-US" sz="1200" kern="1200" baseline="0" dirty="0">
                <a:solidFill>
                  <a:schemeClr val="tx1"/>
                </a:solidFill>
                <a:effectLst/>
                <a:latin typeface="+mn-lt"/>
                <a:ea typeface="+mn-ea"/>
                <a:cs typeface="+mn-cs"/>
              </a:rPr>
              <a:t> Many disciplines focus on communication, but art is unique is several ways. Most importantly - 1. focusing on hard to discuss ideas – 2. much art is designed to capture your attention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Collaboration and Leadership: This is an authentic opportunity to include SEL. Especially in ensemble work, there is a great opportunity for student leadership. This is one of the aspects of the frameworks that encourages a shift in current practice- by providing more opportunity for students to lead musical ensembles, direct play and organize art installations.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Cultural awareness: This is two fold – one being aware of the history and connotation of current images, ideas, and sounds in our society – but also provides an authentic opportunity to embrace the cultures of students who may not see schools as representing their communities.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52436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Dawn: The Arts Frameworks are organized around four types of practices,</a:t>
            </a:r>
            <a:r>
              <a:rPr lang="en-US" baseline="0" dirty="0"/>
              <a:t> aligned to the national standards. They are Creating, Presenting (or performing), Responding and Connecting.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7178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Dawn: For example, when</a:t>
            </a:r>
            <a:r>
              <a:rPr lang="en-US" baseline="0" dirty="0"/>
              <a:t> creating an artistic work, student generate, organize, and refine their artistic ideas. Over their preK-12 education, students continue to grow and improve these skills of generating, organizing and revising artistic ideas. Similarly, students develop skills in presenting and performing works, responding to artistic works from peers and masters, and making connections between art, culture, and self.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19482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Creativity: </a:t>
            </a:r>
            <a:r>
              <a:rPr lang="en-US" sz="1200" kern="1200" dirty="0">
                <a:solidFill>
                  <a:schemeClr val="tx1"/>
                </a:solidFill>
                <a:effectLst/>
                <a:latin typeface="+mn-lt"/>
                <a:ea typeface="+mn-ea"/>
                <a:cs typeface="+mn-cs"/>
              </a:rPr>
              <a:t>81 percent of American corporate leaders say that “creativity is an essential skill for the 21st century work force, but is the most lacking.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a:t>
            </a:r>
            <a:r>
              <a:rPr lang="en-US" sz="1200" kern="1200" baseline="0" dirty="0">
                <a:solidFill>
                  <a:schemeClr val="tx1"/>
                </a:solidFill>
                <a:effectLst/>
                <a:latin typeface="+mn-lt"/>
                <a:ea typeface="+mn-ea"/>
                <a:cs typeface="+mn-cs"/>
              </a:rPr>
              <a:t> Many disciplines focus on communication, but art is unique is several ways. Most importantly - 1. focusing on hard to discuss ideas – 2. much art is designed to capture your attention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Collaboration and Leadership: This is an authentic opportunity to include SEL. Especially in ensemble work, there is a great opportunity for student leadership. This is one of the aspects of the frameworks that encourages a shift in current practice- by providing more opportunity for students to lead musical ensembles, direct play and organize art installations.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Cultural awareness: This is two fold – one being aware of the history and connotation of current images, ideas, and sounds in our society – but also provides an authentic opportunity to embrace the cultures of students who may not see schools as representing their communities.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41708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The</a:t>
            </a:r>
            <a:r>
              <a:rPr lang="en-US" baseline="0" dirty="0"/>
              <a:t> standards are organized in five disciplines and in grade pairs for preK-8</a:t>
            </a:r>
            <a:r>
              <a:rPr lang="en-US" baseline="30000" dirty="0"/>
              <a:t>th</a:t>
            </a:r>
            <a:r>
              <a:rPr lang="en-US" baseline="0" dirty="0"/>
              <a:t> and in courses for High School (foundation, proficient, advanced).</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203326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two columns">
  <p:cSld name="1_Text- two columns">
    <p:spTree>
      <p:nvGrpSpPr>
        <p:cNvPr id="1" name="Shape 54"/>
        <p:cNvGrpSpPr/>
        <p:nvPr/>
      </p:nvGrpSpPr>
      <p:grpSpPr>
        <a:xfrm>
          <a:off x="0" y="0"/>
          <a:ext cx="0" cy="0"/>
          <a:chOff x="0" y="0"/>
          <a:chExt cx="0" cy="0"/>
        </a:xfrm>
      </p:grpSpPr>
      <p:pic>
        <p:nvPicPr>
          <p:cNvPr id="55" name="Google Shape;55;p9"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Quattrocento Sans"/>
                <a:ea typeface="Quattrocento Sans"/>
                <a:cs typeface="Quattrocento Sans"/>
                <a:sym typeface="Quattrocento Sans"/>
              </a:defRPr>
            </a:lvl1pPr>
            <a:lvl2pPr marL="0" marR="0" lvl="1" indent="0" algn="r" rtl="0">
              <a:spcBef>
                <a:spcPts val="0"/>
              </a:spcBef>
              <a:buNone/>
              <a:defRPr sz="1200">
                <a:solidFill>
                  <a:schemeClr val="dk1"/>
                </a:solidFill>
                <a:latin typeface="Quattrocento Sans"/>
                <a:ea typeface="Quattrocento Sans"/>
                <a:cs typeface="Quattrocento Sans"/>
                <a:sym typeface="Quattrocento Sans"/>
              </a:defRPr>
            </a:lvl2pPr>
            <a:lvl3pPr marL="0" marR="0" lvl="2" indent="0" algn="r" rtl="0">
              <a:spcBef>
                <a:spcPts val="0"/>
              </a:spcBef>
              <a:buNone/>
              <a:defRPr sz="1200">
                <a:solidFill>
                  <a:schemeClr val="dk1"/>
                </a:solidFill>
                <a:latin typeface="Quattrocento Sans"/>
                <a:ea typeface="Quattrocento Sans"/>
                <a:cs typeface="Quattrocento Sans"/>
                <a:sym typeface="Quattrocento Sans"/>
              </a:defRPr>
            </a:lvl3pPr>
            <a:lvl4pPr marL="0" marR="0" lvl="3" indent="0" algn="r" rtl="0">
              <a:spcBef>
                <a:spcPts val="0"/>
              </a:spcBef>
              <a:buNone/>
              <a:defRPr sz="1200">
                <a:solidFill>
                  <a:schemeClr val="dk1"/>
                </a:solidFill>
                <a:latin typeface="Quattrocento Sans"/>
                <a:ea typeface="Quattrocento Sans"/>
                <a:cs typeface="Quattrocento Sans"/>
                <a:sym typeface="Quattrocento Sans"/>
              </a:defRPr>
            </a:lvl4pPr>
            <a:lvl5pPr marL="0" marR="0" lvl="4" indent="0" algn="r" rtl="0">
              <a:spcBef>
                <a:spcPts val="0"/>
              </a:spcBef>
              <a:buNone/>
              <a:defRPr sz="1200">
                <a:solidFill>
                  <a:schemeClr val="dk1"/>
                </a:solidFill>
                <a:latin typeface="Quattrocento Sans"/>
                <a:ea typeface="Quattrocento Sans"/>
                <a:cs typeface="Quattrocento Sans"/>
                <a:sym typeface="Quattrocento Sans"/>
              </a:defRPr>
            </a:lvl5pPr>
            <a:lvl6pPr marL="0" marR="0" lvl="5" indent="0" algn="r" rtl="0">
              <a:spcBef>
                <a:spcPts val="0"/>
              </a:spcBef>
              <a:buNone/>
              <a:defRPr sz="1200">
                <a:solidFill>
                  <a:schemeClr val="dk1"/>
                </a:solidFill>
                <a:latin typeface="Quattrocento Sans"/>
                <a:ea typeface="Quattrocento Sans"/>
                <a:cs typeface="Quattrocento Sans"/>
                <a:sym typeface="Quattrocento Sans"/>
              </a:defRPr>
            </a:lvl6pPr>
            <a:lvl7pPr marL="0" marR="0" lvl="6" indent="0" algn="r" rtl="0">
              <a:spcBef>
                <a:spcPts val="0"/>
              </a:spcBef>
              <a:buNone/>
              <a:defRPr sz="1200">
                <a:solidFill>
                  <a:schemeClr val="dk1"/>
                </a:solidFill>
                <a:latin typeface="Quattrocento Sans"/>
                <a:ea typeface="Quattrocento Sans"/>
                <a:cs typeface="Quattrocento Sans"/>
                <a:sym typeface="Quattrocento Sans"/>
              </a:defRPr>
            </a:lvl7pPr>
            <a:lvl8pPr marL="0" marR="0" lvl="7" indent="0" algn="r" rtl="0">
              <a:spcBef>
                <a:spcPts val="0"/>
              </a:spcBef>
              <a:buNone/>
              <a:defRPr sz="1200">
                <a:solidFill>
                  <a:schemeClr val="dk1"/>
                </a:solidFill>
                <a:latin typeface="Quattrocento Sans"/>
                <a:ea typeface="Quattrocento Sans"/>
                <a:cs typeface="Quattrocento Sans"/>
                <a:sym typeface="Quattrocento Sans"/>
              </a:defRPr>
            </a:lvl8pPr>
            <a:lvl9pPr marL="0" marR="0" lvl="8" indent="0" algn="r" rtl="0">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9"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8" name="Google Shape;58;p9"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9" name="Google Shape;59;p9"/>
          <p:cNvSpPr txBox="1">
            <a:spLocks noGrp="1"/>
          </p:cNvSpPr>
          <p:nvPr>
            <p:ph type="body" idx="1"/>
          </p:nvPr>
        </p:nvSpPr>
        <p:spPr>
          <a:xfrm>
            <a:off x="435429" y="2189408"/>
            <a:ext cx="5452057" cy="3799267"/>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1000"/>
              </a:spcBef>
              <a:spcAft>
                <a:spcPts val="0"/>
              </a:spcAft>
              <a:buClr>
                <a:srgbClr val="E38526"/>
              </a:buClr>
              <a:buSzPts val="2800"/>
              <a:buFont typeface="Arial"/>
              <a:buChar char="•"/>
              <a:defRPr sz="2800" b="0" i="0" u="none" strike="noStrike" cap="none">
                <a:solidFill>
                  <a:srgbClr val="101D34"/>
                </a:solidFill>
                <a:latin typeface="Quattrocento Sans"/>
                <a:ea typeface="Quattrocento Sans"/>
                <a:cs typeface="Quattrocento Sans"/>
                <a:sym typeface="Quattrocento Sans"/>
              </a:defRPr>
            </a:lvl1pPr>
            <a:lvl2pPr marL="914400" marR="0" lvl="1" indent="-381000" algn="l" rtl="0">
              <a:lnSpc>
                <a:spcPct val="100000"/>
              </a:lnSpc>
              <a:spcBef>
                <a:spcPts val="500"/>
              </a:spcBef>
              <a:spcAft>
                <a:spcPts val="0"/>
              </a:spcAft>
              <a:buClr>
                <a:srgbClr val="E38526"/>
              </a:buClr>
              <a:buSzPts val="2400"/>
              <a:buFont typeface="Courier New"/>
              <a:buChar char="o"/>
              <a:defRPr sz="2400" b="0" i="0" u="none" strike="noStrike" cap="none">
                <a:solidFill>
                  <a:srgbClr val="101D34"/>
                </a:solidFill>
                <a:latin typeface="Quattrocento Sans"/>
                <a:ea typeface="Quattrocento Sans"/>
                <a:cs typeface="Quattrocento Sans"/>
                <a:sym typeface="Quattrocento Sans"/>
              </a:defRPr>
            </a:lvl2pPr>
            <a:lvl3pPr marL="1371600" marR="0" lvl="2" indent="-355600" algn="l" rtl="0">
              <a:lnSpc>
                <a:spcPct val="10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3pPr>
            <a:lvl4pPr marL="1828800" marR="0" lvl="3" indent="-342900" algn="l" rtl="0">
              <a:lnSpc>
                <a:spcPct val="10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4pPr>
            <a:lvl5pPr marL="2286000" marR="0" lvl="4" indent="-342900" algn="l" rtl="0">
              <a:lnSpc>
                <a:spcPct val="10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0" name="Google Shape;60;p9"/>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rgbClr val="E38526"/>
              </a:buClr>
              <a:buSzPts val="2800"/>
              <a:buFont typeface="Arial"/>
              <a:buNone/>
              <a:defRPr sz="2800" b="1" i="0" u="none" strike="noStrike" cap="none">
                <a:solidFill>
                  <a:schemeClr val="lt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rgbClr val="E38526"/>
              </a:buClr>
              <a:buSzPts val="2000"/>
              <a:buFont typeface="Courier New"/>
              <a:buNone/>
              <a:defRPr sz="2000" b="1" i="0" u="none" strike="noStrike" cap="none">
                <a:solidFill>
                  <a:srgbClr val="101D34"/>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rgbClr val="E38526"/>
              </a:buClr>
              <a:buSzPts val="1800"/>
              <a:buFont typeface="Noto Sans Symbols"/>
              <a:buNone/>
              <a:defRPr sz="1800" b="1" i="0" u="none" strike="noStrike" cap="none">
                <a:solidFill>
                  <a:srgbClr val="101D34"/>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rgbClr val="E38526"/>
              </a:buClr>
              <a:buSzPts val="1600"/>
              <a:buFont typeface="Noto Sans Symbols"/>
              <a:buNone/>
              <a:defRPr sz="1600" b="1" i="0" u="none" strike="noStrike" cap="none">
                <a:solidFill>
                  <a:srgbClr val="101D34"/>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rgbClr val="E38526"/>
              </a:buClr>
              <a:buSzPts val="1600"/>
              <a:buFont typeface="Noto Sans Symbols"/>
              <a:buNone/>
              <a:defRPr sz="1600" b="1" i="0" u="none" strike="noStrike" cap="none">
                <a:solidFill>
                  <a:srgbClr val="101D34"/>
                </a:solidFill>
                <a:latin typeface="Quattrocento Sans"/>
                <a:ea typeface="Quattrocento Sans"/>
                <a:cs typeface="Quattrocento Sans"/>
                <a:sym typeface="Quattrocento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9pPr>
          </a:lstStyle>
          <a:p>
            <a:endParaRPr/>
          </a:p>
        </p:txBody>
      </p:sp>
      <p:sp>
        <p:nvSpPr>
          <p:cNvPr id="61" name="Google Shape;61;p9"/>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rgbClr val="E38526"/>
              </a:buClr>
              <a:buSzPts val="2800"/>
              <a:buFont typeface="Arial"/>
              <a:buNone/>
              <a:defRPr sz="2800" b="1" i="0" u="none" strike="noStrike" cap="none">
                <a:solidFill>
                  <a:schemeClr val="lt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rgbClr val="E38526"/>
              </a:buClr>
              <a:buSzPts val="2000"/>
              <a:buFont typeface="Courier New"/>
              <a:buNone/>
              <a:defRPr sz="2000" b="1" i="0" u="none" strike="noStrike" cap="none">
                <a:solidFill>
                  <a:srgbClr val="101D34"/>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rgbClr val="E38526"/>
              </a:buClr>
              <a:buSzPts val="1800"/>
              <a:buFont typeface="Noto Sans Symbols"/>
              <a:buNone/>
              <a:defRPr sz="1800" b="1" i="0" u="none" strike="noStrike" cap="none">
                <a:solidFill>
                  <a:srgbClr val="101D34"/>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rgbClr val="E38526"/>
              </a:buClr>
              <a:buSzPts val="1600"/>
              <a:buFont typeface="Noto Sans Symbols"/>
              <a:buNone/>
              <a:defRPr sz="1600" b="1" i="0" u="none" strike="noStrike" cap="none">
                <a:solidFill>
                  <a:srgbClr val="101D34"/>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rgbClr val="E38526"/>
              </a:buClr>
              <a:buSzPts val="1600"/>
              <a:buFont typeface="Noto Sans Symbols"/>
              <a:buNone/>
              <a:defRPr sz="1600" b="1" i="0" u="none" strike="noStrike" cap="none">
                <a:solidFill>
                  <a:srgbClr val="101D34"/>
                </a:solidFill>
                <a:latin typeface="Quattrocento Sans"/>
                <a:ea typeface="Quattrocento Sans"/>
                <a:cs typeface="Quattrocento Sans"/>
                <a:sym typeface="Quattrocento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attrocento Sans"/>
                <a:ea typeface="Quattrocento Sans"/>
                <a:cs typeface="Quattrocento Sans"/>
                <a:sym typeface="Quattrocento Sans"/>
              </a:defRPr>
            </a:lvl9pPr>
          </a:lstStyle>
          <a:p>
            <a:endParaRPr/>
          </a:p>
        </p:txBody>
      </p:sp>
      <p:sp>
        <p:nvSpPr>
          <p:cNvPr id="62" name="Google Shape;62;p9"/>
          <p:cNvSpPr txBox="1">
            <a:spLocks noGrp="1"/>
          </p:cNvSpPr>
          <p:nvPr>
            <p:ph type="title"/>
          </p:nvPr>
        </p:nvSpPr>
        <p:spPr>
          <a:xfrm>
            <a:off x="567743" y="288925"/>
            <a:ext cx="11433757" cy="679905"/>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3000"/>
              <a:buFont typeface="Quattrocento Sans"/>
              <a:buNone/>
              <a:defRPr sz="3000" b="0" i="0" u="none" strike="noStrike" cap="none">
                <a:solidFill>
                  <a:schemeClr val="lt1"/>
                </a:solidFill>
                <a:latin typeface="Quattrocento Sans"/>
                <a:ea typeface="Quattrocento Sans"/>
                <a:cs typeface="Quattrocento Sans"/>
                <a:sym typeface="Quattrocento San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9"/>
          <p:cNvSpPr txBox="1"/>
          <p:nvPr/>
        </p:nvSpPr>
        <p:spPr>
          <a:xfrm>
            <a:off x="250371" y="6352143"/>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sz="1200">
              <a:solidFill>
                <a:srgbClr val="8A8FA0"/>
              </a:solidFill>
              <a:latin typeface="Quattrocento Sans"/>
              <a:ea typeface="Quattrocento Sans"/>
              <a:cs typeface="Quattrocento Sans"/>
              <a:sym typeface="Quattrocento Sans"/>
            </a:endParaRPr>
          </a:p>
        </p:txBody>
      </p:sp>
      <p:sp>
        <p:nvSpPr>
          <p:cNvPr id="64" name="Google Shape;64;p9"/>
          <p:cNvSpPr txBox="1">
            <a:spLocks noGrp="1"/>
          </p:cNvSpPr>
          <p:nvPr>
            <p:ph type="body" idx="4"/>
          </p:nvPr>
        </p:nvSpPr>
        <p:spPr>
          <a:xfrm>
            <a:off x="6313713" y="2204358"/>
            <a:ext cx="5452057" cy="3799267"/>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1000"/>
              </a:spcBef>
              <a:spcAft>
                <a:spcPts val="0"/>
              </a:spcAft>
              <a:buClr>
                <a:srgbClr val="E38526"/>
              </a:buClr>
              <a:buSzPts val="2800"/>
              <a:buFont typeface="Arial"/>
              <a:buChar char="•"/>
              <a:defRPr sz="2800" b="0" i="0" u="none" strike="noStrike" cap="none">
                <a:solidFill>
                  <a:srgbClr val="101D34"/>
                </a:solidFill>
                <a:latin typeface="Quattrocento Sans"/>
                <a:ea typeface="Quattrocento Sans"/>
                <a:cs typeface="Quattrocento Sans"/>
                <a:sym typeface="Quattrocento Sans"/>
              </a:defRPr>
            </a:lvl1pPr>
            <a:lvl2pPr marL="914400" marR="0" lvl="1" indent="-381000" algn="l" rtl="0">
              <a:lnSpc>
                <a:spcPct val="100000"/>
              </a:lnSpc>
              <a:spcBef>
                <a:spcPts val="500"/>
              </a:spcBef>
              <a:spcAft>
                <a:spcPts val="0"/>
              </a:spcAft>
              <a:buClr>
                <a:srgbClr val="E38526"/>
              </a:buClr>
              <a:buSzPts val="2400"/>
              <a:buFont typeface="Courier New"/>
              <a:buChar char="o"/>
              <a:defRPr sz="2400" b="0" i="0" u="none" strike="noStrike" cap="none">
                <a:solidFill>
                  <a:srgbClr val="101D34"/>
                </a:solidFill>
                <a:latin typeface="Quattrocento Sans"/>
                <a:ea typeface="Quattrocento Sans"/>
                <a:cs typeface="Quattrocento Sans"/>
                <a:sym typeface="Quattrocento Sans"/>
              </a:defRPr>
            </a:lvl2pPr>
            <a:lvl3pPr marL="1371600" marR="0" lvl="2" indent="-355600" algn="l" rtl="0">
              <a:lnSpc>
                <a:spcPct val="10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3pPr>
            <a:lvl4pPr marL="1828800" marR="0" lvl="3" indent="-342900" algn="l" rtl="0">
              <a:lnSpc>
                <a:spcPct val="10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4pPr>
            <a:lvl5pPr marL="2286000" marR="0" lvl="4" indent="-342900" algn="l" rtl="0">
              <a:lnSpc>
                <a:spcPct val="10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extLst>
      <p:ext uri="{BB962C8B-B14F-4D97-AF65-F5344CB8AC3E}">
        <p14:creationId xmlns:p14="http://schemas.microsoft.com/office/powerpoint/2010/main" val="95141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1/4/2019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maps/d/edit?mid=1B2FW_KaMdVSU2YTZDSp8Rd8aJH-bVlcz&amp;ll=42.23736753186847,-71.6700538&amp;z=9"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latin typeface="Segoe SemiBold" panose="020B0703040204020203" pitchFamily="34" charset="0"/>
                <a:cs typeface="Segoe SemiBold" panose="020B0703040204020203" pitchFamily="34" charset="0"/>
              </a:rPr>
              <a:t>Center for Instructional Support</a:t>
            </a:r>
            <a:endParaRPr lang="en-US" dirty="0"/>
          </a:p>
        </p:txBody>
      </p:sp>
      <p:sp>
        <p:nvSpPr>
          <p:cNvPr id="3" name="Subtitle 2"/>
          <p:cNvSpPr>
            <a:spLocks noGrp="1"/>
          </p:cNvSpPr>
          <p:nvPr>
            <p:ph type="subTitle" idx="1"/>
          </p:nvPr>
        </p:nvSpPr>
        <p:spPr/>
        <p:txBody>
          <a:bodyPr/>
          <a:lstStyle/>
          <a:p>
            <a:r>
              <a:rPr lang="en-US" altLang="zh-CN" dirty="0"/>
              <a:t>MA Board of Elementary and Secondary Education</a:t>
            </a: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Practices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grpSp>
        <p:nvGrpSpPr>
          <p:cNvPr id="24" name="Group 23" descr="Creating&#10;Presenting&#10;Responding&#10;Connecting"/>
          <p:cNvGrpSpPr/>
          <p:nvPr/>
        </p:nvGrpSpPr>
        <p:grpSpPr>
          <a:xfrm>
            <a:off x="567743" y="1276350"/>
            <a:ext cx="11219534" cy="4914901"/>
            <a:chOff x="567743" y="1276350"/>
            <a:chExt cx="11219534" cy="4914901"/>
          </a:xfrm>
        </p:grpSpPr>
        <p:grpSp>
          <p:nvGrpSpPr>
            <p:cNvPr id="8" name="Group 7"/>
            <p:cNvGrpSpPr/>
            <p:nvPr/>
          </p:nvGrpSpPr>
          <p:grpSpPr>
            <a:xfrm>
              <a:off x="571634" y="1276350"/>
              <a:ext cx="5386343" cy="2343151"/>
              <a:chOff x="571635" y="1507160"/>
              <a:chExt cx="6908254" cy="2228738"/>
            </a:xfrm>
          </p:grpSpPr>
          <p:sp>
            <p:nvSpPr>
              <p:cNvPr id="9" name="Freeform 8"/>
              <p:cNvSpPr/>
              <p:nvPr/>
            </p:nvSpPr>
            <p:spPr>
              <a:xfrm>
                <a:off x="571635" y="1507160"/>
                <a:ext cx="6908254" cy="670433"/>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chemeClr val="accent1">
                  <a:lumMod val="40000"/>
                  <a:lumOff val="60000"/>
                </a:schemeClr>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Creating</a:t>
                </a:r>
                <a:endParaRPr lang="en-US" sz="2400" b="1" i="1" kern="1200" dirty="0">
                  <a:solidFill>
                    <a:schemeClr val="tx1"/>
                  </a:solidFill>
                </a:endParaRPr>
              </a:p>
            </p:txBody>
          </p:sp>
          <p:sp>
            <p:nvSpPr>
              <p:cNvPr id="10" name="Freeform 9"/>
              <p:cNvSpPr/>
              <p:nvPr/>
            </p:nvSpPr>
            <p:spPr>
              <a:xfrm>
                <a:off x="571635" y="2177594"/>
                <a:ext cx="6908254" cy="1558304"/>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chemeClr val="accent1">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endParaRPr lang="en-US" sz="2800" kern="1200" dirty="0">
                  <a:solidFill>
                    <a:schemeClr val="tx1"/>
                  </a:solidFill>
                </a:endParaRPr>
              </a:p>
            </p:txBody>
          </p:sp>
        </p:grpSp>
        <p:sp>
          <p:nvSpPr>
            <p:cNvPr id="18" name="Freeform 17"/>
            <p:cNvSpPr/>
            <p:nvPr/>
          </p:nvSpPr>
          <p:spPr>
            <a:xfrm>
              <a:off x="6400934" y="1276350"/>
              <a:ext cx="5386343" cy="704850"/>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rgbClr val="FF5C4F"/>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Presenting</a:t>
              </a:r>
              <a:endParaRPr lang="en-US" sz="2400" b="1" i="1" kern="1200" dirty="0">
                <a:solidFill>
                  <a:schemeClr val="tx1"/>
                </a:solidFill>
              </a:endParaRPr>
            </a:p>
          </p:txBody>
        </p:sp>
        <p:sp>
          <p:nvSpPr>
            <p:cNvPr id="19" name="Freeform 18"/>
            <p:cNvSpPr/>
            <p:nvPr/>
          </p:nvSpPr>
          <p:spPr>
            <a:xfrm>
              <a:off x="6400934" y="1981201"/>
              <a:ext cx="5386343" cy="1638300"/>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rgbClr val="FFC9C9">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endParaRPr lang="en-US" sz="2800" kern="1200" dirty="0">
                <a:solidFill>
                  <a:schemeClr val="tx1"/>
                </a:solidFill>
              </a:endParaRPr>
            </a:p>
          </p:txBody>
        </p:sp>
        <p:sp>
          <p:nvSpPr>
            <p:cNvPr id="20" name="Freeform 19"/>
            <p:cNvSpPr/>
            <p:nvPr/>
          </p:nvSpPr>
          <p:spPr>
            <a:xfrm>
              <a:off x="571634" y="3848100"/>
              <a:ext cx="5386343" cy="704850"/>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rgbClr val="00CC5C"/>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Responding</a:t>
              </a:r>
              <a:endParaRPr lang="en-US" sz="2400" b="1" i="1" kern="1200" dirty="0">
                <a:solidFill>
                  <a:schemeClr val="tx1"/>
                </a:solidFill>
              </a:endParaRPr>
            </a:p>
          </p:txBody>
        </p:sp>
        <p:sp>
          <p:nvSpPr>
            <p:cNvPr id="21" name="Freeform 20"/>
            <p:cNvSpPr/>
            <p:nvPr/>
          </p:nvSpPr>
          <p:spPr>
            <a:xfrm>
              <a:off x="567743" y="4552950"/>
              <a:ext cx="5386343" cy="1638300"/>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rgbClr val="B6F9A1">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endParaRPr lang="en-US" sz="2800" kern="1200" dirty="0">
                <a:solidFill>
                  <a:schemeClr val="tx1"/>
                </a:solidFill>
              </a:endParaRPr>
            </a:p>
          </p:txBody>
        </p:sp>
        <p:sp>
          <p:nvSpPr>
            <p:cNvPr id="22" name="Freeform 21"/>
            <p:cNvSpPr/>
            <p:nvPr/>
          </p:nvSpPr>
          <p:spPr>
            <a:xfrm>
              <a:off x="6400934" y="3848100"/>
              <a:ext cx="5386343" cy="704850"/>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rgbClr val="F1A33B"/>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Connecting</a:t>
              </a:r>
              <a:endParaRPr lang="en-US" sz="2400" b="1" i="1" kern="1200" dirty="0">
                <a:solidFill>
                  <a:schemeClr val="tx1"/>
                </a:solidFill>
              </a:endParaRPr>
            </a:p>
          </p:txBody>
        </p:sp>
        <p:sp>
          <p:nvSpPr>
            <p:cNvPr id="23" name="Freeform 22"/>
            <p:cNvSpPr/>
            <p:nvPr/>
          </p:nvSpPr>
          <p:spPr>
            <a:xfrm>
              <a:off x="6400934" y="4552951"/>
              <a:ext cx="5386343" cy="1638300"/>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chemeClr val="accent2">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endParaRPr lang="en-US" sz="2800" kern="1200" dirty="0">
                <a:solidFill>
                  <a:schemeClr val="tx1"/>
                </a:solidFill>
              </a:endParaRPr>
            </a:p>
          </p:txBody>
        </p:sp>
      </p:grpSp>
    </p:spTree>
    <p:extLst>
      <p:ext uri="{BB962C8B-B14F-4D97-AF65-F5344CB8AC3E}">
        <p14:creationId xmlns:p14="http://schemas.microsoft.com/office/powerpoint/2010/main" val="262836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Eleven Practices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grpSp>
        <p:nvGrpSpPr>
          <p:cNvPr id="24" name="Group 23" descr="Creating:&#10;Generating Ideas &#10;Organizing Ideas&#10;Revising Ideas&#10;&#10;&#10;Presenting:&#10;Selecting or Interpreting &#10;Refining for Presentation &#10;Conveying Meaning&#10;&#10;&#10;Responding:&#10;Analyzing &#10;Interpreting &#10;Evaluating&#10;&#10;&#10;Connecting:&#10;Relating to Self &amp; Knowledge&#10;Connecting Arts &amp; Culture&#10;"/>
          <p:cNvGrpSpPr/>
          <p:nvPr/>
        </p:nvGrpSpPr>
        <p:grpSpPr>
          <a:xfrm>
            <a:off x="567743" y="1276350"/>
            <a:ext cx="11219534" cy="4914901"/>
            <a:chOff x="567743" y="1276350"/>
            <a:chExt cx="11219534" cy="4914901"/>
          </a:xfrm>
        </p:grpSpPr>
        <p:grpSp>
          <p:nvGrpSpPr>
            <p:cNvPr id="8" name="Group 7"/>
            <p:cNvGrpSpPr/>
            <p:nvPr/>
          </p:nvGrpSpPr>
          <p:grpSpPr>
            <a:xfrm>
              <a:off x="571634" y="1276350"/>
              <a:ext cx="5386343" cy="2343151"/>
              <a:chOff x="571635" y="1507160"/>
              <a:chExt cx="6908254" cy="2228738"/>
            </a:xfrm>
          </p:grpSpPr>
          <p:sp>
            <p:nvSpPr>
              <p:cNvPr id="9" name="Freeform 8"/>
              <p:cNvSpPr/>
              <p:nvPr/>
            </p:nvSpPr>
            <p:spPr>
              <a:xfrm>
                <a:off x="571635" y="1507160"/>
                <a:ext cx="6908254" cy="670433"/>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chemeClr val="accent1">
                  <a:lumMod val="40000"/>
                  <a:lumOff val="60000"/>
                </a:schemeClr>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Creating</a:t>
                </a:r>
                <a:endParaRPr lang="en-US" sz="2400" b="1" i="1" kern="1200" dirty="0">
                  <a:solidFill>
                    <a:schemeClr val="tx1"/>
                  </a:solidFill>
                </a:endParaRPr>
              </a:p>
            </p:txBody>
          </p:sp>
          <p:sp>
            <p:nvSpPr>
              <p:cNvPr id="10" name="Freeform 9"/>
              <p:cNvSpPr/>
              <p:nvPr/>
            </p:nvSpPr>
            <p:spPr>
              <a:xfrm>
                <a:off x="571635" y="2177594"/>
                <a:ext cx="6908254" cy="1558304"/>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chemeClr val="accent1">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2800" kern="1200" dirty="0"/>
                  <a:t>Generating Ideas </a:t>
                </a:r>
              </a:p>
              <a:p>
                <a:pPr marL="285750" lvl="1" indent="-285750" algn="l" defTabSz="1333500">
                  <a:lnSpc>
                    <a:spcPct val="90000"/>
                  </a:lnSpc>
                  <a:spcBef>
                    <a:spcPct val="0"/>
                  </a:spcBef>
                  <a:spcAft>
                    <a:spcPct val="15000"/>
                  </a:spcAft>
                  <a:buChar char="••"/>
                </a:pPr>
                <a:r>
                  <a:rPr lang="en-US" sz="2800" kern="1200" dirty="0">
                    <a:solidFill>
                      <a:schemeClr val="tx1"/>
                    </a:solidFill>
                  </a:rPr>
                  <a:t>Organizing Ideas</a:t>
                </a:r>
              </a:p>
              <a:p>
                <a:pPr marL="285750" lvl="1" indent="-285750" algn="l" defTabSz="1333500">
                  <a:lnSpc>
                    <a:spcPct val="90000"/>
                  </a:lnSpc>
                  <a:spcBef>
                    <a:spcPct val="0"/>
                  </a:spcBef>
                  <a:spcAft>
                    <a:spcPct val="15000"/>
                  </a:spcAft>
                  <a:buChar char="••"/>
                </a:pPr>
                <a:r>
                  <a:rPr lang="en-US" sz="2800" kern="1200" dirty="0">
                    <a:solidFill>
                      <a:schemeClr val="tx1"/>
                    </a:solidFill>
                  </a:rPr>
                  <a:t>Revising Ideas</a:t>
                </a:r>
              </a:p>
            </p:txBody>
          </p:sp>
        </p:grpSp>
        <p:sp>
          <p:nvSpPr>
            <p:cNvPr id="18" name="Freeform 17"/>
            <p:cNvSpPr/>
            <p:nvPr/>
          </p:nvSpPr>
          <p:spPr>
            <a:xfrm>
              <a:off x="6400934" y="1276350"/>
              <a:ext cx="5386343" cy="704850"/>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rgbClr val="FF5C4F"/>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Presenting</a:t>
              </a:r>
              <a:endParaRPr lang="en-US" sz="2400" b="1" i="1" kern="1200" dirty="0">
                <a:solidFill>
                  <a:schemeClr val="tx1"/>
                </a:solidFill>
              </a:endParaRPr>
            </a:p>
          </p:txBody>
        </p:sp>
        <p:sp>
          <p:nvSpPr>
            <p:cNvPr id="19" name="Freeform 18"/>
            <p:cNvSpPr/>
            <p:nvPr/>
          </p:nvSpPr>
          <p:spPr>
            <a:xfrm>
              <a:off x="6400934" y="1981201"/>
              <a:ext cx="5386343" cy="1638300"/>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rgbClr val="FFC9C9">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2800" kern="1200" dirty="0"/>
                <a:t>Selecting or Interpreting </a:t>
              </a:r>
            </a:p>
            <a:p>
              <a:pPr marL="285750" lvl="1" indent="-285750" algn="l" defTabSz="1333500">
                <a:lnSpc>
                  <a:spcPct val="90000"/>
                </a:lnSpc>
                <a:spcBef>
                  <a:spcPct val="0"/>
                </a:spcBef>
                <a:spcAft>
                  <a:spcPct val="15000"/>
                </a:spcAft>
                <a:buChar char="••"/>
              </a:pPr>
              <a:r>
                <a:rPr lang="en-US" sz="2800" kern="1200" dirty="0">
                  <a:solidFill>
                    <a:schemeClr val="tx1"/>
                  </a:solidFill>
                </a:rPr>
                <a:t>Refining for Presentation </a:t>
              </a:r>
            </a:p>
            <a:p>
              <a:pPr marL="285750" lvl="1" indent="-285750" algn="l" defTabSz="1333500">
                <a:lnSpc>
                  <a:spcPct val="90000"/>
                </a:lnSpc>
                <a:spcBef>
                  <a:spcPct val="0"/>
                </a:spcBef>
                <a:spcAft>
                  <a:spcPct val="15000"/>
                </a:spcAft>
                <a:buChar char="••"/>
              </a:pPr>
              <a:r>
                <a:rPr lang="en-US" sz="2800" kern="1200" dirty="0">
                  <a:solidFill>
                    <a:schemeClr val="tx1"/>
                  </a:solidFill>
                </a:rPr>
                <a:t>Conveying Meaning</a:t>
              </a:r>
            </a:p>
          </p:txBody>
        </p:sp>
        <p:sp>
          <p:nvSpPr>
            <p:cNvPr id="20" name="Freeform 19"/>
            <p:cNvSpPr/>
            <p:nvPr/>
          </p:nvSpPr>
          <p:spPr>
            <a:xfrm>
              <a:off x="571634" y="3848100"/>
              <a:ext cx="5386343" cy="704850"/>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rgbClr val="00CC5C"/>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Responding</a:t>
              </a:r>
              <a:endParaRPr lang="en-US" sz="2400" b="1" i="1" kern="1200" dirty="0">
                <a:solidFill>
                  <a:schemeClr val="tx1"/>
                </a:solidFill>
              </a:endParaRPr>
            </a:p>
          </p:txBody>
        </p:sp>
        <p:sp>
          <p:nvSpPr>
            <p:cNvPr id="21" name="Freeform 20"/>
            <p:cNvSpPr/>
            <p:nvPr/>
          </p:nvSpPr>
          <p:spPr>
            <a:xfrm>
              <a:off x="567743" y="4552950"/>
              <a:ext cx="5386343" cy="1638300"/>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rgbClr val="B6F9A1">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2800" kern="1200" dirty="0"/>
                <a:t>Analyzing </a:t>
              </a:r>
            </a:p>
            <a:p>
              <a:pPr marL="285750" lvl="1" indent="-285750" algn="l" defTabSz="1333500">
                <a:lnSpc>
                  <a:spcPct val="90000"/>
                </a:lnSpc>
                <a:spcBef>
                  <a:spcPct val="0"/>
                </a:spcBef>
                <a:spcAft>
                  <a:spcPct val="15000"/>
                </a:spcAft>
                <a:buChar char="••"/>
              </a:pPr>
              <a:r>
                <a:rPr lang="en-US" sz="2800" kern="1200" dirty="0">
                  <a:solidFill>
                    <a:schemeClr val="tx1"/>
                  </a:solidFill>
                </a:rPr>
                <a:t>Interpreting </a:t>
              </a:r>
            </a:p>
            <a:p>
              <a:pPr marL="285750" lvl="1" indent="-285750" algn="l" defTabSz="1333500">
                <a:lnSpc>
                  <a:spcPct val="90000"/>
                </a:lnSpc>
                <a:spcBef>
                  <a:spcPct val="0"/>
                </a:spcBef>
                <a:spcAft>
                  <a:spcPct val="15000"/>
                </a:spcAft>
                <a:buChar char="••"/>
              </a:pPr>
              <a:r>
                <a:rPr lang="en-US" sz="2800" kern="1200" dirty="0">
                  <a:solidFill>
                    <a:schemeClr val="tx1"/>
                  </a:solidFill>
                </a:rPr>
                <a:t>Evaluating</a:t>
              </a:r>
            </a:p>
          </p:txBody>
        </p:sp>
        <p:sp>
          <p:nvSpPr>
            <p:cNvPr id="22" name="Freeform 21"/>
            <p:cNvSpPr/>
            <p:nvPr/>
          </p:nvSpPr>
          <p:spPr>
            <a:xfrm>
              <a:off x="6400934" y="3848100"/>
              <a:ext cx="5386343" cy="704850"/>
            </a:xfrm>
            <a:custGeom>
              <a:avLst/>
              <a:gdLst>
                <a:gd name="connsiteX0" fmla="*/ 0 w 3228156"/>
                <a:gd name="connsiteY0" fmla="*/ 0 h 1224074"/>
                <a:gd name="connsiteX1" fmla="*/ 3228156 w 3228156"/>
                <a:gd name="connsiteY1" fmla="*/ 0 h 1224074"/>
                <a:gd name="connsiteX2" fmla="*/ 3228156 w 3228156"/>
                <a:gd name="connsiteY2" fmla="*/ 1224074 h 1224074"/>
                <a:gd name="connsiteX3" fmla="*/ 0 w 3228156"/>
                <a:gd name="connsiteY3" fmla="*/ 1224074 h 1224074"/>
                <a:gd name="connsiteX4" fmla="*/ 0 w 3228156"/>
                <a:gd name="connsiteY4" fmla="*/ 0 h 122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1224074">
                  <a:moveTo>
                    <a:pt x="0" y="0"/>
                  </a:moveTo>
                  <a:lnTo>
                    <a:pt x="3228156" y="0"/>
                  </a:lnTo>
                  <a:lnTo>
                    <a:pt x="3228156" y="1224074"/>
                  </a:lnTo>
                  <a:lnTo>
                    <a:pt x="0" y="1224074"/>
                  </a:lnTo>
                  <a:lnTo>
                    <a:pt x="0" y="0"/>
                  </a:lnTo>
                  <a:close/>
                </a:path>
              </a:pathLst>
            </a:custGeom>
            <a:solidFill>
              <a:srgbClr val="F1A33B"/>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800" b="1" kern="1200" dirty="0">
                  <a:solidFill>
                    <a:schemeClr val="tx1"/>
                  </a:solidFill>
                </a:rPr>
                <a:t>Connecting</a:t>
              </a:r>
              <a:endParaRPr lang="en-US" sz="2400" b="1" i="1" kern="1200" dirty="0">
                <a:solidFill>
                  <a:schemeClr val="tx1"/>
                </a:solidFill>
              </a:endParaRPr>
            </a:p>
          </p:txBody>
        </p:sp>
        <p:sp>
          <p:nvSpPr>
            <p:cNvPr id="23" name="Freeform 22"/>
            <p:cNvSpPr/>
            <p:nvPr/>
          </p:nvSpPr>
          <p:spPr>
            <a:xfrm>
              <a:off x="6400934" y="4552951"/>
              <a:ext cx="5386343" cy="1638300"/>
            </a:xfrm>
            <a:custGeom>
              <a:avLst/>
              <a:gdLst>
                <a:gd name="connsiteX0" fmla="*/ 0 w 3228156"/>
                <a:gd name="connsiteY0" fmla="*/ 0 h 3378668"/>
                <a:gd name="connsiteX1" fmla="*/ 3228156 w 3228156"/>
                <a:gd name="connsiteY1" fmla="*/ 0 h 3378668"/>
                <a:gd name="connsiteX2" fmla="*/ 3228156 w 3228156"/>
                <a:gd name="connsiteY2" fmla="*/ 3378668 h 3378668"/>
                <a:gd name="connsiteX3" fmla="*/ 0 w 3228156"/>
                <a:gd name="connsiteY3" fmla="*/ 3378668 h 3378668"/>
                <a:gd name="connsiteX4" fmla="*/ 0 w 3228156"/>
                <a:gd name="connsiteY4" fmla="*/ 0 h 337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6" h="3378668">
                  <a:moveTo>
                    <a:pt x="0" y="0"/>
                  </a:moveTo>
                  <a:lnTo>
                    <a:pt x="3228156" y="0"/>
                  </a:lnTo>
                  <a:lnTo>
                    <a:pt x="3228156" y="3378668"/>
                  </a:lnTo>
                  <a:lnTo>
                    <a:pt x="0" y="3378668"/>
                  </a:lnTo>
                  <a:lnTo>
                    <a:pt x="0" y="0"/>
                  </a:lnTo>
                  <a:close/>
                </a:path>
              </a:pathLst>
            </a:custGeom>
            <a:solidFill>
              <a:schemeClr val="accent2">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2800" dirty="0" smtClean="0"/>
                <a:t>Relating to Self &amp; Knowledge</a:t>
              </a:r>
              <a:endParaRPr lang="en-US" sz="2800" kern="1200" dirty="0" smtClean="0"/>
            </a:p>
            <a:p>
              <a:pPr marL="285750" lvl="1" indent="-285750" algn="l" defTabSz="1333500">
                <a:lnSpc>
                  <a:spcPct val="90000"/>
                </a:lnSpc>
                <a:spcBef>
                  <a:spcPct val="0"/>
                </a:spcBef>
                <a:spcAft>
                  <a:spcPct val="15000"/>
                </a:spcAft>
                <a:buChar char="••"/>
              </a:pPr>
              <a:r>
                <a:rPr lang="en-US" sz="2800" kern="1200" dirty="0" smtClean="0">
                  <a:solidFill>
                    <a:schemeClr val="tx1"/>
                  </a:solidFill>
                </a:rPr>
                <a:t>Connecting Arts &amp; Culture</a:t>
              </a:r>
              <a:endParaRPr lang="en-US" sz="2800" kern="1200" dirty="0">
                <a:solidFill>
                  <a:schemeClr val="tx1"/>
                </a:solidFill>
              </a:endParaRPr>
            </a:p>
          </p:txBody>
        </p:sp>
      </p:grpSp>
    </p:spTree>
    <p:extLst>
      <p:ext uri="{BB962C8B-B14F-4D97-AF65-F5344CB8AC3E}">
        <p14:creationId xmlns:p14="http://schemas.microsoft.com/office/powerpoint/2010/main" val="424687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1370972" cy="1090988"/>
          </a:xfrm>
        </p:spPr>
        <p:txBody>
          <a:bodyPr/>
          <a:lstStyle/>
          <a:p>
            <a:r>
              <a:rPr lang="en-US" dirty="0"/>
              <a:t>Content Standards</a:t>
            </a:r>
            <a:r>
              <a:rPr lang="zh-CN" altLang="en-US" sz="3200" dirty="0"/>
              <a:t/>
            </a:r>
            <a:br>
              <a:rPr lang="zh-CN" altLang="en-US" sz="3200" dirty="0"/>
            </a:br>
            <a:endParaRPr lang="en-US" dirty="0"/>
          </a:p>
        </p:txBody>
      </p:sp>
      <p:sp>
        <p:nvSpPr>
          <p:cNvPr id="3" name="Content Placeholder 2"/>
          <p:cNvSpPr>
            <a:spLocks noGrp="1"/>
          </p:cNvSpPr>
          <p:nvPr>
            <p:ph idx="1"/>
          </p:nvPr>
        </p:nvSpPr>
        <p:spPr>
          <a:xfrm>
            <a:off x="567743" y="2310937"/>
            <a:ext cx="11370972" cy="3969211"/>
          </a:xfrm>
        </p:spPr>
        <p:txBody>
          <a:bodyPr/>
          <a:lstStyle/>
          <a:p>
            <a:pPr marL="0" indent="0">
              <a:buNone/>
            </a:pPr>
            <a:r>
              <a:rPr lang="en-US" altLang="zh-CN" dirty="0"/>
              <a:t>What are the specific understanding and skills students demonstrate in each grade dyad and discipline?</a:t>
            </a:r>
            <a:endParaRPr lang="zh-CN" alt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239916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a:xfrm>
            <a:off x="567743" y="1787235"/>
            <a:ext cx="11370972" cy="4492913"/>
          </a:xfrm>
        </p:spPr>
        <p:txBody>
          <a:bodyPr/>
          <a:lstStyle/>
          <a:p>
            <a:r>
              <a:rPr lang="en-US" dirty="0"/>
              <a:t>Five Disciplines</a:t>
            </a:r>
          </a:p>
          <a:p>
            <a:pPr lvl="1"/>
            <a:r>
              <a:rPr lang="en-US" sz="3200" dirty="0"/>
              <a:t>Dance, Media Arts, Music, Theatre, Visual Arts</a:t>
            </a:r>
          </a:p>
          <a:p>
            <a:r>
              <a:rPr lang="en-US" dirty="0"/>
              <a:t>Grade pairs </a:t>
            </a:r>
            <a:r>
              <a:rPr lang="nb-NO" dirty="0"/>
              <a:t>(e.g., Pre-K/K, 1/2, 3/4, etc.) &amp; High School</a:t>
            </a:r>
            <a:r>
              <a:rPr lang="en-US" dirty="0"/>
              <a:t> courses</a:t>
            </a:r>
          </a:p>
          <a:p>
            <a:endParaRPr lang="en-US" sz="4000" dirty="0"/>
          </a:p>
          <a:p>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207291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3" name="Content Placeholder 2"/>
          <p:cNvSpPr>
            <a:spLocks noGrp="1"/>
          </p:cNvSpPr>
          <p:nvPr>
            <p:ph idx="13"/>
          </p:nvPr>
        </p:nvSpPr>
        <p:spPr/>
        <p:txBody>
          <a:bodyPr/>
          <a:lstStyle/>
          <a:p>
            <a:r>
              <a:rPr lang="en-US" dirty="0"/>
              <a:t>Improvise ideas that explore space (e.g., levels, shapes, directions, pathways) and time (e.g., fast and slow) as elements of dance.</a:t>
            </a:r>
          </a:p>
        </p:txBody>
      </p:sp>
      <p:sp>
        <p:nvSpPr>
          <p:cNvPr id="4" name="Text Placeholder 3"/>
          <p:cNvSpPr>
            <a:spLocks noGrp="1"/>
          </p:cNvSpPr>
          <p:nvPr>
            <p:ph type="body" idx="1"/>
          </p:nvPr>
        </p:nvSpPr>
        <p:spPr/>
        <p:txBody>
          <a:bodyPr/>
          <a:lstStyle/>
          <a:p>
            <a:r>
              <a:rPr lang="en-US" dirty="0"/>
              <a:t>Dance 3-4</a:t>
            </a:r>
            <a:r>
              <a:rPr lang="en-US" baseline="30000" dirty="0"/>
              <a:t>th</a:t>
            </a:r>
            <a:r>
              <a:rPr lang="en-US" dirty="0"/>
              <a:t>: Creating-Generating</a:t>
            </a:r>
          </a:p>
        </p:txBody>
      </p:sp>
      <p:sp>
        <p:nvSpPr>
          <p:cNvPr id="5" name="Text Placeholder 4"/>
          <p:cNvSpPr>
            <a:spLocks noGrp="1"/>
          </p:cNvSpPr>
          <p:nvPr>
            <p:ph type="body" idx="15"/>
          </p:nvPr>
        </p:nvSpPr>
        <p:spPr/>
        <p:txBody>
          <a:bodyPr/>
          <a:lstStyle/>
          <a:p>
            <a:r>
              <a:rPr lang="en-US" dirty="0"/>
              <a:t>Media Arts: 3-4</a:t>
            </a:r>
            <a:r>
              <a:rPr lang="en-US" baseline="30000" dirty="0"/>
              <a:t>th</a:t>
            </a:r>
            <a:r>
              <a:rPr lang="en-US" dirty="0"/>
              <a:t>: Creating-Generating</a:t>
            </a:r>
          </a:p>
        </p:txBody>
      </p:sp>
      <p:sp>
        <p:nvSpPr>
          <p:cNvPr id="6" name="Title 5"/>
          <p:cNvSpPr>
            <a:spLocks noGrp="1"/>
          </p:cNvSpPr>
          <p:nvPr>
            <p:ph type="title"/>
          </p:nvPr>
        </p:nvSpPr>
        <p:spPr/>
        <p:txBody>
          <a:bodyPr/>
          <a:lstStyle/>
          <a:p>
            <a:r>
              <a:rPr lang="en-US" dirty="0"/>
              <a:t>Example: What different artistic ideas disciplines are generating</a:t>
            </a:r>
          </a:p>
        </p:txBody>
      </p:sp>
      <p:sp>
        <p:nvSpPr>
          <p:cNvPr id="7" name="Content Placeholder 6"/>
          <p:cNvSpPr>
            <a:spLocks noGrp="1"/>
          </p:cNvSpPr>
          <p:nvPr>
            <p:ph idx="16"/>
          </p:nvPr>
        </p:nvSpPr>
        <p:spPr/>
        <p:txBody>
          <a:bodyPr/>
          <a:lstStyle/>
          <a:p>
            <a:r>
              <a:rPr lang="en-US" dirty="0"/>
              <a:t>Generate media arts ideas that utilizes interactivity. </a:t>
            </a:r>
          </a:p>
        </p:txBody>
      </p:sp>
    </p:spTree>
    <p:extLst>
      <p:ext uri="{BB962C8B-B14F-4D97-AF65-F5344CB8AC3E}">
        <p14:creationId xmlns:p14="http://schemas.microsoft.com/office/powerpoint/2010/main" val="221794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3" name="Content Placeholder 2"/>
          <p:cNvSpPr>
            <a:spLocks noGrp="1"/>
          </p:cNvSpPr>
          <p:nvPr>
            <p:ph idx="13"/>
          </p:nvPr>
        </p:nvSpPr>
        <p:spPr/>
        <p:txBody>
          <a:bodyPr/>
          <a:lstStyle/>
          <a:p>
            <a:r>
              <a:rPr lang="en-US" dirty="0"/>
              <a:t>Sing or play original musical ideas that explore more complex rhythmic and melodic methods (including syncopation, three-four time signature, and minor keys). </a:t>
            </a:r>
          </a:p>
        </p:txBody>
      </p:sp>
      <p:sp>
        <p:nvSpPr>
          <p:cNvPr id="4" name="Text Placeholder 3"/>
          <p:cNvSpPr>
            <a:spLocks noGrp="1"/>
          </p:cNvSpPr>
          <p:nvPr>
            <p:ph type="body" idx="1"/>
          </p:nvPr>
        </p:nvSpPr>
        <p:spPr/>
        <p:txBody>
          <a:bodyPr/>
          <a:lstStyle/>
          <a:p>
            <a:r>
              <a:rPr lang="en-US" dirty="0"/>
              <a:t>Music: 3-4</a:t>
            </a:r>
            <a:r>
              <a:rPr lang="en-US" baseline="30000" dirty="0"/>
              <a:t>th</a:t>
            </a:r>
            <a:r>
              <a:rPr lang="en-US" dirty="0"/>
              <a:t>: Creating-Generating</a:t>
            </a:r>
          </a:p>
        </p:txBody>
      </p:sp>
      <p:sp>
        <p:nvSpPr>
          <p:cNvPr id="5" name="Text Placeholder 4"/>
          <p:cNvSpPr>
            <a:spLocks noGrp="1"/>
          </p:cNvSpPr>
          <p:nvPr>
            <p:ph type="body" idx="15"/>
          </p:nvPr>
        </p:nvSpPr>
        <p:spPr/>
        <p:txBody>
          <a:bodyPr/>
          <a:lstStyle/>
          <a:p>
            <a:r>
              <a:rPr lang="en-US" dirty="0"/>
              <a:t>Theatre: 3-4</a:t>
            </a:r>
            <a:r>
              <a:rPr lang="en-US" baseline="30000" dirty="0"/>
              <a:t>th</a:t>
            </a:r>
            <a:r>
              <a:rPr lang="en-US" dirty="0"/>
              <a:t>: Creating-Generating</a:t>
            </a:r>
          </a:p>
        </p:txBody>
      </p:sp>
      <p:sp>
        <p:nvSpPr>
          <p:cNvPr id="6" name="Title 5"/>
          <p:cNvSpPr>
            <a:spLocks noGrp="1"/>
          </p:cNvSpPr>
          <p:nvPr>
            <p:ph type="title"/>
          </p:nvPr>
        </p:nvSpPr>
        <p:spPr/>
        <p:txBody>
          <a:bodyPr/>
          <a:lstStyle/>
          <a:p>
            <a:r>
              <a:rPr lang="en-US" dirty="0"/>
              <a:t>Example: What different artistic ideas disciplines are generating</a:t>
            </a:r>
          </a:p>
        </p:txBody>
      </p:sp>
      <p:sp>
        <p:nvSpPr>
          <p:cNvPr id="7" name="Content Placeholder 6"/>
          <p:cNvSpPr>
            <a:spLocks noGrp="1"/>
          </p:cNvSpPr>
          <p:nvPr>
            <p:ph idx="16"/>
          </p:nvPr>
        </p:nvSpPr>
        <p:spPr/>
        <p:txBody>
          <a:bodyPr/>
          <a:lstStyle/>
          <a:p>
            <a:r>
              <a:rPr lang="en-US" dirty="0"/>
              <a:t>Create and articulate sensory details of imagined worlds, and improvised stories.</a:t>
            </a:r>
          </a:p>
        </p:txBody>
      </p:sp>
    </p:spTree>
    <p:extLst>
      <p:ext uri="{BB962C8B-B14F-4D97-AF65-F5344CB8AC3E}">
        <p14:creationId xmlns:p14="http://schemas.microsoft.com/office/powerpoint/2010/main" val="70636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3" name="Content Placeholder 2"/>
          <p:cNvSpPr>
            <a:spLocks noGrp="1"/>
          </p:cNvSpPr>
          <p:nvPr>
            <p:ph idx="13"/>
          </p:nvPr>
        </p:nvSpPr>
        <p:spPr/>
        <p:txBody>
          <a:bodyPr/>
          <a:lstStyle/>
          <a:p>
            <a:r>
              <a:rPr lang="en-US" dirty="0"/>
              <a:t>Create different visual effects that explore the elements of art (e.g., use found objects to create texture in clay).</a:t>
            </a:r>
          </a:p>
        </p:txBody>
      </p:sp>
      <p:sp>
        <p:nvSpPr>
          <p:cNvPr id="4" name="Text Placeholder 3"/>
          <p:cNvSpPr>
            <a:spLocks noGrp="1"/>
          </p:cNvSpPr>
          <p:nvPr>
            <p:ph type="body" idx="1"/>
          </p:nvPr>
        </p:nvSpPr>
        <p:spPr/>
        <p:txBody>
          <a:bodyPr/>
          <a:lstStyle/>
          <a:p>
            <a:r>
              <a:rPr lang="en-US" dirty="0"/>
              <a:t>Visual Arts: 3-4</a:t>
            </a:r>
            <a:r>
              <a:rPr lang="en-US" baseline="30000" dirty="0"/>
              <a:t>th</a:t>
            </a:r>
            <a:r>
              <a:rPr lang="en-US" dirty="0"/>
              <a:t>: Creating-Generating</a:t>
            </a:r>
          </a:p>
        </p:txBody>
      </p:sp>
      <p:sp>
        <p:nvSpPr>
          <p:cNvPr id="6" name="Title 5"/>
          <p:cNvSpPr>
            <a:spLocks noGrp="1"/>
          </p:cNvSpPr>
          <p:nvPr>
            <p:ph type="title"/>
          </p:nvPr>
        </p:nvSpPr>
        <p:spPr/>
        <p:txBody>
          <a:bodyPr/>
          <a:lstStyle/>
          <a:p>
            <a:r>
              <a:rPr lang="en-US" dirty="0"/>
              <a:t>Example: What different artistic ideas disciplines are generating</a:t>
            </a:r>
          </a:p>
        </p:txBody>
      </p:sp>
      <p:sp>
        <p:nvSpPr>
          <p:cNvPr id="7" name="Content Placeholder 6"/>
          <p:cNvSpPr>
            <a:spLocks noGrp="1"/>
          </p:cNvSpPr>
          <p:nvPr>
            <p:ph idx="16"/>
          </p:nvPr>
        </p:nvSpPr>
        <p:spPr/>
        <p:txBody>
          <a:bodyPr/>
          <a:lstStyle/>
          <a:p>
            <a:pPr marL="0" indent="0">
              <a:buNone/>
            </a:pPr>
            <a:endParaRPr lang="en-US" dirty="0"/>
          </a:p>
        </p:txBody>
      </p:sp>
    </p:spTree>
    <p:extLst>
      <p:ext uri="{BB962C8B-B14F-4D97-AF65-F5344CB8AC3E}">
        <p14:creationId xmlns:p14="http://schemas.microsoft.com/office/powerpoint/2010/main" val="196881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4000" b="1" dirty="0">
                <a:solidFill>
                  <a:srgbClr val="002060"/>
                </a:solidFill>
              </a:rPr>
              <a:t>Increasing Access to High-Quality Curriculum</a:t>
            </a:r>
            <a:endParaRPr lang="zh-CN" altLang="en-US" sz="4000" dirty="0">
              <a:solidFill>
                <a:srgbClr val="002060"/>
              </a:solidFill>
            </a:endParaRPr>
          </a:p>
        </p:txBody>
      </p:sp>
      <p:sp>
        <p:nvSpPr>
          <p:cNvPr id="4" name="Title 3" hidden="1"/>
          <p:cNvSpPr>
            <a:spLocks noGrp="1"/>
          </p:cNvSpPr>
          <p:nvPr>
            <p:ph type="title"/>
          </p:nvPr>
        </p:nvSpPr>
        <p:spPr/>
        <p:txBody>
          <a:bodyPr/>
          <a:lstStyle/>
          <a:p>
            <a:r>
              <a:rPr lang="en-US" dirty="0" smtClean="0"/>
              <a:t>02 </a:t>
            </a:r>
            <a:r>
              <a:rPr lang="en-US" sz="3200" b="1" dirty="0">
                <a:solidFill>
                  <a:srgbClr val="002060"/>
                </a:solidFill>
              </a:rPr>
              <a:t>Increasing Access to High-Quality </a:t>
            </a:r>
            <a:r>
              <a:rPr lang="en-US" sz="3200" b="1" dirty="0" smtClean="0">
                <a:solidFill>
                  <a:srgbClr val="002060"/>
                </a:solidFill>
              </a:rPr>
              <a:t>Curriculum</a:t>
            </a:r>
            <a:endParaRPr lang="en-US" dirty="0"/>
          </a:p>
        </p:txBody>
      </p:sp>
    </p:spTree>
    <p:extLst>
      <p:ext uri="{BB962C8B-B14F-4D97-AF65-F5344CB8AC3E}">
        <p14:creationId xmlns:p14="http://schemas.microsoft.com/office/powerpoint/2010/main" val="189709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406650" y="1958200"/>
            <a:ext cx="6678900" cy="1637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Quattrocento Sans"/>
              <a:buNone/>
            </a:pPr>
            <a:r>
              <a:rPr lang="en-US" sz="3200" b="1" dirty="0">
                <a:latin typeface="+mj-lt"/>
              </a:rPr>
              <a:t>Increasing Access to High-Quality Curriculum in Massachusetts</a:t>
            </a:r>
            <a:endParaRPr sz="3200" b="1" i="0" u="none" strike="noStrike" cap="none" dirty="0">
              <a:solidFill>
                <a:schemeClr val="lt1"/>
              </a:solidFill>
              <a:latin typeface="+mj-lt"/>
            </a:endParaRPr>
          </a:p>
        </p:txBody>
      </p:sp>
      <p:sp>
        <p:nvSpPr>
          <p:cNvPr id="85" name="Google Shape;85;p13"/>
          <p:cNvSpPr txBox="1">
            <a:spLocks noGrp="1"/>
          </p:cNvSpPr>
          <p:nvPr>
            <p:ph type="subTitle" idx="1"/>
          </p:nvPr>
        </p:nvSpPr>
        <p:spPr>
          <a:xfrm>
            <a:off x="5416300" y="3595176"/>
            <a:ext cx="6659700" cy="733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38526"/>
              </a:buClr>
              <a:buSzPts val="2000"/>
              <a:buFont typeface="Arial"/>
              <a:buNone/>
            </a:pPr>
            <a:r>
              <a:rPr lang="en-US" sz="1800" dirty="0"/>
              <a:t>Heather Peske, Ron Noble, and Rachel Bradshaw, DESE</a:t>
            </a:r>
            <a:endParaRPr sz="1800" dirty="0"/>
          </a:p>
          <a:p>
            <a:pPr marL="0" marR="0" lvl="0" indent="0" algn="l" rtl="0">
              <a:lnSpc>
                <a:spcPct val="90000"/>
              </a:lnSpc>
              <a:spcBef>
                <a:spcPts val="1000"/>
              </a:spcBef>
              <a:spcAft>
                <a:spcPts val="0"/>
              </a:spcAft>
              <a:buClr>
                <a:srgbClr val="E38526"/>
              </a:buClr>
              <a:buSzPts val="2000"/>
              <a:buFont typeface="Arial"/>
              <a:buNone/>
            </a:pPr>
            <a:r>
              <a:rPr lang="en-US" sz="1800" dirty="0"/>
              <a:t>Kevin Cormier and Nicole Palmieri, teacher fellows</a:t>
            </a:r>
            <a:endParaRPr sz="1800" b="0" i="0" u="none" strike="noStrike" cap="none"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472196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567743" y="288925"/>
            <a:ext cx="11433900" cy="67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mj-lt"/>
                <a:cs typeface="Segoe UI" panose="020B0502040204020203" pitchFamily="34" charset="0"/>
              </a:rPr>
              <a:t>Why curriculum, why DESE, and why now?</a:t>
            </a:r>
            <a:endParaRPr dirty="0">
              <a:latin typeface="+mj-lt"/>
              <a:cs typeface="Segoe UI" panose="020B0502040204020203" pitchFamily="34" charset="0"/>
            </a:endParaRPr>
          </a:p>
        </p:txBody>
      </p:sp>
      <p:sp>
        <p:nvSpPr>
          <p:cNvPr id="92" name="Google Shape;92;p14"/>
          <p:cNvSpPr txBox="1">
            <a:spLocks noGrp="1"/>
          </p:cNvSpPr>
          <p:nvPr>
            <p:ph type="body" idx="1"/>
          </p:nvPr>
        </p:nvSpPr>
        <p:spPr>
          <a:xfrm>
            <a:off x="435425" y="2204358"/>
            <a:ext cx="5540700" cy="3784242"/>
          </a:xfrm>
          <a:prstGeom prst="rect">
            <a:avLst/>
          </a:prstGeom>
        </p:spPr>
        <p:txBody>
          <a:bodyPr spcFirstLastPara="1" wrap="square" lIns="91425" tIns="91425" rIns="91425" bIns="91425" anchor="t" anchorCtr="0">
            <a:noAutofit/>
          </a:bodyPr>
          <a:lstStyle/>
          <a:p>
            <a:pPr marL="457200" lvl="0" indent="-419100" algn="l" rtl="0">
              <a:spcBef>
                <a:spcPts val="1000"/>
              </a:spcBef>
              <a:spcAft>
                <a:spcPts val="0"/>
              </a:spcAft>
              <a:buSzPts val="3000"/>
              <a:buChar char="•"/>
            </a:pPr>
            <a:r>
              <a:rPr lang="en-US" sz="3000" dirty="0">
                <a:latin typeface="+mn-lt"/>
              </a:rPr>
              <a:t>Curricular materials matter.</a:t>
            </a:r>
            <a:endParaRPr sz="3000" dirty="0">
              <a:latin typeface="+mn-lt"/>
            </a:endParaRPr>
          </a:p>
          <a:p>
            <a:pPr marL="457200" lvl="0" indent="-419100" algn="l" rtl="0">
              <a:spcBef>
                <a:spcPts val="1000"/>
              </a:spcBef>
              <a:spcAft>
                <a:spcPts val="0"/>
              </a:spcAft>
              <a:buSzPts val="3000"/>
              <a:buChar char="•"/>
            </a:pPr>
            <a:r>
              <a:rPr lang="en-US" sz="3000" dirty="0">
                <a:latin typeface="+mn-lt"/>
              </a:rPr>
              <a:t>Curricular coherence matters.</a:t>
            </a:r>
            <a:endParaRPr sz="3000" dirty="0">
              <a:latin typeface="+mn-lt"/>
            </a:endParaRPr>
          </a:p>
          <a:p>
            <a:pPr marL="457200" lvl="0" indent="-419100" algn="l" rtl="0">
              <a:spcBef>
                <a:spcPts val="1000"/>
              </a:spcBef>
              <a:spcAft>
                <a:spcPts val="0"/>
              </a:spcAft>
              <a:buSzPts val="3000"/>
              <a:buChar char="•"/>
            </a:pPr>
            <a:r>
              <a:rPr lang="en-US" sz="3000" dirty="0">
                <a:latin typeface="+mn-lt"/>
              </a:rPr>
              <a:t>Upgrading curricular materials is cost-effective.</a:t>
            </a:r>
            <a:endParaRPr sz="3000" dirty="0">
              <a:latin typeface="+mn-lt"/>
            </a:endParaRPr>
          </a:p>
          <a:p>
            <a:pPr marL="457200" lvl="0" indent="-419100" algn="l" rtl="0">
              <a:spcBef>
                <a:spcPts val="1000"/>
              </a:spcBef>
              <a:spcAft>
                <a:spcPts val="0"/>
              </a:spcAft>
              <a:buSzPts val="3000"/>
              <a:buChar char="•"/>
            </a:pPr>
            <a:r>
              <a:rPr lang="en-US" sz="3000" dirty="0">
                <a:latin typeface="+mn-lt"/>
              </a:rPr>
              <a:t>The most effective professional learning centers on curriculum.</a:t>
            </a:r>
            <a:endParaRPr sz="3000" dirty="0">
              <a:latin typeface="+mn-lt"/>
            </a:endParaRPr>
          </a:p>
        </p:txBody>
      </p:sp>
      <p:sp>
        <p:nvSpPr>
          <p:cNvPr id="93" name="Google Shape;93;p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94" name="Google Shape;94;p14"/>
          <p:cNvSpPr txBox="1">
            <a:spLocks noGrp="1"/>
          </p:cNvSpPr>
          <p:nvPr>
            <p:ph type="body" idx="2"/>
          </p:nvPr>
        </p:nvSpPr>
        <p:spPr>
          <a:xfrm>
            <a:off x="435429" y="1336504"/>
            <a:ext cx="5452200" cy="867853"/>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None/>
            </a:pPr>
            <a:r>
              <a:rPr lang="en-US" sz="3000" b="0" dirty="0">
                <a:latin typeface="+mn-lt"/>
              </a:rPr>
              <a:t>Research and Policy Consensus</a:t>
            </a:r>
            <a:endParaRPr sz="3000" b="0" dirty="0">
              <a:latin typeface="+mn-lt"/>
            </a:endParaRPr>
          </a:p>
        </p:txBody>
      </p:sp>
      <p:sp>
        <p:nvSpPr>
          <p:cNvPr id="95" name="Google Shape;95;p14"/>
          <p:cNvSpPr txBox="1">
            <a:spLocks noGrp="1"/>
          </p:cNvSpPr>
          <p:nvPr>
            <p:ph type="body" idx="3"/>
          </p:nvPr>
        </p:nvSpPr>
        <p:spPr>
          <a:xfrm>
            <a:off x="6313714" y="1336505"/>
            <a:ext cx="5452200" cy="867852"/>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None/>
            </a:pPr>
            <a:r>
              <a:rPr lang="en-US" sz="3000" b="0" dirty="0">
                <a:latin typeface="+mn-lt"/>
              </a:rPr>
              <a:t>Demand from MA Educators</a:t>
            </a:r>
            <a:endParaRPr sz="3000" b="0" dirty="0">
              <a:latin typeface="+mn-lt"/>
            </a:endParaRPr>
          </a:p>
        </p:txBody>
      </p:sp>
      <p:sp>
        <p:nvSpPr>
          <p:cNvPr id="96" name="Google Shape;96;p14"/>
          <p:cNvSpPr txBox="1">
            <a:spLocks noGrp="1"/>
          </p:cNvSpPr>
          <p:nvPr>
            <p:ph type="body" idx="4"/>
          </p:nvPr>
        </p:nvSpPr>
        <p:spPr>
          <a:xfrm>
            <a:off x="6313713" y="2204358"/>
            <a:ext cx="5452200" cy="3799200"/>
          </a:xfrm>
          <a:prstGeom prst="rect">
            <a:avLst/>
          </a:prstGeom>
        </p:spPr>
        <p:txBody>
          <a:bodyPr spcFirstLastPara="1" wrap="square" lIns="91425" tIns="91425" rIns="91425" bIns="91425" anchor="t" anchorCtr="0">
            <a:noAutofit/>
          </a:bodyPr>
          <a:lstStyle/>
          <a:p>
            <a:pPr marL="457200" lvl="0" indent="-419100" algn="l" rtl="0">
              <a:spcBef>
                <a:spcPts val="1000"/>
              </a:spcBef>
              <a:spcAft>
                <a:spcPts val="0"/>
              </a:spcAft>
              <a:buSzPts val="3000"/>
              <a:buChar char="•"/>
            </a:pPr>
            <a:r>
              <a:rPr lang="en-US" sz="3000" dirty="0">
                <a:latin typeface="+mn-lt"/>
              </a:rPr>
              <a:t>Teachers and administrators spend a lot of time developing and searching for materials.</a:t>
            </a:r>
            <a:endParaRPr sz="3000" dirty="0">
              <a:latin typeface="+mn-lt"/>
            </a:endParaRPr>
          </a:p>
          <a:p>
            <a:pPr marL="457200" lvl="0" indent="-419100" algn="l" rtl="0">
              <a:spcBef>
                <a:spcPts val="0"/>
              </a:spcBef>
              <a:spcAft>
                <a:spcPts val="0"/>
              </a:spcAft>
              <a:buSzPts val="3000"/>
              <a:buChar char="•"/>
            </a:pPr>
            <a:r>
              <a:rPr lang="en-US" sz="3000" dirty="0">
                <a:latin typeface="+mn-lt"/>
              </a:rPr>
              <a:t>Teachers need more time to collaborate on fine-tuning instruction to serve their students’ needs. </a:t>
            </a:r>
            <a:endParaRPr sz="3000" dirty="0">
              <a:latin typeface="+mn-lt"/>
            </a:endParaRPr>
          </a:p>
        </p:txBody>
      </p:sp>
    </p:spTree>
    <p:extLst>
      <p:ext uri="{BB962C8B-B14F-4D97-AF65-F5344CB8AC3E}">
        <p14:creationId xmlns:p14="http://schemas.microsoft.com/office/powerpoint/2010/main" val="101398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smtClean="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8" name="矩形 7">
            <a:extLst>
              <a:ext uri="{FF2B5EF4-FFF2-40B4-BE49-F238E27FC236}">
                <a16:creationId xmlns:a16="http://schemas.microsoft.com/office/drawing/2014/main" id="{C0795994-20AF-4E22-89F5-60153C5543DF}"/>
              </a:ext>
            </a:extLst>
          </p:cNvPr>
          <p:cNvSpPr/>
          <p:nvPr/>
        </p:nvSpPr>
        <p:spPr>
          <a:xfrm>
            <a:off x="3061064" y="652816"/>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870520" y="652816"/>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Arts Curriculum Framework Revision</a:t>
            </a:r>
            <a:endParaRPr lang="zh-CN" altLang="en-US" sz="3600" dirty="0">
              <a:solidFill>
                <a:schemeClr val="accent1">
                  <a:lumMod val="50000"/>
                </a:schemeClr>
              </a:solidFill>
            </a:endParaRPr>
          </a:p>
        </p:txBody>
      </p:sp>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Increasing Access to High-Quality Curriculum </a:t>
            </a:r>
            <a:endParaRPr lang="zh-CN" altLang="en-US" sz="3600" dirty="0">
              <a:solidFill>
                <a:schemeClr val="accent1">
                  <a:lumMod val="50000"/>
                </a:schemeClr>
              </a:solidFill>
            </a:endParaRPr>
          </a:p>
        </p:txBody>
      </p:sp>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STEM Ambassadors</a:t>
            </a:r>
            <a:endParaRPr lang="zh-CN" altLang="en-US" sz="3600" dirty="0">
              <a:solidFill>
                <a:schemeClr val="accent1">
                  <a:lumMod val="50000"/>
                </a:schemeClr>
              </a:solidFill>
            </a:endParaRPr>
          </a:p>
        </p:txBody>
      </p:sp>
      <p:sp>
        <p:nvSpPr>
          <p:cNvPr id="2" name="Title 1" hidden="1"/>
          <p:cNvSpPr>
            <a:spLocks noGrp="1"/>
          </p:cNvSpPr>
          <p:nvPr>
            <p:ph type="title"/>
          </p:nvPr>
        </p:nvSpPr>
        <p:spPr/>
        <p:txBody>
          <a:bodyPr/>
          <a:lstStyle/>
          <a:p>
            <a:r>
              <a:rPr lang="en-US" altLang="zh-CN" sz="2800" dirty="0" smtClean="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en-US" dirty="0"/>
          </a:p>
        </p:txBody>
      </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103" name="Google Shape;103;p15"/>
          <p:cNvSpPr txBox="1">
            <a:spLocks noGrp="1"/>
          </p:cNvSpPr>
          <p:nvPr>
            <p:ph type="body" idx="1"/>
          </p:nvPr>
        </p:nvSpPr>
        <p:spPr>
          <a:xfrm>
            <a:off x="6243647" y="1230400"/>
            <a:ext cx="5694900" cy="5049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b="1" dirty="0"/>
              <a:t>The CURATE project</a:t>
            </a:r>
            <a:endParaRPr b="1" dirty="0"/>
          </a:p>
          <a:p>
            <a:pPr marL="457200" lvl="0" indent="-406400" algn="l" rtl="0">
              <a:spcBef>
                <a:spcPts val="1000"/>
              </a:spcBef>
              <a:spcAft>
                <a:spcPts val="0"/>
              </a:spcAft>
              <a:buSzPts val="2800"/>
              <a:buChar char="•"/>
            </a:pPr>
            <a:r>
              <a:rPr lang="en-US" sz="2800" b="1" dirty="0"/>
              <a:t>Partners:</a:t>
            </a:r>
            <a:r>
              <a:rPr lang="en-US" sz="2800" dirty="0"/>
              <a:t> Teach Plus MA, Rennie Center for Education Research and Policy</a:t>
            </a:r>
            <a:endParaRPr sz="2800" dirty="0"/>
          </a:p>
          <a:p>
            <a:pPr marL="457200" lvl="0" indent="-406400" algn="l" rtl="0">
              <a:spcBef>
                <a:spcPts val="0"/>
              </a:spcBef>
              <a:spcAft>
                <a:spcPts val="0"/>
              </a:spcAft>
              <a:buSzPts val="2800"/>
              <a:buChar char="•"/>
            </a:pPr>
            <a:r>
              <a:rPr lang="en-US" sz="2800" b="1" dirty="0"/>
              <a:t>Ratings: </a:t>
            </a:r>
            <a:r>
              <a:rPr lang="en-US" sz="2800" dirty="0"/>
              <a:t>draw on several sources of data on materials’ quality, alignment to MA expectations for teaching and learning</a:t>
            </a:r>
            <a:endParaRPr sz="2800" dirty="0"/>
          </a:p>
          <a:p>
            <a:pPr marL="457200" lvl="0" indent="-406400" algn="l" rtl="0">
              <a:spcBef>
                <a:spcPts val="0"/>
              </a:spcBef>
              <a:spcAft>
                <a:spcPts val="0"/>
              </a:spcAft>
              <a:buSzPts val="2800"/>
              <a:buChar char="•"/>
            </a:pPr>
            <a:r>
              <a:rPr lang="en-US" sz="2800" b="1" dirty="0"/>
              <a:t>Fellows:</a:t>
            </a:r>
            <a:r>
              <a:rPr lang="en-US" sz="2800" dirty="0"/>
              <a:t> current classroom teachers from across MA</a:t>
            </a:r>
            <a:endParaRPr sz="2800" dirty="0"/>
          </a:p>
          <a:p>
            <a:pPr marL="0" lvl="0" indent="0" algn="l" rtl="0">
              <a:spcBef>
                <a:spcPts val="1000"/>
              </a:spcBef>
              <a:spcAft>
                <a:spcPts val="0"/>
              </a:spcAft>
              <a:buNone/>
            </a:pPr>
            <a:endParaRPr dirty="0"/>
          </a:p>
        </p:txBody>
      </p:sp>
      <p:sp>
        <p:nvSpPr>
          <p:cNvPr id="104" name="Google Shape;104;p15"/>
          <p:cNvSpPr txBox="1">
            <a:spLocks noGrp="1"/>
          </p:cNvSpPr>
          <p:nvPr>
            <p:ph type="title"/>
          </p:nvPr>
        </p:nvSpPr>
        <p:spPr>
          <a:xfrm>
            <a:off x="567743" y="288925"/>
            <a:ext cx="11370900" cy="67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What are we doing in response?</a:t>
            </a:r>
            <a:endParaRPr b="1" dirty="0"/>
          </a:p>
        </p:txBody>
      </p:sp>
      <p:sp>
        <p:nvSpPr>
          <p:cNvPr id="105" name="Google Shape;105;p15"/>
          <p:cNvSpPr/>
          <p:nvPr/>
        </p:nvSpPr>
        <p:spPr>
          <a:xfrm rot="-584">
            <a:off x="2591964" y="2926318"/>
            <a:ext cx="1886463" cy="1767359"/>
          </a:xfrm>
          <a:prstGeom prst="ellipse">
            <a:avLst/>
          </a:prstGeom>
          <a:solidFill>
            <a:srgbClr val="A1C3FA"/>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r>
              <a:rPr lang="en-US" sz="1800" dirty="0">
                <a:latin typeface="Quattrocento Sans"/>
                <a:ea typeface="Quattrocento Sans"/>
                <a:cs typeface="Quattrocento Sans"/>
                <a:sym typeface="Quattrocento Sans"/>
              </a:rPr>
              <a:t>aligned policies, messages</a:t>
            </a:r>
            <a:endParaRPr sz="1800" dirty="0">
              <a:latin typeface="Quattrocento Sans"/>
              <a:ea typeface="Quattrocento Sans"/>
              <a:cs typeface="Quattrocento Sans"/>
              <a:sym typeface="Quattrocento Sans"/>
            </a:endParaRPr>
          </a:p>
        </p:txBody>
      </p:sp>
      <p:grpSp>
        <p:nvGrpSpPr>
          <p:cNvPr id="106" name="Google Shape;106;p15" descr="Supports for decision-making&#10;"/>
          <p:cNvGrpSpPr/>
          <p:nvPr/>
        </p:nvGrpSpPr>
        <p:grpSpPr>
          <a:xfrm>
            <a:off x="2963777" y="2410906"/>
            <a:ext cx="3944507" cy="4397686"/>
            <a:chOff x="4184863" y="1520198"/>
            <a:chExt cx="2958454" cy="3298347"/>
          </a:xfrm>
        </p:grpSpPr>
        <p:sp>
          <p:nvSpPr>
            <p:cNvPr id="107" name="Google Shape;107;p15"/>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08" name="Google Shape;108;p15"/>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09" name="Google Shape;109;p15"/>
            <p:cNvSpPr txBox="1"/>
            <p:nvPr/>
          </p:nvSpPr>
          <p:spPr>
            <a:xfrm rot="-3779206">
              <a:off x="4733052" y="2863735"/>
              <a:ext cx="1577952" cy="563236"/>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Quattrocento Sans"/>
                  <a:ea typeface="Quattrocento Sans"/>
                  <a:cs typeface="Quattrocento Sans"/>
                  <a:sym typeface="Quattrocento Sans"/>
                </a:rPr>
                <a:t>Supports for decision-making</a:t>
              </a:r>
              <a:endParaRPr sz="2000" dirty="0">
                <a:solidFill>
                  <a:srgbClr val="FFFFFF"/>
                </a:solidFill>
                <a:latin typeface="Quattrocento Sans"/>
                <a:ea typeface="Quattrocento Sans"/>
                <a:cs typeface="Quattrocento Sans"/>
                <a:sym typeface="Quattrocento Sans"/>
              </a:endParaRPr>
            </a:p>
          </p:txBody>
        </p:sp>
      </p:grpSp>
      <p:grpSp>
        <p:nvGrpSpPr>
          <p:cNvPr id="110" name="Google Shape;110;p15" descr="Supports for self-assessments&#10;"/>
          <p:cNvGrpSpPr/>
          <p:nvPr/>
        </p:nvGrpSpPr>
        <p:grpSpPr>
          <a:xfrm>
            <a:off x="1194313" y="288918"/>
            <a:ext cx="4391326" cy="4297113"/>
            <a:chOff x="2857731" y="-71332"/>
            <a:chExt cx="3293577" cy="3222916"/>
          </a:xfrm>
        </p:grpSpPr>
        <p:sp>
          <p:nvSpPr>
            <p:cNvPr id="111" name="Google Shape;111;p15"/>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2" name="Google Shape;112;p15"/>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3" name="Google Shape;113;p15"/>
            <p:cNvSpPr txBox="1"/>
            <p:nvPr/>
          </p:nvSpPr>
          <p:spPr>
            <a:xfrm>
              <a:off x="3646329" y="1153116"/>
              <a:ext cx="18429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Quattrocento Sans"/>
                  <a:ea typeface="Quattrocento Sans"/>
                  <a:cs typeface="Quattrocento Sans"/>
                  <a:sym typeface="Quattrocento Sans"/>
                </a:rPr>
                <a:t>Supports for self-assessments</a:t>
              </a:r>
              <a:endParaRPr sz="2000" dirty="0">
                <a:solidFill>
                  <a:srgbClr val="FFFFFF"/>
                </a:solidFill>
                <a:latin typeface="Quattrocento Sans"/>
                <a:ea typeface="Quattrocento Sans"/>
                <a:cs typeface="Quattrocento Sans"/>
                <a:sym typeface="Quattrocento Sans"/>
              </a:endParaRPr>
            </a:p>
          </p:txBody>
        </p:sp>
      </p:grpSp>
      <p:grpSp>
        <p:nvGrpSpPr>
          <p:cNvPr id="114" name="Google Shape;114;p15" descr="Curriculum ratings by teachers&#10;"/>
          <p:cNvGrpSpPr/>
          <p:nvPr/>
        </p:nvGrpSpPr>
        <p:grpSpPr>
          <a:xfrm>
            <a:off x="-2783" y="2630197"/>
            <a:ext cx="4565797" cy="4162934"/>
            <a:chOff x="1959887" y="1684671"/>
            <a:chExt cx="3424433" cy="3122279"/>
          </a:xfrm>
        </p:grpSpPr>
        <p:sp>
          <p:nvSpPr>
            <p:cNvPr id="115" name="Google Shape;115;p15"/>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6" name="Google Shape;116;p15"/>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7" name="Google Shape;117;p15"/>
            <p:cNvSpPr txBox="1"/>
            <p:nvPr/>
          </p:nvSpPr>
          <p:spPr>
            <a:xfrm rot="3725227" flipH="1">
              <a:off x="2763310" y="2854637"/>
              <a:ext cx="1773872" cy="563103"/>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u="sng" dirty="0">
                  <a:solidFill>
                    <a:srgbClr val="FFFFFF"/>
                  </a:solidFill>
                  <a:latin typeface="Quattrocento Sans"/>
                  <a:ea typeface="Quattrocento Sans"/>
                  <a:cs typeface="Quattrocento Sans"/>
                  <a:sym typeface="Quattrocento Sans"/>
                </a:rPr>
                <a:t>Cu</a:t>
              </a:r>
              <a:r>
                <a:rPr lang="en-US" sz="2000" dirty="0">
                  <a:solidFill>
                    <a:srgbClr val="FFFFFF"/>
                  </a:solidFill>
                  <a:latin typeface="Quattrocento Sans"/>
                  <a:ea typeface="Quattrocento Sans"/>
                  <a:cs typeface="Quattrocento Sans"/>
                  <a:sym typeface="Quattrocento Sans"/>
                </a:rPr>
                <a:t>rriculum </a:t>
              </a:r>
              <a:r>
                <a:rPr lang="en-US" sz="2000" u="sng" dirty="0">
                  <a:solidFill>
                    <a:srgbClr val="FFFFFF"/>
                  </a:solidFill>
                  <a:latin typeface="Quattrocento Sans"/>
                  <a:ea typeface="Quattrocento Sans"/>
                  <a:cs typeface="Quattrocento Sans"/>
                  <a:sym typeface="Quattrocento Sans"/>
                </a:rPr>
                <a:t>ra</a:t>
              </a:r>
              <a:r>
                <a:rPr lang="en-US" sz="2000" dirty="0">
                  <a:solidFill>
                    <a:srgbClr val="FFFFFF"/>
                  </a:solidFill>
                  <a:latin typeface="Quattrocento Sans"/>
                  <a:ea typeface="Quattrocento Sans"/>
                  <a:cs typeface="Quattrocento Sans"/>
                  <a:sym typeface="Quattrocento Sans"/>
                </a:rPr>
                <a:t>tings by </a:t>
              </a:r>
              <a:r>
                <a:rPr lang="en-US" sz="2000" u="sng" dirty="0">
                  <a:solidFill>
                    <a:srgbClr val="FFFFFF"/>
                  </a:solidFill>
                  <a:latin typeface="Quattrocento Sans"/>
                  <a:ea typeface="Quattrocento Sans"/>
                  <a:cs typeface="Quattrocento Sans"/>
                  <a:sym typeface="Quattrocento Sans"/>
                </a:rPr>
                <a:t>te</a:t>
              </a:r>
              <a:r>
                <a:rPr lang="en-US" sz="2000" dirty="0">
                  <a:solidFill>
                    <a:srgbClr val="FFFFFF"/>
                  </a:solidFill>
                  <a:latin typeface="Quattrocento Sans"/>
                  <a:ea typeface="Quattrocento Sans"/>
                  <a:cs typeface="Quattrocento Sans"/>
                  <a:sym typeface="Quattrocento Sans"/>
                </a:rPr>
                <a:t>achers</a:t>
              </a:r>
              <a:endParaRPr sz="2000" dirty="0">
                <a:solidFill>
                  <a:srgbClr val="FFFFFF"/>
                </a:solidFill>
                <a:latin typeface="Quattrocento Sans"/>
                <a:ea typeface="Quattrocento Sans"/>
                <a:cs typeface="Quattrocento Sans"/>
                <a:sym typeface="Quattrocento Sans"/>
              </a:endParaRPr>
            </a:p>
          </p:txBody>
        </p:sp>
      </p:grpSp>
    </p:spTree>
    <p:extLst>
      <p:ext uri="{BB962C8B-B14F-4D97-AF65-F5344CB8AC3E}">
        <p14:creationId xmlns:p14="http://schemas.microsoft.com/office/powerpoint/2010/main" val="4055849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567743" y="288925"/>
            <a:ext cx="11433900" cy="67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mj-lt"/>
              </a:rPr>
              <a:t>Introducing two of our CURATE Fellows:</a:t>
            </a:r>
            <a:endParaRPr dirty="0">
              <a:latin typeface="+mj-lt"/>
            </a:endParaRPr>
          </a:p>
        </p:txBody>
      </p:sp>
      <p:sp>
        <p:nvSpPr>
          <p:cNvPr id="124" name="Google Shape;124;p16"/>
          <p:cNvSpPr txBox="1">
            <a:spLocks noGrp="1"/>
          </p:cNvSpPr>
          <p:nvPr>
            <p:ph type="body" idx="1"/>
          </p:nvPr>
        </p:nvSpPr>
        <p:spPr>
          <a:xfrm>
            <a:off x="435429" y="2189408"/>
            <a:ext cx="5452200" cy="3799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dirty="0">
                <a:latin typeface="Segoe"/>
              </a:rPr>
              <a:t>Teaches grades 7 and 8 math at </a:t>
            </a:r>
            <a:r>
              <a:rPr lang="en-US" dirty="0" err="1">
                <a:latin typeface="Segoe"/>
              </a:rPr>
              <a:t>Nissitissit</a:t>
            </a:r>
            <a:r>
              <a:rPr lang="en-US" dirty="0">
                <a:latin typeface="Segoe"/>
              </a:rPr>
              <a:t> Middle School, North Middlesex Regional School District</a:t>
            </a:r>
            <a:endParaRPr dirty="0">
              <a:latin typeface="Segoe"/>
            </a:endParaRPr>
          </a:p>
          <a:p>
            <a:pPr marL="457200" lvl="0" indent="-406400" algn="l" rtl="0">
              <a:spcBef>
                <a:spcPts val="0"/>
              </a:spcBef>
              <a:spcAft>
                <a:spcPts val="0"/>
              </a:spcAft>
              <a:buSzPts val="2800"/>
              <a:buChar char="•"/>
            </a:pPr>
            <a:r>
              <a:rPr lang="en-US" dirty="0">
                <a:latin typeface="Segoe"/>
              </a:rPr>
              <a:t>Serves on grades 6-8 math materials review panel</a:t>
            </a:r>
            <a:endParaRPr dirty="0">
              <a:latin typeface="Segoe"/>
            </a:endParaRPr>
          </a:p>
          <a:p>
            <a:pPr marL="0" lvl="0" indent="0" algn="l" rtl="0">
              <a:spcBef>
                <a:spcPts val="1000"/>
              </a:spcBef>
              <a:spcAft>
                <a:spcPts val="0"/>
              </a:spcAft>
              <a:buNone/>
            </a:pPr>
            <a:endParaRPr sz="3000" dirty="0">
              <a:latin typeface="Segoe"/>
            </a:endParaRPr>
          </a:p>
        </p:txBody>
      </p:sp>
      <p:sp>
        <p:nvSpPr>
          <p:cNvPr id="125" name="Google Shape;125;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126" name="Google Shape;126;p16"/>
          <p:cNvSpPr txBox="1">
            <a:spLocks noGrp="1"/>
          </p:cNvSpPr>
          <p:nvPr>
            <p:ph type="body" idx="2"/>
          </p:nvPr>
        </p:nvSpPr>
        <p:spPr>
          <a:xfrm>
            <a:off x="435429" y="1336505"/>
            <a:ext cx="5452200" cy="776700"/>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None/>
            </a:pPr>
            <a:r>
              <a:rPr lang="en-US" b="0" dirty="0">
                <a:latin typeface="+mn-lt"/>
              </a:rPr>
              <a:t>Kevin Cormier</a:t>
            </a:r>
            <a:endParaRPr b="0" dirty="0">
              <a:latin typeface="+mn-lt"/>
            </a:endParaRPr>
          </a:p>
        </p:txBody>
      </p:sp>
      <p:sp>
        <p:nvSpPr>
          <p:cNvPr id="127" name="Google Shape;127;p16"/>
          <p:cNvSpPr txBox="1">
            <a:spLocks noGrp="1"/>
          </p:cNvSpPr>
          <p:nvPr>
            <p:ph type="body" idx="3"/>
          </p:nvPr>
        </p:nvSpPr>
        <p:spPr>
          <a:xfrm>
            <a:off x="6313714" y="1336505"/>
            <a:ext cx="5452200" cy="776700"/>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None/>
            </a:pPr>
            <a:r>
              <a:rPr lang="en-US" b="0" dirty="0">
                <a:latin typeface="+mn-lt"/>
              </a:rPr>
              <a:t>Nicole Palmieri</a:t>
            </a:r>
            <a:endParaRPr b="0" dirty="0">
              <a:latin typeface="+mn-lt"/>
            </a:endParaRPr>
          </a:p>
        </p:txBody>
      </p:sp>
      <p:sp>
        <p:nvSpPr>
          <p:cNvPr id="128" name="Google Shape;128;p16"/>
          <p:cNvSpPr txBox="1">
            <a:spLocks noGrp="1"/>
          </p:cNvSpPr>
          <p:nvPr>
            <p:ph type="body" idx="4"/>
          </p:nvPr>
        </p:nvSpPr>
        <p:spPr>
          <a:xfrm>
            <a:off x="6313713" y="2204358"/>
            <a:ext cx="5452200" cy="3799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dirty="0">
                <a:latin typeface="Segoe"/>
              </a:rPr>
              <a:t>Teaches kindergarten at John Breen School, Lawrence Public Schools</a:t>
            </a:r>
            <a:endParaRPr dirty="0">
              <a:latin typeface="Segoe"/>
            </a:endParaRPr>
          </a:p>
          <a:p>
            <a:pPr marL="457200" lvl="0" indent="-406400" algn="l" rtl="0">
              <a:spcBef>
                <a:spcPts val="0"/>
              </a:spcBef>
              <a:spcAft>
                <a:spcPts val="0"/>
              </a:spcAft>
              <a:buSzPts val="2800"/>
              <a:buChar char="•"/>
            </a:pPr>
            <a:r>
              <a:rPr lang="en-US" dirty="0">
                <a:latin typeface="Segoe"/>
              </a:rPr>
              <a:t>Serves on grades K-2 English language arts materials review panel</a:t>
            </a:r>
            <a:endParaRPr dirty="0">
              <a:latin typeface="Segoe"/>
            </a:endParaRPr>
          </a:p>
        </p:txBody>
      </p:sp>
    </p:spTree>
    <p:extLst>
      <p:ext uri="{BB962C8B-B14F-4D97-AF65-F5344CB8AC3E}">
        <p14:creationId xmlns:p14="http://schemas.microsoft.com/office/powerpoint/2010/main" val="149724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STEM Ambassadors</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r>
              <a:rPr lang="en-US" dirty="0" smtClean="0"/>
              <a:t>03 </a:t>
            </a:r>
            <a:r>
              <a:rPr lang="en-US" altLang="zh-CN" sz="3200" dirty="0">
                <a:solidFill>
                  <a:schemeClr val="accent1">
                    <a:lumMod val="50000"/>
                  </a:schemeClr>
                </a:solidFill>
              </a:rPr>
              <a:t>STEM </a:t>
            </a:r>
            <a:r>
              <a:rPr lang="en-US" altLang="zh-CN" sz="3200" dirty="0" smtClean="0">
                <a:solidFill>
                  <a:schemeClr val="accent1">
                    <a:lumMod val="50000"/>
                  </a:schemeClr>
                </a:solidFill>
              </a:rPr>
              <a:t>Ambassadors</a:t>
            </a:r>
            <a:endParaRPr lang="en-US" dirty="0"/>
          </a:p>
        </p:txBody>
      </p:sp>
    </p:spTree>
    <p:extLst>
      <p:ext uri="{BB962C8B-B14F-4D97-AF65-F5344CB8AC3E}">
        <p14:creationId xmlns:p14="http://schemas.microsoft.com/office/powerpoint/2010/main" val="124877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406650" y="1958200"/>
            <a:ext cx="6678900" cy="1637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Quattrocento Sans"/>
              <a:buNone/>
            </a:pPr>
            <a:r>
              <a:rPr lang="en-US" sz="3200" b="1" dirty="0">
                <a:latin typeface="+mj-lt"/>
              </a:rPr>
              <a:t>Science, Technology Engineering and Mathematics Ambassadors</a:t>
            </a:r>
            <a:endParaRPr sz="3200" b="1" i="0" u="none" strike="noStrike" cap="none" dirty="0">
              <a:solidFill>
                <a:schemeClr val="lt1"/>
              </a:solidFill>
              <a:latin typeface="+mj-lt"/>
            </a:endParaRPr>
          </a:p>
        </p:txBody>
      </p:sp>
      <p:sp>
        <p:nvSpPr>
          <p:cNvPr id="85" name="Google Shape;85;p13"/>
          <p:cNvSpPr txBox="1">
            <a:spLocks noGrp="1"/>
          </p:cNvSpPr>
          <p:nvPr>
            <p:ph type="subTitle" idx="1"/>
          </p:nvPr>
        </p:nvSpPr>
        <p:spPr>
          <a:xfrm>
            <a:off x="5416300" y="3417455"/>
            <a:ext cx="6659700" cy="11637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38526"/>
              </a:buClr>
              <a:buSzPts val="2000"/>
              <a:buFont typeface="Arial"/>
              <a:buNone/>
            </a:pPr>
            <a:r>
              <a:rPr lang="en-US" sz="1800" dirty="0"/>
              <a:t>Erin Hashimoto-Martell, Nicole Scola and Leah Tuckman, DESE</a:t>
            </a:r>
            <a:endParaRPr sz="1800" dirty="0"/>
          </a:p>
          <a:p>
            <a:pPr marL="0" marR="0" lvl="0" indent="0" algn="l" rtl="0">
              <a:lnSpc>
                <a:spcPct val="90000"/>
              </a:lnSpc>
              <a:spcBef>
                <a:spcPts val="1000"/>
              </a:spcBef>
              <a:spcAft>
                <a:spcPts val="0"/>
              </a:spcAft>
              <a:buClr>
                <a:srgbClr val="E38526"/>
              </a:buClr>
              <a:buSzPts val="2000"/>
              <a:buFont typeface="Arial"/>
              <a:buNone/>
            </a:pPr>
            <a:r>
              <a:rPr lang="en-US" sz="1800" dirty="0"/>
              <a:t>Karen Cross and Nicole </a:t>
            </a:r>
            <a:r>
              <a:rPr lang="en-US" sz="1800" dirty="0" err="1"/>
              <a:t>Finneran</a:t>
            </a:r>
            <a:r>
              <a:rPr lang="en-US" sz="1800" dirty="0"/>
              <a:t>, teacher fellows</a:t>
            </a:r>
            <a:endParaRPr sz="1800" b="0" i="0" u="none" strike="noStrike" cap="none"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5530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Ambassador Program Goals</a:t>
            </a:r>
          </a:p>
        </p:txBody>
      </p:sp>
      <p:sp>
        <p:nvSpPr>
          <p:cNvPr id="3" name="Content Placeholder 2"/>
          <p:cNvSpPr>
            <a:spLocks noGrp="1"/>
          </p:cNvSpPr>
          <p:nvPr>
            <p:ph idx="1"/>
          </p:nvPr>
        </p:nvSpPr>
        <p:spPr>
          <a:xfrm>
            <a:off x="567742" y="1230403"/>
            <a:ext cx="11203079" cy="5049746"/>
          </a:xfrm>
        </p:spPr>
        <p:txBody>
          <a:bodyPr/>
          <a:lstStyle/>
          <a:p>
            <a:r>
              <a:rPr lang="en-US" sz="2400" dirty="0"/>
              <a:t>Provide leadership and collaboration opportunities within districts and across the state</a:t>
            </a:r>
          </a:p>
          <a:p>
            <a:r>
              <a:rPr lang="en-US" sz="2400" dirty="0"/>
              <a:t>Increase understanding of the 2017 MA Math Curriculum Frameworks and the 2016 MA STE Framework across the state</a:t>
            </a:r>
          </a:p>
          <a:p>
            <a:r>
              <a:rPr lang="en-US" sz="2400" dirty="0"/>
              <a:t>Provide educators, schools and districts with high quality, standards aligned tasks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pic>
        <p:nvPicPr>
          <p:cNvPr id="5" name="Google Shape;168;p26" descr="Location of STEM Ambassador Programs across Massachusetts.">
            <a:hlinkClick r:id="rId2"/>
          </p:cNvPr>
          <p:cNvPicPr preferRelativeResize="0"/>
          <p:nvPr/>
        </p:nvPicPr>
        <p:blipFill rotWithShape="1">
          <a:blip r:embed="rId3">
            <a:alphaModFix/>
          </a:blip>
          <a:srcRect l="21562" t="16237" b="13070"/>
          <a:stretch/>
        </p:blipFill>
        <p:spPr>
          <a:xfrm>
            <a:off x="3664029" y="3378958"/>
            <a:ext cx="6876510" cy="3071718"/>
          </a:xfrm>
          <a:prstGeom prst="rect">
            <a:avLst/>
          </a:prstGeom>
          <a:noFill/>
          <a:ln>
            <a:noFill/>
          </a:ln>
        </p:spPr>
      </p:pic>
    </p:spTree>
    <p:extLst>
      <p:ext uri="{BB962C8B-B14F-4D97-AF65-F5344CB8AC3E}">
        <p14:creationId xmlns:p14="http://schemas.microsoft.com/office/powerpoint/2010/main" val="413883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Ambassador Deliverables</a:t>
            </a:r>
          </a:p>
        </p:txBody>
      </p:sp>
      <p:sp>
        <p:nvSpPr>
          <p:cNvPr id="3" name="Content Placeholder 2"/>
          <p:cNvSpPr>
            <a:spLocks noGrp="1"/>
          </p:cNvSpPr>
          <p:nvPr>
            <p:ph idx="1"/>
          </p:nvPr>
        </p:nvSpPr>
        <p:spPr>
          <a:xfrm>
            <a:off x="567743" y="1230403"/>
            <a:ext cx="5151413" cy="5049746"/>
          </a:xfrm>
        </p:spPr>
        <p:txBody>
          <a:bodyPr/>
          <a:lstStyle/>
          <a:p>
            <a:pPr marL="0" indent="0">
              <a:buNone/>
            </a:pPr>
            <a:r>
              <a:rPr lang="en-US" sz="2400" b="1" dirty="0"/>
              <a:t>Ambassadors will:</a:t>
            </a:r>
          </a:p>
          <a:p>
            <a:r>
              <a:rPr lang="en-US" sz="2400" dirty="0"/>
              <a:t>Create a task development team of teachers from the following grade spans:</a:t>
            </a:r>
          </a:p>
          <a:p>
            <a:pPr marL="971550" lvl="1" indent="-514350">
              <a:buFont typeface="+mj-lt"/>
              <a:buAutoNum type="alphaLcPeriod"/>
            </a:pPr>
            <a:r>
              <a:rPr lang="en-US" sz="2400" dirty="0"/>
              <a:t>Grades 4-8 for Math</a:t>
            </a:r>
          </a:p>
          <a:p>
            <a:pPr marL="971550" lvl="1" indent="-514350">
              <a:buFont typeface="+mj-lt"/>
              <a:buAutoNum type="alphaLcPeriod"/>
            </a:pPr>
            <a:r>
              <a:rPr lang="en-US" sz="2400" dirty="0"/>
              <a:t>Grades 6-12 for STE</a:t>
            </a:r>
          </a:p>
          <a:p>
            <a:r>
              <a:rPr lang="en-US" sz="2400" dirty="0"/>
              <a:t>Lead professional development sessions to guide educators in the development and piloting of the tasks</a:t>
            </a:r>
          </a:p>
          <a:p>
            <a:r>
              <a:rPr lang="en-US" sz="2400" dirty="0"/>
              <a:t>Collaborate with two additional districts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pic>
        <p:nvPicPr>
          <p:cNvPr id="5" name="Google Shape;176;p27" descr="Science and Technology/Engineering Task Development Rubric Table"/>
          <p:cNvPicPr preferRelativeResize="0"/>
          <p:nvPr/>
        </p:nvPicPr>
        <p:blipFill rotWithShape="1">
          <a:blip r:embed="rId2">
            <a:alphaModFix/>
          </a:blip>
          <a:srcRect l="19383" t="23240" r="32755" b="14353"/>
          <a:stretch/>
        </p:blipFill>
        <p:spPr>
          <a:xfrm>
            <a:off x="5719156" y="1154938"/>
            <a:ext cx="6367550" cy="5200676"/>
          </a:xfrm>
          <a:prstGeom prst="rect">
            <a:avLst/>
          </a:prstGeom>
          <a:noFill/>
          <a:ln>
            <a:noFill/>
          </a:ln>
        </p:spPr>
      </p:pic>
    </p:spTree>
    <p:extLst>
      <p:ext uri="{BB962C8B-B14F-4D97-AF65-F5344CB8AC3E}">
        <p14:creationId xmlns:p14="http://schemas.microsoft.com/office/powerpoint/2010/main" val="337200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Nicole </a:t>
            </a:r>
            <a:r>
              <a:rPr lang="en-US" dirty="0" err="1"/>
              <a:t>Finneran</a:t>
            </a:r>
            <a:r>
              <a:rPr lang="en-US" dirty="0"/>
              <a:t> – Science &amp; Technology/Engineering Ambassador</a:t>
            </a:r>
          </a:p>
        </p:txBody>
      </p:sp>
      <p:sp>
        <p:nvSpPr>
          <p:cNvPr id="3" name="Content Placeholder 2"/>
          <p:cNvSpPr>
            <a:spLocks noGrp="1"/>
          </p:cNvSpPr>
          <p:nvPr>
            <p:ph idx="1"/>
          </p:nvPr>
        </p:nvSpPr>
        <p:spPr>
          <a:xfrm>
            <a:off x="567743" y="1210739"/>
            <a:ext cx="11370972" cy="795042"/>
          </a:xfrm>
        </p:spPr>
        <p:txBody>
          <a:bodyPr/>
          <a:lstStyle/>
          <a:p>
            <a:pPr marL="0" indent="0">
              <a:buNone/>
            </a:pPr>
            <a:r>
              <a:rPr lang="en-US" sz="2800" b="1" dirty="0"/>
              <a:t>Frost Middle School</a:t>
            </a:r>
            <a:r>
              <a:rPr lang="en-US" sz="2800" dirty="0"/>
              <a:t>, Lawrence Public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5" name="Google Shape;73;p15" descr="Ins &amp; Outs Lists for Group 6 and Group 7"/>
          <p:cNvPicPr preferRelativeResize="0"/>
          <p:nvPr/>
        </p:nvPicPr>
        <p:blipFill>
          <a:blip r:embed="rId2">
            <a:alphaModFix/>
          </a:blip>
          <a:stretch>
            <a:fillRect/>
          </a:stretch>
        </p:blipFill>
        <p:spPr>
          <a:xfrm>
            <a:off x="0" y="1826103"/>
            <a:ext cx="4705211" cy="2566832"/>
          </a:xfrm>
          <a:prstGeom prst="rect">
            <a:avLst/>
          </a:prstGeom>
          <a:noFill/>
          <a:ln>
            <a:noFill/>
          </a:ln>
        </p:spPr>
      </p:pic>
      <p:pic>
        <p:nvPicPr>
          <p:cNvPr id="6" name="Google Shape;74;p15" descr="Ins &amp; Outs Lists for Group 8 and Group 9"/>
          <p:cNvPicPr preferRelativeResize="0"/>
          <p:nvPr/>
        </p:nvPicPr>
        <p:blipFill>
          <a:blip r:embed="rId3">
            <a:alphaModFix/>
          </a:blip>
          <a:stretch>
            <a:fillRect/>
          </a:stretch>
        </p:blipFill>
        <p:spPr>
          <a:xfrm>
            <a:off x="4129737" y="2685752"/>
            <a:ext cx="4246983" cy="2564456"/>
          </a:xfrm>
          <a:prstGeom prst="rect">
            <a:avLst/>
          </a:prstGeom>
          <a:noFill/>
          <a:ln>
            <a:noFill/>
          </a:ln>
        </p:spPr>
      </p:pic>
      <p:pic>
        <p:nvPicPr>
          <p:cNvPr id="7" name="Google Shape;75;p15" descr="Ins &amp; Outs Lists for Group 11 and Group 12"/>
          <p:cNvPicPr preferRelativeResize="0"/>
          <p:nvPr/>
        </p:nvPicPr>
        <p:blipFill>
          <a:blip r:embed="rId4">
            <a:alphaModFix/>
          </a:blip>
          <a:stretch>
            <a:fillRect/>
          </a:stretch>
        </p:blipFill>
        <p:spPr>
          <a:xfrm>
            <a:off x="8037473" y="3871212"/>
            <a:ext cx="4154526" cy="2564456"/>
          </a:xfrm>
          <a:prstGeom prst="rect">
            <a:avLst/>
          </a:prstGeom>
          <a:noFill/>
          <a:ln>
            <a:noFill/>
          </a:ln>
        </p:spPr>
      </p:pic>
    </p:spTree>
    <p:extLst>
      <p:ext uri="{BB962C8B-B14F-4D97-AF65-F5344CB8AC3E}">
        <p14:creationId xmlns:p14="http://schemas.microsoft.com/office/powerpoint/2010/main" val="359434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Karen Cross – Math Ambassador</a:t>
            </a:r>
          </a:p>
        </p:txBody>
      </p:sp>
      <p:sp>
        <p:nvSpPr>
          <p:cNvPr id="3" name="Content Placeholder 2"/>
          <p:cNvSpPr>
            <a:spLocks noGrp="1"/>
          </p:cNvSpPr>
          <p:nvPr>
            <p:ph idx="1"/>
          </p:nvPr>
        </p:nvSpPr>
        <p:spPr>
          <a:xfrm>
            <a:off x="567742" y="1230402"/>
            <a:ext cx="10169084" cy="1099843"/>
          </a:xfrm>
        </p:spPr>
        <p:txBody>
          <a:bodyPr/>
          <a:lstStyle/>
          <a:p>
            <a:pPr marL="0" indent="0">
              <a:buNone/>
            </a:pPr>
            <a:r>
              <a:rPr lang="en-US" sz="2800" b="1" dirty="0"/>
              <a:t>Richard J. Murphy K-8 School, </a:t>
            </a:r>
            <a:r>
              <a:rPr lang="en-US" sz="2800" dirty="0"/>
              <a:t>Boston Public Schools</a:t>
            </a:r>
            <a:endParaRPr lang="en-US" sz="2800" b="1"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pic>
        <p:nvPicPr>
          <p:cNvPr id="6" name="Picture 5" descr="front entrance of Richard J. Murphy K-8 School, Boston Public Schools"/>
          <p:cNvPicPr>
            <a:picLocks noChangeAspect="1"/>
          </p:cNvPicPr>
          <p:nvPr/>
        </p:nvPicPr>
        <p:blipFill>
          <a:blip r:embed="rId2"/>
          <a:stretch>
            <a:fillRect/>
          </a:stretch>
        </p:blipFill>
        <p:spPr>
          <a:xfrm>
            <a:off x="7519116" y="1859460"/>
            <a:ext cx="4114800" cy="4114800"/>
          </a:xfrm>
          <a:prstGeom prst="rect">
            <a:avLst/>
          </a:prstGeom>
        </p:spPr>
      </p:pic>
      <p:sp>
        <p:nvSpPr>
          <p:cNvPr id="7" name="Rectangle 6"/>
          <p:cNvSpPr/>
          <p:nvPr/>
        </p:nvSpPr>
        <p:spPr>
          <a:xfrm>
            <a:off x="567742" y="2165836"/>
            <a:ext cx="6334503" cy="3170099"/>
          </a:xfrm>
          <a:prstGeom prst="rect">
            <a:avLst/>
          </a:prstGeom>
        </p:spPr>
        <p:txBody>
          <a:bodyPr wrap="square">
            <a:spAutoFit/>
          </a:bodyPr>
          <a:lstStyle/>
          <a:p>
            <a:r>
              <a:rPr lang="en-US" sz="2000" b="1" dirty="0">
                <a:solidFill>
                  <a:schemeClr val="accent1">
                    <a:lumMod val="50000"/>
                  </a:schemeClr>
                </a:solidFill>
              </a:rPr>
              <a:t>Instructional Focus: </a:t>
            </a:r>
            <a:r>
              <a:rPr lang="en-US" sz="2000" dirty="0">
                <a:solidFill>
                  <a:schemeClr val="accent1">
                    <a:lumMod val="50000"/>
                  </a:schemeClr>
                </a:solidFill>
              </a:rPr>
              <a:t>Teachers with the support of Murphy School leaders will regularly facilitate challenging, standards-aligned academic experiences that generate student engagement by encouraging perseverance through posing questions, strategic prompting and writing tasks that allow all students to develop a deep understanding of content. Teachers and school leaders will demonstrate growth mindset and engage in the very practices they seek to develop in their students.</a:t>
            </a:r>
          </a:p>
        </p:txBody>
      </p:sp>
    </p:spTree>
    <p:extLst>
      <p:ext uri="{BB962C8B-B14F-4D97-AF65-F5344CB8AC3E}">
        <p14:creationId xmlns:p14="http://schemas.microsoft.com/office/powerpoint/2010/main" val="1228094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84675"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781.338.6220</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instructionalsupport@doe.mass.edu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Center for Instructional Support</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
        <p:nvSpPr>
          <p:cNvPr id="2" name="Title 1" hidden="1"/>
          <p:cNvSpPr>
            <a:spLocks noGrp="1"/>
          </p:cNvSpPr>
          <p:nvPr>
            <p:ph type="title"/>
          </p:nvPr>
        </p:nvSpPr>
        <p:spPr/>
        <p:txBody>
          <a:bodyPr/>
          <a:lstStyle/>
          <a:p>
            <a:r>
              <a:rPr lang="en-US" altLang="zh-CN" sz="96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r>
              <a:rPr lang="zh-CN" altLang="en-US" sz="9600" dirty="0">
                <a:solidFill>
                  <a:schemeClr val="bg1"/>
                </a:solidFill>
                <a:latin typeface="Segoe SemiBold" panose="020B0703040204020203" pitchFamily="34" charset="0"/>
                <a:cs typeface="Segoe SemiBold" panose="020B0703040204020203" pitchFamily="34" charset="0"/>
              </a:rPr>
              <a:t/>
            </a:r>
            <a:br>
              <a:rPr lang="zh-CN" altLang="en-US" sz="9600" dirty="0">
                <a:solidFill>
                  <a:schemeClr val="bg1"/>
                </a:solidFill>
                <a:latin typeface="Segoe SemiBold" panose="020B0703040204020203" pitchFamily="34" charset="0"/>
                <a:cs typeface="Segoe SemiBold" panose="020B0703040204020203" pitchFamily="34" charset="0"/>
              </a:rPr>
            </a:br>
            <a:endParaRPr lang="en-US" dirty="0"/>
          </a:p>
        </p:txBody>
      </p:sp>
    </p:spTree>
    <p:extLst>
      <p:ext uri="{BB962C8B-B14F-4D97-AF65-F5344CB8AC3E}">
        <p14:creationId xmlns:p14="http://schemas.microsoft.com/office/powerpoint/2010/main" val="22896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Arts Curriculum Framework Revision</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r>
              <a:rPr lang="en-US" dirty="0" smtClean="0"/>
              <a:t>01 </a:t>
            </a:r>
            <a:r>
              <a:rPr lang="en-US" altLang="zh-CN" sz="3200" dirty="0">
                <a:solidFill>
                  <a:schemeClr val="accent1">
                    <a:lumMod val="50000"/>
                  </a:schemeClr>
                </a:solidFill>
              </a:rPr>
              <a:t>Arts Curriculum Framework </a:t>
            </a:r>
            <a:r>
              <a:rPr lang="en-US" altLang="zh-CN" sz="3200" dirty="0" smtClean="0">
                <a:solidFill>
                  <a:schemeClr val="accent1">
                    <a:lumMod val="50000"/>
                  </a:schemeClr>
                </a:solidFill>
              </a:rPr>
              <a:t>Revision</a:t>
            </a:r>
            <a:endParaRPr lang="en-US" dirty="0"/>
          </a:p>
        </p:txBody>
      </p:sp>
    </p:spTree>
    <p:extLst>
      <p:ext uri="{BB962C8B-B14F-4D97-AF65-F5344CB8AC3E}">
        <p14:creationId xmlns:p14="http://schemas.microsoft.com/office/powerpoint/2010/main" val="1350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5406650" y="1958200"/>
            <a:ext cx="6678900" cy="1637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Quattrocento Sans"/>
              <a:buNone/>
            </a:pPr>
            <a:r>
              <a:rPr lang="en-US" sz="3200" b="1" dirty="0">
                <a:latin typeface="+mj-lt"/>
              </a:rPr>
              <a:t>Revision of the 1999 Arts Curriculum Framework</a:t>
            </a:r>
            <a:endParaRPr sz="3200" b="1" i="0" u="none" strike="noStrike" cap="none" dirty="0">
              <a:solidFill>
                <a:schemeClr val="lt1"/>
              </a:solidFill>
              <a:latin typeface="+mj-lt"/>
            </a:endParaRPr>
          </a:p>
        </p:txBody>
      </p:sp>
      <p:sp>
        <p:nvSpPr>
          <p:cNvPr id="85" name="Google Shape;85;p13"/>
          <p:cNvSpPr txBox="1">
            <a:spLocks noGrp="1"/>
          </p:cNvSpPr>
          <p:nvPr>
            <p:ph type="subTitle" idx="1"/>
          </p:nvPr>
        </p:nvSpPr>
        <p:spPr>
          <a:xfrm>
            <a:off x="5416300" y="3595176"/>
            <a:ext cx="6659700" cy="733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38526"/>
              </a:buClr>
              <a:buSzPts val="2000"/>
              <a:buFont typeface="Arial"/>
              <a:buNone/>
            </a:pPr>
            <a:r>
              <a:rPr lang="en-US" sz="1800" dirty="0"/>
              <a:t>Ron Noble and Craig Waterman, DESE</a:t>
            </a:r>
            <a:endParaRPr sz="1800" dirty="0"/>
          </a:p>
          <a:p>
            <a:pPr marL="0" marR="0" lvl="0" indent="0" algn="l" rtl="0">
              <a:lnSpc>
                <a:spcPct val="90000"/>
              </a:lnSpc>
              <a:spcBef>
                <a:spcPts val="1000"/>
              </a:spcBef>
              <a:spcAft>
                <a:spcPts val="0"/>
              </a:spcAft>
              <a:buClr>
                <a:srgbClr val="E38526"/>
              </a:buClr>
              <a:buSzPts val="2000"/>
              <a:buFont typeface="Arial"/>
              <a:buNone/>
            </a:pPr>
            <a:r>
              <a:rPr lang="en-US" sz="1800" dirty="0"/>
              <a:t>Jennifer </a:t>
            </a:r>
            <a:r>
              <a:rPr lang="en-US" sz="1800" dirty="0" err="1"/>
              <a:t>Fidler</a:t>
            </a:r>
            <a:r>
              <a:rPr lang="en-US" sz="1800" dirty="0"/>
              <a:t> and Dawn </a:t>
            </a:r>
            <a:r>
              <a:rPr lang="en-US" sz="1800" dirty="0" err="1"/>
              <a:t>Benski</a:t>
            </a:r>
            <a:r>
              <a:rPr lang="en-US" sz="1800" dirty="0"/>
              <a:t>, teacher fellows</a:t>
            </a:r>
            <a:endParaRPr sz="1800" b="0" i="0" u="none" strike="noStrike" cap="none"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6878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Process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graphicFrame>
        <p:nvGraphicFramePr>
          <p:cNvPr id="5" name="Diagram 4" descr="Preparation &#10;October 2017-May 2018:&#10;Stakeholder outreach&#10;Facilitator training&#10;Panelist recruitment&#10;&#10;&#10;Writing and Revising&#10; June 2018–Jan. 2019:&#10;Panel meetings&#10;Content Advisor input&#10;Drafting framework&#10;&#10;&#10;Refinement and Board Approval &#10;Feb. 2019–May 2019:&#10;Review Draft&#10;Public comment&#10;Board discussion and vote &#10;"/>
          <p:cNvGraphicFramePr/>
          <p:nvPr>
            <p:extLst>
              <p:ext uri="{D42A27DB-BD31-4B8C-83A1-F6EECF244321}">
                <p14:modId xmlns:p14="http://schemas.microsoft.com/office/powerpoint/2010/main" val="2264055835"/>
              </p:ext>
            </p:extLst>
          </p:nvPr>
        </p:nvGraphicFramePr>
        <p:xfrm>
          <a:off x="907693" y="1286881"/>
          <a:ext cx="10376615" cy="500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8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1370972" cy="1090988"/>
          </a:xfrm>
        </p:spPr>
        <p:txBody>
          <a:bodyPr/>
          <a:lstStyle/>
          <a:p>
            <a:r>
              <a:rPr lang="en-US" dirty="0"/>
              <a:t>Vision: </a:t>
            </a:r>
            <a:r>
              <a:rPr lang="en-US" altLang="zh-CN" dirty="0"/>
              <a:t>What does it mean to be ready for college, career, and civic participation?</a:t>
            </a:r>
            <a:r>
              <a:rPr lang="zh-CN" altLang="en-US" sz="3200" dirty="0"/>
              <a:t/>
            </a:r>
            <a:br>
              <a:rPr lang="zh-CN" altLang="en-US" sz="3200" dirty="0"/>
            </a:br>
            <a:endParaRPr lang="en-US" dirty="0"/>
          </a:p>
        </p:txBody>
      </p:sp>
      <p:sp>
        <p:nvSpPr>
          <p:cNvPr id="3" name="Content Placeholder 2"/>
          <p:cNvSpPr>
            <a:spLocks noGrp="1"/>
          </p:cNvSpPr>
          <p:nvPr>
            <p:ph idx="1"/>
          </p:nvPr>
        </p:nvSpPr>
        <p:spPr/>
        <p:txBody>
          <a:bodyPr/>
          <a:lstStyle/>
          <a:p>
            <a:pPr marL="0" indent="0">
              <a:buNone/>
            </a:pPr>
            <a:r>
              <a:rPr lang="en-US" dirty="0"/>
              <a:t>What are the components of being Artistically Literate?</a:t>
            </a:r>
          </a:p>
          <a:p>
            <a:r>
              <a:rPr lang="en-US" dirty="0"/>
              <a:t>Creativity</a:t>
            </a:r>
          </a:p>
          <a:p>
            <a:r>
              <a:rPr lang="en-US" dirty="0"/>
              <a:t>Communication</a:t>
            </a:r>
          </a:p>
          <a:p>
            <a:r>
              <a:rPr lang="en-US" dirty="0"/>
              <a:t>Collaboration and Leadership</a:t>
            </a:r>
          </a:p>
          <a:p>
            <a:r>
              <a:rPr lang="en-US" dirty="0"/>
              <a:t>Cultural Awareness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227143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3" name="Content Placeholder 2"/>
          <p:cNvSpPr>
            <a:spLocks noGrp="1"/>
          </p:cNvSpPr>
          <p:nvPr>
            <p:ph idx="13"/>
          </p:nvPr>
        </p:nvSpPr>
        <p:spPr>
          <a:xfrm>
            <a:off x="435429" y="1428750"/>
            <a:ext cx="5452057" cy="4559925"/>
          </a:xfrm>
        </p:spPr>
        <p:txBody>
          <a:bodyPr/>
          <a:lstStyle/>
          <a:p>
            <a:r>
              <a:rPr lang="en-US" sz="3200" dirty="0"/>
              <a:t>Artistic Intent</a:t>
            </a:r>
          </a:p>
          <a:p>
            <a:r>
              <a:rPr lang="en-US" sz="3200" dirty="0"/>
              <a:t>Coherent Progression</a:t>
            </a:r>
          </a:p>
          <a:p>
            <a:r>
              <a:rPr lang="en-US" sz="3200" dirty="0"/>
              <a:t>Relevant to Students</a:t>
            </a:r>
          </a:p>
          <a:p>
            <a:r>
              <a:rPr lang="en-US" sz="3200" dirty="0"/>
              <a:t>Variety of Genre and Styles</a:t>
            </a:r>
          </a:p>
          <a:p>
            <a:r>
              <a:rPr lang="en-US" sz="3200" dirty="0"/>
              <a:t>Variety of Mediums and Roles</a:t>
            </a:r>
          </a:p>
        </p:txBody>
      </p:sp>
      <p:sp>
        <p:nvSpPr>
          <p:cNvPr id="6" name="Title 5"/>
          <p:cNvSpPr>
            <a:spLocks noGrp="1"/>
          </p:cNvSpPr>
          <p:nvPr>
            <p:ph type="title"/>
          </p:nvPr>
        </p:nvSpPr>
        <p:spPr>
          <a:xfrm>
            <a:off x="596834" y="232530"/>
            <a:ext cx="11433757" cy="1196220"/>
          </a:xfrm>
        </p:spPr>
        <p:txBody>
          <a:bodyPr/>
          <a:lstStyle/>
          <a:p>
            <a:r>
              <a:rPr lang="en-US" dirty="0"/>
              <a:t>Guiding Principles: </a:t>
            </a:r>
            <a:r>
              <a:rPr lang="en-US" altLang="zh-CN" dirty="0"/>
              <a:t>What should guide the development and evaluation of curriculum and programs?</a:t>
            </a:r>
            <a:r>
              <a:rPr lang="zh-CN" altLang="en-US" dirty="0"/>
              <a:t/>
            </a:r>
            <a:br>
              <a:rPr lang="zh-CN" altLang="en-US" dirty="0"/>
            </a:br>
            <a:endParaRPr lang="en-US" dirty="0"/>
          </a:p>
        </p:txBody>
      </p:sp>
      <p:sp>
        <p:nvSpPr>
          <p:cNvPr id="7" name="Content Placeholder 6"/>
          <p:cNvSpPr>
            <a:spLocks noGrp="1"/>
          </p:cNvSpPr>
          <p:nvPr>
            <p:ph idx="16"/>
          </p:nvPr>
        </p:nvSpPr>
        <p:spPr>
          <a:xfrm>
            <a:off x="6313713" y="1428750"/>
            <a:ext cx="5452057" cy="4574875"/>
          </a:xfrm>
        </p:spPr>
        <p:txBody>
          <a:bodyPr/>
          <a:lstStyle/>
          <a:p>
            <a:r>
              <a:rPr lang="en-US" sz="3200" dirty="0"/>
              <a:t>Diverse Grouping</a:t>
            </a:r>
          </a:p>
          <a:p>
            <a:r>
              <a:rPr lang="en-US" sz="3200" dirty="0"/>
              <a:t>Connected to Other Disciplines</a:t>
            </a:r>
          </a:p>
          <a:p>
            <a:r>
              <a:rPr lang="en-US" sz="3200" dirty="0"/>
              <a:t>Engages with the Community</a:t>
            </a:r>
          </a:p>
          <a:p>
            <a:r>
              <a:rPr lang="en-US" sz="3200" dirty="0"/>
              <a:t>Connected to Social Emotional Learning</a:t>
            </a:r>
          </a:p>
          <a:p>
            <a:r>
              <a:rPr lang="en-US" sz="3200" dirty="0"/>
              <a:t>Supports All Students</a:t>
            </a:r>
          </a:p>
        </p:txBody>
      </p:sp>
    </p:spTree>
    <p:extLst>
      <p:ext uri="{BB962C8B-B14F-4D97-AF65-F5344CB8AC3E}">
        <p14:creationId xmlns:p14="http://schemas.microsoft.com/office/powerpoint/2010/main" val="96399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3" name="Content Placeholder 2"/>
          <p:cNvSpPr>
            <a:spLocks noGrp="1"/>
          </p:cNvSpPr>
          <p:nvPr>
            <p:ph idx="13"/>
          </p:nvPr>
        </p:nvSpPr>
        <p:spPr>
          <a:xfrm>
            <a:off x="435429" y="1428750"/>
            <a:ext cx="5452057" cy="4559925"/>
          </a:xfrm>
        </p:spPr>
        <p:txBody>
          <a:bodyPr/>
          <a:lstStyle/>
          <a:p>
            <a:r>
              <a:rPr lang="en-US" sz="3200" dirty="0">
                <a:solidFill>
                  <a:srgbClr val="FF0000"/>
                </a:solidFill>
              </a:rPr>
              <a:t>Artistic Intent</a:t>
            </a:r>
          </a:p>
          <a:p>
            <a:r>
              <a:rPr lang="en-US" sz="3200" dirty="0"/>
              <a:t>Coherent Progression</a:t>
            </a:r>
          </a:p>
          <a:p>
            <a:r>
              <a:rPr lang="en-US" sz="3200" dirty="0">
                <a:solidFill>
                  <a:srgbClr val="FF0000"/>
                </a:solidFill>
              </a:rPr>
              <a:t>Relevant to Students</a:t>
            </a:r>
          </a:p>
          <a:p>
            <a:r>
              <a:rPr lang="en-US" sz="3200" dirty="0"/>
              <a:t>Variety of Genre and Styles</a:t>
            </a:r>
          </a:p>
          <a:p>
            <a:r>
              <a:rPr lang="en-US" sz="3200" dirty="0"/>
              <a:t>Variety of Mediums and Roles</a:t>
            </a:r>
          </a:p>
        </p:txBody>
      </p:sp>
      <p:sp>
        <p:nvSpPr>
          <p:cNvPr id="6" name="Title 5"/>
          <p:cNvSpPr>
            <a:spLocks noGrp="1"/>
          </p:cNvSpPr>
          <p:nvPr>
            <p:ph type="title"/>
          </p:nvPr>
        </p:nvSpPr>
        <p:spPr/>
        <p:txBody>
          <a:bodyPr/>
          <a:lstStyle/>
          <a:p>
            <a:r>
              <a:rPr lang="en-US" dirty="0"/>
              <a:t>Guiding Principles</a:t>
            </a:r>
          </a:p>
        </p:txBody>
      </p:sp>
      <p:sp>
        <p:nvSpPr>
          <p:cNvPr id="7" name="Content Placeholder 6"/>
          <p:cNvSpPr>
            <a:spLocks noGrp="1"/>
          </p:cNvSpPr>
          <p:nvPr>
            <p:ph idx="16"/>
          </p:nvPr>
        </p:nvSpPr>
        <p:spPr>
          <a:xfrm>
            <a:off x="6313713" y="1428750"/>
            <a:ext cx="5452057" cy="4574875"/>
          </a:xfrm>
        </p:spPr>
        <p:txBody>
          <a:bodyPr/>
          <a:lstStyle/>
          <a:p>
            <a:r>
              <a:rPr lang="en-US" sz="3200" dirty="0"/>
              <a:t>Diverse Grouping</a:t>
            </a:r>
          </a:p>
          <a:p>
            <a:r>
              <a:rPr lang="en-US" sz="3200" dirty="0">
                <a:solidFill>
                  <a:srgbClr val="FF0000"/>
                </a:solidFill>
              </a:rPr>
              <a:t>Connected to Other Disciplines</a:t>
            </a:r>
          </a:p>
          <a:p>
            <a:r>
              <a:rPr lang="en-US" sz="3200" dirty="0"/>
              <a:t>Engages with the Community</a:t>
            </a:r>
          </a:p>
          <a:p>
            <a:r>
              <a:rPr lang="en-US" sz="3200" dirty="0"/>
              <a:t>Connected to Social Emotional Learning</a:t>
            </a:r>
          </a:p>
          <a:p>
            <a:r>
              <a:rPr lang="en-US" sz="3200" dirty="0"/>
              <a:t>Supports All Students</a:t>
            </a:r>
          </a:p>
        </p:txBody>
      </p:sp>
    </p:spTree>
    <p:extLst>
      <p:ext uri="{BB962C8B-B14F-4D97-AF65-F5344CB8AC3E}">
        <p14:creationId xmlns:p14="http://schemas.microsoft.com/office/powerpoint/2010/main" val="76434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1370972" cy="1090988"/>
          </a:xfrm>
        </p:spPr>
        <p:txBody>
          <a:bodyPr/>
          <a:lstStyle/>
          <a:p>
            <a:r>
              <a:rPr lang="en-US" dirty="0"/>
              <a:t>Practices</a:t>
            </a:r>
            <a:r>
              <a:rPr lang="zh-CN" altLang="en-US" sz="3200" dirty="0"/>
              <a:t/>
            </a:r>
            <a:br>
              <a:rPr lang="zh-CN" altLang="en-US" sz="3200" dirty="0"/>
            </a:br>
            <a:endParaRPr lang="en-US" dirty="0"/>
          </a:p>
        </p:txBody>
      </p:sp>
      <p:sp>
        <p:nvSpPr>
          <p:cNvPr id="3" name="Content Placeholder 2"/>
          <p:cNvSpPr>
            <a:spLocks noGrp="1"/>
          </p:cNvSpPr>
          <p:nvPr>
            <p:ph idx="1"/>
          </p:nvPr>
        </p:nvSpPr>
        <p:spPr>
          <a:xfrm>
            <a:off x="567743" y="2277687"/>
            <a:ext cx="11370972" cy="4002462"/>
          </a:xfrm>
        </p:spPr>
        <p:txBody>
          <a:bodyPr/>
          <a:lstStyle/>
          <a:p>
            <a:pPr marL="0" indent="0">
              <a:buNone/>
            </a:pPr>
            <a:r>
              <a:rPr lang="en-US" altLang="zh-CN" dirty="0"/>
              <a:t>What are the multi-dimensional skills students continually refine across their preK-12 education?</a:t>
            </a:r>
            <a:endParaRPr lang="zh-CN" alt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3869523343"/>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DESE-231-47701</_dlc_DocId>
    <_dlc_DocIdUrl xmlns="733efe1c-5bbe-4968-87dc-d400e65c879f">
      <Url>https://sharepoint.doemass.org/ese/webteam/cps/_layouts/DocIdRedir.aspx?ID=DESE-231-47701</Url>
      <Description>DESE-231-47701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6046E8A2-35D6-457B-8F63-EC3ECDF10816}">
  <ds:schemaRefs>
    <ds:schemaRef ds:uri="733efe1c-5bbe-4968-87dc-d400e65c879f"/>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0a4e05da-b9bc-4326-ad73-01ef31b95567"/>
    <ds:schemaRef ds:uri="http://www.w3.org/XML/1998/namespace"/>
  </ds:schemaRefs>
</ds:datastoreItem>
</file>

<file path=customXml/itemProps2.xml><?xml version="1.0" encoding="utf-8"?>
<ds:datastoreItem xmlns:ds="http://schemas.openxmlformats.org/officeDocument/2006/customXml" ds:itemID="{7655D1E4-304B-4A2F-ADC3-124DF6DB4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59A1CF-A1E5-41AA-8607-25346793CDEC}">
  <ds:schemaRefs>
    <ds:schemaRef ds:uri="http://schemas.microsoft.com/sharepoint/events"/>
  </ds:schemaRefs>
</ds:datastoreItem>
</file>

<file path=customXml/itemProps4.xml><?xml version="1.0" encoding="utf-8"?>
<ds:datastoreItem xmlns:ds="http://schemas.openxmlformats.org/officeDocument/2006/customXml" ds:itemID="{D66D07E3-AB79-4B3A-97F9-1BC021124E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85</TotalTime>
  <Words>1943</Words>
  <Application>Microsoft Office PowerPoint</Application>
  <PresentationFormat>Widescreen</PresentationFormat>
  <Paragraphs>235</Paragraphs>
  <Slides>28</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等线</vt:lpstr>
      <vt:lpstr>Noto Sans Symbols</vt:lpstr>
      <vt:lpstr>Quattrocento Sans</vt:lpstr>
      <vt:lpstr>Segoe</vt:lpstr>
      <vt:lpstr>Segoe SemiBold</vt:lpstr>
      <vt:lpstr>Segoe UI Black</vt:lpstr>
      <vt:lpstr>Arial</vt:lpstr>
      <vt:lpstr>Courier New</vt:lpstr>
      <vt:lpstr>Segoe UI</vt:lpstr>
      <vt:lpstr>Segoe UI Semibold</vt:lpstr>
      <vt:lpstr>Wingdings</vt:lpstr>
      <vt:lpstr>ESE​​</vt:lpstr>
      <vt:lpstr>Center for Instructional Support</vt:lpstr>
      <vt:lpstr>CONTENTS</vt:lpstr>
      <vt:lpstr>01 Arts Curriculum Framework Revision</vt:lpstr>
      <vt:lpstr>Revision of the 1999 Arts Curriculum Framework</vt:lpstr>
      <vt:lpstr>Revision Process</vt:lpstr>
      <vt:lpstr>Vision: What does it mean to be ready for college, career, and civic participation? </vt:lpstr>
      <vt:lpstr>Guiding Principles: What should guide the development and evaluation of curriculum and programs? </vt:lpstr>
      <vt:lpstr>Guiding Principles</vt:lpstr>
      <vt:lpstr>Practices </vt:lpstr>
      <vt:lpstr>Four Types of Practices</vt:lpstr>
      <vt:lpstr>Eleven Practices</vt:lpstr>
      <vt:lpstr>Content Standards </vt:lpstr>
      <vt:lpstr>Structure</vt:lpstr>
      <vt:lpstr>Example: What different artistic ideas disciplines are generating</vt:lpstr>
      <vt:lpstr>Example: What different artistic ideas disciplines are generating</vt:lpstr>
      <vt:lpstr>Example: What different artistic ideas disciplines are generating</vt:lpstr>
      <vt:lpstr>02 Increasing Access to High-Quality Curriculum</vt:lpstr>
      <vt:lpstr>Increasing Access to High-Quality Curriculum in Massachusetts</vt:lpstr>
      <vt:lpstr>Why curriculum, why DESE, and why now?</vt:lpstr>
      <vt:lpstr>What are we doing in response?</vt:lpstr>
      <vt:lpstr>Introducing two of our CURATE Fellows:</vt:lpstr>
      <vt:lpstr>03 STEM Ambassadors</vt:lpstr>
      <vt:lpstr>Science, Technology Engineering and Mathematics Ambassadors</vt:lpstr>
      <vt:lpstr>STEM Ambassador Program Goals</vt:lpstr>
      <vt:lpstr>STEM Ambassador Deliverables</vt:lpstr>
      <vt:lpstr>Nicole Finneran – Science &amp; Technology/Engineering Ambassador</vt:lpstr>
      <vt:lpstr>Karen Cross – Math Ambassador</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1 bese Dec 2018 Center for Instructional Support</dc:title>
  <dc:creator>DESE</dc:creator>
  <cp:lastModifiedBy>Zou, Dong (EOE)</cp:lastModifiedBy>
  <cp:revision>18</cp:revision>
  <cp:lastPrinted>2017-08-07T14:46:10Z</cp:lastPrinted>
  <dcterms:created xsi:type="dcterms:W3CDTF">2018-12-07T20:06:45Z</dcterms:created>
  <dcterms:modified xsi:type="dcterms:W3CDTF">2019-01-04T21:22:12Z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4 2018</vt:lpwstr>
  </property>
</Properties>
</file>