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77" r:id="rId6"/>
    <p:sldId id="314" r:id="rId7"/>
    <p:sldId id="345" r:id="rId8"/>
    <p:sldId id="347" r:id="rId9"/>
    <p:sldId id="335" r:id="rId10"/>
    <p:sldId id="348" r:id="rId11"/>
    <p:sldId id="349" r:id="rId12"/>
    <p:sldId id="282" r:id="rId13"/>
    <p:sldId id="315" r:id="rId14"/>
    <p:sldId id="340" r:id="rId15"/>
    <p:sldId id="325" r:id="rId16"/>
    <p:sldId id="342" r:id="rId17"/>
    <p:sldId id="306" r:id="rId18"/>
    <p:sldId id="308" r:id="rId19"/>
    <p:sldId id="309" r:id="rId20"/>
    <p:sldId id="343" r:id="rId21"/>
    <p:sldId id="336" r:id="rId22"/>
    <p:sldId id="337" r:id="rId23"/>
    <p:sldId id="338" r:id="rId24"/>
    <p:sldId id="344" r:id="rId25"/>
    <p:sldId id="346" r:id="rId2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14"/>
            <p14:sldId id="345"/>
            <p14:sldId id="347"/>
            <p14:sldId id="335"/>
            <p14:sldId id="348"/>
            <p14:sldId id="349"/>
            <p14:sldId id="282"/>
            <p14:sldId id="315"/>
            <p14:sldId id="340"/>
            <p14:sldId id="325"/>
            <p14:sldId id="342"/>
            <p14:sldId id="306"/>
            <p14:sldId id="308"/>
            <p14:sldId id="309"/>
            <p14:sldId id="343"/>
            <p14:sldId id="336"/>
            <p14:sldId id="337"/>
            <p14:sldId id="338"/>
            <p14:sldId id="344"/>
            <p14:sldId id="34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Kathleen T" initials="RKT" lastIdx="19" clrIdx="0">
    <p:extLst>
      <p:ext uri="{19B8F6BF-5375-455C-9EA6-DF929625EA0E}">
        <p15:presenceInfo xmlns:p15="http://schemas.microsoft.com/office/powerpoint/2012/main" userId="S-1-5-21-875326689-928589111-1252796590-1775" providerId="AD"/>
      </p:ext>
    </p:extLst>
  </p:cmAuthor>
  <p:cmAuthor id="2" name="Stevens-Carter, Wyvonne (DOE)" initials="SW(" lastIdx="1" clrIdx="1">
    <p:extLst>
      <p:ext uri="{19B8F6BF-5375-455C-9EA6-DF929625EA0E}">
        <p15:presenceInfo xmlns:p15="http://schemas.microsoft.com/office/powerpoint/2012/main" userId="S-1-5-21-875326689-928589111-1252796590-25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93907" autoAdjust="0"/>
  </p:normalViewPr>
  <p:slideViewPr>
    <p:cSldViewPr snapToGrid="0">
      <p:cViewPr varScale="1">
        <p:scale>
          <a:sx n="47" d="100"/>
          <a:sy n="47" d="100"/>
        </p:scale>
        <p:origin x="72" y="174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2-11T14:08:05.801"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2019/1/4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2019/1/4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48140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5537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92434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spcBef>
                <a:spcPts val="600"/>
              </a:spcBef>
            </a:pPr>
            <a:endParaRPr lang="en-US" dirty="0"/>
          </a:p>
          <a:p>
            <a:pPr marL="457200">
              <a:spcBef>
                <a:spcPts val="600"/>
              </a:spcBef>
            </a:pPr>
            <a:r>
              <a:rPr lang="en-US" dirty="0"/>
              <a:t>What we </a:t>
            </a:r>
            <a:r>
              <a:rPr lang="en-US" baseline="0" dirty="0"/>
              <a:t>measure is what we believe will have a positive impact on students lives. These outcomes are indicators of students progress and success and your success. </a:t>
            </a:r>
            <a:endParaRPr lang="en-US" dirty="0"/>
          </a:p>
          <a:p>
            <a:pPr marL="457200">
              <a:spcBef>
                <a:spcPts val="600"/>
              </a:spcBef>
            </a:pPr>
            <a:endParaRPr lang="en-US" dirty="0"/>
          </a:p>
          <a:p>
            <a:pPr marL="457200">
              <a:spcBef>
                <a:spcPts val="600"/>
              </a:spcBef>
            </a:pPr>
            <a:endParaRPr lang="en-US" dirty="0"/>
          </a:p>
          <a:p>
            <a:pPr marL="457200">
              <a:spcBef>
                <a:spcPts val="600"/>
              </a:spcBef>
            </a:pPr>
            <a:r>
              <a:rPr lang="en-US" dirty="0"/>
              <a:t>________________</a:t>
            </a:r>
          </a:p>
          <a:p>
            <a:pPr marL="457200">
              <a:spcBef>
                <a:spcPts val="600"/>
              </a:spcBef>
            </a:pPr>
            <a:r>
              <a:rPr lang="en-US" dirty="0"/>
              <a:t>ACLS holds programs accountable for the percentage of AE students who achieve </a:t>
            </a:r>
            <a:r>
              <a:rPr lang="en-US" b="1" dirty="0"/>
              <a:t>measurable skill gain </a:t>
            </a:r>
            <a:r>
              <a:rPr lang="en-US" sz="1200" b="1" dirty="0"/>
              <a:t>: </a:t>
            </a:r>
          </a:p>
          <a:p>
            <a:pPr marL="457200">
              <a:spcBef>
                <a:spcPts val="600"/>
              </a:spcBef>
            </a:pPr>
            <a:r>
              <a:rPr lang="en-US" sz="1200" b="1" dirty="0"/>
              <a:t>Completion of one educational functioning level (EFL) </a:t>
            </a:r>
          </a:p>
          <a:p>
            <a:pPr marL="457200">
              <a:spcBef>
                <a:spcPts val="600"/>
              </a:spcBef>
            </a:pPr>
            <a:r>
              <a:rPr lang="en-US" sz="1200" b="1" dirty="0"/>
              <a:t>Attainment of a high school equivalency (HSE) credential </a:t>
            </a:r>
          </a:p>
          <a:p>
            <a:pPr marL="457200">
              <a:spcBef>
                <a:spcPts val="600"/>
              </a:spcBef>
            </a:pPr>
            <a:r>
              <a:rPr lang="en-US" sz="1200" b="1" dirty="0"/>
              <a:t>Enrollment in postsecondary education or training (PSE/T) after exit </a:t>
            </a:r>
          </a:p>
          <a:p>
            <a:pPr marL="0" indent="0">
              <a:buNone/>
            </a:pPr>
            <a:endParaRPr lang="en-US" sz="1400" dirty="0"/>
          </a:p>
          <a:p>
            <a:pPr marL="0" indent="0">
              <a:buNone/>
            </a:pPr>
            <a:r>
              <a:rPr lang="en-US" sz="1400" dirty="0"/>
              <a:t>	Programs are assigned an MSG target using a formula that incorporates: </a:t>
            </a:r>
          </a:p>
          <a:p>
            <a:pPr marL="457200">
              <a:spcBef>
                <a:spcPts val="600"/>
              </a:spcBef>
            </a:pPr>
            <a:r>
              <a:rPr lang="en-US" sz="1200" dirty="0"/>
              <a:t>The number of students who pretest into each of the National Reporting System (NRS) levels that a program serves, and the degree of difficulty in achieving an MSG outcome (based on historical data) </a:t>
            </a:r>
          </a:p>
          <a:p>
            <a:endParaRPr lang="en-US" dirty="0"/>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Sessions: MA adult Education Performance Standards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59489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58EEE2-458C-4579-9924-137F641CAF45}" type="slidenum">
              <a:rPr lang="en-US" smtClean="0"/>
              <a:pPr/>
              <a:t>14</a:t>
            </a:fld>
            <a:endParaRPr lang="en-US"/>
          </a:p>
        </p:txBody>
      </p:sp>
    </p:spTree>
    <p:extLst>
      <p:ext uri="{BB962C8B-B14F-4D97-AF65-F5344CB8AC3E}">
        <p14:creationId xmlns:p14="http://schemas.microsoft.com/office/powerpoint/2010/main" val="4066812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PQR – focus on 5 indicators:  </a:t>
            </a:r>
          </a:p>
          <a:p>
            <a:r>
              <a:rPr lang="en-US" dirty="0"/>
              <a:t>#3 Career pathways and collaboration,</a:t>
            </a:r>
            <a:r>
              <a:rPr lang="en-US" baseline="0" dirty="0"/>
              <a:t> </a:t>
            </a:r>
          </a:p>
          <a:p>
            <a:r>
              <a:rPr lang="en-US" baseline="0" dirty="0"/>
              <a:t>#4 Curriculum and instruction, </a:t>
            </a:r>
          </a:p>
          <a:p>
            <a:r>
              <a:rPr lang="en-US" baseline="0" dirty="0"/>
              <a:t>#5 Student progress (review prior to the visit),</a:t>
            </a:r>
          </a:p>
          <a:p>
            <a:r>
              <a:rPr lang="en-US" baseline="0" dirty="0"/>
              <a:t>#7 organizational support, #8 Educational Leadership</a:t>
            </a:r>
          </a:p>
          <a:p>
            <a:r>
              <a:rPr lang="en-US" baseline="0" dirty="0"/>
              <a:t>#8 Educational Leadership </a:t>
            </a:r>
          </a:p>
          <a:p>
            <a:endParaRPr lang="en-US" baseline="0" dirty="0"/>
          </a:p>
          <a:p>
            <a:r>
              <a:rPr lang="en-US" baseline="0" dirty="0"/>
              <a:t>Site visits (all indicators)</a:t>
            </a:r>
          </a:p>
          <a:p>
            <a:endParaRPr lang="en-US" baseline="0" dirty="0"/>
          </a:p>
          <a:p>
            <a:r>
              <a:rPr lang="en-US" baseline="0" dirty="0"/>
              <a:t>Sessions: </a:t>
            </a:r>
          </a:p>
          <a:p>
            <a:r>
              <a:rPr lang="en-US" baseline="0" dirty="0"/>
              <a:t>Program Quality Reviews and Site Visits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65664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26894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10ef9d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810ef9d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43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83a63048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83a6304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17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810ef9d5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810ef9d5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050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55685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4919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63496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5</a:t>
            </a:fld>
            <a:endParaRPr lang="en-US" altLang="en-US" dirty="0"/>
          </a:p>
        </p:txBody>
      </p:sp>
    </p:spTree>
    <p:extLst>
      <p:ext uri="{BB962C8B-B14F-4D97-AF65-F5344CB8AC3E}">
        <p14:creationId xmlns:p14="http://schemas.microsoft.com/office/powerpoint/2010/main" val="125191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77461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15746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EDIT THIS and</a:t>
            </a:r>
            <a:r>
              <a:rPr lang="en-US" baseline="0" dirty="0"/>
              <a:t> NEXT SLIDE FOR CONSISTENCY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Received</a:t>
            </a:r>
            <a:r>
              <a:rPr lang="en-US" baseline="0" dirty="0"/>
              <a:t> 81 proposals – funding 70 programs across the state.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3"/>
            <a:r>
              <a:rPr lang="en-US" sz="1800" dirty="0"/>
              <a:t>Workforce Areas eligible to apply for additional IET/IELCE programming: Berkshire, Boston, Bristol, Cape Cod, Hampden (IET only), Metro South/West, North Shore, South Shore</a:t>
            </a:r>
          </a:p>
          <a:p>
            <a:pPr marL="0" indent="0">
              <a:buNone/>
            </a:pPr>
            <a:r>
              <a:rPr lang="en-US" sz="3000" dirty="0"/>
              <a:t> IET/IELCE details</a:t>
            </a:r>
            <a:endParaRPr lang="en-US" dirty="0"/>
          </a:p>
          <a:p>
            <a:pPr>
              <a:buFont typeface="Wingdings" panose="05000000000000000000" pitchFamily="2" charset="2"/>
              <a:buChar char="§"/>
            </a:pPr>
            <a:r>
              <a:rPr lang="en-US" sz="2800" dirty="0"/>
              <a:t>17 total programs</a:t>
            </a:r>
          </a:p>
          <a:p>
            <a:pPr lvl="1"/>
            <a:r>
              <a:rPr lang="en-US" sz="2400" dirty="0"/>
              <a:t>6 IET</a:t>
            </a:r>
          </a:p>
          <a:p>
            <a:pPr lvl="1"/>
            <a:r>
              <a:rPr lang="en-US" sz="2400" dirty="0"/>
              <a:t>11 IELCE</a:t>
            </a:r>
          </a:p>
          <a:p>
            <a:pPr>
              <a:buFont typeface="Wingdings" panose="05000000000000000000" pitchFamily="2" charset="2"/>
              <a:buChar char="§"/>
            </a:pPr>
            <a:r>
              <a:rPr lang="en-US" sz="2800" dirty="0"/>
              <a:t>Training partnerships</a:t>
            </a:r>
          </a:p>
          <a:p>
            <a:pPr lvl="1"/>
            <a:r>
              <a:rPr lang="en-US" sz="2400" dirty="0"/>
              <a:t>8 Public Career/Vocational Technical Education schools</a:t>
            </a:r>
          </a:p>
          <a:p>
            <a:pPr lvl="1"/>
            <a:r>
              <a:rPr lang="en-US" sz="2400" dirty="0"/>
              <a:t>6 Community Colleges</a:t>
            </a:r>
          </a:p>
          <a:p>
            <a:pPr lvl="1"/>
            <a:r>
              <a:rPr lang="en-US" sz="2400" dirty="0"/>
              <a:t>3 training programs</a:t>
            </a:r>
          </a:p>
          <a:p>
            <a:pPr>
              <a:buFont typeface="Wingdings" panose="05000000000000000000" pitchFamily="2" charset="2"/>
              <a:buChar char="§"/>
            </a:pPr>
            <a:r>
              <a:rPr lang="en-US" sz="2800" dirty="0"/>
              <a:t>Occupational clusters: Business (2), Culinary Arts (4), Healthcare (8), and Manufacturing (3)</a:t>
            </a:r>
          </a:p>
          <a:p>
            <a:pPr>
              <a:buFont typeface="Wingdings" panose="05000000000000000000" pitchFamily="2" charset="2"/>
              <a:buChar char="§"/>
            </a:pPr>
            <a:r>
              <a:rPr lang="en-US" sz="2800" dirty="0"/>
              <a:t>Total annual participants: approximately 350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73580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 sites: Norfolk, Shirley, Concord, Gardener, Boston Pre-Release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94586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WITH NEW MAP</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868922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Title and body" type="tx">
  <p:cSld name="New: 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186967"/>
            <a:ext cx="11360800" cy="950000"/>
          </a:xfrm>
          <a:prstGeom prst="rect">
            <a:avLst/>
          </a:prstGeom>
        </p:spPr>
        <p:txBody>
          <a:bodyPr spcFirstLastPara="1" wrap="square" lIns="91425" tIns="91425" rIns="91425" bIns="91425" anchor="t" anchorCtr="0"/>
          <a:lstStyle>
            <a:lvl1pPr lvl="0" rtl="0">
              <a:spcBef>
                <a:spcPts val="1333"/>
              </a:spcBef>
              <a:spcAft>
                <a:spcPts val="0"/>
              </a:spcAft>
              <a:buClr>
                <a:srgbClr val="073763"/>
              </a:buClr>
              <a:buSzPts val="2400"/>
              <a:buNone/>
              <a:defRPr sz="3200">
                <a:solidFill>
                  <a:srgbClr val="073763"/>
                </a:solidFill>
              </a:defRPr>
            </a:lvl1pPr>
            <a:lvl2pPr lvl="1" rtl="0">
              <a:spcBef>
                <a:spcPts val="1333"/>
              </a:spcBef>
              <a:spcAft>
                <a:spcPts val="0"/>
              </a:spcAft>
              <a:buSzPts val="2800"/>
              <a:buNone/>
              <a:defRPr/>
            </a:lvl2pPr>
            <a:lvl3pPr lvl="2" rtl="0">
              <a:spcBef>
                <a:spcPts val="1333"/>
              </a:spcBef>
              <a:spcAft>
                <a:spcPts val="0"/>
              </a:spcAft>
              <a:buSzPts val="2800"/>
              <a:buNone/>
              <a:defRPr/>
            </a:lvl3pPr>
            <a:lvl4pPr lvl="3" rtl="0">
              <a:spcBef>
                <a:spcPts val="1333"/>
              </a:spcBef>
              <a:spcAft>
                <a:spcPts val="0"/>
              </a:spcAft>
              <a:buSzPts val="2800"/>
              <a:buNone/>
              <a:defRPr/>
            </a:lvl4pPr>
            <a:lvl5pPr lvl="4" rtl="0">
              <a:spcBef>
                <a:spcPts val="1333"/>
              </a:spcBef>
              <a:spcAft>
                <a:spcPts val="0"/>
              </a:spcAft>
              <a:buSzPts val="2800"/>
              <a:buNone/>
              <a:defRPr/>
            </a:lvl5pPr>
            <a:lvl6pPr lvl="5" rtl="0">
              <a:spcBef>
                <a:spcPts val="1333"/>
              </a:spcBef>
              <a:spcAft>
                <a:spcPts val="0"/>
              </a:spcAft>
              <a:buSzPts val="2800"/>
              <a:buNone/>
              <a:defRPr/>
            </a:lvl6pPr>
            <a:lvl7pPr lvl="6" rtl="0">
              <a:spcBef>
                <a:spcPts val="1333"/>
              </a:spcBef>
              <a:spcAft>
                <a:spcPts val="0"/>
              </a:spcAft>
              <a:buSzPts val="2800"/>
              <a:buNone/>
              <a:defRPr/>
            </a:lvl7pPr>
            <a:lvl8pPr lvl="7" rtl="0">
              <a:spcBef>
                <a:spcPts val="1333"/>
              </a:spcBef>
              <a:spcAft>
                <a:spcPts val="0"/>
              </a:spcAft>
              <a:buSzPts val="2800"/>
              <a:buNone/>
              <a:defRPr/>
            </a:lvl8pPr>
            <a:lvl9pPr lvl="8" rtl="0">
              <a:spcBef>
                <a:spcPts val="1333"/>
              </a:spcBef>
              <a:spcAft>
                <a:spcPts val="1333"/>
              </a:spcAft>
              <a:buSzPts val="2800"/>
              <a:buNone/>
              <a:defRPr/>
            </a:lvl9pPr>
          </a:lstStyle>
          <a:p>
            <a:endParaRPr/>
          </a:p>
        </p:txBody>
      </p:sp>
      <p:sp>
        <p:nvSpPr>
          <p:cNvPr id="63" name="Google Shape;63;p16"/>
          <p:cNvSpPr txBox="1">
            <a:spLocks noGrp="1"/>
          </p:cNvSpPr>
          <p:nvPr>
            <p:ph type="body" idx="1"/>
          </p:nvPr>
        </p:nvSpPr>
        <p:spPr>
          <a:xfrm>
            <a:off x="415600" y="1136967"/>
            <a:ext cx="11360800" cy="5513200"/>
          </a:xfrm>
          <a:prstGeom prst="rect">
            <a:avLst/>
          </a:prstGeom>
        </p:spPr>
        <p:txBody>
          <a:bodyPr spcFirstLastPara="1" wrap="square" lIns="91425" tIns="91425" rIns="91425" bIns="91425" anchor="t" anchorCtr="0"/>
          <a:lstStyle>
            <a:lvl1pPr marL="609585" lvl="0" indent="-457189" rtl="0">
              <a:lnSpc>
                <a:spcPct val="100000"/>
              </a:lnSpc>
              <a:spcBef>
                <a:spcPts val="0"/>
              </a:spcBef>
              <a:spcAft>
                <a:spcPts val="0"/>
              </a:spcAft>
              <a:buSzPts val="1800"/>
              <a:buChar char="●"/>
              <a:defRPr sz="2400"/>
            </a:lvl1pPr>
            <a:lvl2pPr marL="1219170" lvl="1" indent="-440256" rtl="0">
              <a:lnSpc>
                <a:spcPct val="100000"/>
              </a:lnSpc>
              <a:spcBef>
                <a:spcPts val="1333"/>
              </a:spcBef>
              <a:spcAft>
                <a:spcPts val="0"/>
              </a:spcAft>
              <a:buSzPts val="1600"/>
              <a:buChar char="○"/>
              <a:defRPr sz="2133"/>
            </a:lvl2pPr>
            <a:lvl3pPr marL="1828754" lvl="2" indent="-423323" rtl="0">
              <a:lnSpc>
                <a:spcPct val="100000"/>
              </a:lnSpc>
              <a:spcBef>
                <a:spcPts val="1333"/>
              </a:spcBef>
              <a:spcAft>
                <a:spcPts val="0"/>
              </a:spcAft>
              <a:buSzPts val="1400"/>
              <a:buChar char="■"/>
              <a:defRPr sz="1867"/>
            </a:lvl3pPr>
            <a:lvl4pPr marL="2438339" lvl="3" indent="-474121" rtl="0">
              <a:lnSpc>
                <a:spcPct val="100000"/>
              </a:lnSpc>
              <a:spcBef>
                <a:spcPts val="1333"/>
              </a:spcBef>
              <a:spcAft>
                <a:spcPts val="0"/>
              </a:spcAft>
              <a:buSzPts val="2000"/>
              <a:buChar char="●"/>
              <a:defRPr/>
            </a:lvl4pPr>
            <a:lvl5pPr marL="3047924" lvl="4" indent="-474121" rtl="0">
              <a:lnSpc>
                <a:spcPct val="100000"/>
              </a:lnSpc>
              <a:spcBef>
                <a:spcPts val="1333"/>
              </a:spcBef>
              <a:spcAft>
                <a:spcPts val="0"/>
              </a:spcAft>
              <a:buSzPts val="2000"/>
              <a:buChar char="○"/>
              <a:defRPr/>
            </a:lvl5pPr>
            <a:lvl6pPr marL="3657509" lvl="5" indent="-474121" rtl="0">
              <a:lnSpc>
                <a:spcPct val="100000"/>
              </a:lnSpc>
              <a:spcBef>
                <a:spcPts val="1333"/>
              </a:spcBef>
              <a:spcAft>
                <a:spcPts val="0"/>
              </a:spcAft>
              <a:buSzPts val="2000"/>
              <a:buChar char="■"/>
              <a:defRPr/>
            </a:lvl6pPr>
            <a:lvl7pPr marL="4267093" lvl="6" indent="-474121" rtl="0">
              <a:lnSpc>
                <a:spcPct val="100000"/>
              </a:lnSpc>
              <a:spcBef>
                <a:spcPts val="1333"/>
              </a:spcBef>
              <a:spcAft>
                <a:spcPts val="0"/>
              </a:spcAft>
              <a:buSzPts val="2000"/>
              <a:buChar char="●"/>
              <a:defRPr/>
            </a:lvl7pPr>
            <a:lvl8pPr marL="4876678" lvl="7" indent="-423323" rtl="0">
              <a:lnSpc>
                <a:spcPct val="100000"/>
              </a:lnSpc>
              <a:spcBef>
                <a:spcPts val="1333"/>
              </a:spcBef>
              <a:spcAft>
                <a:spcPts val="0"/>
              </a:spcAft>
              <a:buSzPts val="1400"/>
              <a:buChar char="○"/>
              <a:defRPr/>
            </a:lvl8pPr>
            <a:lvl9pPr marL="5486263" lvl="8" indent="-423323" rtl="0">
              <a:lnSpc>
                <a:spcPct val="100000"/>
              </a:lnSpc>
              <a:spcBef>
                <a:spcPts val="1333"/>
              </a:spcBef>
              <a:spcAft>
                <a:spcPts val="1333"/>
              </a:spcAft>
              <a:buSzPts val="1400"/>
              <a:buChar char="■"/>
              <a:defRPr/>
            </a:lvl9pPr>
          </a:lstStyle>
          <a:p>
            <a:endParaRPr/>
          </a:p>
        </p:txBody>
      </p:sp>
      <p:sp>
        <p:nvSpPr>
          <p:cNvPr id="64" name="Google Shape;64;p1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478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1/4/2019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7"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behller@g.harvard.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mailto:kslung@g.harvard.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061028"/>
            <a:ext cx="6678954" cy="1553439"/>
          </a:xfrm>
        </p:spPr>
        <p:txBody>
          <a:bodyPr/>
          <a:lstStyle/>
          <a:p>
            <a:r>
              <a:rPr lang="en-US" altLang="zh-CN" dirty="0">
                <a:latin typeface="Segoe SemiBold" panose="020B0703040204020203" pitchFamily="34" charset="0"/>
                <a:cs typeface="Segoe SemiBold" panose="020B0703040204020203" pitchFamily="34" charset="0"/>
              </a:rPr>
              <a:t>Adult Education Overview</a:t>
            </a:r>
            <a:br>
              <a:rPr lang="en-US" altLang="zh-CN" dirty="0">
                <a:latin typeface="Segoe SemiBold" panose="020B0703040204020203" pitchFamily="34" charset="0"/>
                <a:cs typeface="Segoe SemiBold" panose="020B0703040204020203" pitchFamily="34" charset="0"/>
              </a:rPr>
            </a:br>
            <a:r>
              <a:rPr lang="en-US" altLang="zh-CN" dirty="0">
                <a:latin typeface="Segoe SemiBold" panose="020B0703040204020203" pitchFamily="34" charset="0"/>
                <a:cs typeface="Segoe SemiBold" panose="020B0703040204020203" pitchFamily="34" charset="0"/>
              </a:rPr>
              <a:t>December 18, 2018</a:t>
            </a:r>
            <a:endParaRPr lang="en-US" dirty="0"/>
          </a:p>
        </p:txBody>
      </p:sp>
      <p:sp>
        <p:nvSpPr>
          <p:cNvPr id="3" name="Subtitle 2"/>
          <p:cNvSpPr>
            <a:spLocks noGrp="1"/>
          </p:cNvSpPr>
          <p:nvPr>
            <p:ph type="subTitle" idx="1"/>
          </p:nvPr>
        </p:nvSpPr>
        <p:spPr>
          <a:xfrm>
            <a:off x="5406653" y="3614466"/>
            <a:ext cx="6785347" cy="857325"/>
          </a:xfrm>
        </p:spPr>
        <p:txBody>
          <a:bodyPr/>
          <a:lstStyle/>
          <a:p>
            <a:r>
              <a:rPr lang="en-US" altLang="zh-CN" sz="1700" dirty="0"/>
              <a:t>Wyvonne Stevens-Carter, Acting Adult Education State Director</a:t>
            </a:r>
          </a:p>
          <a:p>
            <a:r>
              <a:rPr lang="en-US" altLang="zh-CN" sz="1700" dirty="0"/>
              <a:t>Cliff Chuang, Senior Associate Commissioner, Educational Options</a:t>
            </a:r>
            <a:endParaRPr lang="zh-CN" altLang="en-US" sz="1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Locations Across Massachusetts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5" name="Picture 4" descr="Map of Program Locations Across Massachuset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5339"/>
            <a:ext cx="12191999" cy="5835541"/>
          </a:xfrm>
          <a:prstGeom prst="rect">
            <a:avLst/>
          </a:prstGeom>
        </p:spPr>
      </p:pic>
    </p:spTree>
    <p:extLst>
      <p:ext uri="{BB962C8B-B14F-4D97-AF65-F5344CB8AC3E}">
        <p14:creationId xmlns:p14="http://schemas.microsoft.com/office/powerpoint/2010/main" val="3797132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a:xfrm>
            <a:off x="567743" y="288925"/>
            <a:ext cx="11370972" cy="1113155"/>
          </a:xfrm>
        </p:spPr>
        <p:txBody>
          <a:bodyPr/>
          <a:lstStyle/>
          <a:p>
            <a:r>
              <a:rPr lang="en-US" dirty="0"/>
              <a:t>Building a High-Quality, </a:t>
            </a:r>
            <a:br>
              <a:rPr lang="en-US" dirty="0"/>
            </a:br>
            <a:r>
              <a:rPr lang="en-US" dirty="0"/>
              <a:t>Performance-Driven System</a:t>
            </a:r>
            <a:br>
              <a:rPr lang="en-US" dirty="0"/>
            </a:b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5" name="Content Placeholder 2"/>
          <p:cNvSpPr txBox="1">
            <a:spLocks/>
          </p:cNvSpPr>
          <p:nvPr/>
        </p:nvSpPr>
        <p:spPr>
          <a:xfrm>
            <a:off x="415343" y="2616631"/>
            <a:ext cx="11370972" cy="25962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smtClean="0"/>
              <a:t>Building a High-Quality, </a:t>
            </a:r>
          </a:p>
          <a:p>
            <a:pPr marL="0" indent="0" algn="ctr">
              <a:buFont typeface="Arial" panose="020B0604020202020204" pitchFamily="34" charset="0"/>
              <a:buNone/>
            </a:pPr>
            <a:r>
              <a:rPr lang="en-US" sz="4800" b="1" dirty="0" smtClean="0"/>
              <a:t>Performance-Driven System</a:t>
            </a:r>
          </a:p>
          <a:p>
            <a:endParaRPr lang="en-US" dirty="0"/>
          </a:p>
        </p:txBody>
      </p:sp>
    </p:spTree>
    <p:extLst>
      <p:ext uri="{BB962C8B-B14F-4D97-AF65-F5344CB8AC3E}">
        <p14:creationId xmlns:p14="http://schemas.microsoft.com/office/powerpoint/2010/main" val="228041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Shift To A </a:t>
            </a:r>
            <a:r>
              <a:rPr lang="en-US" b="0" u="sng" dirty="0"/>
              <a:t>PERFORMANCE</a:t>
            </a:r>
            <a:r>
              <a:rPr lang="en-US" dirty="0"/>
              <a:t>-Driven System</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6" name="Text Placeholder 6"/>
          <p:cNvSpPr txBox="1">
            <a:spLocks/>
          </p:cNvSpPr>
          <p:nvPr/>
        </p:nvSpPr>
        <p:spPr>
          <a:xfrm>
            <a:off x="812800" y="1177153"/>
            <a:ext cx="5080000" cy="639762"/>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0"/>
              </a:spcBef>
              <a:spcAft>
                <a:spcPts val="0"/>
              </a:spcAft>
              <a:buClr>
                <a:srgbClr val="E38526"/>
              </a:buClr>
              <a:buFont typeface="+mj-lt"/>
              <a:buAutoNum type="arabicPeriod"/>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BEFORE</a:t>
            </a:r>
          </a:p>
        </p:txBody>
      </p:sp>
      <p:sp>
        <p:nvSpPr>
          <p:cNvPr id="7" name="Content Placeholder 7"/>
          <p:cNvSpPr>
            <a:spLocks noGrp="1"/>
          </p:cNvSpPr>
          <p:nvPr>
            <p:ph sz="half" idx="4294967295"/>
          </p:nvPr>
        </p:nvSpPr>
        <p:spPr>
          <a:xfrm>
            <a:off x="551146" y="1831259"/>
            <a:ext cx="4634630" cy="4206287"/>
          </a:xfrm>
          <a:prstGeom prst="rect">
            <a:avLst/>
          </a:prstGeom>
        </p:spPr>
        <p:txBody>
          <a:bodyPr/>
          <a:lstStyle/>
          <a:p>
            <a:r>
              <a:rPr lang="en-US" sz="3000" b="1" dirty="0"/>
              <a:t>Inputs</a:t>
            </a:r>
            <a:endParaRPr lang="en-US" sz="3000" b="1" dirty="0">
              <a:sym typeface="Wingdings" pitchFamily="2" charset="2"/>
            </a:endParaRPr>
          </a:p>
          <a:p>
            <a:endParaRPr lang="en-US" sz="3000" b="1" dirty="0"/>
          </a:p>
          <a:p>
            <a:r>
              <a:rPr lang="en-US" sz="3000" b="1" dirty="0"/>
              <a:t>Compliance</a:t>
            </a:r>
            <a:endParaRPr lang="en-US" sz="3000" b="1" dirty="0">
              <a:sym typeface="Wingdings" pitchFamily="2" charset="2"/>
            </a:endParaRPr>
          </a:p>
          <a:p>
            <a:endParaRPr lang="en-US" sz="3000" b="1" dirty="0"/>
          </a:p>
          <a:p>
            <a:r>
              <a:rPr lang="en-US" sz="3000" b="1" dirty="0"/>
              <a:t>“</a:t>
            </a:r>
            <a:r>
              <a:rPr lang="en-US" sz="3000" b="1" dirty="0" err="1"/>
              <a:t>Widgetized”Funding</a:t>
            </a:r>
            <a:r>
              <a:rPr lang="en-US" sz="3000" b="1" dirty="0"/>
              <a:t>            </a:t>
            </a:r>
            <a:r>
              <a:rPr lang="en-US" sz="3000" dirty="0"/>
              <a:t>based on historical regional funding levels     = Inequity</a:t>
            </a:r>
          </a:p>
          <a:p>
            <a:pPr>
              <a:buNone/>
            </a:pPr>
            <a:endParaRPr lang="en-US" b="1" dirty="0"/>
          </a:p>
          <a:p>
            <a:endParaRPr lang="en-US" dirty="0"/>
          </a:p>
        </p:txBody>
      </p:sp>
      <p:sp>
        <p:nvSpPr>
          <p:cNvPr id="8" name="Text Placeholder 8"/>
          <p:cNvSpPr txBox="1">
            <a:spLocks/>
          </p:cNvSpPr>
          <p:nvPr/>
        </p:nvSpPr>
        <p:spPr>
          <a:xfrm>
            <a:off x="6392109" y="1191497"/>
            <a:ext cx="3285206" cy="63976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AFTER</a:t>
            </a:r>
          </a:p>
        </p:txBody>
      </p:sp>
      <p:sp>
        <p:nvSpPr>
          <p:cNvPr id="9" name="Content Placeholder 7"/>
          <p:cNvSpPr>
            <a:spLocks noGrp="1"/>
          </p:cNvSpPr>
          <p:nvPr>
            <p:ph sz="quarter" idx="4294967295"/>
          </p:nvPr>
        </p:nvSpPr>
        <p:spPr>
          <a:xfrm>
            <a:off x="6172200" y="1699709"/>
            <a:ext cx="5289116" cy="4406272"/>
          </a:xfrm>
          <a:prstGeom prst="rect">
            <a:avLst/>
          </a:prstGeom>
        </p:spPr>
        <p:txBody>
          <a:bodyPr/>
          <a:lstStyle/>
          <a:p>
            <a:r>
              <a:rPr lang="en-US" sz="3000" b="1" dirty="0">
                <a:sym typeface="Wingdings" pitchFamily="2" charset="2"/>
              </a:rPr>
              <a:t>Outcomes </a:t>
            </a:r>
            <a:r>
              <a:rPr lang="en-US" sz="3000" dirty="0">
                <a:sym typeface="Wingdings" pitchFamily="2" charset="2"/>
              </a:rPr>
              <a:t>(Measurable Skills Gain, Employment</a:t>
            </a:r>
            <a:r>
              <a:rPr lang="en-US" sz="3000" dirty="0" smtClean="0">
                <a:sym typeface="Wingdings" pitchFamily="2" charset="2"/>
              </a:rPr>
              <a:t>)</a:t>
            </a:r>
          </a:p>
          <a:p>
            <a:pPr marL="0" indent="0">
              <a:buNone/>
            </a:pPr>
            <a:endParaRPr lang="en-US" sz="1600" b="1" dirty="0"/>
          </a:p>
          <a:p>
            <a:r>
              <a:rPr lang="en-US" sz="3000" b="1" dirty="0"/>
              <a:t>Flexibility / Quality</a:t>
            </a:r>
          </a:p>
          <a:p>
            <a:endParaRPr lang="en-US" sz="3000" b="1" dirty="0"/>
          </a:p>
          <a:p>
            <a:r>
              <a:rPr lang="en-US" sz="3000" b="1" dirty="0"/>
              <a:t>“Block” Per-Student Funding </a:t>
            </a:r>
            <a:r>
              <a:rPr lang="en-US" sz="3000" dirty="0"/>
              <a:t>rate allocated based on student-need/demand formula = Equity</a:t>
            </a:r>
          </a:p>
          <a:p>
            <a:endParaRPr lang="en-US" b="1" dirty="0"/>
          </a:p>
          <a:p>
            <a:endParaRPr lang="en-US" dirty="0"/>
          </a:p>
        </p:txBody>
      </p:sp>
      <p:grpSp>
        <p:nvGrpSpPr>
          <p:cNvPr id="11" name="Group 19" descr="three arrows pointing to the right"/>
          <p:cNvGrpSpPr/>
          <p:nvPr/>
        </p:nvGrpSpPr>
        <p:grpSpPr>
          <a:xfrm>
            <a:off x="5130801" y="1699709"/>
            <a:ext cx="761999" cy="3452214"/>
            <a:chOff x="3429000" y="2209800"/>
            <a:chExt cx="762000" cy="2743200"/>
          </a:xfrm>
        </p:grpSpPr>
        <p:sp>
          <p:nvSpPr>
            <p:cNvPr id="13" name="Right Arrow 12"/>
            <p:cNvSpPr/>
            <p:nvPr/>
          </p:nvSpPr>
          <p:spPr>
            <a:xfrm>
              <a:off x="3429000" y="2209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429000" y="32766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429000" y="4495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9281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member Follow Up"/>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476623">
            <a:off x="9091520" y="3780024"/>
            <a:ext cx="2313045" cy="21943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77434" y="270576"/>
            <a:ext cx="11965578" cy="679905"/>
          </a:xfrm>
        </p:spPr>
        <p:txBody>
          <a:bodyPr/>
          <a:lstStyle/>
          <a:p>
            <a:r>
              <a:rPr lang="en-US" dirty="0" smtClean="0"/>
              <a:t>Focus on Outcomes</a:t>
            </a:r>
            <a:endParaRPr lang="en-US" dirty="0"/>
          </a:p>
        </p:txBody>
      </p:sp>
      <p:sp>
        <p:nvSpPr>
          <p:cNvPr id="5" name="Content Placeholder 8"/>
          <p:cNvSpPr txBox="1">
            <a:spLocks/>
          </p:cNvSpPr>
          <p:nvPr/>
        </p:nvSpPr>
        <p:spPr>
          <a:xfrm>
            <a:off x="348343" y="670560"/>
            <a:ext cx="9026023" cy="57619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b="1" dirty="0"/>
          </a:p>
          <a:p>
            <a:pPr>
              <a:spcBef>
                <a:spcPts val="600"/>
              </a:spcBef>
              <a:buFont typeface="Wingdings" panose="05000000000000000000" pitchFamily="2" charset="2"/>
              <a:buChar char="§"/>
            </a:pPr>
            <a:r>
              <a:rPr lang="en-US" b="1" dirty="0" smtClean="0"/>
              <a:t>Measurable Skills </a:t>
            </a:r>
            <a:r>
              <a:rPr lang="en-US" b="1" dirty="0"/>
              <a:t>G</a:t>
            </a:r>
            <a:r>
              <a:rPr lang="en-US" b="1" dirty="0" smtClean="0"/>
              <a:t>ain </a:t>
            </a:r>
            <a:r>
              <a:rPr lang="en-US" b="1" dirty="0"/>
              <a:t>(MSG)</a:t>
            </a:r>
          </a:p>
          <a:p>
            <a:pPr marL="1028700" lvl="1" indent="-342900">
              <a:spcBef>
                <a:spcPts val="600"/>
              </a:spcBef>
              <a:buFont typeface="Arial" panose="020B0604020202020204" pitchFamily="34" charset="0"/>
              <a:buChar char="•"/>
            </a:pPr>
            <a:r>
              <a:rPr lang="en-US" sz="2400" dirty="0"/>
              <a:t>Completion of one </a:t>
            </a:r>
            <a:r>
              <a:rPr lang="en-US" sz="2400" dirty="0" smtClean="0"/>
              <a:t>Educational </a:t>
            </a:r>
            <a:r>
              <a:rPr lang="en-US" sz="2400" dirty="0"/>
              <a:t>F</a:t>
            </a:r>
            <a:r>
              <a:rPr lang="en-US" sz="2400" dirty="0" smtClean="0"/>
              <a:t>unctioning </a:t>
            </a:r>
            <a:r>
              <a:rPr lang="en-US" sz="2400" dirty="0"/>
              <a:t>L</a:t>
            </a:r>
            <a:r>
              <a:rPr lang="en-US" sz="2400" dirty="0" smtClean="0"/>
              <a:t>evel </a:t>
            </a:r>
            <a:r>
              <a:rPr lang="en-US" sz="2400" dirty="0"/>
              <a:t>(EFL) </a:t>
            </a:r>
          </a:p>
          <a:p>
            <a:pPr marL="1028700" lvl="1" indent="-342900">
              <a:spcBef>
                <a:spcPts val="600"/>
              </a:spcBef>
              <a:buFont typeface="Arial" panose="020B0604020202020204" pitchFamily="34" charset="0"/>
              <a:buChar char="•"/>
            </a:pPr>
            <a:r>
              <a:rPr lang="en-US" sz="2400" dirty="0"/>
              <a:t>Attainment of a H</a:t>
            </a:r>
            <a:r>
              <a:rPr lang="en-US" sz="2400" dirty="0" smtClean="0"/>
              <a:t>igh </a:t>
            </a:r>
            <a:r>
              <a:rPr lang="en-US" sz="2400" dirty="0"/>
              <a:t>S</a:t>
            </a:r>
            <a:r>
              <a:rPr lang="en-US" sz="2400" dirty="0" smtClean="0"/>
              <a:t>chool Equivalency </a:t>
            </a:r>
            <a:r>
              <a:rPr lang="en-US" sz="2400" dirty="0"/>
              <a:t>(HSE) credential </a:t>
            </a:r>
          </a:p>
          <a:p>
            <a:pPr marL="1028700" lvl="1" indent="-342900">
              <a:spcBef>
                <a:spcPts val="600"/>
              </a:spcBef>
              <a:buFont typeface="Arial" panose="020B0604020202020204" pitchFamily="34" charset="0"/>
              <a:buChar char="•"/>
            </a:pPr>
            <a:r>
              <a:rPr lang="en-US" sz="2400" dirty="0"/>
              <a:t>Enrollment in postsecondary education or training (</a:t>
            </a:r>
            <a:r>
              <a:rPr lang="en-US" sz="2400" dirty="0" smtClean="0"/>
              <a:t>PSE/T) after program exit</a:t>
            </a:r>
            <a:endParaRPr lang="en-US" sz="1000" b="1" dirty="0"/>
          </a:p>
          <a:p>
            <a:pPr>
              <a:spcBef>
                <a:spcPts val="600"/>
              </a:spcBef>
              <a:buFont typeface="Wingdings" panose="05000000000000000000" pitchFamily="2" charset="2"/>
              <a:buChar char="§"/>
            </a:pPr>
            <a:r>
              <a:rPr lang="en-US" b="1" dirty="0"/>
              <a:t>Employment </a:t>
            </a:r>
            <a:r>
              <a:rPr lang="en-US" b="1" dirty="0" smtClean="0"/>
              <a:t>Measures </a:t>
            </a:r>
            <a:endParaRPr lang="en-US" b="1" dirty="0"/>
          </a:p>
          <a:p>
            <a:pPr marL="1082675" lvl="1" indent="-342900" fontAlgn="base">
              <a:buFont typeface="Arial" panose="020B0604020202020204" pitchFamily="34" charset="0"/>
              <a:buChar char="•"/>
            </a:pPr>
            <a:r>
              <a:rPr lang="en-US" sz="2400" dirty="0"/>
              <a:t>Employment in the second quarter after exit</a:t>
            </a:r>
          </a:p>
          <a:p>
            <a:pPr marL="1082675" lvl="1" indent="-342900" fontAlgn="base">
              <a:buFont typeface="Arial" panose="020B0604020202020204" pitchFamily="34" charset="0"/>
              <a:buChar char="•"/>
            </a:pPr>
            <a:r>
              <a:rPr lang="en-US" sz="2400" dirty="0"/>
              <a:t>Employment in the fourth quarter after exit</a:t>
            </a:r>
          </a:p>
          <a:p>
            <a:pPr marL="1082675" lvl="1" indent="-342900" fontAlgn="base">
              <a:buFont typeface="Arial" panose="020B0604020202020204" pitchFamily="34" charset="0"/>
              <a:buChar char="•"/>
            </a:pPr>
            <a:r>
              <a:rPr lang="en-US" sz="2400" dirty="0"/>
              <a:t>Median income in the second quarter after exit</a:t>
            </a:r>
          </a:p>
          <a:p>
            <a:pPr lvl="1">
              <a:spcBef>
                <a:spcPts val="600"/>
              </a:spcBef>
            </a:pPr>
            <a:endParaRPr lang="en-US" b="1" dirty="0"/>
          </a:p>
          <a:p>
            <a:pPr marL="0" indent="0">
              <a:buNone/>
            </a:pPr>
            <a:endParaRPr lang="en-US" dirty="0"/>
          </a:p>
        </p:txBody>
      </p:sp>
      <p:pic>
        <p:nvPicPr>
          <p:cNvPr id="6" name="Picture 4" descr="targe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93766" y="1078003"/>
            <a:ext cx="2564349" cy="23962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341507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28" y="222049"/>
            <a:ext cx="8686800" cy="868362"/>
          </a:xfrm>
        </p:spPr>
        <p:txBody>
          <a:bodyPr>
            <a:noAutofit/>
          </a:bodyPr>
          <a:lstStyle/>
          <a:p>
            <a:r>
              <a:rPr lang="en-US" b="1" dirty="0"/>
              <a:t>Indicators of Program Quality (IPQs)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5" name="Content Placeholder 5" descr="Student Success: &#10;Indicator 1: Program Design&#10;Indicator 2: Access &amp; Equity&#10;Indicator 3: Career Pathways Collaborations&#10;Indicator 4: Curriculum &amp; Instruction&#10;Indicator 5: Student Progress &#10;Indicator 6: Advising &amp; Student Support Services &#10;&#10;Capacity: &#10;Indicator 7: Organizational Support&#10;Indicator 8: Educational Leadership&#10;Indicator 9: Professional Culture&#10;Indicator 10: Fiscal &amp; Data Accountability"/>
          <p:cNvGraphicFramePr>
            <a:graphicFrameLocks/>
          </p:cNvGraphicFramePr>
          <p:nvPr>
            <p:extLst>
              <p:ext uri="{D42A27DB-BD31-4B8C-83A1-F6EECF244321}">
                <p14:modId xmlns:p14="http://schemas.microsoft.com/office/powerpoint/2010/main" val="4128954761"/>
              </p:ext>
            </p:extLst>
          </p:nvPr>
        </p:nvGraphicFramePr>
        <p:xfrm>
          <a:off x="430306" y="1284842"/>
          <a:ext cx="11360075" cy="3814283"/>
        </p:xfrm>
        <a:graphic>
          <a:graphicData uri="http://schemas.openxmlformats.org/drawingml/2006/table">
            <a:tbl>
              <a:tblPr firstRow="1" bandRow="1">
                <a:tableStyleId>{5C22544A-7EE6-4342-B048-85BDC9FD1C3A}</a:tableStyleId>
              </a:tblPr>
              <a:tblGrid>
                <a:gridCol w="6203283">
                  <a:extLst>
                    <a:ext uri="{9D8B030D-6E8A-4147-A177-3AD203B41FA5}">
                      <a16:colId xmlns:a16="http://schemas.microsoft.com/office/drawing/2014/main" val="20000"/>
                    </a:ext>
                  </a:extLst>
                </a:gridCol>
                <a:gridCol w="5156792">
                  <a:extLst>
                    <a:ext uri="{9D8B030D-6E8A-4147-A177-3AD203B41FA5}">
                      <a16:colId xmlns:a16="http://schemas.microsoft.com/office/drawing/2014/main" val="20001"/>
                    </a:ext>
                  </a:extLst>
                </a:gridCol>
              </a:tblGrid>
              <a:tr h="508317">
                <a:tc>
                  <a:txBody>
                    <a:bodyPr/>
                    <a:lstStyle/>
                    <a:p>
                      <a:r>
                        <a:rPr lang="en-US" sz="2800" dirty="0"/>
                        <a:t>Student</a:t>
                      </a:r>
                      <a:r>
                        <a:rPr lang="en-US" sz="2800" baseline="0" dirty="0"/>
                        <a:t> Success</a:t>
                      </a:r>
                      <a:endParaRPr lang="en-US" sz="2800" dirty="0"/>
                    </a:p>
                  </a:txBody>
                  <a:tcPr>
                    <a:solidFill>
                      <a:srgbClr val="E38526"/>
                    </a:solidFill>
                  </a:tcPr>
                </a:tc>
                <a:tc>
                  <a:txBody>
                    <a:bodyPr/>
                    <a:lstStyle/>
                    <a:p>
                      <a:r>
                        <a:rPr lang="en-US" sz="2800" dirty="0"/>
                        <a:t>Capacity</a:t>
                      </a:r>
                    </a:p>
                  </a:txBody>
                  <a:tcPr>
                    <a:solidFill>
                      <a:srgbClr val="E38526"/>
                    </a:solidFill>
                  </a:tcPr>
                </a:tc>
                <a:extLst>
                  <a:ext uri="{0D108BD9-81ED-4DB2-BD59-A6C34878D82A}">
                    <a16:rowId xmlns:a16="http://schemas.microsoft.com/office/drawing/2014/main" val="10000"/>
                  </a:ext>
                </a:extLst>
              </a:tr>
              <a:tr h="561797">
                <a:tc>
                  <a:txBody>
                    <a:bodyPr/>
                    <a:lstStyle/>
                    <a:p>
                      <a:r>
                        <a:rPr lang="en-US" sz="2000" b="1" dirty="0"/>
                        <a:t>Indicator 1: </a:t>
                      </a:r>
                      <a:r>
                        <a:rPr lang="en-US" sz="2000" b="1" dirty="0">
                          <a:solidFill>
                            <a:srgbClr val="002060"/>
                          </a:solidFill>
                        </a:rPr>
                        <a:t>Program Design</a:t>
                      </a:r>
                    </a:p>
                  </a:txBody>
                  <a:tcPr anchor="ctr"/>
                </a:tc>
                <a:tc>
                  <a:txBody>
                    <a:bodyPr/>
                    <a:lstStyle/>
                    <a:p>
                      <a:r>
                        <a:rPr lang="en-US" sz="2000" b="1" dirty="0"/>
                        <a:t>Indicator 7:</a:t>
                      </a:r>
                      <a:r>
                        <a:rPr lang="en-US" sz="2000" b="1" baseline="0" dirty="0"/>
                        <a:t> Organizational Support</a:t>
                      </a:r>
                      <a:endParaRPr lang="en-US" sz="2000" b="1" dirty="0"/>
                    </a:p>
                  </a:txBody>
                  <a:tcPr anchor="ctr"/>
                </a:tc>
                <a:extLst>
                  <a:ext uri="{0D108BD9-81ED-4DB2-BD59-A6C34878D82A}">
                    <a16:rowId xmlns:a16="http://schemas.microsoft.com/office/drawing/2014/main" val="10001"/>
                  </a:ext>
                </a:extLst>
              </a:tr>
              <a:tr h="495499">
                <a:tc>
                  <a:txBody>
                    <a:bodyPr/>
                    <a:lstStyle/>
                    <a:p>
                      <a:r>
                        <a:rPr lang="en-US" sz="2000" b="1" dirty="0"/>
                        <a:t>Indicator 2: Access </a:t>
                      </a:r>
                      <a:r>
                        <a:rPr lang="en-US" sz="2000" b="1" dirty="0" smtClean="0"/>
                        <a:t>&amp; </a:t>
                      </a:r>
                      <a:r>
                        <a:rPr lang="en-US" sz="2000" b="1" dirty="0"/>
                        <a:t>Equity</a:t>
                      </a:r>
                    </a:p>
                  </a:txBody>
                  <a:tcPr anchor="ctr"/>
                </a:tc>
                <a:tc>
                  <a:txBody>
                    <a:bodyPr/>
                    <a:lstStyle/>
                    <a:p>
                      <a:r>
                        <a:rPr lang="en-US" sz="2000" b="1" dirty="0"/>
                        <a:t>Indicator 8: Educational Leadership</a:t>
                      </a:r>
                    </a:p>
                  </a:txBody>
                  <a:tcPr anchor="ctr"/>
                </a:tc>
                <a:extLst>
                  <a:ext uri="{0D108BD9-81ED-4DB2-BD59-A6C34878D82A}">
                    <a16:rowId xmlns:a16="http://schemas.microsoft.com/office/drawing/2014/main" val="10002"/>
                  </a:ext>
                </a:extLst>
              </a:tr>
              <a:tr h="618336">
                <a:tc>
                  <a:txBody>
                    <a:bodyPr/>
                    <a:lstStyle/>
                    <a:p>
                      <a:r>
                        <a:rPr lang="en-US" sz="2000" b="1" dirty="0"/>
                        <a:t>Indicator 3: Career Pathways Collaborations</a:t>
                      </a:r>
                    </a:p>
                  </a:txBody>
                  <a:tcPr anchor="ctr"/>
                </a:tc>
                <a:tc>
                  <a:txBody>
                    <a:bodyPr/>
                    <a:lstStyle/>
                    <a:p>
                      <a:r>
                        <a:rPr lang="en-US" sz="2000" b="1" dirty="0"/>
                        <a:t>Indicator 9: Professional Culture</a:t>
                      </a:r>
                    </a:p>
                  </a:txBody>
                  <a:tcPr anchor="ctr"/>
                </a:tc>
                <a:extLst>
                  <a:ext uri="{0D108BD9-81ED-4DB2-BD59-A6C34878D82A}">
                    <a16:rowId xmlns:a16="http://schemas.microsoft.com/office/drawing/2014/main" val="10003"/>
                  </a:ext>
                </a:extLst>
              </a:tr>
              <a:tr h="485498">
                <a:tc>
                  <a:txBody>
                    <a:bodyPr/>
                    <a:lstStyle/>
                    <a:p>
                      <a:r>
                        <a:rPr lang="en-US" sz="2000" b="1" dirty="0"/>
                        <a:t>Indicator 4: Curriculum</a:t>
                      </a:r>
                      <a:r>
                        <a:rPr lang="en-US" sz="2000" b="1" baseline="0" dirty="0"/>
                        <a:t> </a:t>
                      </a:r>
                      <a:r>
                        <a:rPr lang="en-US" sz="2000" b="1" baseline="0" dirty="0" smtClean="0"/>
                        <a:t>&amp; </a:t>
                      </a:r>
                      <a:r>
                        <a:rPr lang="en-US" sz="2000" b="1" baseline="0" dirty="0"/>
                        <a:t>Instruction</a:t>
                      </a:r>
                      <a:endParaRPr lang="en-US" sz="2000" b="1" dirty="0"/>
                    </a:p>
                  </a:txBody>
                  <a:tcPr anchor="ctr"/>
                </a:tc>
                <a:tc>
                  <a:txBody>
                    <a:bodyPr/>
                    <a:lstStyle/>
                    <a:p>
                      <a:r>
                        <a:rPr lang="en-US" sz="2000" b="1" dirty="0"/>
                        <a:t>Indicator 10: Fiscal </a:t>
                      </a:r>
                      <a:r>
                        <a:rPr lang="en-US" sz="2000" b="1" dirty="0" smtClean="0"/>
                        <a:t>&amp; </a:t>
                      </a:r>
                      <a:r>
                        <a:rPr lang="en-US" sz="2000" b="1" dirty="0"/>
                        <a:t>Data Accountability</a:t>
                      </a:r>
                    </a:p>
                  </a:txBody>
                  <a:tcPr anchor="ctr"/>
                </a:tc>
                <a:extLst>
                  <a:ext uri="{0D108BD9-81ED-4DB2-BD59-A6C34878D82A}">
                    <a16:rowId xmlns:a16="http://schemas.microsoft.com/office/drawing/2014/main" val="10005"/>
                  </a:ext>
                </a:extLst>
              </a:tr>
              <a:tr h="584370">
                <a:tc>
                  <a:txBody>
                    <a:bodyPr/>
                    <a:lstStyle/>
                    <a:p>
                      <a:r>
                        <a:rPr lang="en-US" sz="2000" b="1" dirty="0"/>
                        <a:t>Indicator 5: Student Progress</a:t>
                      </a:r>
                    </a:p>
                  </a:txBody>
                  <a:tcPr anchor="ctr"/>
                </a:tc>
                <a:tc>
                  <a:txBody>
                    <a:bodyPr/>
                    <a:lstStyle/>
                    <a:p>
                      <a:endParaRPr lang="en-US" sz="2000" b="1" dirty="0"/>
                    </a:p>
                  </a:txBody>
                  <a:tcPr anchor="ctr"/>
                </a:tc>
                <a:extLst>
                  <a:ext uri="{0D108BD9-81ED-4DB2-BD59-A6C34878D82A}">
                    <a16:rowId xmlns:a16="http://schemas.microsoft.com/office/drawing/2014/main" val="10004"/>
                  </a:ext>
                </a:extLst>
              </a:tr>
              <a:tr h="550623">
                <a:tc>
                  <a:txBody>
                    <a:bodyPr/>
                    <a:lstStyle/>
                    <a:p>
                      <a:r>
                        <a:rPr lang="en-US" sz="2000" b="1" dirty="0"/>
                        <a:t>Indicator 6: Advising </a:t>
                      </a:r>
                      <a:r>
                        <a:rPr lang="en-US" sz="2000" b="1" dirty="0" smtClean="0"/>
                        <a:t>&amp; </a:t>
                      </a:r>
                      <a:r>
                        <a:rPr lang="en-US" sz="2000" b="1" dirty="0"/>
                        <a:t>Student Support</a:t>
                      </a:r>
                      <a:r>
                        <a:rPr lang="en-US" sz="2000" b="1" baseline="0" dirty="0"/>
                        <a:t> </a:t>
                      </a:r>
                      <a:r>
                        <a:rPr lang="en-US" sz="2000" b="1" baseline="0" dirty="0" smtClean="0"/>
                        <a:t>Services</a:t>
                      </a:r>
                      <a:endParaRPr lang="en-US" sz="2000" b="1" dirty="0"/>
                    </a:p>
                  </a:txBody>
                  <a:tcPr anchor="ctr"/>
                </a:tc>
                <a:tc>
                  <a:txBody>
                    <a:bodyPr/>
                    <a:lstStyle/>
                    <a:p>
                      <a:endParaRPr lang="en-US" sz="2000" b="1"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2266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Focus on 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976" y="1120376"/>
            <a:ext cx="1772740" cy="1772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 descr="DESE bubble graphic"/>
          <p:cNvPicPr>
            <a:picLocks noChangeAspect="1"/>
          </p:cNvPicPr>
          <p:nvPr/>
        </p:nvPicPr>
        <p:blipFill>
          <a:blip r:embed="rId4" cstate="hqprint">
            <a:extLst>
              <a:ext uri="{28A0092B-C50C-407E-A947-70E740481C1C}">
                <a14:useLocalDpi xmlns:a14="http://schemas.microsoft.com/office/drawing/2010/main" val="0"/>
              </a:ext>
            </a:extLst>
          </a:blip>
          <a:srcRect l="4391" r="4391"/>
          <a:stretch>
            <a:fillRect/>
          </a:stretch>
        </p:blipFill>
        <p:spPr>
          <a:xfrm>
            <a:off x="7588770" y="2912089"/>
            <a:ext cx="4462150" cy="3263487"/>
          </a:xfrm>
          <a:prstGeom prst="rect">
            <a:avLst/>
          </a:prstGeom>
        </p:spPr>
      </p:pic>
      <p:sp>
        <p:nvSpPr>
          <p:cNvPr id="2" name="Title 1"/>
          <p:cNvSpPr>
            <a:spLocks noGrp="1"/>
          </p:cNvSpPr>
          <p:nvPr>
            <p:ph type="title"/>
          </p:nvPr>
        </p:nvSpPr>
        <p:spPr/>
        <p:txBody>
          <a:bodyPr/>
          <a:lstStyle/>
          <a:p>
            <a:r>
              <a:rPr lang="en-US" dirty="0" smtClean="0"/>
              <a:t>Monitoring &amp; </a:t>
            </a:r>
            <a:r>
              <a:rPr lang="en-US" dirty="0"/>
              <a:t>Support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3" name="Rectangle 2"/>
          <p:cNvSpPr/>
          <p:nvPr/>
        </p:nvSpPr>
        <p:spPr>
          <a:xfrm>
            <a:off x="366264" y="1240220"/>
            <a:ext cx="9875016" cy="5324535"/>
          </a:xfrm>
          <a:prstGeom prst="rect">
            <a:avLst/>
          </a:prstGeom>
        </p:spPr>
        <p:txBody>
          <a:bodyPr wrap="square">
            <a:spAutoFit/>
          </a:bodyPr>
          <a:lstStyle/>
          <a:p>
            <a:pPr marL="457200" indent="-457200">
              <a:spcBef>
                <a:spcPts val="600"/>
              </a:spcBef>
              <a:buClr>
                <a:srgbClr val="E38526"/>
              </a:buClr>
              <a:buFont typeface="Wingdings" panose="05000000000000000000" pitchFamily="2" charset="2"/>
              <a:buChar char="§"/>
            </a:pPr>
            <a:r>
              <a:rPr lang="en-US" sz="2800" b="1" dirty="0" smtClean="0">
                <a:solidFill>
                  <a:srgbClr val="00040C"/>
                </a:solidFill>
                <a:cs typeface="Segoe UI" panose="020B0502040204020203" pitchFamily="34" charset="0"/>
              </a:rPr>
              <a:t>On-site </a:t>
            </a:r>
            <a:r>
              <a:rPr lang="en-US" sz="2800" b="1" dirty="0">
                <a:solidFill>
                  <a:srgbClr val="00040C"/>
                </a:solidFill>
                <a:cs typeface="Segoe UI" panose="020B0502040204020203" pitchFamily="34" charset="0"/>
              </a:rPr>
              <a:t>Program Quality Review (PQR)</a:t>
            </a:r>
            <a:r>
              <a:rPr lang="en-US" sz="2800" b="1" dirty="0">
                <a:solidFill>
                  <a:srgbClr val="00040C"/>
                </a:solidFill>
              </a:rPr>
              <a:t> </a:t>
            </a:r>
          </a:p>
          <a:p>
            <a:pPr marL="800100" lvl="1" indent="-342900">
              <a:spcBef>
                <a:spcPts val="600"/>
              </a:spcBef>
              <a:buClr>
                <a:srgbClr val="E38526"/>
              </a:buClr>
              <a:buFont typeface="Arial" panose="020B0604020202020204" pitchFamily="34" charset="0"/>
              <a:buChar char="•"/>
            </a:pPr>
            <a:r>
              <a:rPr lang="en-US" sz="2800" dirty="0" smtClean="0">
                <a:solidFill>
                  <a:srgbClr val="00040C"/>
                </a:solidFill>
              </a:rPr>
              <a:t>A PQR will be conducted at all CALCs </a:t>
            </a:r>
            <a:r>
              <a:rPr lang="en-US" sz="2800" dirty="0">
                <a:solidFill>
                  <a:srgbClr val="00040C"/>
                </a:solidFill>
              </a:rPr>
              <a:t>and correctional institutions will receive </a:t>
            </a:r>
            <a:r>
              <a:rPr lang="en-US" sz="2800" dirty="0" smtClean="0">
                <a:solidFill>
                  <a:srgbClr val="00040C"/>
                </a:solidFill>
              </a:rPr>
              <a:t>(</a:t>
            </a:r>
            <a:r>
              <a:rPr lang="en-US" sz="2800" dirty="0">
                <a:solidFill>
                  <a:srgbClr val="00040C"/>
                </a:solidFill>
              </a:rPr>
              <a:t>FY19-21</a:t>
            </a:r>
            <a:r>
              <a:rPr lang="en-US" sz="2800" dirty="0" smtClean="0">
                <a:solidFill>
                  <a:srgbClr val="00040C"/>
                </a:solidFill>
              </a:rPr>
              <a:t>)</a:t>
            </a:r>
            <a:endParaRPr lang="en-US" sz="2800" dirty="0">
              <a:solidFill>
                <a:srgbClr val="00040C"/>
              </a:solidFill>
            </a:endParaRPr>
          </a:p>
          <a:p>
            <a:pPr marL="457200" indent="-457200">
              <a:spcBef>
                <a:spcPts val="600"/>
              </a:spcBef>
              <a:buClr>
                <a:srgbClr val="E38526"/>
              </a:buClr>
              <a:buFont typeface="Wingdings" panose="05000000000000000000" pitchFamily="2" charset="2"/>
              <a:buChar char="§"/>
            </a:pPr>
            <a:r>
              <a:rPr lang="en-US" sz="2800" b="1" dirty="0">
                <a:solidFill>
                  <a:srgbClr val="00040C"/>
                </a:solidFill>
                <a:cs typeface="Segoe UI" panose="020B0502040204020203" pitchFamily="34" charset="0"/>
              </a:rPr>
              <a:t>SABES </a:t>
            </a:r>
            <a:r>
              <a:rPr lang="en-US" sz="2800" b="1" dirty="0" smtClean="0">
                <a:solidFill>
                  <a:srgbClr val="00040C"/>
                </a:solidFill>
                <a:cs typeface="Segoe UI" panose="020B0502040204020203" pitchFamily="34" charset="0"/>
              </a:rPr>
              <a:t>is the adult education </a:t>
            </a:r>
            <a:r>
              <a:rPr lang="en-US" sz="2800" b="1" dirty="0">
                <a:solidFill>
                  <a:srgbClr val="00040C"/>
                </a:solidFill>
                <a:cs typeface="Segoe UI" panose="020B0502040204020203" pitchFamily="34" charset="0"/>
              </a:rPr>
              <a:t>professional </a:t>
            </a:r>
            <a:r>
              <a:rPr lang="en-US" sz="2800" b="1" dirty="0" smtClean="0">
                <a:solidFill>
                  <a:srgbClr val="00040C"/>
                </a:solidFill>
                <a:cs typeface="Segoe UI" panose="020B0502040204020203" pitchFamily="34" charset="0"/>
              </a:rPr>
              <a:t>development </a:t>
            </a:r>
            <a:r>
              <a:rPr lang="en-US" sz="2800" b="1" dirty="0">
                <a:solidFill>
                  <a:srgbClr val="00040C"/>
                </a:solidFill>
                <a:cs typeface="Segoe UI" panose="020B0502040204020203" pitchFamily="34" charset="0"/>
              </a:rPr>
              <a:t>system </a:t>
            </a:r>
            <a:endParaRPr lang="en-US" sz="2800" b="1" dirty="0" smtClean="0">
              <a:solidFill>
                <a:srgbClr val="00040C"/>
              </a:solidFill>
              <a:cs typeface="Segoe UI" panose="020B0502040204020203" pitchFamily="34" charset="0"/>
            </a:endParaRPr>
          </a:p>
          <a:p>
            <a:pPr marL="800100" lvl="1" indent="-342900">
              <a:spcBef>
                <a:spcPts val="600"/>
              </a:spcBef>
              <a:buClr>
                <a:srgbClr val="E38526"/>
              </a:buClr>
              <a:buFont typeface="Arial" panose="020B0604020202020204" pitchFamily="34" charset="0"/>
              <a:buChar char="•"/>
            </a:pPr>
            <a:r>
              <a:rPr lang="en-US" sz="2800" dirty="0" smtClean="0">
                <a:solidFill>
                  <a:srgbClr val="00040C"/>
                </a:solidFill>
              </a:rPr>
              <a:t>ADA </a:t>
            </a:r>
            <a:r>
              <a:rPr lang="en-US" sz="2800" dirty="0">
                <a:solidFill>
                  <a:srgbClr val="00040C"/>
                </a:solidFill>
              </a:rPr>
              <a:t>Resources and Training, Advising </a:t>
            </a:r>
          </a:p>
          <a:p>
            <a:pPr marL="800100" lvl="1" indent="-342900">
              <a:spcBef>
                <a:spcPts val="600"/>
              </a:spcBef>
              <a:buClr>
                <a:srgbClr val="E38526"/>
              </a:buClr>
              <a:buFont typeface="Arial" panose="020B0604020202020204" pitchFamily="34" charset="0"/>
              <a:buChar char="•"/>
            </a:pPr>
            <a:r>
              <a:rPr lang="en-US" sz="2800" dirty="0">
                <a:solidFill>
                  <a:srgbClr val="00040C"/>
                </a:solidFill>
              </a:rPr>
              <a:t>Career Pathways, Cultural Competence </a:t>
            </a:r>
          </a:p>
          <a:p>
            <a:pPr marL="800100" lvl="1" indent="-342900">
              <a:spcBef>
                <a:spcPts val="600"/>
              </a:spcBef>
              <a:buClr>
                <a:srgbClr val="E38526"/>
              </a:buClr>
              <a:buFont typeface="Arial" panose="020B0604020202020204" pitchFamily="34" charset="0"/>
              <a:buChar char="•"/>
            </a:pPr>
            <a:r>
              <a:rPr lang="en-US" sz="2800" dirty="0" smtClean="0">
                <a:solidFill>
                  <a:srgbClr val="00040C"/>
                </a:solidFill>
              </a:rPr>
              <a:t>Curriculum &amp; Instruction, Digital Literacy </a:t>
            </a:r>
          </a:p>
          <a:p>
            <a:pPr marL="800100" lvl="1" indent="-342900">
              <a:spcBef>
                <a:spcPts val="600"/>
              </a:spcBef>
              <a:buClr>
                <a:srgbClr val="E38526"/>
              </a:buClr>
              <a:buFont typeface="Arial" panose="020B0604020202020204" pitchFamily="34" charset="0"/>
              <a:buChar char="•"/>
            </a:pPr>
            <a:r>
              <a:rPr lang="en-US" sz="2800" dirty="0" smtClean="0">
                <a:solidFill>
                  <a:srgbClr val="00040C"/>
                </a:solidFill>
              </a:rPr>
              <a:t>Program Management </a:t>
            </a:r>
          </a:p>
          <a:p>
            <a:pPr marL="800100" lvl="1" indent="-342900">
              <a:spcBef>
                <a:spcPts val="600"/>
              </a:spcBef>
              <a:buClr>
                <a:srgbClr val="E38526"/>
              </a:buClr>
              <a:buFont typeface="Arial" panose="020B0604020202020204" pitchFamily="34" charset="0"/>
              <a:buChar char="•"/>
            </a:pPr>
            <a:r>
              <a:rPr lang="en-US" sz="2800" dirty="0" smtClean="0">
                <a:solidFill>
                  <a:srgbClr val="00040C"/>
                </a:solidFill>
              </a:rPr>
              <a:t>Educational Leadership, and Licensure</a:t>
            </a:r>
          </a:p>
          <a:p>
            <a:pPr lvl="1">
              <a:spcBef>
                <a:spcPts val="600"/>
              </a:spcBef>
              <a:buClr>
                <a:srgbClr val="E38526"/>
              </a:buClr>
            </a:pPr>
            <a:endParaRPr lang="en-US" sz="2000" dirty="0">
              <a:solidFill>
                <a:schemeClr val="accent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949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a:xfrm>
            <a:off x="567743" y="288925"/>
            <a:ext cx="11370972" cy="991235"/>
          </a:xfrm>
        </p:spPr>
        <p:txBody>
          <a:bodyPr/>
          <a:lstStyle/>
          <a:p>
            <a:r>
              <a:rPr lang="en-US" dirty="0"/>
              <a:t>Promising Preliminary </a:t>
            </a:r>
            <a:br>
              <a:rPr lang="en-US" dirty="0"/>
            </a:br>
            <a:r>
              <a:rPr lang="en-US" dirty="0"/>
              <a:t>Research Results</a:t>
            </a:r>
            <a:br>
              <a:rPr lang="en-US" dirty="0"/>
            </a:b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5" name="Content Placeholder 2"/>
          <p:cNvSpPr txBox="1">
            <a:spLocks/>
          </p:cNvSpPr>
          <p:nvPr/>
        </p:nvSpPr>
        <p:spPr>
          <a:xfrm>
            <a:off x="374703" y="2616631"/>
            <a:ext cx="11370972" cy="25962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smtClean="0"/>
              <a:t>Promising Preliminary </a:t>
            </a:r>
          </a:p>
          <a:p>
            <a:pPr marL="0" indent="0" algn="ctr">
              <a:buFont typeface="Arial" panose="020B0604020202020204" pitchFamily="34" charset="0"/>
              <a:buNone/>
            </a:pPr>
            <a:r>
              <a:rPr lang="en-US" sz="4800" b="1" dirty="0" smtClean="0"/>
              <a:t>Research Results</a:t>
            </a:r>
          </a:p>
          <a:p>
            <a:endParaRPr lang="en-US" dirty="0"/>
          </a:p>
        </p:txBody>
      </p:sp>
    </p:spTree>
    <p:extLst>
      <p:ext uri="{BB962C8B-B14F-4D97-AF65-F5344CB8AC3E}">
        <p14:creationId xmlns:p14="http://schemas.microsoft.com/office/powerpoint/2010/main" val="2030541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marL="101597"/>
            <a:r>
              <a:rPr lang="en" dirty="0"/>
              <a:t>Adult Basic Education + GED: Preliminary Results</a:t>
            </a:r>
            <a:endParaRPr dirty="0"/>
          </a:p>
        </p:txBody>
      </p:sp>
      <p:sp>
        <p:nvSpPr>
          <p:cNvPr id="150" name="Google Shape;150;p35"/>
          <p:cNvSpPr txBox="1">
            <a:spLocks noGrp="1"/>
          </p:cNvSpPr>
          <p:nvPr>
            <p:ph idx="1"/>
          </p:nvPr>
        </p:nvSpPr>
        <p:spPr>
          <a:xfrm>
            <a:off x="567743" y="1332293"/>
            <a:ext cx="11370972" cy="3890166"/>
          </a:xfrm>
          <a:prstGeom prst="rect">
            <a:avLst/>
          </a:prstGeom>
        </p:spPr>
        <p:txBody>
          <a:bodyPr spcFirstLastPara="1" vert="horz" wrap="square" lIns="121900" tIns="121900" rIns="121900" bIns="121900" rtlCol="0" anchor="t" anchorCtr="0">
            <a:noAutofit/>
          </a:bodyPr>
          <a:lstStyle/>
          <a:p>
            <a:pPr>
              <a:buFont typeface="Wingdings" panose="05000000000000000000" pitchFamily="2" charset="2"/>
              <a:buChar char="§"/>
            </a:pPr>
            <a:r>
              <a:rPr lang="en-US" sz="2200" b="1" dirty="0"/>
              <a:t>Research Question: </a:t>
            </a:r>
            <a:r>
              <a:rPr lang="en-US" sz="2200" dirty="0"/>
              <a:t>What is the effect of obtaining a GED on student outcomes in MA for students enrolled in state-funded ABE* programs vs. those who are not? </a:t>
            </a:r>
          </a:p>
          <a:p>
            <a:pPr marL="152396" indent="0">
              <a:buNone/>
            </a:pPr>
            <a:endParaRPr lang="en-US" sz="1000" dirty="0"/>
          </a:p>
          <a:p>
            <a:pPr>
              <a:buFont typeface="Wingdings" panose="05000000000000000000" pitchFamily="2" charset="2"/>
              <a:buChar char="§"/>
            </a:pPr>
            <a:r>
              <a:rPr lang="en" sz="2200" b="1" dirty="0"/>
              <a:t>ABE Students Results:</a:t>
            </a:r>
            <a:endParaRPr sz="2200" b="1" dirty="0"/>
          </a:p>
          <a:p>
            <a:pPr lvl="1">
              <a:spcBef>
                <a:spcPts val="0"/>
              </a:spcBef>
              <a:buFont typeface="Arial" panose="020B0604020202020204" pitchFamily="34" charset="0"/>
              <a:buChar char="•"/>
            </a:pPr>
            <a:r>
              <a:rPr lang="en" sz="2200" dirty="0"/>
              <a:t>Are more likely to re-take the GED than other test-takers</a:t>
            </a:r>
            <a:endParaRPr sz="2200" dirty="0"/>
          </a:p>
          <a:p>
            <a:pPr lvl="1">
              <a:spcBef>
                <a:spcPts val="0"/>
              </a:spcBef>
              <a:buFont typeface="Arial" panose="020B0604020202020204" pitchFamily="34" charset="0"/>
              <a:buChar char="•"/>
            </a:pPr>
            <a:r>
              <a:rPr lang="en" sz="2200" dirty="0"/>
              <a:t>Obtaining the GED increases the probability that ABE students will enroll in college </a:t>
            </a:r>
            <a:r>
              <a:rPr lang="en" sz="2200"/>
              <a:t>by </a:t>
            </a:r>
            <a:r>
              <a:rPr lang="en" sz="2200" b="1" smtClean="0"/>
              <a:t>30.6 percentage points</a:t>
            </a:r>
            <a:r>
              <a:rPr lang="en" sz="2200" smtClean="0"/>
              <a:t>, </a:t>
            </a:r>
            <a:r>
              <a:rPr lang="en" sz="2200" dirty="0"/>
              <a:t>driven by enrollment in two-year colleges</a:t>
            </a:r>
            <a:endParaRPr sz="2200" dirty="0"/>
          </a:p>
          <a:p>
            <a:pPr lvl="1">
              <a:spcBef>
                <a:spcPts val="0"/>
              </a:spcBef>
              <a:buFont typeface="Arial" panose="020B0604020202020204" pitchFamily="34" charset="0"/>
              <a:buChar char="•"/>
            </a:pPr>
            <a:r>
              <a:rPr lang="en" sz="2200" dirty="0"/>
              <a:t>Obtaining a GED increases the number of quarters enrolled by </a:t>
            </a:r>
            <a:r>
              <a:rPr lang="en" sz="2200" b="1" dirty="0"/>
              <a:t>2.8</a:t>
            </a:r>
            <a:r>
              <a:rPr lang="en" sz="2200" dirty="0"/>
              <a:t> for females, with some evidence that obtaining a GED increases female degree attainment. </a:t>
            </a:r>
            <a:endParaRPr sz="2200" dirty="0"/>
          </a:p>
          <a:p>
            <a:pPr>
              <a:spcBef>
                <a:spcPts val="1333"/>
              </a:spcBef>
              <a:buFont typeface="Wingdings" panose="05000000000000000000" pitchFamily="2" charset="2"/>
              <a:buChar char="§"/>
            </a:pPr>
            <a:r>
              <a:rPr lang="en" sz="2200" b="1" dirty="0"/>
              <a:t>Non-ABE students Results:</a:t>
            </a:r>
            <a:endParaRPr sz="2200" b="1" dirty="0"/>
          </a:p>
          <a:p>
            <a:pPr lvl="1">
              <a:spcBef>
                <a:spcPts val="0"/>
              </a:spcBef>
              <a:buFont typeface="Arial" panose="020B0604020202020204" pitchFamily="34" charset="0"/>
              <a:buChar char="•"/>
            </a:pPr>
            <a:r>
              <a:rPr lang="en" sz="2200" dirty="0"/>
              <a:t>Obtaining the GED has no effect on the probability non-ABE non-graduates will enroll, persist, or obtain a college degree. </a:t>
            </a:r>
            <a:endParaRPr sz="2200" dirty="0"/>
          </a:p>
          <a:p>
            <a:pPr indent="0">
              <a:spcBef>
                <a:spcPts val="1333"/>
              </a:spcBef>
              <a:buNone/>
            </a:pPr>
            <a:endParaRPr sz="2133" dirty="0"/>
          </a:p>
          <a:p>
            <a:pPr marL="0" indent="0">
              <a:spcBef>
                <a:spcPts val="1333"/>
              </a:spcBef>
              <a:buNone/>
            </a:pPr>
            <a:endParaRPr sz="2133" dirty="0"/>
          </a:p>
          <a:p>
            <a:pPr marL="0" indent="0">
              <a:spcBef>
                <a:spcPts val="1333"/>
              </a:spcBef>
              <a:buNone/>
            </a:pPr>
            <a:endParaRPr sz="2133" b="1" dirty="0"/>
          </a:p>
          <a:p>
            <a:pPr marL="0" indent="0">
              <a:spcBef>
                <a:spcPts val="1333"/>
              </a:spcBef>
              <a:buNone/>
            </a:pPr>
            <a:endParaRPr sz="2133" dirty="0"/>
          </a:p>
          <a:p>
            <a:pPr marL="0" indent="0">
              <a:spcBef>
                <a:spcPts val="1333"/>
              </a:spcBef>
              <a:spcAft>
                <a:spcPts val="1333"/>
              </a:spcAft>
              <a:buNone/>
            </a:pPr>
            <a:endParaRPr sz="2133" dirty="0"/>
          </a:p>
        </p:txBody>
      </p:sp>
      <p:sp>
        <p:nvSpPr>
          <p:cNvPr id="151" name="Google Shape;151;p35"/>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17</a:t>
            </a:fld>
            <a:endParaRPr/>
          </a:p>
        </p:txBody>
      </p:sp>
      <p:sp>
        <p:nvSpPr>
          <p:cNvPr id="152" name="Google Shape;152;p35"/>
          <p:cNvSpPr txBox="1"/>
          <p:nvPr/>
        </p:nvSpPr>
        <p:spPr>
          <a:xfrm>
            <a:off x="533029" y="5222459"/>
            <a:ext cx="11440400" cy="950000"/>
          </a:xfrm>
          <a:prstGeom prst="rect">
            <a:avLst/>
          </a:prstGeom>
          <a:noFill/>
          <a:ln>
            <a:noFill/>
          </a:ln>
        </p:spPr>
        <p:txBody>
          <a:bodyPr spcFirstLastPara="1" wrap="square" lIns="121900" tIns="121900" rIns="121900" bIns="121900" anchor="t" anchorCtr="0">
            <a:noAutofit/>
          </a:bodyPr>
          <a:lstStyle/>
          <a:p>
            <a:r>
              <a:rPr lang="en" sz="1600" b="1" dirty="0">
                <a:solidFill>
                  <a:srgbClr val="434343"/>
                </a:solidFill>
                <a:latin typeface="Proxima Nova"/>
                <a:ea typeface="Proxima Nova"/>
                <a:cs typeface="Proxima Nova"/>
                <a:sym typeface="Proxima Nova"/>
              </a:rPr>
              <a:t>*</a:t>
            </a:r>
            <a:r>
              <a:rPr lang="en" sz="1600" dirty="0">
                <a:solidFill>
                  <a:srgbClr val="434343"/>
                </a:solidFill>
                <a:latin typeface="Proxima Nova"/>
                <a:ea typeface="Proxima Nova"/>
                <a:cs typeface="Proxima Nova"/>
                <a:sym typeface="Proxima Nova"/>
              </a:rPr>
              <a:t>ABE students are students who enrolled in ABE classes before taking the GED (~17,000 total). Non-ABE non-graduates are non-graduating former MA public school students in the non-graduate NSC file who did not enroll in ABE (~28,000 total). About ⅓ of ABE students were matched to SIMS records. </a:t>
            </a:r>
            <a:endParaRPr sz="1600" dirty="0">
              <a:solidFill>
                <a:srgbClr val="434343"/>
              </a:solidFill>
              <a:latin typeface="Proxima Nova"/>
              <a:ea typeface="Proxima Nova"/>
              <a:cs typeface="Proxima Nova"/>
              <a:sym typeface="Proxima Nova"/>
            </a:endParaRPr>
          </a:p>
        </p:txBody>
      </p:sp>
      <p:sp>
        <p:nvSpPr>
          <p:cNvPr id="153" name="Google Shape;153;p35"/>
          <p:cNvSpPr txBox="1"/>
          <p:nvPr/>
        </p:nvSpPr>
        <p:spPr>
          <a:xfrm>
            <a:off x="355631" y="6102376"/>
            <a:ext cx="10998169" cy="324058"/>
          </a:xfrm>
          <a:prstGeom prst="rect">
            <a:avLst/>
          </a:prstGeom>
          <a:noFill/>
          <a:ln>
            <a:noFill/>
          </a:ln>
        </p:spPr>
        <p:txBody>
          <a:bodyPr spcFirstLastPara="1" wrap="square" lIns="121900" tIns="121900" rIns="121900" bIns="121900" anchor="ctr" anchorCtr="0">
            <a:noAutofit/>
          </a:bodyPr>
          <a:lstStyle/>
          <a:p>
            <a:r>
              <a:rPr lang="en" sz="1600" dirty="0">
                <a:solidFill>
                  <a:srgbClr val="FF0000"/>
                </a:solidFill>
              </a:rPr>
              <a:t>Preliminary results subject to updating. Please contact the authors before circulating or citing. </a:t>
            </a:r>
            <a:endParaRPr sz="1600" dirty="0"/>
          </a:p>
        </p:txBody>
      </p:sp>
      <p:sp>
        <p:nvSpPr>
          <p:cNvPr id="2" name="Rectangle 1"/>
          <p:cNvSpPr/>
          <p:nvPr/>
        </p:nvSpPr>
        <p:spPr>
          <a:xfrm>
            <a:off x="497143" y="1063208"/>
            <a:ext cx="11050527" cy="415498"/>
          </a:xfrm>
          <a:prstGeom prst="rect">
            <a:avLst/>
          </a:prstGeom>
        </p:spPr>
        <p:txBody>
          <a:bodyPr wrap="square">
            <a:spAutoFit/>
          </a:bodyPr>
          <a:lstStyle/>
          <a:p>
            <a:pPr lvl="0"/>
            <a:r>
              <a:rPr lang="en-US" sz="2100" dirty="0"/>
              <a:t>Research conducted by Blake Heller &amp; Kirsten Slungaard Mumma, Harvard University, 2018</a:t>
            </a:r>
          </a:p>
        </p:txBody>
      </p:sp>
    </p:spTree>
    <p:extLst>
      <p:ext uri="{BB962C8B-B14F-4D97-AF65-F5344CB8AC3E}">
        <p14:creationId xmlns:p14="http://schemas.microsoft.com/office/powerpoint/2010/main" val="72438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Aft>
                <a:spcPts val="1333"/>
              </a:spcAft>
            </a:pPr>
            <a:r>
              <a:rPr lang="en" dirty="0"/>
              <a:t>Framingham Adult ESL Program: Preliminary Results</a:t>
            </a:r>
            <a:endParaRPr dirty="0"/>
          </a:p>
        </p:txBody>
      </p:sp>
      <p:sp>
        <p:nvSpPr>
          <p:cNvPr id="180" name="Google Shape;180;p39"/>
          <p:cNvSpPr txBox="1">
            <a:spLocks noGrp="1"/>
          </p:cNvSpPr>
          <p:nvPr>
            <p:ph idx="1"/>
          </p:nvPr>
        </p:nvSpPr>
        <p:spPr>
          <a:xfrm>
            <a:off x="567743" y="1609703"/>
            <a:ext cx="11370972" cy="4670446"/>
          </a:xfrm>
          <a:prstGeom prst="rect">
            <a:avLst/>
          </a:prstGeom>
        </p:spPr>
        <p:txBody>
          <a:bodyPr spcFirstLastPara="1" vert="horz" wrap="square" lIns="121900" tIns="121900" rIns="121900" bIns="121900" rtlCol="0" anchor="t" anchorCtr="0">
            <a:noAutofit/>
          </a:bodyPr>
          <a:lstStyle/>
          <a:p>
            <a:pPr>
              <a:buFont typeface="Wingdings" panose="05000000000000000000" pitchFamily="2" charset="2"/>
              <a:buChar char="§"/>
            </a:pPr>
            <a:r>
              <a:rPr lang="en-US" sz="2400" b="1" dirty="0"/>
              <a:t>Research Question: </a:t>
            </a:r>
            <a:r>
              <a:rPr lang="en-US" sz="2400" dirty="0"/>
              <a:t>What is the effect of participation in the FAESL+ program on the economic, educational, and civic outcome of non-native English speakers? (Lottery research design)</a:t>
            </a:r>
          </a:p>
          <a:p>
            <a:pPr marL="495296" indent="-342900">
              <a:buFont typeface="Wingdings" panose="05000000000000000000" pitchFamily="2" charset="2"/>
              <a:buChar char="§"/>
            </a:pPr>
            <a:endParaRPr lang="en-US" sz="2400" dirty="0"/>
          </a:p>
          <a:p>
            <a:pPr>
              <a:buFont typeface="Wingdings" panose="05000000000000000000" pitchFamily="2" charset="2"/>
              <a:buChar char="§"/>
            </a:pPr>
            <a:r>
              <a:rPr lang="en" sz="2400" b="1" dirty="0"/>
              <a:t>Results:</a:t>
            </a:r>
            <a:r>
              <a:rPr lang="en" sz="2400" dirty="0"/>
              <a:t> The effect of FAESL+ participation on </a:t>
            </a:r>
            <a:r>
              <a:rPr lang="en" sz="2400" dirty="0" smtClean="0"/>
              <a:t>voting: </a:t>
            </a:r>
            <a:endParaRPr sz="2400" dirty="0"/>
          </a:p>
          <a:p>
            <a:pPr lvl="1">
              <a:lnSpc>
                <a:spcPct val="150000"/>
              </a:lnSpc>
              <a:spcBef>
                <a:spcPts val="0"/>
              </a:spcBef>
              <a:buFont typeface="Arial" panose="020B0604020202020204" pitchFamily="34" charset="0"/>
              <a:buChar char="•"/>
            </a:pPr>
            <a:r>
              <a:rPr lang="en" sz="2400" dirty="0"/>
              <a:t>FAESL+ participants are 4.6 percentage points more likely to register to </a:t>
            </a:r>
            <a:r>
              <a:rPr lang="en" sz="2400" dirty="0" smtClean="0"/>
              <a:t>vote</a:t>
            </a:r>
            <a:endParaRPr sz="2400" dirty="0"/>
          </a:p>
        </p:txBody>
      </p:sp>
      <p:sp>
        <p:nvSpPr>
          <p:cNvPr id="181" name="Google Shape;181;p39"/>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18</a:t>
            </a:fld>
            <a:endParaRPr/>
          </a:p>
        </p:txBody>
      </p:sp>
      <p:sp>
        <p:nvSpPr>
          <p:cNvPr id="6" name="Rectangle 5"/>
          <p:cNvSpPr/>
          <p:nvPr/>
        </p:nvSpPr>
        <p:spPr>
          <a:xfrm>
            <a:off x="435678" y="1062313"/>
            <a:ext cx="11050527" cy="415498"/>
          </a:xfrm>
          <a:prstGeom prst="rect">
            <a:avLst/>
          </a:prstGeom>
        </p:spPr>
        <p:txBody>
          <a:bodyPr wrap="square">
            <a:spAutoFit/>
          </a:bodyPr>
          <a:lstStyle/>
          <a:p>
            <a:pPr lvl="0"/>
            <a:r>
              <a:rPr lang="en-US" sz="2100" dirty="0"/>
              <a:t>Research conducted by Blake Heller &amp; Kirsten Slungaard Mumma, Harvard University, 2018</a:t>
            </a:r>
          </a:p>
        </p:txBody>
      </p:sp>
      <p:sp>
        <p:nvSpPr>
          <p:cNvPr id="7" name="Google Shape;153;p35"/>
          <p:cNvSpPr txBox="1"/>
          <p:nvPr/>
        </p:nvSpPr>
        <p:spPr>
          <a:xfrm>
            <a:off x="355631" y="6102376"/>
            <a:ext cx="10998169" cy="324058"/>
          </a:xfrm>
          <a:prstGeom prst="rect">
            <a:avLst/>
          </a:prstGeom>
          <a:noFill/>
          <a:ln>
            <a:noFill/>
          </a:ln>
        </p:spPr>
        <p:txBody>
          <a:bodyPr spcFirstLastPara="1" wrap="square" lIns="121900" tIns="121900" rIns="121900" bIns="121900" anchor="ctr" anchorCtr="0">
            <a:noAutofit/>
          </a:bodyPr>
          <a:lstStyle/>
          <a:p>
            <a:r>
              <a:rPr lang="en" sz="1600" dirty="0">
                <a:solidFill>
                  <a:srgbClr val="FF0000"/>
                </a:solidFill>
              </a:rPr>
              <a:t>Preliminary results subject to updating. Please contact the authors before circulating or citing. </a:t>
            </a:r>
            <a:endParaRPr sz="1600" dirty="0"/>
          </a:p>
        </p:txBody>
      </p:sp>
    </p:spTree>
    <p:extLst>
      <p:ext uri="{BB962C8B-B14F-4D97-AF65-F5344CB8AC3E}">
        <p14:creationId xmlns:p14="http://schemas.microsoft.com/office/powerpoint/2010/main" val="3240333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marL="101597"/>
            <a:r>
              <a:rPr lang="en" dirty="0"/>
              <a:t>Adult Education Research Next Steps</a:t>
            </a:r>
            <a:endParaRPr dirty="0"/>
          </a:p>
        </p:txBody>
      </p:sp>
      <p:sp>
        <p:nvSpPr>
          <p:cNvPr id="166" name="Google Shape;166;p37"/>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a:buFont typeface="Wingdings" panose="05000000000000000000" pitchFamily="2" charset="2"/>
              <a:buChar char="§"/>
            </a:pPr>
            <a:r>
              <a:rPr lang="en" sz="2400" dirty="0"/>
              <a:t>Wage data is critical to fully understanding the impact of the adult education system, and we have discussed the process for linking our data to wage data through the SLDS project to produce a de-identified dataset.</a:t>
            </a:r>
          </a:p>
          <a:p>
            <a:pPr>
              <a:spcBef>
                <a:spcPts val="1333"/>
              </a:spcBef>
              <a:buFont typeface="Wingdings" panose="05000000000000000000" pitchFamily="2" charset="2"/>
              <a:buChar char="§"/>
            </a:pPr>
            <a:r>
              <a:rPr lang="en" sz="2400" dirty="0"/>
              <a:t>We are also exploring data-sharing agreements to link to criminal justic records and professional licensure.</a:t>
            </a:r>
          </a:p>
          <a:p>
            <a:pPr>
              <a:spcBef>
                <a:spcPts val="1333"/>
              </a:spcBef>
              <a:buFont typeface="Wingdings" panose="05000000000000000000" pitchFamily="2" charset="2"/>
              <a:buChar char="§"/>
            </a:pPr>
            <a:r>
              <a:rPr lang="en" sz="2400" dirty="0"/>
              <a:t>We will be working with the field to expand program participation in this rese</a:t>
            </a:r>
            <a:r>
              <a:rPr lang="en-US" sz="2400" dirty="0" err="1"/>
              <a:t>ar</a:t>
            </a:r>
            <a:r>
              <a:rPr lang="en" sz="2400" dirty="0"/>
              <a:t>ch beyond just the Framingham program.</a:t>
            </a:r>
          </a:p>
          <a:p>
            <a:pPr>
              <a:spcBef>
                <a:spcPts val="1333"/>
              </a:spcBef>
              <a:buFont typeface="Wingdings" panose="05000000000000000000" pitchFamily="2" charset="2"/>
              <a:buChar char="§"/>
            </a:pPr>
            <a:r>
              <a:rPr lang="en-US" sz="2400" dirty="0"/>
              <a:t>We are also exploring a 3</a:t>
            </a:r>
            <a:r>
              <a:rPr lang="en-US" sz="2400" baseline="30000" dirty="0"/>
              <a:t>rd</a:t>
            </a:r>
            <a:r>
              <a:rPr lang="en-US" sz="2400" dirty="0"/>
              <a:t> research question: What is the effect of parental participation in FAESL+ on the educational outcomes of their children? </a:t>
            </a:r>
          </a:p>
          <a:p>
            <a:pPr>
              <a:spcBef>
                <a:spcPts val="1333"/>
              </a:spcBef>
              <a:buFont typeface="Arial" panose="020B0604020202020204" pitchFamily="34" charset="0"/>
              <a:buChar char="•"/>
            </a:pPr>
            <a:endParaRPr lang="en" sz="2400" dirty="0"/>
          </a:p>
          <a:p>
            <a:pPr>
              <a:spcBef>
                <a:spcPts val="1333"/>
              </a:spcBef>
              <a:buFont typeface="Arial" panose="020B0604020202020204" pitchFamily="34" charset="0"/>
              <a:buChar char="•"/>
            </a:pPr>
            <a:endParaRPr lang="en" sz="2400" dirty="0"/>
          </a:p>
          <a:p>
            <a:pPr>
              <a:spcBef>
                <a:spcPts val="1333"/>
              </a:spcBef>
              <a:buFont typeface="Arial" panose="020B0604020202020204" pitchFamily="34" charset="0"/>
              <a:buChar char="•"/>
            </a:pPr>
            <a:endParaRPr lang="en" sz="2400" dirty="0"/>
          </a:p>
          <a:p>
            <a:pPr>
              <a:spcBef>
                <a:spcPts val="1333"/>
              </a:spcBef>
              <a:buFont typeface="Arial" panose="020B0604020202020204" pitchFamily="34" charset="0"/>
              <a:buChar char="•"/>
            </a:pPr>
            <a:endParaRPr sz="2400" dirty="0"/>
          </a:p>
        </p:txBody>
      </p:sp>
      <p:sp>
        <p:nvSpPr>
          <p:cNvPr id="167" name="Google Shape;167;p37"/>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19</a:t>
            </a:fld>
            <a:endParaRPr/>
          </a:p>
        </p:txBody>
      </p:sp>
      <p:sp>
        <p:nvSpPr>
          <p:cNvPr id="5" name="Google Shape;130;p32"/>
          <p:cNvSpPr txBox="1"/>
          <p:nvPr/>
        </p:nvSpPr>
        <p:spPr>
          <a:xfrm>
            <a:off x="183297" y="5230844"/>
            <a:ext cx="12139863" cy="941356"/>
          </a:xfrm>
          <a:prstGeom prst="rect">
            <a:avLst/>
          </a:prstGeom>
          <a:solidFill>
            <a:srgbClr val="FFFFFF"/>
          </a:solidFill>
          <a:ln>
            <a:noFill/>
          </a:ln>
        </p:spPr>
        <p:txBody>
          <a:bodyPr spcFirstLastPara="1" wrap="square" lIns="121900" tIns="121900" rIns="121900" bIns="121900" anchor="t" anchorCtr="0">
            <a:noAutofit/>
          </a:bodyPr>
          <a:lstStyle/>
          <a:p>
            <a:r>
              <a:rPr lang="en" sz="2400" dirty="0">
                <a:solidFill>
                  <a:srgbClr val="FF0000"/>
                </a:solidFill>
              </a:rPr>
              <a:t>Note: </a:t>
            </a:r>
            <a:r>
              <a:rPr lang="en-US" sz="2400" dirty="0">
                <a:solidFill>
                  <a:srgbClr val="FF0000"/>
                </a:solidFill>
              </a:rPr>
              <a:t>P</a:t>
            </a:r>
            <a:r>
              <a:rPr lang="en" sz="2400" dirty="0">
                <a:solidFill>
                  <a:srgbClr val="FF0000"/>
                </a:solidFill>
              </a:rPr>
              <a:t>reliminary results subject to updating with further analyses. Please contact the authors before circulating or citing: </a:t>
            </a:r>
            <a:r>
              <a:rPr lang="en" sz="2400" u="sng" dirty="0">
                <a:solidFill>
                  <a:schemeClr val="hlink"/>
                </a:solidFill>
                <a:hlinkClick r:id="rId3"/>
              </a:rPr>
              <a:t>behller@g.harvard.edu</a:t>
            </a:r>
            <a:r>
              <a:rPr lang="en" sz="2400" dirty="0">
                <a:solidFill>
                  <a:srgbClr val="FF0000"/>
                </a:solidFill>
              </a:rPr>
              <a:t>, </a:t>
            </a:r>
            <a:r>
              <a:rPr lang="en" sz="2400" u="sng" dirty="0">
                <a:solidFill>
                  <a:schemeClr val="hlink"/>
                </a:solidFill>
                <a:hlinkClick r:id="rId4"/>
              </a:rPr>
              <a:t>kslung@g.harvard.edu</a:t>
            </a:r>
            <a:endParaRPr sz="2400" dirty="0">
              <a:solidFill>
                <a:srgbClr val="FF0000"/>
              </a:solidFill>
            </a:endParaRPr>
          </a:p>
          <a:p>
            <a:endParaRPr sz="2400" dirty="0">
              <a:solidFill>
                <a:srgbClr val="FF0000"/>
              </a:solidFill>
            </a:endParaRPr>
          </a:p>
        </p:txBody>
      </p:sp>
    </p:spTree>
    <p:extLst>
      <p:ext uri="{BB962C8B-B14F-4D97-AF65-F5344CB8AC3E}">
        <p14:creationId xmlns:p14="http://schemas.microsoft.com/office/powerpoint/2010/main" val="136577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Adult Education</a:t>
            </a:r>
          </a:p>
        </p:txBody>
      </p:sp>
      <p:sp>
        <p:nvSpPr>
          <p:cNvPr id="3" name="Content Placeholder 2"/>
          <p:cNvSpPr>
            <a:spLocks noGrp="1"/>
          </p:cNvSpPr>
          <p:nvPr>
            <p:ph idx="1"/>
          </p:nvPr>
        </p:nvSpPr>
        <p:spPr>
          <a:xfrm>
            <a:off x="567743" y="1294109"/>
            <a:ext cx="11370972" cy="4986040"/>
          </a:xfrm>
        </p:spPr>
        <p:txBody>
          <a:bodyPr/>
          <a:lstStyle/>
          <a:p>
            <a:pPr>
              <a:buFont typeface="Wingdings" panose="05000000000000000000" pitchFamily="2" charset="2"/>
              <a:buChar char="Ø"/>
            </a:pPr>
            <a:r>
              <a:rPr lang="en-US" b="1" dirty="0"/>
              <a:t>Overview of FY19-22 Adult Education System</a:t>
            </a:r>
          </a:p>
          <a:p>
            <a:pPr>
              <a:buFont typeface="Wingdings" panose="05000000000000000000" pitchFamily="2" charset="2"/>
              <a:buChar char="Ø"/>
            </a:pPr>
            <a:endParaRPr lang="en-US" sz="1200" b="1" dirty="0"/>
          </a:p>
          <a:p>
            <a:pPr>
              <a:buFont typeface="Wingdings" panose="05000000000000000000" pitchFamily="2" charset="2"/>
              <a:buChar char="Ø"/>
            </a:pPr>
            <a:r>
              <a:rPr lang="en-US" b="1" dirty="0"/>
              <a:t>Building a High-Quality, Performance-Driven System</a:t>
            </a:r>
          </a:p>
          <a:p>
            <a:pPr>
              <a:buFont typeface="Wingdings" panose="05000000000000000000" pitchFamily="2" charset="2"/>
              <a:buChar char="Ø"/>
            </a:pPr>
            <a:endParaRPr lang="en-US" sz="1200" b="1" dirty="0"/>
          </a:p>
          <a:p>
            <a:pPr>
              <a:buFont typeface="Wingdings" panose="05000000000000000000" pitchFamily="2" charset="2"/>
              <a:buChar char="Ø"/>
            </a:pPr>
            <a:r>
              <a:rPr lang="en-US" b="1" dirty="0"/>
              <a:t>Promising Preliminary Research Results</a:t>
            </a:r>
          </a:p>
          <a:p>
            <a:pPr>
              <a:buFont typeface="Wingdings" panose="05000000000000000000" pitchFamily="2" charset="2"/>
              <a:buChar char="Ø"/>
            </a:pPr>
            <a:endParaRPr lang="en-US" sz="1200" b="1" dirty="0"/>
          </a:p>
          <a:p>
            <a:pPr>
              <a:buFont typeface="Wingdings" panose="05000000000000000000" pitchFamily="2" charset="2"/>
              <a:buChar char="Ø"/>
            </a:pPr>
            <a:r>
              <a:rPr lang="en-US" b="1" dirty="0"/>
              <a:t>Panel of Adult Educators and Students</a:t>
            </a:r>
          </a:p>
          <a:p>
            <a:pPr>
              <a:buFont typeface="Wingdings" panose="05000000000000000000" pitchFamily="2" charset="2"/>
              <a:buChar char="Ø"/>
            </a:pPr>
            <a:endParaRPr lang="en-US" sz="1100" b="1"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1498625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a:xfrm>
            <a:off x="567743" y="288925"/>
            <a:ext cx="11370972" cy="941478"/>
          </a:xfrm>
        </p:spPr>
        <p:txBody>
          <a:bodyPr/>
          <a:lstStyle/>
          <a:p>
            <a:r>
              <a:rPr lang="en-US" dirty="0"/>
              <a:t>Panel of Adult Educators </a:t>
            </a:r>
            <a:br>
              <a:rPr lang="en-US" dirty="0"/>
            </a:br>
            <a:r>
              <a:rPr lang="en-US" dirty="0"/>
              <a:t>and Students</a:t>
            </a:r>
            <a:br>
              <a:rPr lang="en-US" dirty="0"/>
            </a:b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5" name="Content Placeholder 2"/>
          <p:cNvSpPr txBox="1">
            <a:spLocks/>
          </p:cNvSpPr>
          <p:nvPr/>
        </p:nvSpPr>
        <p:spPr>
          <a:xfrm>
            <a:off x="415343" y="2616631"/>
            <a:ext cx="11370972" cy="25962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smtClean="0"/>
              <a:t>Panel of Adult Educators </a:t>
            </a:r>
          </a:p>
          <a:p>
            <a:pPr marL="0" indent="0" algn="ctr">
              <a:buFont typeface="Arial" panose="020B0604020202020204" pitchFamily="34" charset="0"/>
              <a:buNone/>
            </a:pPr>
            <a:r>
              <a:rPr lang="en-US" sz="4800" b="1" dirty="0" smtClean="0"/>
              <a:t>and Students</a:t>
            </a:r>
          </a:p>
          <a:p>
            <a:endParaRPr lang="en-US" dirty="0"/>
          </a:p>
        </p:txBody>
      </p:sp>
    </p:spTree>
    <p:extLst>
      <p:ext uri="{BB962C8B-B14F-4D97-AF65-F5344CB8AC3E}">
        <p14:creationId xmlns:p14="http://schemas.microsoft.com/office/powerpoint/2010/main" val="1904313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Chelsea Public School &amp; Charlestown Adult Learning Center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000" b="1" dirty="0"/>
              <a:t>Chelsea Public Schools</a:t>
            </a:r>
          </a:p>
          <a:p>
            <a:pPr lvl="1">
              <a:buFont typeface="Arial" panose="020B0604020202020204" pitchFamily="34" charset="0"/>
              <a:buChar char="•"/>
            </a:pPr>
            <a:r>
              <a:rPr lang="en-US" sz="3000" dirty="0"/>
              <a:t>Priscilla </a:t>
            </a:r>
            <a:r>
              <a:rPr lang="en-US" sz="3000" dirty="0" err="1"/>
              <a:t>Vele</a:t>
            </a:r>
            <a:r>
              <a:rPr lang="en-US" sz="3000" dirty="0"/>
              <a:t>, Educator</a:t>
            </a:r>
          </a:p>
          <a:p>
            <a:pPr lvl="1">
              <a:buFont typeface="Arial" panose="020B0604020202020204" pitchFamily="34" charset="0"/>
              <a:buChar char="•"/>
            </a:pPr>
            <a:r>
              <a:rPr lang="en-US" sz="3000" dirty="0"/>
              <a:t>Ana </a:t>
            </a:r>
            <a:r>
              <a:rPr lang="en-US" sz="3000" dirty="0" err="1"/>
              <a:t>Tizol</a:t>
            </a:r>
            <a:r>
              <a:rPr lang="en-US" sz="3000" dirty="0"/>
              <a:t> Cantor, Student</a:t>
            </a:r>
          </a:p>
          <a:p>
            <a:pPr marL="457200" lvl="1" indent="0">
              <a:buNone/>
            </a:pPr>
            <a:endParaRPr lang="en-US" sz="3000" dirty="0"/>
          </a:p>
          <a:p>
            <a:pPr>
              <a:buFont typeface="Wingdings" panose="05000000000000000000" pitchFamily="2" charset="2"/>
              <a:buChar char="§"/>
            </a:pPr>
            <a:r>
              <a:rPr lang="en-US" sz="3000" b="1" dirty="0" smtClean="0"/>
              <a:t>Charlestown Adult Learning Center</a:t>
            </a:r>
          </a:p>
          <a:p>
            <a:pPr lvl="1">
              <a:buFont typeface="Arial" panose="020B0604020202020204" pitchFamily="34" charset="0"/>
              <a:buChar char="•"/>
            </a:pPr>
            <a:r>
              <a:rPr lang="en-US" sz="3000" dirty="0" smtClean="0"/>
              <a:t>Lori </a:t>
            </a:r>
            <a:r>
              <a:rPr lang="en-US" sz="3000" dirty="0" err="1" smtClean="0"/>
              <a:t>D'Alleva</a:t>
            </a:r>
            <a:r>
              <a:rPr lang="en-US" sz="3000" dirty="0" smtClean="0"/>
              <a:t>, Director</a:t>
            </a:r>
          </a:p>
          <a:p>
            <a:pPr lvl="1">
              <a:buFont typeface="Arial" panose="020B0604020202020204" pitchFamily="34" charset="0"/>
              <a:buChar char="•"/>
            </a:pPr>
            <a:r>
              <a:rPr lang="en-US" sz="3000" dirty="0" smtClean="0"/>
              <a:t>Audrey </a:t>
            </a:r>
            <a:r>
              <a:rPr lang="en-US" sz="3000" dirty="0"/>
              <a:t>Kelly, Student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104154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hidden="1"/>
          <p:cNvSpPr>
            <a:spLocks noGrp="1"/>
          </p:cNvSpPr>
          <p:nvPr>
            <p:ph type="title"/>
          </p:nvPr>
        </p:nvSpPr>
        <p:spPr>
          <a:xfrm>
            <a:off x="482018" y="1139245"/>
            <a:ext cx="11370972" cy="1811338"/>
          </a:xfrm>
        </p:spPr>
        <p:txBody>
          <a:bodyPr/>
          <a:lstStyle/>
          <a:p>
            <a:r>
              <a:rPr lang="en-US" dirty="0"/>
              <a:t>Overview of FY19-22 </a:t>
            </a:r>
            <a:br>
              <a:rPr lang="en-US" dirty="0"/>
            </a:br>
            <a:r>
              <a:rPr lang="en-US" dirty="0"/>
              <a:t>Adult Education System</a:t>
            </a:r>
            <a:br>
              <a:rPr lang="en-US" dirty="0"/>
            </a:br>
            <a:r>
              <a:rPr lang="en-US" dirty="0"/>
              <a:t>(Who, What, Where)</a:t>
            </a:r>
            <a:br>
              <a:rPr lang="en-US" dirty="0"/>
            </a:b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
        <p:nvSpPr>
          <p:cNvPr id="13" name="Content Placeholder 2"/>
          <p:cNvSpPr txBox="1">
            <a:spLocks/>
          </p:cNvSpPr>
          <p:nvPr/>
        </p:nvSpPr>
        <p:spPr>
          <a:xfrm>
            <a:off x="415343" y="2616631"/>
            <a:ext cx="11370972" cy="25962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smtClean="0">
                <a:ea typeface="Segoe UI" panose="020B0502040204020203" pitchFamily="34" charset="0"/>
              </a:rPr>
              <a:t>Overview of FY19-22 </a:t>
            </a:r>
          </a:p>
          <a:p>
            <a:pPr marL="0" indent="0" algn="ctr">
              <a:buFont typeface="Arial" panose="020B0604020202020204" pitchFamily="34" charset="0"/>
              <a:buNone/>
            </a:pPr>
            <a:r>
              <a:rPr lang="en-US" sz="4800" b="1" dirty="0" smtClean="0">
                <a:ea typeface="Segoe UI" panose="020B0502040204020203" pitchFamily="34" charset="0"/>
              </a:rPr>
              <a:t>Adult Education System</a:t>
            </a:r>
          </a:p>
          <a:p>
            <a:pPr marL="0" indent="0" algn="ctr">
              <a:buFont typeface="Arial" panose="020B0604020202020204" pitchFamily="34" charset="0"/>
              <a:buNone/>
            </a:pPr>
            <a:r>
              <a:rPr lang="en-US" sz="4800" b="1" dirty="0" smtClean="0">
                <a:ea typeface="Segoe UI" panose="020B0502040204020203" pitchFamily="34" charset="0"/>
              </a:rPr>
              <a:t>(Who, What, Where)</a:t>
            </a:r>
          </a:p>
          <a:p>
            <a:endParaRPr lang="en-US" dirty="0">
              <a:ea typeface="Segoe UI" panose="020B0502040204020203" pitchFamily="34" charset="0"/>
            </a:endParaRPr>
          </a:p>
        </p:txBody>
      </p:sp>
    </p:spTree>
    <p:extLst>
      <p:ext uri="{BB962C8B-B14F-4D97-AF65-F5344CB8AC3E}">
        <p14:creationId xmlns:p14="http://schemas.microsoft.com/office/powerpoint/2010/main" val="294466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&amp; Acronyms</a:t>
            </a:r>
            <a:endParaRPr lang="en-US" dirty="0"/>
          </a:p>
        </p:txBody>
      </p:sp>
      <p:sp>
        <p:nvSpPr>
          <p:cNvPr id="3" name="Content Placeholder 2"/>
          <p:cNvSpPr>
            <a:spLocks noGrp="1"/>
          </p:cNvSpPr>
          <p:nvPr>
            <p:ph idx="1"/>
          </p:nvPr>
        </p:nvSpPr>
        <p:spPr/>
        <p:txBody>
          <a:bodyPr/>
          <a:lstStyle/>
          <a:p>
            <a:r>
              <a:rPr lang="en-US" b="1" dirty="0" smtClean="0"/>
              <a:t>ESOL</a:t>
            </a:r>
            <a:r>
              <a:rPr lang="en-US" dirty="0"/>
              <a:t>:</a:t>
            </a:r>
            <a:r>
              <a:rPr lang="en-US" dirty="0" smtClean="0"/>
              <a:t> English for Speakers of Other Languages</a:t>
            </a:r>
          </a:p>
          <a:p>
            <a:r>
              <a:rPr lang="en-US" b="1" dirty="0" smtClean="0"/>
              <a:t>ABE: </a:t>
            </a:r>
            <a:r>
              <a:rPr lang="en-US" dirty="0" smtClean="0"/>
              <a:t>Adult Basic Education (basic literacy services to support the attainment of a high school equivalency credential)</a:t>
            </a:r>
          </a:p>
          <a:p>
            <a:r>
              <a:rPr lang="en-US" b="1" dirty="0" smtClean="0"/>
              <a:t>GED</a:t>
            </a:r>
            <a:r>
              <a:rPr lang="en-US" dirty="0" smtClean="0"/>
              <a:t> and </a:t>
            </a:r>
            <a:r>
              <a:rPr lang="en-US" b="1" dirty="0" err="1" smtClean="0"/>
              <a:t>HiSET</a:t>
            </a:r>
            <a:r>
              <a:rPr lang="en-US" b="1" dirty="0" smtClean="0"/>
              <a:t>:</a:t>
            </a:r>
            <a:r>
              <a:rPr lang="en-US" dirty="0" smtClean="0"/>
              <a:t> the two high school equivalency assessments offered in MA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234122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Need for Services: </a:t>
            </a:r>
            <a:r>
              <a:rPr lang="en-US" dirty="0" smtClean="0"/>
              <a:t>High </a:t>
            </a:r>
            <a:r>
              <a:rPr lang="en-US" dirty="0"/>
              <a:t>School Equivalency and ESOL Needs</a:t>
            </a:r>
          </a:p>
        </p:txBody>
      </p:sp>
      <p:graphicFrame>
        <p:nvGraphicFramePr>
          <p:cNvPr id="5" name="Content Placeholder 4" descr="Workforce Region: Berkshire&#10;Population 18 Yr. +: 105,651&#10;High School Equivalency Need #: 8,645&#10;High School Equivalency Need %: 8%&#10;ESOL Need #: 2,938&#10;ESOL Need %: 3%&#10;Combined Need #: 11,583&#10;Regional Share of Need: 1.1%&#10;&#10;Workforce Region: Cape Cod &amp; Islands&#10;Population 18 Yr. +: 202,131&#10;High School Equivalency Need #: 9,331&#10;High School Equivalency Need %: 5%&#10;ESOL Need #: 5,570&#10;ESOL Need %: 3%&#10;Combined Need #: 14,901&#10;Regional Share of Need: 1.5%&#10;&#10;Workforce Region: Central Mass&#10;Population 18 Yr. +: 649,061&#10;High School Equivalency Need #: 56,430&#10;High School Equivalency Need %: 9%&#10;ESOL Need #: 51,451&#10;ESOL Need %: 8%&#10;Combined Need #: 107,881&#10;Regional Share of Need: 10.6%&#10;&#10;Workforce Region: Greater Boston Metro&#10;Population 18 Yr. +: 1,905,040&#10;High School Equivalency Need #: 149,111&#10;High School Equivalency Need %: 8%&#10;ESOL Need #: 241,248&#10;ESOL Need %: 13%&#10;Regional Share of Need: 390,359 38.4%&#10;&#10;Workforce Region: Northeast&#10;Population 18 Yr. +: 860,885&#10;High School Equivalency Need #: 83,968&#10;High School Equivalency Need %: 10%&#10;ESOL Need #: 106,458&#10;ESOL Need %: 12%&#10;Combined Need #: 190,426&#10;Regional Share of Need: 18.7%&#10;&#10;Workforce Region: Pioneer Valley&#10;Population 18 Yr. +: 567,466&#10;High School Equivalency Need #: 58,496&#10;High School Equivalency Need %: 10%&#10;ESOL Need #: 43,215&#10;ESOL Need %: 8%&#10;Combined Need #: 101,711&#10;Regional Share of Need: 10.0%&#10;&#10;Workforce Region: Southeast&#10;Population 18 Yr. +: 1,062,656&#10;High School Equivalency Need #: 110,739&#10;High School Equivalency Need %: 10%&#10;ESOL Need #: 88,827&#10;ESOL Need %: 8%&#10;Combined Need #: 199,566&#10;Regional Share of Need: 19.6%&#10;&#10;Workforce Region: TOTAL&#10;Population 18 Yr. +: 5,352,890&#10;High School Equivalency Need #: 476,720&#10;High School Equivalency Need %: 9%&#10;ESOL Need #: 539,707&#10;ESOL Need %: 10%&#10;Combined Need #: 1,016,427&#10;Regional Share of Need: 100%"/>
          <p:cNvGraphicFramePr>
            <a:graphicFrameLocks noGrp="1"/>
          </p:cNvGraphicFramePr>
          <p:nvPr>
            <p:ph sz="quarter" idx="4294967295"/>
            <p:extLst>
              <p:ext uri="{D42A27DB-BD31-4B8C-83A1-F6EECF244321}">
                <p14:modId xmlns:p14="http://schemas.microsoft.com/office/powerpoint/2010/main" val="3198465539"/>
              </p:ext>
            </p:extLst>
          </p:nvPr>
        </p:nvGraphicFramePr>
        <p:xfrm>
          <a:off x="433301" y="1085559"/>
          <a:ext cx="11505414" cy="4455269"/>
        </p:xfrm>
        <a:graphic>
          <a:graphicData uri="http://schemas.openxmlformats.org/drawingml/2006/table">
            <a:tbl>
              <a:tblPr firstRow="1" bandRow="1">
                <a:tableStyleId>{5C22544A-7EE6-4342-B048-85BDC9FD1C3A}</a:tableStyleId>
              </a:tblPr>
              <a:tblGrid>
                <a:gridCol w="2277242">
                  <a:extLst>
                    <a:ext uri="{9D8B030D-6E8A-4147-A177-3AD203B41FA5}">
                      <a16:colId xmlns:a16="http://schemas.microsoft.com/office/drawing/2014/main" val="20000"/>
                    </a:ext>
                  </a:extLst>
                </a:gridCol>
                <a:gridCol w="1404257">
                  <a:extLst>
                    <a:ext uri="{9D8B030D-6E8A-4147-A177-3AD203B41FA5}">
                      <a16:colId xmlns:a16="http://schemas.microsoft.com/office/drawing/2014/main" val="20001"/>
                    </a:ext>
                  </a:extLst>
                </a:gridCol>
                <a:gridCol w="14369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62744">
                  <a:extLst>
                    <a:ext uri="{9D8B030D-6E8A-4147-A177-3AD203B41FA5}">
                      <a16:colId xmlns:a16="http://schemas.microsoft.com/office/drawing/2014/main" val="20005"/>
                    </a:ext>
                  </a:extLst>
                </a:gridCol>
                <a:gridCol w="903513">
                  <a:extLst>
                    <a:ext uri="{9D8B030D-6E8A-4147-A177-3AD203B41FA5}">
                      <a16:colId xmlns:a16="http://schemas.microsoft.com/office/drawing/2014/main" val="4095563775"/>
                    </a:ext>
                  </a:extLst>
                </a:gridCol>
                <a:gridCol w="1883228">
                  <a:extLst>
                    <a:ext uri="{9D8B030D-6E8A-4147-A177-3AD203B41FA5}">
                      <a16:colId xmlns:a16="http://schemas.microsoft.com/office/drawing/2014/main" val="2611298392"/>
                    </a:ext>
                  </a:extLst>
                </a:gridCol>
                <a:gridCol w="1325144">
                  <a:extLst>
                    <a:ext uri="{9D8B030D-6E8A-4147-A177-3AD203B41FA5}">
                      <a16:colId xmlns:a16="http://schemas.microsoft.com/office/drawing/2014/main" val="20008"/>
                    </a:ext>
                  </a:extLst>
                </a:gridCol>
              </a:tblGrid>
              <a:tr h="731401">
                <a:tc rowSpan="2">
                  <a:txBody>
                    <a:bodyPr/>
                    <a:lstStyle/>
                    <a:p>
                      <a:pPr algn="ctr" rtl="0" fontAlgn="b"/>
                      <a:r>
                        <a:rPr lang="en-US" sz="2000" b="1" u="none" strike="noStrike" smtClean="0">
                          <a:solidFill>
                            <a:schemeClr val="bg1"/>
                          </a:solidFill>
                          <a:effectLst/>
                          <a:latin typeface="+mn-lt"/>
                        </a:rPr>
                        <a:t>Workforce Region</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rowSpan="2">
                  <a:txBody>
                    <a:bodyPr/>
                    <a:lstStyle/>
                    <a:p>
                      <a:pPr algn="ctr" fontAlgn="ctr"/>
                      <a:r>
                        <a:rPr lang="en-US" sz="2000" b="1" u="none" strike="noStrike" dirty="0">
                          <a:solidFill>
                            <a:schemeClr val="bg1"/>
                          </a:solidFill>
                          <a:effectLst/>
                          <a:latin typeface="+mn-lt"/>
                        </a:rPr>
                        <a:t>Population </a:t>
                      </a:r>
                      <a:endParaRPr lang="en-US" sz="2000" b="1" u="none" strike="noStrike" dirty="0" smtClean="0">
                        <a:solidFill>
                          <a:schemeClr val="bg1"/>
                        </a:solidFill>
                        <a:effectLst/>
                        <a:latin typeface="+mn-lt"/>
                      </a:endParaRPr>
                    </a:p>
                    <a:p>
                      <a:pPr algn="ctr" fontAlgn="ctr"/>
                      <a:r>
                        <a:rPr lang="en-US" sz="2000" b="1" u="none" strike="noStrike" dirty="0" smtClean="0">
                          <a:solidFill>
                            <a:schemeClr val="bg1"/>
                          </a:solidFill>
                          <a:effectLst/>
                          <a:latin typeface="+mn-lt"/>
                        </a:rPr>
                        <a:t>18 </a:t>
                      </a:r>
                      <a:r>
                        <a:rPr lang="en-US" sz="2000" b="1" u="none" strike="noStrike" dirty="0">
                          <a:solidFill>
                            <a:schemeClr val="bg1"/>
                          </a:solidFill>
                          <a:effectLst/>
                          <a:latin typeface="+mn-lt"/>
                        </a:rPr>
                        <a:t>Yr. + </a:t>
                      </a:r>
                      <a:r>
                        <a:rPr lang="en-US" sz="2000" b="1" u="none" strike="noStrike" baseline="30000" dirty="0">
                          <a:solidFill>
                            <a:schemeClr val="bg1"/>
                          </a:solidFill>
                          <a:effectLst/>
                          <a:latin typeface="+mn-lt"/>
                        </a:rPr>
                        <a:t>1</a:t>
                      </a:r>
                      <a:endParaRPr lang="en-US" sz="2000" b="1" i="0" u="none" strike="noStrike" baseline="30000"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gridSpan="2">
                  <a:txBody>
                    <a:bodyPr/>
                    <a:lstStyle/>
                    <a:p>
                      <a:pPr algn="ctr" rtl="0" fontAlgn="b"/>
                      <a:r>
                        <a:rPr lang="en-US" sz="2000" b="1" u="none" strike="noStrike" dirty="0">
                          <a:solidFill>
                            <a:schemeClr val="bg1"/>
                          </a:solidFill>
                          <a:effectLst/>
                          <a:latin typeface="+mn-lt"/>
                        </a:rPr>
                        <a:t>High School </a:t>
                      </a:r>
                      <a:endParaRPr lang="en-US" sz="2000" b="1" u="none" strike="noStrike" dirty="0" smtClean="0">
                        <a:solidFill>
                          <a:schemeClr val="bg1"/>
                        </a:solidFill>
                        <a:effectLst/>
                        <a:latin typeface="+mn-lt"/>
                      </a:endParaRPr>
                    </a:p>
                    <a:p>
                      <a:pPr algn="ctr" rtl="0" fontAlgn="b"/>
                      <a:r>
                        <a:rPr lang="en-US" sz="2000" b="1" u="none" strike="noStrike" dirty="0" smtClean="0">
                          <a:solidFill>
                            <a:schemeClr val="bg1"/>
                          </a:solidFill>
                          <a:effectLst/>
                          <a:latin typeface="+mn-lt"/>
                        </a:rPr>
                        <a:t>Equivalency</a:t>
                      </a:r>
                      <a:r>
                        <a:rPr lang="en-US" sz="2000" b="1" u="none" strike="noStrike" baseline="0" dirty="0">
                          <a:solidFill>
                            <a:schemeClr val="bg1"/>
                          </a:solidFill>
                          <a:effectLst/>
                          <a:latin typeface="+mn-lt"/>
                        </a:rPr>
                        <a:t> </a:t>
                      </a:r>
                      <a:r>
                        <a:rPr lang="en-US" sz="2000" b="1" u="none" strike="noStrike" dirty="0" smtClean="0">
                          <a:solidFill>
                            <a:schemeClr val="bg1"/>
                          </a:solidFill>
                          <a:effectLst/>
                          <a:latin typeface="+mn-lt"/>
                        </a:rPr>
                        <a:t>Need </a:t>
                      </a:r>
                      <a:r>
                        <a:rPr lang="en-US" sz="2000" b="1" u="none" strike="noStrike" baseline="30000" dirty="0">
                          <a:solidFill>
                            <a:schemeClr val="bg1"/>
                          </a:solidFill>
                          <a:effectLst/>
                          <a:latin typeface="+mn-lt"/>
                        </a:rPr>
                        <a:t>2</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hMerge="1">
                  <a:txBody>
                    <a:bodyPr/>
                    <a:lstStyle/>
                    <a:p>
                      <a:pPr algn="ctr" rtl="0" fontAlgn="b"/>
                      <a:endParaRPr lang="en-US" sz="1400" b="0" i="0" u="none" strike="noStrike" baseline="30000" dirty="0">
                        <a:solidFill>
                          <a:schemeClr val="bg1"/>
                        </a:solidFill>
                        <a:effectLst/>
                        <a:latin typeface="+mn-lt"/>
                      </a:endParaRPr>
                    </a:p>
                  </a:txBody>
                  <a:tcPr marL="9525" marR="9525" marT="9525" marB="0" anchor="ctr">
                    <a:solidFill>
                      <a:srgbClr val="E38526"/>
                    </a:solidFill>
                  </a:tcPr>
                </a:tc>
                <a:tc gridSpan="2">
                  <a:txBody>
                    <a:bodyPr/>
                    <a:lstStyle/>
                    <a:p>
                      <a:pPr algn="ctr" rtl="0" fontAlgn="b"/>
                      <a:r>
                        <a:rPr lang="en-US" sz="2000" b="1" u="none" strike="noStrike" dirty="0">
                          <a:solidFill>
                            <a:schemeClr val="bg1"/>
                          </a:solidFill>
                          <a:effectLst/>
                          <a:latin typeface="+mn-lt"/>
                        </a:rPr>
                        <a:t>ESOL </a:t>
                      </a:r>
                    </a:p>
                    <a:p>
                      <a:pPr algn="ctr" rtl="0" fontAlgn="b"/>
                      <a:r>
                        <a:rPr lang="en-US" sz="2000" b="1" u="none" strike="noStrike" dirty="0">
                          <a:solidFill>
                            <a:schemeClr val="bg1"/>
                          </a:solidFill>
                          <a:effectLst/>
                          <a:latin typeface="+mn-lt"/>
                        </a:rPr>
                        <a:t>Need </a:t>
                      </a:r>
                      <a:r>
                        <a:rPr lang="en-US" sz="2000" b="1" u="none" strike="noStrike" baseline="30000" dirty="0">
                          <a:solidFill>
                            <a:schemeClr val="bg1"/>
                          </a:solidFill>
                          <a:effectLst/>
                          <a:latin typeface="+mn-lt"/>
                        </a:rPr>
                        <a:t>3</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hMerge="1">
                  <a:txBody>
                    <a:bodyPr/>
                    <a:lstStyle/>
                    <a:p>
                      <a:pPr algn="ctr" rtl="0" fontAlgn="b"/>
                      <a:endParaRPr lang="en-US" sz="14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8526"/>
                    </a:solidFill>
                  </a:tcPr>
                </a:tc>
                <a:tc rowSpan="2">
                  <a:txBody>
                    <a:bodyPr/>
                    <a:lstStyle/>
                    <a:p>
                      <a:pPr algn="ctr" rtl="0" fontAlgn="b"/>
                      <a:r>
                        <a:rPr lang="en-US" sz="2000" b="1" u="none" strike="noStrike" dirty="0" smtClean="0">
                          <a:solidFill>
                            <a:schemeClr val="bg1"/>
                          </a:solidFill>
                          <a:effectLst/>
                          <a:latin typeface="+mn-lt"/>
                        </a:rPr>
                        <a:t>Combined </a:t>
                      </a:r>
                    </a:p>
                    <a:p>
                      <a:pPr algn="ctr" rtl="0" fontAlgn="b"/>
                      <a:r>
                        <a:rPr lang="en-US" sz="2000" b="1" u="none" strike="noStrike" dirty="0" smtClean="0">
                          <a:solidFill>
                            <a:schemeClr val="bg1"/>
                          </a:solidFill>
                          <a:effectLst/>
                          <a:latin typeface="+mn-lt"/>
                        </a:rPr>
                        <a:t>Need </a:t>
                      </a:r>
                      <a:r>
                        <a:rPr lang="en-US" sz="2000" b="1" u="none" strike="noStrike" baseline="30000" dirty="0" smtClean="0">
                          <a:solidFill>
                            <a:schemeClr val="bg1"/>
                          </a:solidFill>
                          <a:effectLst/>
                          <a:latin typeface="+mn-lt"/>
                        </a:rPr>
                        <a:t>4</a:t>
                      </a:r>
                      <a:endParaRPr lang="en-US" sz="2000" b="1" i="0" u="none" strike="noStrike" dirty="0" smtClean="0">
                        <a:solidFill>
                          <a:schemeClr val="bg1"/>
                        </a:solidFill>
                        <a:effectLst/>
                        <a:latin typeface="+mn-lt"/>
                      </a:endParaRPr>
                    </a:p>
                    <a:p>
                      <a:pPr algn="ctr" rtl="0" fontAlgn="b"/>
                      <a:r>
                        <a:rPr lang="en-US" sz="2000" b="1" u="none" strike="noStrike" dirty="0" smtClean="0">
                          <a:solidFill>
                            <a:schemeClr val="bg1"/>
                          </a:solidFill>
                          <a:effectLst/>
                          <a:latin typeface="+mn-lt"/>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rowSpan="2">
                  <a:txBody>
                    <a:bodyPr/>
                    <a:lstStyle/>
                    <a:p>
                      <a:pPr algn="ctr" rtl="0" fontAlgn="b"/>
                      <a:r>
                        <a:rPr lang="en-US" sz="2000" b="1" u="none" strike="noStrike" dirty="0" smtClean="0">
                          <a:solidFill>
                            <a:schemeClr val="bg1"/>
                          </a:solidFill>
                          <a:effectLst/>
                          <a:latin typeface="+mn-lt"/>
                        </a:rPr>
                        <a:t>Regional </a:t>
                      </a:r>
                      <a:r>
                        <a:rPr lang="en-US" sz="2000" b="1" u="none" strike="noStrike" dirty="0">
                          <a:solidFill>
                            <a:schemeClr val="bg1"/>
                          </a:solidFill>
                          <a:effectLst/>
                          <a:latin typeface="+mn-lt"/>
                        </a:rPr>
                        <a:t>Share of </a:t>
                      </a:r>
                      <a:r>
                        <a:rPr lang="en-US" sz="2000" b="1" u="none" strike="noStrike" dirty="0" smtClean="0">
                          <a:solidFill>
                            <a:schemeClr val="bg1"/>
                          </a:solidFill>
                          <a:effectLst/>
                          <a:latin typeface="+mn-lt"/>
                        </a:rPr>
                        <a:t>Need</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extLst>
                  <a:ext uri="{0D108BD9-81ED-4DB2-BD59-A6C34878D82A}">
                    <a16:rowId xmlns:a16="http://schemas.microsoft.com/office/drawing/2014/main" val="10000"/>
                  </a:ext>
                </a:extLst>
              </a:tr>
              <a:tr h="341969">
                <a:tc vMerge="1">
                  <a:txBody>
                    <a:bodyPr/>
                    <a:lstStyle/>
                    <a:p>
                      <a:endParaRPr lang="en-US"/>
                    </a:p>
                  </a:txBody>
                  <a:tcPr/>
                </a:tc>
                <a:tc vMerge="1">
                  <a:txBody>
                    <a:bodyPr/>
                    <a:lstStyle/>
                    <a:p>
                      <a:endParaRPr lang="en-US"/>
                    </a:p>
                  </a:txBody>
                  <a:tcPr/>
                </a:tc>
                <a:tc>
                  <a:txBody>
                    <a:bodyPr/>
                    <a:lstStyle/>
                    <a:p>
                      <a:pPr algn="ctr" rtl="0" fontAlgn="b"/>
                      <a:r>
                        <a:rPr lang="en-US" sz="2000" b="1" i="0" u="none" strike="noStrike" dirty="0" smtClean="0">
                          <a:solidFill>
                            <a:schemeClr val="bg1"/>
                          </a:solidFill>
                          <a:effectLst/>
                          <a:latin typeface="+mn-lt"/>
                        </a:rPr>
                        <a:t>#</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a:txBody>
                    <a:bodyPr/>
                    <a:lstStyle/>
                    <a:p>
                      <a:pPr algn="ctr" rtl="0" fontAlgn="b"/>
                      <a:r>
                        <a:rPr lang="en-US" sz="2000" b="1" i="0" u="none" strike="noStrike" dirty="0" smtClean="0">
                          <a:solidFill>
                            <a:schemeClr val="bg1"/>
                          </a:solidFill>
                          <a:effectLst/>
                          <a:latin typeface="+mn-lt"/>
                        </a:rPr>
                        <a:t>%</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a:txBody>
                    <a:bodyPr/>
                    <a:lstStyle/>
                    <a:p>
                      <a:pPr algn="ctr" rtl="0" fontAlgn="b"/>
                      <a:r>
                        <a:rPr lang="en-US" sz="2000" b="1" i="0" u="none" strike="noStrike" dirty="0" smtClean="0">
                          <a:solidFill>
                            <a:schemeClr val="bg1"/>
                          </a:solidFill>
                          <a:effectLst/>
                          <a:latin typeface="+mn-lt"/>
                        </a:rPr>
                        <a:t>#</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a:txBody>
                    <a:bodyPr/>
                    <a:lstStyle/>
                    <a:p>
                      <a:pPr algn="ctr" rtl="0" fontAlgn="b"/>
                      <a:r>
                        <a:rPr lang="en-US" sz="2000" b="1" i="0" u="none" strike="noStrike" dirty="0" smtClean="0">
                          <a:solidFill>
                            <a:schemeClr val="bg1"/>
                          </a:solidFill>
                          <a:effectLst/>
                          <a:latin typeface="+mn-lt"/>
                        </a:rPr>
                        <a:t>%</a:t>
                      </a:r>
                      <a:endParaRPr lang="en-US" sz="2000" b="1" i="0" u="none" strike="noStrike" dirty="0">
                        <a:solidFill>
                          <a:schemeClr val="bg1"/>
                        </a:solidFill>
                        <a:effectLst/>
                        <a:latin typeface="+mn-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526"/>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08476868"/>
                  </a:ext>
                </a:extLst>
              </a:tr>
              <a:tr h="351917">
                <a:tc>
                  <a:txBody>
                    <a:bodyPr/>
                    <a:lstStyle/>
                    <a:p>
                      <a:pPr algn="l" rtl="0" fontAlgn="b"/>
                      <a:r>
                        <a:rPr lang="en-US" sz="1800" u="none" strike="noStrike" dirty="0" smtClean="0">
                          <a:effectLst/>
                          <a:latin typeface="+mn-lt"/>
                        </a:rPr>
                        <a:t>Berkshire</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105,651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8,645</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2,938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3%</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11,583</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1.1%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803">
                <a:tc>
                  <a:txBody>
                    <a:bodyPr/>
                    <a:lstStyle/>
                    <a:p>
                      <a:pPr algn="l" rtl="0" fontAlgn="b"/>
                      <a:r>
                        <a:rPr lang="en-US" sz="1800" u="none" strike="noStrike" dirty="0" smtClean="0">
                          <a:effectLst/>
                          <a:latin typeface="+mn-lt"/>
                        </a:rPr>
                        <a:t>Cape Cod &amp; Islands</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202,131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9,331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5%</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5,570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3%</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14,901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1.5%</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917">
                <a:tc>
                  <a:txBody>
                    <a:bodyPr/>
                    <a:lstStyle/>
                    <a:p>
                      <a:pPr algn="l" rtl="0" fontAlgn="b"/>
                      <a:r>
                        <a:rPr lang="en-US" sz="1800" u="none" strike="noStrike" smtClean="0">
                          <a:effectLst/>
                          <a:latin typeface="+mn-lt"/>
                        </a:rPr>
                        <a:t>Central Mass</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649,061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56,430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9%</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51,451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107,881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10.6%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4803">
                <a:tc>
                  <a:txBody>
                    <a:bodyPr/>
                    <a:lstStyle/>
                    <a:p>
                      <a:pPr algn="l" rtl="0" fontAlgn="b"/>
                      <a:r>
                        <a:rPr lang="en-US" sz="1800" u="none" strike="noStrike" smtClean="0">
                          <a:effectLst/>
                          <a:latin typeface="+mn-lt"/>
                        </a:rPr>
                        <a:t>Greater Boston Metro</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1,905,040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149,111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241,248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13%</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390,359</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38.4%</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917">
                <a:tc>
                  <a:txBody>
                    <a:bodyPr/>
                    <a:lstStyle/>
                    <a:p>
                      <a:pPr algn="l" rtl="0" fontAlgn="b"/>
                      <a:r>
                        <a:rPr lang="en-US" sz="1800" u="none" strike="noStrike" smtClean="0">
                          <a:effectLst/>
                          <a:latin typeface="+mn-lt"/>
                        </a:rPr>
                        <a:t>Northeast</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860,885</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83,968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106,458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12%</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190,426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18.7%</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5250">
                <a:tc>
                  <a:txBody>
                    <a:bodyPr/>
                    <a:lstStyle/>
                    <a:p>
                      <a:pPr algn="l" rtl="0" fontAlgn="b"/>
                      <a:r>
                        <a:rPr lang="en-US" sz="1800" u="none" strike="noStrike" dirty="0" smtClean="0">
                          <a:effectLst/>
                          <a:latin typeface="+mn-lt"/>
                        </a:rPr>
                        <a:t>Pioneer Valley</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567,466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58,496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43,215</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101,711</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10.0%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917">
                <a:tc>
                  <a:txBody>
                    <a:bodyPr/>
                    <a:lstStyle/>
                    <a:p>
                      <a:pPr algn="l" rtl="0" fontAlgn="b"/>
                      <a:r>
                        <a:rPr lang="en-US" sz="1800" u="none" strike="noStrike" dirty="0" smtClean="0">
                          <a:effectLst/>
                          <a:latin typeface="+mn-lt"/>
                        </a:rPr>
                        <a:t>Southeast</a:t>
                      </a:r>
                      <a:endParaRPr lang="en-US" sz="18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mn-lt"/>
                        </a:rPr>
                        <a:t>1,062,656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110,739</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10%</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88,827</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8%</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latin typeface="+mn-lt"/>
                        </a:rPr>
                        <a:t>199,566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smtClean="0">
                          <a:effectLst/>
                          <a:latin typeface="+mn-lt"/>
                        </a:rPr>
                        <a:t>19.6%</a:t>
                      </a:r>
                      <a:endParaRPr lang="en-US" sz="2000" b="0"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9375">
                <a:tc>
                  <a:txBody>
                    <a:bodyPr/>
                    <a:lstStyle/>
                    <a:p>
                      <a:pPr algn="l" rtl="0" fontAlgn="b"/>
                      <a:r>
                        <a:rPr lang="en-US" sz="2000" b="1" u="none" strike="noStrike" smtClean="0">
                          <a:effectLst/>
                          <a:latin typeface="+mn-lt"/>
                        </a:rPr>
                        <a:t>TOTAL</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smtClean="0">
                          <a:effectLst/>
                          <a:latin typeface="+mn-lt"/>
                        </a:rPr>
                        <a:t>5,352,890</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effectLst/>
                          <a:latin typeface="+mn-lt"/>
                        </a:rPr>
                        <a:t>476,720</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effectLst/>
                          <a:latin typeface="+mn-lt"/>
                        </a:rPr>
                        <a:t>9%</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effectLst/>
                          <a:latin typeface="+mn-lt"/>
                        </a:rPr>
                        <a:t>539,707</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effectLst/>
                          <a:latin typeface="+mn-lt"/>
                        </a:rPr>
                        <a:t>10%</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800" b="1" u="none" strike="noStrike" dirty="0">
                          <a:effectLst/>
                          <a:latin typeface="+mn-lt"/>
                        </a:rPr>
                        <a:t>1,016,427</a:t>
                      </a:r>
                      <a:endParaRPr lang="en-US" sz="28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effectLst/>
                          <a:latin typeface="+mn-lt"/>
                        </a:rPr>
                        <a:t>100%</a:t>
                      </a:r>
                      <a:endParaRPr lang="en-US" sz="2000" b="1" i="0" u="none" strike="noStrike" dirty="0">
                        <a:solidFill>
                          <a:srgbClr val="000000"/>
                        </a:solidFill>
                        <a:effectLst/>
                        <a:latin typeface="+mn-lt"/>
                      </a:endParaRPr>
                    </a:p>
                  </a:txBody>
                  <a:tcPr marL="9525" marR="9525" marT="9525"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Oval 5" descr="Oval: hightlighting Total Combined Need #"/>
          <p:cNvSpPr/>
          <p:nvPr/>
        </p:nvSpPr>
        <p:spPr>
          <a:xfrm>
            <a:off x="8621160" y="5019236"/>
            <a:ext cx="2133926" cy="6056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9742" y="5624305"/>
            <a:ext cx="6694715" cy="769441"/>
          </a:xfrm>
          <a:prstGeom prst="rect">
            <a:avLst/>
          </a:prstGeom>
        </p:spPr>
        <p:txBody>
          <a:bodyPr wrap="square">
            <a:spAutoFit/>
          </a:bodyPr>
          <a:lstStyle/>
          <a:p>
            <a:pPr lvl="1" fontAlgn="b"/>
            <a:r>
              <a:rPr lang="en-US" sz="1100" baseline="30000" dirty="0" smtClean="0"/>
              <a:t>1 </a:t>
            </a:r>
            <a:r>
              <a:rPr lang="en-US" sz="1100" dirty="0" smtClean="0"/>
              <a:t>Based </a:t>
            </a:r>
            <a:r>
              <a:rPr lang="en-US" sz="1100" dirty="0"/>
              <a:t>on 2015 American Community Survey 5 Year </a:t>
            </a:r>
            <a:r>
              <a:rPr lang="en-US" sz="1100" dirty="0" smtClean="0"/>
              <a:t>Estimates</a:t>
            </a:r>
          </a:p>
          <a:p>
            <a:pPr lvl="1" fontAlgn="b"/>
            <a:r>
              <a:rPr lang="en-US" sz="1100" baseline="30000" dirty="0" smtClean="0"/>
              <a:t>2 </a:t>
            </a:r>
            <a:r>
              <a:rPr lang="en-US" sz="1100" dirty="0" smtClean="0"/>
              <a:t>25 </a:t>
            </a:r>
            <a:r>
              <a:rPr lang="en-US" sz="1100" dirty="0"/>
              <a:t>years  and older without a high school </a:t>
            </a:r>
            <a:r>
              <a:rPr lang="en-US" sz="1100" dirty="0" smtClean="0"/>
              <a:t>credential</a:t>
            </a:r>
          </a:p>
          <a:p>
            <a:pPr lvl="1" fontAlgn="b"/>
            <a:r>
              <a:rPr lang="en-US" sz="1100" baseline="30000" dirty="0" smtClean="0"/>
              <a:t>3 </a:t>
            </a:r>
            <a:r>
              <a:rPr lang="en-US" sz="1100" dirty="0" smtClean="0"/>
              <a:t>18 </a:t>
            </a:r>
            <a:r>
              <a:rPr lang="en-US" sz="1100" dirty="0"/>
              <a:t>years and older with limited English </a:t>
            </a:r>
            <a:r>
              <a:rPr lang="en-US" sz="1100" dirty="0" smtClean="0"/>
              <a:t>proficiency</a:t>
            </a:r>
          </a:p>
          <a:p>
            <a:pPr lvl="1" fontAlgn="b"/>
            <a:r>
              <a:rPr lang="en-US" sz="1100" baseline="30000" dirty="0"/>
              <a:t>4</a:t>
            </a:r>
            <a:r>
              <a:rPr lang="en-US" sz="1100" dirty="0"/>
              <a:t> Occurrence of Need may be in ABE and/ or ESOL and results in some duplicate </a:t>
            </a:r>
            <a:r>
              <a:rPr lang="en-US" sz="1100" dirty="0" smtClean="0"/>
              <a:t>headcounts</a:t>
            </a:r>
            <a:endParaRPr lang="en-US" sz="11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33560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Adult Education System Serves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graphicFrame>
        <p:nvGraphicFramePr>
          <p:cNvPr id="5" name="Table 4" descr="CATEGORY: ESOL / ABE (GED/HiSet)&#10;# of Students: 11,972 / 6,485&#10;&#10;CATEGORY: Men / Women&#10;# of Students: 6,817 / 11,640&#10;&#10;CATEGORY: Employed / Unemployed&#10;# of Students: 9,656 / 8,801&#10;&#10;CATEGORY: Out of School Youth&#10;# of Students: 3,042&#10;&#10;CATEGORY: In correctional institutions&#10;# of Students: 1,363&#10;&#10;CATEGORY: Receiving public assistance&#10;# of Students: 7,473&#10;&#10;CATEGORY: Parents with dependents &lt;18&#10;# of Students: 6,221"/>
          <p:cNvGraphicFramePr>
            <a:graphicFrameLocks noGrp="1"/>
          </p:cNvGraphicFramePr>
          <p:nvPr>
            <p:extLst>
              <p:ext uri="{D42A27DB-BD31-4B8C-83A1-F6EECF244321}">
                <p14:modId xmlns:p14="http://schemas.microsoft.com/office/powerpoint/2010/main" val="3486984097"/>
              </p:ext>
            </p:extLst>
          </p:nvPr>
        </p:nvGraphicFramePr>
        <p:xfrm>
          <a:off x="838199" y="1189975"/>
          <a:ext cx="10811005" cy="4597939"/>
        </p:xfrm>
        <a:graphic>
          <a:graphicData uri="http://schemas.openxmlformats.org/drawingml/2006/table">
            <a:tbl>
              <a:tblPr firstRow="1" bandRow="1">
                <a:tableStyleId>{5C22544A-7EE6-4342-B048-85BDC9FD1C3A}</a:tableStyleId>
              </a:tblPr>
              <a:tblGrid>
                <a:gridCol w="5399763">
                  <a:extLst>
                    <a:ext uri="{9D8B030D-6E8A-4147-A177-3AD203B41FA5}">
                      <a16:colId xmlns:a16="http://schemas.microsoft.com/office/drawing/2014/main" val="3153244386"/>
                    </a:ext>
                  </a:extLst>
                </a:gridCol>
                <a:gridCol w="5411242">
                  <a:extLst>
                    <a:ext uri="{9D8B030D-6E8A-4147-A177-3AD203B41FA5}">
                      <a16:colId xmlns:a16="http://schemas.microsoft.com/office/drawing/2014/main" val="550996142"/>
                    </a:ext>
                  </a:extLst>
                </a:gridCol>
              </a:tblGrid>
              <a:tr h="475987">
                <a:tc>
                  <a:txBody>
                    <a:bodyPr/>
                    <a:lstStyle/>
                    <a:p>
                      <a:pPr algn="l"/>
                      <a:r>
                        <a:rPr lang="en-US" sz="3000" b="1" dirty="0">
                          <a:solidFill>
                            <a:schemeClr val="bg1"/>
                          </a:solidFill>
                          <a:latin typeface="+mn-lt"/>
                        </a:rPr>
                        <a:t>CATEGORY</a:t>
                      </a:r>
                    </a:p>
                  </a:txBody>
                  <a:tcPr marL="68580" marR="68580" marT="34290" marB="34290"/>
                </a:tc>
                <a:tc>
                  <a:txBody>
                    <a:bodyPr/>
                    <a:lstStyle/>
                    <a:p>
                      <a:pPr algn="ctr"/>
                      <a:r>
                        <a:rPr lang="en-US" sz="3000" b="1" dirty="0">
                          <a:solidFill>
                            <a:schemeClr val="bg1"/>
                          </a:solidFill>
                          <a:latin typeface="+mn-lt"/>
                        </a:rPr>
                        <a:t># of Students</a:t>
                      </a:r>
                    </a:p>
                  </a:txBody>
                  <a:tcPr marL="68580" marR="68580" marT="34290" marB="34290"/>
                </a:tc>
                <a:extLst>
                  <a:ext uri="{0D108BD9-81ED-4DB2-BD59-A6C34878D82A}">
                    <a16:rowId xmlns:a16="http://schemas.microsoft.com/office/drawing/2014/main" val="2112171787"/>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ESOL</a:t>
                      </a:r>
                      <a:r>
                        <a:rPr lang="en-US" sz="3000" b="0" kern="1200" baseline="0" dirty="0">
                          <a:solidFill>
                            <a:schemeClr val="tx1"/>
                          </a:solidFill>
                          <a:effectLst/>
                          <a:latin typeface="+mn-lt"/>
                          <a:ea typeface="+mn-ea"/>
                          <a:cs typeface="+mn-cs"/>
                        </a:rPr>
                        <a:t> </a:t>
                      </a:r>
                      <a:r>
                        <a:rPr lang="en-US" sz="3000" b="0" kern="1200" dirty="0">
                          <a:solidFill>
                            <a:schemeClr val="tx1"/>
                          </a:solidFill>
                          <a:effectLst/>
                          <a:latin typeface="+mn-lt"/>
                          <a:ea typeface="+mn-ea"/>
                          <a:cs typeface="+mn-cs"/>
                        </a:rPr>
                        <a:t>/ ABE (GED/</a:t>
                      </a:r>
                      <a:r>
                        <a:rPr lang="en-US" sz="3000" b="0" kern="1200" dirty="0" err="1">
                          <a:solidFill>
                            <a:schemeClr val="tx1"/>
                          </a:solidFill>
                          <a:effectLst/>
                          <a:latin typeface="+mn-lt"/>
                          <a:ea typeface="+mn-ea"/>
                          <a:cs typeface="+mn-cs"/>
                        </a:rPr>
                        <a:t>HiSet</a:t>
                      </a:r>
                      <a:r>
                        <a:rPr lang="en-US" sz="3000" b="0" kern="1200" dirty="0">
                          <a:solidFill>
                            <a:schemeClr val="tx1"/>
                          </a:solidFill>
                          <a:effectLst/>
                          <a:latin typeface="+mn-lt"/>
                          <a:ea typeface="+mn-ea"/>
                          <a:cs typeface="+mn-cs"/>
                        </a:rPr>
                        <a:t>)</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lang="en-US" sz="3000" b="0" kern="1200" dirty="0">
                          <a:solidFill>
                            <a:schemeClr val="dk1"/>
                          </a:solidFill>
                          <a:effectLst/>
                          <a:latin typeface="+mn-lt"/>
                          <a:ea typeface="+mn-ea"/>
                          <a:cs typeface="+mn-cs"/>
                        </a:rPr>
                        <a:t>11,972 / 6,485</a:t>
                      </a:r>
                    </a:p>
                  </a:txBody>
                  <a:tcPr marL="68580" marR="68580" marT="34290" marB="34290" anchor="ctr"/>
                </a:tc>
                <a:extLst>
                  <a:ext uri="{0D108BD9-81ED-4DB2-BD59-A6C34878D82A}">
                    <a16:rowId xmlns:a16="http://schemas.microsoft.com/office/drawing/2014/main" val="3702615741"/>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Men / Women</a:t>
                      </a:r>
                    </a:p>
                  </a:txBody>
                  <a:tcPr marL="68580" marR="68580" marT="34290" marB="34290" anchor="ctr"/>
                </a:tc>
                <a:tc>
                  <a:txBody>
                    <a:bodyPr/>
                    <a:lstStyle/>
                    <a:p>
                      <a:pPr marL="0" marR="0" algn="ctr">
                        <a:spcBef>
                          <a:spcPts val="0"/>
                        </a:spcBef>
                        <a:spcAft>
                          <a:spcPts val="750"/>
                        </a:spcAft>
                      </a:pPr>
                      <a:r>
                        <a:rPr lang="en-US" sz="3000" b="0" kern="1200" dirty="0">
                          <a:solidFill>
                            <a:schemeClr val="dk1"/>
                          </a:solidFill>
                          <a:effectLst/>
                          <a:latin typeface="+mn-lt"/>
                          <a:ea typeface="+mn-ea"/>
                          <a:cs typeface="+mn-cs"/>
                        </a:rPr>
                        <a:t>6,817 / 11,640</a:t>
                      </a:r>
                      <a:endParaRPr lang="en-US" sz="3000" b="0" dirty="0">
                        <a:effectLst/>
                        <a:latin typeface="+mn-lt"/>
                        <a:ea typeface="Calibri" panose="020F0502020204030204" pitchFamily="34" charset="0"/>
                      </a:endParaRPr>
                    </a:p>
                  </a:txBody>
                  <a:tcPr marL="0" marR="0" marT="0" marB="0" anchor="ctr"/>
                </a:tc>
                <a:extLst>
                  <a:ext uri="{0D108BD9-81ED-4DB2-BD59-A6C34878D82A}">
                    <a16:rowId xmlns:a16="http://schemas.microsoft.com/office/drawing/2014/main" val="3623586650"/>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Employed / Unemployed</a:t>
                      </a:r>
                    </a:p>
                  </a:txBody>
                  <a:tcPr marL="68580" marR="68580" marT="34290" marB="34290" anchor="ctr"/>
                </a:tc>
                <a:tc>
                  <a:txBody>
                    <a:bodyPr/>
                    <a:lstStyle/>
                    <a:p>
                      <a:pPr algn="ctr"/>
                      <a:r>
                        <a:rPr lang="en-US" sz="3000" b="0" kern="1200" dirty="0">
                          <a:solidFill>
                            <a:schemeClr val="dk1"/>
                          </a:solidFill>
                          <a:effectLst/>
                          <a:latin typeface="+mn-lt"/>
                          <a:ea typeface="+mn-ea"/>
                          <a:cs typeface="+mn-cs"/>
                        </a:rPr>
                        <a:t>9,656 / 8,801</a:t>
                      </a:r>
                      <a:endParaRPr lang="en-US" sz="3000" b="0" dirty="0">
                        <a:latin typeface="+mn-lt"/>
                      </a:endParaRPr>
                    </a:p>
                  </a:txBody>
                  <a:tcPr marL="68580" marR="68580" marT="34290" marB="34290" anchor="ctr"/>
                </a:tc>
                <a:extLst>
                  <a:ext uri="{0D108BD9-81ED-4DB2-BD59-A6C34878D82A}">
                    <a16:rowId xmlns:a16="http://schemas.microsoft.com/office/drawing/2014/main" val="1265422469"/>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Out of School Youth</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0" dirty="0">
                          <a:effectLst/>
                          <a:latin typeface="+mn-lt"/>
                          <a:ea typeface="Calibri" panose="020F0502020204030204" pitchFamily="34" charset="0"/>
                        </a:rPr>
                        <a:t>3,042</a:t>
                      </a:r>
                    </a:p>
                  </a:txBody>
                  <a:tcPr marL="68580" marR="68580" marT="34290" marB="34290" anchor="ctr"/>
                </a:tc>
                <a:extLst>
                  <a:ext uri="{0D108BD9-81ED-4DB2-BD59-A6C34878D82A}">
                    <a16:rowId xmlns:a16="http://schemas.microsoft.com/office/drawing/2014/main" val="1174916343"/>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In correctional institutions</a:t>
                      </a:r>
                    </a:p>
                  </a:txBody>
                  <a:tcPr marL="68580" marR="68580" marT="34290" marB="34290" anchor="ctr"/>
                </a:tc>
                <a:tc>
                  <a:txBody>
                    <a:bodyPr/>
                    <a:lstStyle/>
                    <a:p>
                      <a:pPr algn="ctr"/>
                      <a:r>
                        <a:rPr lang="en-US" sz="3000" b="0" kern="1200" dirty="0">
                          <a:solidFill>
                            <a:schemeClr val="dk1"/>
                          </a:solidFill>
                          <a:effectLst/>
                          <a:latin typeface="+mn-lt"/>
                          <a:ea typeface="+mn-ea"/>
                          <a:cs typeface="+mn-cs"/>
                        </a:rPr>
                        <a:t>1,363</a:t>
                      </a:r>
                      <a:endParaRPr lang="en-US" sz="3000" b="0" dirty="0">
                        <a:latin typeface="+mn-lt"/>
                      </a:endParaRPr>
                    </a:p>
                  </a:txBody>
                  <a:tcPr marL="68580" marR="68580" marT="34290" marB="34290" anchor="ctr"/>
                </a:tc>
                <a:extLst>
                  <a:ext uri="{0D108BD9-81ED-4DB2-BD59-A6C34878D82A}">
                    <a16:rowId xmlns:a16="http://schemas.microsoft.com/office/drawing/2014/main" val="1578009642"/>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Receiving public assistance</a:t>
                      </a:r>
                    </a:p>
                  </a:txBody>
                  <a:tcPr marL="68580" marR="68580" marT="34290" marB="34290" anchor="ctr"/>
                </a:tc>
                <a:tc>
                  <a:txBody>
                    <a:bodyPr/>
                    <a:lstStyle/>
                    <a:p>
                      <a:pPr algn="ctr"/>
                      <a:r>
                        <a:rPr lang="en-US" sz="3000" b="0" kern="1200" dirty="0">
                          <a:solidFill>
                            <a:schemeClr val="dk1"/>
                          </a:solidFill>
                          <a:effectLst/>
                          <a:latin typeface="+mn-lt"/>
                          <a:ea typeface="+mn-ea"/>
                          <a:cs typeface="+mn-cs"/>
                        </a:rPr>
                        <a:t>7,473</a:t>
                      </a:r>
                      <a:endParaRPr lang="en-US" sz="3000" b="0" dirty="0">
                        <a:latin typeface="+mn-lt"/>
                      </a:endParaRPr>
                    </a:p>
                  </a:txBody>
                  <a:tcPr marL="68580" marR="68580" marT="34290" marB="34290" anchor="ctr"/>
                </a:tc>
                <a:extLst>
                  <a:ext uri="{0D108BD9-81ED-4DB2-BD59-A6C34878D82A}">
                    <a16:rowId xmlns:a16="http://schemas.microsoft.com/office/drawing/2014/main" val="518236111"/>
                  </a:ext>
                </a:extLst>
              </a:tr>
              <a:tr h="58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Parents with dependents &lt;18</a:t>
                      </a:r>
                    </a:p>
                  </a:txBody>
                  <a:tcPr marL="68580" marR="68580" marT="34290" marB="34290" anchor="ctr"/>
                </a:tc>
                <a:tc>
                  <a:txBody>
                    <a:bodyPr/>
                    <a:lstStyle/>
                    <a:p>
                      <a:pPr algn="ctr"/>
                      <a:r>
                        <a:rPr lang="en-US" sz="3000" b="0" kern="1200" dirty="0">
                          <a:solidFill>
                            <a:schemeClr val="dk1"/>
                          </a:solidFill>
                          <a:effectLst/>
                          <a:latin typeface="+mn-lt"/>
                          <a:ea typeface="+mn-ea"/>
                          <a:cs typeface="+mn-cs"/>
                        </a:rPr>
                        <a:t>6,221</a:t>
                      </a:r>
                      <a:endParaRPr lang="en-US" sz="3000" b="0" dirty="0">
                        <a:latin typeface="+mn-lt"/>
                      </a:endParaRPr>
                    </a:p>
                  </a:txBody>
                  <a:tcPr marL="68580" marR="68580" marT="34290" marB="34290" anchor="ctr"/>
                </a:tc>
                <a:extLst>
                  <a:ext uri="{0D108BD9-81ED-4DB2-BD59-A6C34878D82A}">
                    <a16:rowId xmlns:a16="http://schemas.microsoft.com/office/drawing/2014/main" val="2715221270"/>
                  </a:ext>
                </a:extLst>
              </a:tr>
            </a:tbl>
          </a:graphicData>
        </a:graphic>
      </p:graphicFrame>
      <p:sp>
        <p:nvSpPr>
          <p:cNvPr id="6" name="TextBox 5"/>
          <p:cNvSpPr txBox="1"/>
          <p:nvPr/>
        </p:nvSpPr>
        <p:spPr>
          <a:xfrm>
            <a:off x="4530435" y="5841299"/>
            <a:ext cx="7238011" cy="461665"/>
          </a:xfrm>
          <a:prstGeom prst="rect">
            <a:avLst/>
          </a:prstGeom>
          <a:noFill/>
        </p:spPr>
        <p:txBody>
          <a:bodyPr wrap="square" rtlCol="0">
            <a:spAutoFit/>
          </a:bodyPr>
          <a:lstStyle/>
          <a:p>
            <a:r>
              <a:rPr lang="en-US" sz="2400" i="1" dirty="0"/>
              <a:t>Current Waitlist:    </a:t>
            </a:r>
            <a:r>
              <a:rPr lang="en-US" sz="2400" b="1" i="1" dirty="0" smtClean="0">
                <a:solidFill>
                  <a:schemeClr val="accent1">
                    <a:lumMod val="50000"/>
                  </a:schemeClr>
                </a:solidFill>
              </a:rPr>
              <a:t>ESOL</a:t>
            </a:r>
            <a:r>
              <a:rPr lang="en-US" sz="2400" i="1" dirty="0" smtClean="0">
                <a:solidFill>
                  <a:schemeClr val="accent1">
                    <a:lumMod val="50000"/>
                  </a:schemeClr>
                </a:solidFill>
              </a:rPr>
              <a:t>17,419      </a:t>
            </a:r>
            <a:r>
              <a:rPr lang="en-US" sz="2400" b="1" i="1" dirty="0">
                <a:solidFill>
                  <a:schemeClr val="accent1">
                    <a:lumMod val="50000"/>
                  </a:schemeClr>
                </a:solidFill>
              </a:rPr>
              <a:t>ABE </a:t>
            </a:r>
            <a:r>
              <a:rPr lang="en-US" sz="2400" i="1" dirty="0">
                <a:solidFill>
                  <a:schemeClr val="accent1">
                    <a:lumMod val="50000"/>
                  </a:schemeClr>
                </a:solidFill>
              </a:rPr>
              <a:t>2,567 </a:t>
            </a:r>
          </a:p>
        </p:txBody>
      </p:sp>
      <p:sp>
        <p:nvSpPr>
          <p:cNvPr id="3" name="Oval 2" descr="Oval: hightlighting Current Waitlist: &quot;ESOL 17,419&quot;"/>
          <p:cNvSpPr/>
          <p:nvPr/>
        </p:nvSpPr>
        <p:spPr>
          <a:xfrm>
            <a:off x="6881751" y="5744906"/>
            <a:ext cx="2095995" cy="654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14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FFB3-B5BD-46F3-8BFB-214E16447A59}"/>
              </a:ext>
            </a:extLst>
          </p:cNvPr>
          <p:cNvSpPr>
            <a:spLocks noGrp="1"/>
          </p:cNvSpPr>
          <p:nvPr>
            <p:ph type="title"/>
          </p:nvPr>
        </p:nvSpPr>
        <p:spPr/>
        <p:txBody>
          <a:bodyPr/>
          <a:lstStyle/>
          <a:p>
            <a:r>
              <a:rPr lang="en-US" dirty="0"/>
              <a:t>Our Adult Education System Serves …</a:t>
            </a:r>
          </a:p>
        </p:txBody>
      </p:sp>
      <p:graphicFrame>
        <p:nvGraphicFramePr>
          <p:cNvPr id="5" name="Content Placeholder 4" descr="CATEGORY: American Indian or Alaskan Native&#10;# of Students: 49&#10;&#10;CATEGORY: Asian&#10;# of Students: 1,736&#10;&#10;CATEGORY: Black or African American&#10;# of Students: 4,067&#10;&#10;CATEGORY: Hispanic or Latino&#10;# of Students: 6,892&#10;&#10;CATEGORY: Native Hawaiian or Other Pacific Islander&#10;# of Students: 39&#10;&#10;CATEGORY: White 3,941&#10;&#10;CATEGORY: Two or More Races&#10;# of Students: 1,733">
            <a:extLst>
              <a:ext uri="{FF2B5EF4-FFF2-40B4-BE49-F238E27FC236}">
                <a16:creationId xmlns:a16="http://schemas.microsoft.com/office/drawing/2014/main" id="{38AC6DB8-CC4B-4E98-85C3-E48FC23AA699}"/>
              </a:ext>
            </a:extLst>
          </p:cNvPr>
          <p:cNvGraphicFramePr>
            <a:graphicFrameLocks noGrp="1"/>
          </p:cNvGraphicFramePr>
          <p:nvPr>
            <p:ph idx="1"/>
            <p:extLst>
              <p:ext uri="{D42A27DB-BD31-4B8C-83A1-F6EECF244321}">
                <p14:modId xmlns:p14="http://schemas.microsoft.com/office/powerpoint/2010/main" val="1168703839"/>
              </p:ext>
            </p:extLst>
          </p:nvPr>
        </p:nvGraphicFramePr>
        <p:xfrm>
          <a:off x="705394" y="1230314"/>
          <a:ext cx="10673936" cy="4385079"/>
        </p:xfrm>
        <a:graphic>
          <a:graphicData uri="http://schemas.openxmlformats.org/drawingml/2006/table">
            <a:tbl>
              <a:tblPr firstRow="1" bandRow="1">
                <a:tableStyleId>{5C22544A-7EE6-4342-B048-85BDC9FD1C3A}</a:tableStyleId>
              </a:tblPr>
              <a:tblGrid>
                <a:gridCol w="7223760">
                  <a:extLst>
                    <a:ext uri="{9D8B030D-6E8A-4147-A177-3AD203B41FA5}">
                      <a16:colId xmlns:a16="http://schemas.microsoft.com/office/drawing/2014/main" val="2204044507"/>
                    </a:ext>
                  </a:extLst>
                </a:gridCol>
                <a:gridCol w="3450176">
                  <a:extLst>
                    <a:ext uri="{9D8B030D-6E8A-4147-A177-3AD203B41FA5}">
                      <a16:colId xmlns:a16="http://schemas.microsoft.com/office/drawing/2014/main" val="2241860848"/>
                    </a:ext>
                  </a:extLst>
                </a:gridCol>
              </a:tblGrid>
              <a:tr h="534759">
                <a:tc>
                  <a:txBody>
                    <a:bodyPr/>
                    <a:lstStyle/>
                    <a:p>
                      <a:pPr algn="l"/>
                      <a:r>
                        <a:rPr lang="en-US" sz="3000" b="1" dirty="0">
                          <a:solidFill>
                            <a:schemeClr val="bg1"/>
                          </a:solidFill>
                          <a:latin typeface="+mn-lt"/>
                        </a:rPr>
                        <a:t>CATEGORY</a:t>
                      </a:r>
                    </a:p>
                  </a:txBody>
                  <a:tcPr marL="68580" marR="68580" marT="34290" marB="34290"/>
                </a:tc>
                <a:tc>
                  <a:txBody>
                    <a:bodyPr/>
                    <a:lstStyle/>
                    <a:p>
                      <a:pPr algn="ctr"/>
                      <a:r>
                        <a:rPr lang="en-US" sz="3000" b="1" dirty="0">
                          <a:solidFill>
                            <a:schemeClr val="bg1"/>
                          </a:solidFill>
                          <a:latin typeface="+mn-lt"/>
                        </a:rPr>
                        <a:t># of Students</a:t>
                      </a:r>
                    </a:p>
                  </a:txBody>
                  <a:tcPr marL="68580" marR="68580" marT="34290" marB="34290"/>
                </a:tc>
                <a:extLst>
                  <a:ext uri="{0D108BD9-81ED-4DB2-BD59-A6C34878D82A}">
                    <a16:rowId xmlns:a16="http://schemas.microsoft.com/office/drawing/2014/main" val="289390569"/>
                  </a:ext>
                </a:extLst>
              </a:tr>
              <a:tr h="560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American Indian or Alaskan Native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lang="en-US" sz="3000" b="0" kern="1200" dirty="0">
                          <a:solidFill>
                            <a:schemeClr val="dk1"/>
                          </a:solidFill>
                          <a:effectLst/>
                          <a:latin typeface="+mn-lt"/>
                          <a:ea typeface="+mn-ea"/>
                          <a:cs typeface="+mn-cs"/>
                        </a:rPr>
                        <a:t>49</a:t>
                      </a:r>
                    </a:p>
                  </a:txBody>
                  <a:tcPr marL="68580" marR="68580" marT="34290" marB="34290" anchor="ctr"/>
                </a:tc>
                <a:extLst>
                  <a:ext uri="{0D108BD9-81ED-4DB2-BD59-A6C34878D82A}">
                    <a16:rowId xmlns:a16="http://schemas.microsoft.com/office/drawing/2014/main" val="3484532345"/>
                  </a:ext>
                </a:extLst>
              </a:tr>
              <a:tr h="53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Asian</a:t>
                      </a:r>
                    </a:p>
                  </a:txBody>
                  <a:tcPr marL="68580" marR="68580" marT="34290" marB="34290" anchor="ctr"/>
                </a:tc>
                <a:tc>
                  <a:txBody>
                    <a:bodyPr/>
                    <a:lstStyle/>
                    <a:p>
                      <a:pPr marL="0" marR="0" algn="ctr">
                        <a:spcBef>
                          <a:spcPts val="0"/>
                        </a:spcBef>
                        <a:spcAft>
                          <a:spcPts val="750"/>
                        </a:spcAft>
                      </a:pPr>
                      <a:r>
                        <a:rPr lang="en-US" sz="3000" b="0" dirty="0">
                          <a:effectLst/>
                          <a:latin typeface="+mn-lt"/>
                          <a:ea typeface="Calibri" panose="020F0502020204030204" pitchFamily="34" charset="0"/>
                        </a:rPr>
                        <a:t>1,736</a:t>
                      </a:r>
                    </a:p>
                  </a:txBody>
                  <a:tcPr marL="0" marR="0" marT="0" marB="0" anchor="ctr"/>
                </a:tc>
                <a:extLst>
                  <a:ext uri="{0D108BD9-81ED-4DB2-BD59-A6C34878D82A}">
                    <a16:rowId xmlns:a16="http://schemas.microsoft.com/office/drawing/2014/main" val="3520380175"/>
                  </a:ext>
                </a:extLst>
              </a:tr>
              <a:tr h="53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Black or African American</a:t>
                      </a:r>
                    </a:p>
                  </a:txBody>
                  <a:tcPr marL="68580" marR="68580" marT="34290" marB="34290" anchor="ctr"/>
                </a:tc>
                <a:tc>
                  <a:txBody>
                    <a:bodyPr/>
                    <a:lstStyle/>
                    <a:p>
                      <a:pPr algn="ctr"/>
                      <a:r>
                        <a:rPr lang="en-US" sz="3000" b="0" dirty="0">
                          <a:latin typeface="+mn-lt"/>
                        </a:rPr>
                        <a:t>4,067</a:t>
                      </a:r>
                    </a:p>
                  </a:txBody>
                  <a:tcPr marL="68580" marR="68580" marT="34290" marB="34290" anchor="ctr"/>
                </a:tc>
                <a:extLst>
                  <a:ext uri="{0D108BD9-81ED-4DB2-BD59-A6C34878D82A}">
                    <a16:rowId xmlns:a16="http://schemas.microsoft.com/office/drawing/2014/main" val="1926855325"/>
                  </a:ext>
                </a:extLst>
              </a:tr>
              <a:tr h="53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Hispanic or Latino</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0" dirty="0">
                          <a:effectLst/>
                          <a:latin typeface="+mn-lt"/>
                          <a:ea typeface="Calibri" panose="020F0502020204030204" pitchFamily="34" charset="0"/>
                        </a:rPr>
                        <a:t>6,892</a:t>
                      </a:r>
                    </a:p>
                  </a:txBody>
                  <a:tcPr marL="68580" marR="68580" marT="34290" marB="34290" anchor="ctr"/>
                </a:tc>
                <a:extLst>
                  <a:ext uri="{0D108BD9-81ED-4DB2-BD59-A6C34878D82A}">
                    <a16:rowId xmlns:a16="http://schemas.microsoft.com/office/drawing/2014/main" val="2478227929"/>
                  </a:ext>
                </a:extLst>
              </a:tr>
              <a:tr h="616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Native Hawaiian or Other Pacific Islander</a:t>
                      </a:r>
                    </a:p>
                  </a:txBody>
                  <a:tcPr marL="68580" marR="68580" marT="34290" marB="34290" anchor="ctr"/>
                </a:tc>
                <a:tc>
                  <a:txBody>
                    <a:bodyPr/>
                    <a:lstStyle/>
                    <a:p>
                      <a:pPr algn="ctr"/>
                      <a:r>
                        <a:rPr lang="en-US" sz="3000" b="0" dirty="0">
                          <a:latin typeface="+mn-lt"/>
                        </a:rPr>
                        <a:t>39</a:t>
                      </a:r>
                    </a:p>
                  </a:txBody>
                  <a:tcPr marL="68580" marR="68580" marT="34290" marB="34290" anchor="ctr"/>
                </a:tc>
                <a:extLst>
                  <a:ext uri="{0D108BD9-81ED-4DB2-BD59-A6C34878D82A}">
                    <a16:rowId xmlns:a16="http://schemas.microsoft.com/office/drawing/2014/main" val="3345089438"/>
                  </a:ext>
                </a:extLst>
              </a:tr>
              <a:tr h="53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White</a:t>
                      </a:r>
                    </a:p>
                  </a:txBody>
                  <a:tcPr marL="68580" marR="68580" marT="34290" marB="34290" anchor="ctr"/>
                </a:tc>
                <a:tc>
                  <a:txBody>
                    <a:bodyPr/>
                    <a:lstStyle/>
                    <a:p>
                      <a:pPr algn="ctr"/>
                      <a:r>
                        <a:rPr lang="en-US" sz="3000" b="0" dirty="0">
                          <a:latin typeface="+mn-lt"/>
                        </a:rPr>
                        <a:t>3,941</a:t>
                      </a:r>
                    </a:p>
                  </a:txBody>
                  <a:tcPr marL="68580" marR="68580" marT="34290" marB="34290" anchor="ctr"/>
                </a:tc>
                <a:extLst>
                  <a:ext uri="{0D108BD9-81ED-4DB2-BD59-A6C34878D82A}">
                    <a16:rowId xmlns:a16="http://schemas.microsoft.com/office/drawing/2014/main" val="2439688514"/>
                  </a:ext>
                </a:extLst>
              </a:tr>
              <a:tr h="53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effectLst/>
                          <a:latin typeface="+mn-lt"/>
                          <a:ea typeface="+mn-ea"/>
                          <a:cs typeface="+mn-cs"/>
                        </a:rPr>
                        <a:t>Two or More Races</a:t>
                      </a:r>
                    </a:p>
                  </a:txBody>
                  <a:tcPr marL="68580" marR="68580" marT="34290" marB="34290" anchor="ctr"/>
                </a:tc>
                <a:tc>
                  <a:txBody>
                    <a:bodyPr/>
                    <a:lstStyle/>
                    <a:p>
                      <a:pPr algn="ctr"/>
                      <a:r>
                        <a:rPr lang="en-US" sz="3000" b="0" dirty="0">
                          <a:latin typeface="+mn-lt"/>
                        </a:rPr>
                        <a:t>1,733</a:t>
                      </a:r>
                    </a:p>
                  </a:txBody>
                  <a:tcPr marL="68580" marR="68580" marT="34290" marB="34290" anchor="ctr"/>
                </a:tc>
                <a:extLst>
                  <a:ext uri="{0D108BD9-81ED-4DB2-BD59-A6C34878D82A}">
                    <a16:rowId xmlns:a16="http://schemas.microsoft.com/office/drawing/2014/main" val="3321278108"/>
                  </a:ext>
                </a:extLst>
              </a:tr>
            </a:tbl>
          </a:graphicData>
        </a:graphic>
      </p:graphicFrame>
      <p:sp>
        <p:nvSpPr>
          <p:cNvPr id="4" name="Slide Number Placeholder 3">
            <a:extLst>
              <a:ext uri="{FF2B5EF4-FFF2-40B4-BE49-F238E27FC236}">
                <a16:creationId xmlns:a16="http://schemas.microsoft.com/office/drawing/2014/main" id="{AE8EA0D7-973A-47DE-98B3-1C80676EEEEE}"/>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258293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FY19 Adult Education System – Educational Options</a:t>
            </a:r>
          </a:p>
        </p:txBody>
      </p:sp>
      <p:sp>
        <p:nvSpPr>
          <p:cNvPr id="9" name="Content Placeholder 8"/>
          <p:cNvSpPr>
            <a:spLocks noGrp="1"/>
          </p:cNvSpPr>
          <p:nvPr>
            <p:ph idx="1"/>
          </p:nvPr>
        </p:nvSpPr>
        <p:spPr>
          <a:xfrm>
            <a:off x="203200" y="1407695"/>
            <a:ext cx="11735515" cy="4872453"/>
          </a:xfrm>
        </p:spPr>
        <p:txBody>
          <a:bodyPr/>
          <a:lstStyle/>
          <a:p>
            <a:pPr>
              <a:buFont typeface="Wingdings" panose="05000000000000000000" pitchFamily="2" charset="2"/>
              <a:buChar char="§"/>
            </a:pPr>
            <a:r>
              <a:rPr lang="en-US" sz="3000" b="1" dirty="0"/>
              <a:t>70 </a:t>
            </a:r>
            <a:r>
              <a:rPr lang="en-US" sz="3000" dirty="0"/>
              <a:t>Community Adult Learning Centers (CALCs) </a:t>
            </a:r>
          </a:p>
          <a:p>
            <a:pPr marL="0" indent="0">
              <a:buNone/>
            </a:pPr>
            <a:r>
              <a:rPr lang="en-US" sz="3000" dirty="0"/>
              <a:t>	</a:t>
            </a:r>
            <a:r>
              <a:rPr lang="en-US" sz="2600" dirty="0"/>
              <a:t> </a:t>
            </a:r>
            <a:r>
              <a:rPr lang="en-US" sz="2600" b="1" dirty="0"/>
              <a:t>12,599 </a:t>
            </a:r>
            <a:r>
              <a:rPr lang="en-US" sz="2600" dirty="0"/>
              <a:t>active seats (4,216 ABE &amp; 8,383 ESOL</a:t>
            </a:r>
            <a:r>
              <a:rPr lang="en-US" sz="2600" dirty="0" smtClean="0"/>
              <a:t>)</a:t>
            </a:r>
          </a:p>
          <a:p>
            <a:pPr marL="0" indent="0">
              <a:buNone/>
            </a:pPr>
            <a:r>
              <a:rPr lang="en-US" sz="2600" dirty="0"/>
              <a:t>	</a:t>
            </a:r>
            <a:r>
              <a:rPr lang="en-US" sz="2600" dirty="0" smtClean="0"/>
              <a:t>(includes Family Literacy and Adult Diploma Programs)</a:t>
            </a:r>
            <a:endParaRPr lang="en-US" sz="3000" dirty="0"/>
          </a:p>
          <a:p>
            <a:pPr>
              <a:buFont typeface="Wingdings" panose="05000000000000000000" pitchFamily="2" charset="2"/>
              <a:buChar char="§"/>
            </a:pPr>
            <a:r>
              <a:rPr lang="en-US" b="1" dirty="0" smtClean="0"/>
              <a:t>10 </a:t>
            </a:r>
            <a:r>
              <a:rPr lang="en-US" dirty="0" smtClean="0"/>
              <a:t>Transitions to College</a:t>
            </a:r>
          </a:p>
          <a:p>
            <a:pPr>
              <a:buFont typeface="Wingdings" panose="05000000000000000000" pitchFamily="2" charset="2"/>
              <a:buChar char="§"/>
            </a:pPr>
            <a:r>
              <a:rPr lang="en-US" b="1" dirty="0" smtClean="0"/>
              <a:t>6 </a:t>
            </a:r>
            <a:r>
              <a:rPr lang="en-US" dirty="0"/>
              <a:t>Integrated Education and </a:t>
            </a:r>
            <a:r>
              <a:rPr lang="en-US" dirty="0" smtClean="0"/>
              <a:t>Training (IET)</a:t>
            </a:r>
            <a:endParaRPr lang="en-US" dirty="0"/>
          </a:p>
          <a:p>
            <a:pPr>
              <a:buFont typeface="Wingdings" panose="05000000000000000000" pitchFamily="2" charset="2"/>
              <a:buChar char="§"/>
            </a:pPr>
            <a:r>
              <a:rPr lang="en-US" b="1" dirty="0"/>
              <a:t>11 </a:t>
            </a:r>
            <a:r>
              <a:rPr lang="en-US" dirty="0"/>
              <a:t>Integrated English Language and Civics Education </a:t>
            </a:r>
            <a:r>
              <a:rPr lang="en-US" dirty="0" smtClean="0"/>
              <a:t> (IELCE)</a:t>
            </a:r>
            <a:endParaRPr lang="en-US" dirty="0"/>
          </a:p>
          <a:p>
            <a:pPr lvl="2"/>
            <a:r>
              <a:rPr lang="en-US" sz="2200" dirty="0"/>
              <a:t>IET/IELCE RFP was posted for additional models ($460,000) and 7 programs </a:t>
            </a:r>
            <a:r>
              <a:rPr lang="en-US" sz="2200" dirty="0" smtClean="0"/>
              <a:t>applied</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395864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7742" y="288925"/>
            <a:ext cx="11440716" cy="679905"/>
          </a:xfrm>
        </p:spPr>
        <p:txBody>
          <a:bodyPr/>
          <a:lstStyle/>
          <a:p>
            <a:r>
              <a:rPr lang="en-US" dirty="0"/>
              <a:t>FY19 Adult Education System – Educational Options, continued</a:t>
            </a:r>
          </a:p>
        </p:txBody>
      </p:sp>
      <p:sp>
        <p:nvSpPr>
          <p:cNvPr id="9" name="Content Placeholder 8"/>
          <p:cNvSpPr>
            <a:spLocks noGrp="1"/>
          </p:cNvSpPr>
          <p:nvPr>
            <p:ph idx="1"/>
          </p:nvPr>
        </p:nvSpPr>
        <p:spPr>
          <a:xfrm>
            <a:off x="272943" y="1069383"/>
            <a:ext cx="11735515" cy="5113703"/>
          </a:xfrm>
        </p:spPr>
        <p:txBody>
          <a:bodyPr/>
          <a:lstStyle/>
          <a:p>
            <a:pPr>
              <a:buFont typeface="Wingdings" panose="05000000000000000000" pitchFamily="2" charset="2"/>
              <a:buChar char="§"/>
            </a:pPr>
            <a:r>
              <a:rPr lang="en-US" sz="2600" b="1" dirty="0" smtClean="0"/>
              <a:t>8</a:t>
            </a:r>
            <a:r>
              <a:rPr lang="en-US" sz="2600" dirty="0" smtClean="0"/>
              <a:t> ABE programs in Correctional Institutions – </a:t>
            </a:r>
            <a:r>
              <a:rPr lang="en-US" sz="2600" b="1" dirty="0" smtClean="0"/>
              <a:t>629</a:t>
            </a:r>
            <a:r>
              <a:rPr lang="en-US" sz="2600" dirty="0" smtClean="0"/>
              <a:t> active seats</a:t>
            </a:r>
          </a:p>
          <a:p>
            <a:pPr lvl="1">
              <a:buFont typeface="Arial" panose="020B0604020202020204" pitchFamily="34" charset="0"/>
              <a:buChar char="•"/>
            </a:pPr>
            <a:r>
              <a:rPr lang="en-US" sz="1800" dirty="0" smtClean="0"/>
              <a:t>DOC (5 sites): Norfolk, Shirley, Concord, Gardner, Boston Pre-Release</a:t>
            </a:r>
          </a:p>
          <a:p>
            <a:pPr lvl="1">
              <a:buFont typeface="Arial" panose="020B0604020202020204" pitchFamily="34" charset="0"/>
              <a:buChar char="•"/>
            </a:pPr>
            <a:r>
              <a:rPr lang="en-US" sz="1800" dirty="0" smtClean="0"/>
              <a:t>7 CHOCs: Worcester, Suffolk, Franklin, Hampden, Berkshire, Hampshire, Bristol </a:t>
            </a:r>
          </a:p>
          <a:p>
            <a:pPr>
              <a:buFont typeface="Wingdings" panose="05000000000000000000" pitchFamily="2" charset="2"/>
              <a:buChar char="§"/>
            </a:pPr>
            <a:r>
              <a:rPr lang="en-US" sz="2600" b="1" dirty="0" smtClean="0"/>
              <a:t>1</a:t>
            </a:r>
            <a:r>
              <a:rPr lang="en-US" sz="2600" dirty="0" smtClean="0"/>
              <a:t> </a:t>
            </a:r>
            <a:r>
              <a:rPr lang="en-US" sz="2600" dirty="0"/>
              <a:t>Distance Learning Hub (ESOL &amp; ABE</a:t>
            </a:r>
            <a:r>
              <a:rPr lang="en-US" sz="2600" dirty="0" smtClean="0"/>
              <a:t>): </a:t>
            </a:r>
            <a:r>
              <a:rPr lang="en-US" sz="2600" dirty="0"/>
              <a:t>Notre Dame Education Center, Boston</a:t>
            </a:r>
          </a:p>
          <a:p>
            <a:pPr>
              <a:buFont typeface="Wingdings" panose="05000000000000000000" pitchFamily="2" charset="2"/>
              <a:buChar char="§"/>
            </a:pPr>
            <a:r>
              <a:rPr lang="en-US" sz="2600" b="1" dirty="0"/>
              <a:t>1</a:t>
            </a:r>
            <a:r>
              <a:rPr lang="en-US" sz="2600" dirty="0"/>
              <a:t> Primary Instruction by Volunteer </a:t>
            </a:r>
            <a:r>
              <a:rPr lang="en-US" sz="2600" dirty="0" smtClean="0"/>
              <a:t>Program: Literacy </a:t>
            </a:r>
            <a:r>
              <a:rPr lang="en-US" sz="2600" dirty="0"/>
              <a:t>Volunteers of </a:t>
            </a:r>
            <a:r>
              <a:rPr lang="en-US" sz="2600" dirty="0" smtClean="0"/>
              <a:t>MA</a:t>
            </a:r>
            <a:endParaRPr lang="en-US" sz="2600" dirty="0"/>
          </a:p>
          <a:p>
            <a:pPr lvl="1">
              <a:buFont typeface="Arial" panose="020B0604020202020204" pitchFamily="34" charset="0"/>
              <a:buChar char="•"/>
            </a:pPr>
            <a:r>
              <a:rPr lang="en-US" sz="1800" dirty="0"/>
              <a:t>13 communities served: Athol, Boston, Fitchburg, Framingham, Lowell, Methuen, Norwood, Pittsfield, Quincy, Southbridge, Springfield, Stoughton, Worcester</a:t>
            </a:r>
          </a:p>
          <a:p>
            <a:pPr>
              <a:buFont typeface="Wingdings" panose="05000000000000000000" pitchFamily="2" charset="2"/>
              <a:buChar char="§"/>
            </a:pPr>
            <a:r>
              <a:rPr lang="en-US" sz="2600" b="1" dirty="0"/>
              <a:t>10</a:t>
            </a:r>
            <a:r>
              <a:rPr lang="en-US" sz="2600" dirty="0"/>
              <a:t> Transition to </a:t>
            </a:r>
            <a:r>
              <a:rPr lang="en-US" sz="2600" dirty="0" smtClean="0"/>
              <a:t>College </a:t>
            </a:r>
            <a:r>
              <a:rPr lang="en-US" sz="2600" dirty="0"/>
              <a:t>Programs </a:t>
            </a:r>
          </a:p>
          <a:p>
            <a:pPr lvl="1">
              <a:buFont typeface="Arial" panose="020B0604020202020204" pitchFamily="34" charset="0"/>
              <a:buChar char="•"/>
            </a:pPr>
            <a:r>
              <a:rPr lang="en-US" sz="1800" dirty="0"/>
              <a:t>Bristol CC, Bunker Hill CC, Cape Cod CC, Holyoke CC, Massasoit CC, Middlesex CC, Mount </a:t>
            </a:r>
            <a:r>
              <a:rPr lang="en-US" sz="1800" dirty="0" err="1"/>
              <a:t>Wachusett</a:t>
            </a:r>
            <a:r>
              <a:rPr lang="en-US" sz="1800" dirty="0"/>
              <a:t> CC, Northern Essex CC, </a:t>
            </a:r>
            <a:r>
              <a:rPr lang="en-US" sz="1800" dirty="0" err="1"/>
              <a:t>Quinsigamond</a:t>
            </a:r>
            <a:r>
              <a:rPr lang="en-US" sz="1800" dirty="0"/>
              <a:t> CC, Springfield Technical CC   </a:t>
            </a:r>
          </a:p>
          <a:p>
            <a:pPr>
              <a:buFont typeface="Wingdings" panose="05000000000000000000" pitchFamily="2" charset="2"/>
              <a:buChar char="§"/>
            </a:pPr>
            <a:r>
              <a:rPr lang="en-US" sz="2600" b="1" dirty="0" smtClean="0"/>
              <a:t>8</a:t>
            </a:r>
            <a:r>
              <a:rPr lang="en-US" sz="2600" dirty="0" smtClean="0"/>
              <a:t> Workplace Education Programs</a:t>
            </a:r>
            <a:endParaRPr lang="en-US" sz="2600" dirty="0"/>
          </a:p>
          <a:p>
            <a:pPr lvl="1">
              <a:buFont typeface="Arial" panose="020B0604020202020204" pitchFamily="34" charset="0"/>
              <a:buChar char="•"/>
            </a:pPr>
            <a:r>
              <a:rPr lang="en-US" sz="1800" dirty="0"/>
              <a:t>3 new applications in FY19; </a:t>
            </a:r>
            <a:r>
              <a:rPr lang="en-US" sz="1800" dirty="0" smtClean="0"/>
              <a:t>5 </a:t>
            </a:r>
            <a:r>
              <a:rPr lang="en-US" sz="1800" dirty="0"/>
              <a:t>continuing (last year of funding in FY19)</a:t>
            </a:r>
          </a:p>
          <a:p>
            <a:pPr marL="0" indent="0">
              <a:buNone/>
            </a:pPr>
            <a:endParaRPr lang="en-US" dirty="0"/>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350554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DESE-231-47700</_dlc_DocId>
    <_dlc_DocIdUrl xmlns="733efe1c-5bbe-4968-87dc-d400e65c879f">
      <Url>https://sharepoint.doemass.org/ese/webteam/cps/_layouts/DocIdRedir.aspx?ID=DESE-231-47700</Url>
      <Description>DESE-231-47700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EB496F6B-C045-4AE7-BFBD-8AE6FB50444F}">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733efe1c-5bbe-4968-87dc-d400e65c879f"/>
    <ds:schemaRef ds:uri="0a4e05da-b9bc-4326-ad73-01ef31b95567"/>
  </ds:schemaRefs>
</ds:datastoreItem>
</file>

<file path=customXml/itemProps2.xml><?xml version="1.0" encoding="utf-8"?>
<ds:datastoreItem xmlns:ds="http://schemas.openxmlformats.org/officeDocument/2006/customXml" ds:itemID="{38BEC864-B79A-41F1-AA11-F7B47F268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6F897-222B-4ECF-B7B0-8527F5E9C9BD}">
  <ds:schemaRefs>
    <ds:schemaRef ds:uri="http://schemas.microsoft.com/sharepoint/events"/>
  </ds:schemaRefs>
</ds:datastoreItem>
</file>

<file path=customXml/itemProps4.xml><?xml version="1.0" encoding="utf-8"?>
<ds:datastoreItem xmlns:ds="http://schemas.openxmlformats.org/officeDocument/2006/customXml" ds:itemID="{17201D49-7D0A-4E61-81A0-8D7ADBDF38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1873</TotalTime>
  <Words>1551</Words>
  <Application>Microsoft Office PowerPoint</Application>
  <PresentationFormat>Widescreen</PresentationFormat>
  <Paragraphs>329</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等线</vt:lpstr>
      <vt:lpstr>Proxima Nova</vt:lpstr>
      <vt:lpstr>Segoe</vt:lpstr>
      <vt:lpstr>Segoe SemiBold</vt:lpstr>
      <vt:lpstr>Arial</vt:lpstr>
      <vt:lpstr>Calibri</vt:lpstr>
      <vt:lpstr>Courier New</vt:lpstr>
      <vt:lpstr>Segoe UI</vt:lpstr>
      <vt:lpstr>Segoe UI Semibold</vt:lpstr>
      <vt:lpstr>Wingdings</vt:lpstr>
      <vt:lpstr>ESE​​</vt:lpstr>
      <vt:lpstr>Adult Education Overview December 18, 2018</vt:lpstr>
      <vt:lpstr>Massachusetts Adult Education</vt:lpstr>
      <vt:lpstr>Overview of FY19-22  Adult Education System (Who, What, Where) </vt:lpstr>
      <vt:lpstr>Key Terms &amp; Acronyms</vt:lpstr>
      <vt:lpstr>Need for Services: High School Equivalency and ESOL Needs</vt:lpstr>
      <vt:lpstr>Our Adult Education System Serves …</vt:lpstr>
      <vt:lpstr>Our Adult Education System Serves …</vt:lpstr>
      <vt:lpstr>FY19 Adult Education System – Educational Options</vt:lpstr>
      <vt:lpstr>FY19 Adult Education System – Educational Options, continued</vt:lpstr>
      <vt:lpstr>Program Locations Across Massachusetts</vt:lpstr>
      <vt:lpstr>Building a High-Quality,  Performance-Driven System </vt:lpstr>
      <vt:lpstr>A Shift To A PERFORMANCE-Driven System</vt:lpstr>
      <vt:lpstr>Focus on Outcomes</vt:lpstr>
      <vt:lpstr>Indicators of Program Quality (IPQs)</vt:lpstr>
      <vt:lpstr>Monitoring &amp; Support</vt:lpstr>
      <vt:lpstr>Promising Preliminary  Research Results </vt:lpstr>
      <vt:lpstr>Adult Basic Education + GED: Preliminary Results</vt:lpstr>
      <vt:lpstr>Framingham Adult ESL Program: Preliminary Results</vt:lpstr>
      <vt:lpstr>Adult Education Research Next Steps</vt:lpstr>
      <vt:lpstr>Panel of Adult Educators  and Students </vt:lpstr>
      <vt:lpstr>Chelsea Public School &amp; Charlestown Adult Learning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3 BESE Adult Education</dc:title>
  <dc:creator>DESE</dc:creator>
  <cp:lastModifiedBy>Zou, Dong (EOE)</cp:lastModifiedBy>
  <cp:revision>186</cp:revision>
  <cp:lastPrinted>2018-12-05T20:54:44Z</cp:lastPrinted>
  <dcterms:created xsi:type="dcterms:W3CDTF">2018-02-28T15:39:45Z</dcterms:created>
  <dcterms:modified xsi:type="dcterms:W3CDTF">2019-01-04T21:00:51Z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4 2019</vt:lpwstr>
  </property>
</Properties>
</file>