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77" r:id="rId6"/>
    <p:sldId id="282" r:id="rId7"/>
    <p:sldId id="283" r:id="rId8"/>
    <p:sldId id="285" r:id="rId9"/>
    <p:sldId id="287" r:id="rId10"/>
    <p:sldId id="288" r:id="rId11"/>
    <p:sldId id="289" r:id="rId12"/>
    <p:sldId id="291" r:id="rId13"/>
    <p:sldId id="292" r:id="rId14"/>
    <p:sldId id="294" r:id="rId15"/>
    <p:sldId id="295" r:id="rId16"/>
    <p:sldId id="293" r:id="rId17"/>
    <p:sldId id="296" r:id="rId18"/>
    <p:sldId id="297" r:id="rId19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83"/>
            <p14:sldId id="285"/>
            <p14:sldId id="287"/>
            <p14:sldId id="288"/>
            <p14:sldId id="289"/>
            <p14:sldId id="291"/>
            <p14:sldId id="292"/>
            <p14:sldId id="294"/>
            <p14:sldId id="295"/>
            <p14:sldId id="293"/>
            <p14:sldId id="296"/>
            <p14:sldId id="297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3" autoAdjust="0"/>
  </p:normalViewPr>
  <p:slideViewPr>
    <p:cSldViewPr snapToGrid="0">
      <p:cViewPr varScale="1">
        <p:scale>
          <a:sx n="77" d="100"/>
          <a:sy n="77" d="100"/>
        </p:scale>
        <p:origin x="126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1/4/2019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Accountability Feedback Survey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491345"/>
            <a:ext cx="6659592" cy="985764"/>
          </a:xfrm>
        </p:spPr>
        <p:txBody>
          <a:bodyPr/>
          <a:lstStyle/>
          <a:p>
            <a:r>
              <a:rPr lang="en-US" altLang="zh-CN" sz="1800" dirty="0" smtClean="0"/>
              <a:t>Presented to the Board of Elementary and Secondary Education</a:t>
            </a:r>
          </a:p>
          <a:p>
            <a:r>
              <a:rPr lang="en-US" altLang="zh-CN" sz="1800" dirty="0" smtClean="0"/>
              <a:t>December 18, 2018</a:t>
            </a:r>
            <a:endParaRPr lang="zh-CN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746773"/>
          </a:xfrm>
        </p:spPr>
        <p:txBody>
          <a:bodyPr/>
          <a:lstStyle/>
          <a:p>
            <a:r>
              <a:rPr lang="en-US" dirty="0" smtClean="0"/>
              <a:t>How should indicators in non-high schools be weighted?</a:t>
            </a:r>
            <a:endParaRPr lang="en-US" dirty="0"/>
          </a:p>
        </p:txBody>
      </p:sp>
      <p:graphicFrame>
        <p:nvGraphicFramePr>
          <p:cNvPr id="5" name="Content Placeholder 4" descr="Indicator: Achievement (60%)&#10;Response #: 340&#10;Increase Weight: 16%&#10;Keep the Same: 51%&#10;Decrease Weight: 33%&#10;&#10;Indicator: District Leader&#10;Response #: 151&#10;Increase Weight: 13%&#10;Keep the Same: 52%&#10;Decrease Weight: 35%&#10;&#10;Indicator: School Leader&#10;Response #: 109&#10;Increase Weight: 22%&#10;Keep the Same: 46%&#10;Decrease Weight: 32%&#10;&#10;Indicator: School Committee&#10;Response #: 59&#10;Increase Weight: 15%&#10;Keep the Same: 64%&#10;Decrease Weight: 20%&#10;&#10;Indicator: Growth (20%)&#10;Response #: 341&#10;Increase Weight: 42%&#10;Keep the Same: 50%&#10;Decrease Weight: 8%&#10;&#10;Indicator: District Leader&#10;Response #: 151&#10;Increase Weight: 48%&#10;Keep the Same: 49%&#10;Decrease Weight: 3%&#10;&#10;Indicator: School Leader&#10;Response #: 110&#10;Increase Weight: 43%&#10;Keep the Same: 45%&#10;Decrease Weight: 13%&#10;&#10;Indicator: School Committee&#10;Response #: 59&#10;Increase Weight: 24%&#10;Keep the Same: 64%&#10;Decrease Weight: 12%&#10;&#10;Indicator: EL Progress (10%)&#10;Response #: 340&#10;Increase Weight: 9%&#10;Keep the Same: 73%&#10;Decrease Weight: 19%&#10;&#10;Indicator: Chronic Absenteeism (10%)&#10;Response #: 340&#10;Increase Weight: 4%&#10;Keep the Same: 48%&#10;Decrease Weight: 48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39774"/>
              </p:ext>
            </p:extLst>
          </p:nvPr>
        </p:nvGraphicFramePr>
        <p:xfrm>
          <a:off x="1295531" y="1648099"/>
          <a:ext cx="9547286" cy="42634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9665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408709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345209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</a:tblGrid>
              <a:tr h="778609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</a:p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the Same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 Weight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Achievement</a:t>
                      </a:r>
                      <a:r>
                        <a:rPr lang="en-US" b="1" baseline="0" dirty="0" smtClean="0"/>
                        <a:t> (60%)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340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District</a:t>
                      </a:r>
                      <a:r>
                        <a:rPr lang="en-US" sz="1600" b="0" baseline="0" dirty="0" smtClean="0"/>
                        <a:t>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35%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12694094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46%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8108087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Committee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64%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20%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644955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Growth</a:t>
                      </a:r>
                      <a:r>
                        <a:rPr lang="en-US" b="1" baseline="0" dirty="0" smtClean="0"/>
                        <a:t> (20%)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District</a:t>
                      </a:r>
                      <a:r>
                        <a:rPr lang="en-US" sz="1600" b="0" baseline="0" dirty="0" smtClean="0"/>
                        <a:t>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3920412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759927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Committee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9668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</a:t>
                      </a:r>
                      <a:r>
                        <a:rPr lang="en-US" b="1" baseline="0" dirty="0" smtClean="0"/>
                        <a:t> Progress (10%)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340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19%</a:t>
                      </a:r>
                      <a:endParaRPr lang="en-US" b="1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Chronic</a:t>
                      </a:r>
                      <a:r>
                        <a:rPr lang="en-US" b="1" baseline="0" dirty="0" smtClean="0"/>
                        <a:t> Absenteeism (10%)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340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48%</a:t>
                      </a:r>
                      <a:endParaRPr lang="en-US" b="1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60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746773"/>
          </a:xfrm>
        </p:spPr>
        <p:txBody>
          <a:bodyPr/>
          <a:lstStyle/>
          <a:p>
            <a:r>
              <a:rPr lang="en-US" dirty="0" smtClean="0"/>
              <a:t>How should indicators in high schools be weighted?</a:t>
            </a:r>
            <a:endParaRPr lang="en-US" dirty="0"/>
          </a:p>
        </p:txBody>
      </p:sp>
      <p:graphicFrame>
        <p:nvGraphicFramePr>
          <p:cNvPr id="5" name="Content Placeholder 4" descr="Indicator: Achievement (40%)&#10;Response #: 339&#10;Increase Weight: 31%&#10;Keep the Same: 53%&#10;Decrease Weight: 17%&#10;&#10;Indicator: District Leader&#10;Response #: 151&#10;Increase Weight: 32%&#10;Keep the Same: 52%&#10;Decrease Weight: 16%&#10;&#10;Indicator: School Leader&#10;Response #: 108&#10;Increase Weight: 26%&#10;Keep the Same: 48%&#10;Decrease Weight: 26%&#10;&#10;Indicator: School Committee&#10;Response #: 59&#10;Increase Weight: 27%&#10;Keep the Same: 61%&#10;Decrease Weight: &#10;Indicator: Growth (20%)&#10;Response #: 339&#10;Increase Weight: 33%&#10;Keep the Same: 57%&#10;Decrease Weight: 10%&#10;&#10;Indicator: District Leader&#10;Response #: 151&#10;Increase Weight: 37%&#10;Keep the Same: 57%&#10;Decrease Weight: 7%&#10;&#10;Indicator: School Leader&#10;Response #: 108&#10;Increase Weight: 33%&#10;Keep the Same: 53%&#10;Decrease Weight: 14%&#10;&#10;Indicator: School Committee&#10;Response #: 59&#10;Increase Weight: 25%&#10;Keep the Same: 63%&#10;Decrease Weight: 12%&#10;&#10;Indicator: HS Completion (20%)&#10;Response #: 339&#10;Increase Weight: 9%&#10;Keep the Same: 68%&#10;Decrease Weight: 22%&#10;&#10;Indicator: EL Progress (10%)&#10;Response #: 339&#10;Increase Weight: 6%&#10;Keep the Same: 73%&#10;Decrease Weight: 21%&#10;&#10;Indicator: Chronic Abs./Adv. Course (10%)&#10;Response #: 339&#10;Increase Weight: 9%&#10;Keep the Same: 49%&#10;Decrease Weight: 42%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465699"/>
              </p:ext>
            </p:extLst>
          </p:nvPr>
        </p:nvGraphicFramePr>
        <p:xfrm>
          <a:off x="1131902" y="1368966"/>
          <a:ext cx="9928667" cy="46292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1046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408709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345209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</a:tblGrid>
              <a:tr h="778609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</a:p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the Same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 Weight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Achievement</a:t>
                      </a:r>
                      <a:r>
                        <a:rPr lang="en-US" b="1" baseline="0" dirty="0" smtClean="0"/>
                        <a:t> (40%)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District</a:t>
                      </a:r>
                      <a:r>
                        <a:rPr lang="en-US" sz="1600" b="0" baseline="0" dirty="0" smtClean="0"/>
                        <a:t>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16%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7534735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26%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26%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490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Committee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27%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61%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51008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Growth</a:t>
                      </a:r>
                      <a:r>
                        <a:rPr lang="en-US" b="1" baseline="0" dirty="0" smtClean="0"/>
                        <a:t> (20%)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District</a:t>
                      </a:r>
                      <a:r>
                        <a:rPr lang="en-US" sz="1600" b="0" baseline="0" dirty="0" smtClean="0"/>
                        <a:t>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51614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Leader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4308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/>
                        <a:t>School Committee</a:t>
                      </a:r>
                      <a:endParaRPr lang="en-US" sz="1600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6294817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HS</a:t>
                      </a:r>
                      <a:r>
                        <a:rPr lang="en-US" b="1" baseline="0" dirty="0" smtClean="0"/>
                        <a:t> Completion (20%)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12603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</a:t>
                      </a:r>
                      <a:r>
                        <a:rPr lang="en-US" b="1" baseline="0" dirty="0" smtClean="0"/>
                        <a:t> Progress (10%)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339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21%</a:t>
                      </a:r>
                      <a:endParaRPr lang="en-US" b="1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Chronic</a:t>
                      </a:r>
                      <a:r>
                        <a:rPr lang="en-US" b="1" baseline="0" dirty="0" smtClean="0"/>
                        <a:t> Abs./Adv. Course (10%)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339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49%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42%</a:t>
                      </a:r>
                      <a:endParaRPr lang="en-US" b="1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437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additional indicators should be included for non-HS?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Only 130 responses to this open question</a:t>
            </a:r>
          </a:p>
          <a:p>
            <a:r>
              <a:rPr lang="en-US" sz="2800" dirty="0" smtClean="0"/>
              <a:t>Most frequent response was some variation of “None” (52)</a:t>
            </a:r>
          </a:p>
          <a:p>
            <a:r>
              <a:rPr lang="en-US" sz="2800" dirty="0" smtClean="0"/>
              <a:t>Others mentioned included:</a:t>
            </a:r>
          </a:p>
          <a:p>
            <a:pPr lvl="1"/>
            <a:r>
              <a:rPr lang="en-US" sz="2400" dirty="0" smtClean="0"/>
              <a:t>School climate/student feedback </a:t>
            </a:r>
          </a:p>
          <a:p>
            <a:pPr lvl="1"/>
            <a:r>
              <a:rPr lang="en-US" sz="2400" dirty="0" smtClean="0"/>
              <a:t>Access to the arts</a:t>
            </a:r>
          </a:p>
          <a:p>
            <a:pPr lvl="1"/>
            <a:r>
              <a:rPr lang="en-US" sz="2400" dirty="0" smtClean="0"/>
              <a:t>Educator attendance</a:t>
            </a:r>
          </a:p>
          <a:p>
            <a:pPr lvl="1"/>
            <a:r>
              <a:rPr lang="en-US" sz="2400" dirty="0" smtClean="0"/>
              <a:t>Suspension</a:t>
            </a:r>
          </a:p>
          <a:p>
            <a:pPr lvl="1"/>
            <a:r>
              <a:rPr lang="en-US" sz="2400" dirty="0" smtClean="0"/>
              <a:t>School spending</a:t>
            </a:r>
          </a:p>
          <a:p>
            <a:pPr lvl="1"/>
            <a:r>
              <a:rPr lang="en-US" sz="2400" dirty="0" smtClean="0"/>
              <a:t>K-2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77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261706" cy="679905"/>
          </a:xfrm>
        </p:spPr>
        <p:txBody>
          <a:bodyPr/>
          <a:lstStyle/>
          <a:p>
            <a:r>
              <a:rPr lang="en-US" dirty="0" smtClean="0"/>
              <a:t>What additional indicators should be included for high school?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Only 130 responses to this open question</a:t>
            </a:r>
          </a:p>
          <a:p>
            <a:r>
              <a:rPr lang="en-US" sz="2800" dirty="0" smtClean="0"/>
              <a:t>Many of the same as non-HS</a:t>
            </a:r>
          </a:p>
          <a:p>
            <a:r>
              <a:rPr lang="en-US" sz="2800" dirty="0" smtClean="0"/>
              <a:t>Additional ideas mentioned included:</a:t>
            </a:r>
          </a:p>
          <a:p>
            <a:pPr lvl="1"/>
            <a:r>
              <a:rPr lang="en-US" sz="2400" dirty="0" smtClean="0"/>
              <a:t>Broader definition of advanced coursework</a:t>
            </a:r>
          </a:p>
          <a:p>
            <a:pPr lvl="1"/>
            <a:r>
              <a:rPr lang="en-US" sz="2400" dirty="0" smtClean="0"/>
              <a:t>Postsecondary enrollment</a:t>
            </a:r>
          </a:p>
          <a:p>
            <a:pPr lvl="1"/>
            <a:r>
              <a:rPr lang="en-US" sz="2400" dirty="0" smtClean="0"/>
              <a:t>Extra-curricular participation</a:t>
            </a:r>
          </a:p>
          <a:p>
            <a:pPr lvl="1"/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47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on your mind?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Last question on survey was open for respondents to tell us anything about the new system. </a:t>
            </a:r>
          </a:p>
          <a:p>
            <a:r>
              <a:rPr lang="en-US" sz="2800" dirty="0" smtClean="0"/>
              <a:t>Some more common themes:</a:t>
            </a:r>
          </a:p>
          <a:p>
            <a:pPr lvl="1"/>
            <a:r>
              <a:rPr lang="en-US" sz="2400" dirty="0" smtClean="0"/>
              <a:t>N-size issues in small schools and participation</a:t>
            </a:r>
          </a:p>
          <a:p>
            <a:pPr lvl="1"/>
            <a:r>
              <a:rPr lang="en-US" sz="2400" dirty="0" smtClean="0"/>
              <a:t>Chronic absenteeism is out of our control (excused absences)</a:t>
            </a:r>
          </a:p>
          <a:p>
            <a:pPr lvl="1"/>
            <a:r>
              <a:rPr lang="en-US" sz="2400" dirty="0" smtClean="0"/>
              <a:t>Use of standardized testing</a:t>
            </a:r>
          </a:p>
          <a:p>
            <a:pPr lvl="1"/>
            <a:r>
              <a:rPr lang="en-US" sz="2400" dirty="0" smtClean="0"/>
              <a:t>High-performing districts are penalized</a:t>
            </a:r>
          </a:p>
          <a:p>
            <a:pPr lvl="1"/>
            <a:r>
              <a:rPr lang="en-US" sz="2400" dirty="0" smtClean="0"/>
              <a:t>Need consistency…we keep changing system</a:t>
            </a:r>
          </a:p>
          <a:p>
            <a:pPr lvl="1"/>
            <a:r>
              <a:rPr lang="en-US" sz="2400" dirty="0" smtClean="0"/>
              <a:t>State funding for accountability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21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 smtClean="0"/>
              <a:t>Survey sent to Superintendents, principals and various stakeholder organizations in the state </a:t>
            </a:r>
          </a:p>
          <a:p>
            <a:r>
              <a:rPr lang="en-US" sz="2800" dirty="0" smtClean="0"/>
              <a:t>Open from October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to November 16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(</a:t>
            </a:r>
            <a:r>
              <a:rPr lang="en-US" sz="2800" dirty="0"/>
              <a:t>reminder sent November 12</a:t>
            </a:r>
            <a:r>
              <a:rPr lang="en-US" sz="2800" baseline="30000" dirty="0"/>
              <a:t>th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439 responses with at least one question answered beyond name</a:t>
            </a:r>
          </a:p>
          <a:p>
            <a:r>
              <a:rPr lang="en-US" sz="2800" dirty="0" smtClean="0"/>
              <a:t>“Choice” type questions had a much higher response rate than open-ended suggestions</a:t>
            </a:r>
          </a:p>
          <a:p>
            <a:r>
              <a:rPr lang="en-US" sz="2800" dirty="0" smtClean="0"/>
              <a:t>Small majority of respondents reported as being “Satisfied” or “Very Satisfied” with the new accountability system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responded to the survey?</a:t>
            </a:r>
            <a:endParaRPr lang="en-US" dirty="0"/>
          </a:p>
        </p:txBody>
      </p:sp>
      <p:graphicFrame>
        <p:nvGraphicFramePr>
          <p:cNvPr id="5" name="Content Placeholder 4" descr="Group: All Respondents&#10;Response #: 439&#10;Response %: 100%&#10;&#10;Group: District Leader&#10;Response #: 179&#10;Response %: 41%&#10;&#10;Group: School Leader&#10;Response #: 144&#10;Response %: 32%&#10;&#10;Group: School Committee&#10;Response #: 90&#10;Response %: 21%&#10;&#10;Group: Educator/Content Coach&#10;Response #: 22&#10;Response %: 5%&#10;&#10;Group: Advocacy Organizations*&#10;Response #: 4&#10;Response %: 1%&#10;&#10;Group: Urban Supts. Network&#10;Response #: 48&#10;Response %: 11%&#10;&#10;Group: Charter&#10;Response #: 26&#10;Response %: 6%&#10;&#10;Group: Regional Vocational&#10;Response #: 23&#10;Response %: 5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4866"/>
              </p:ext>
            </p:extLst>
          </p:nvPr>
        </p:nvGraphicFramePr>
        <p:xfrm>
          <a:off x="1538709" y="1622198"/>
          <a:ext cx="8941468" cy="368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87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2933140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3061141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Respondents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5665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Committee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Educator/Content Coach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Advocacy Organizations*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8452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err="1" smtClean="0"/>
                        <a:t>Supts</a:t>
                      </a:r>
                      <a:r>
                        <a:rPr lang="en-US" dirty="0" smtClean="0"/>
                        <a:t>. Network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247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7256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r>
                        <a:rPr lang="en-US" baseline="0" dirty="0" smtClean="0"/>
                        <a:t> Vocational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882793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5384" y="5648648"/>
            <a:ext cx="789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 </a:t>
            </a:r>
            <a:r>
              <a:rPr lang="en-US" dirty="0" smtClean="0"/>
              <a:t>Included MASC, MCPSA and MBAE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did respondents understand the system?</a:t>
            </a:r>
            <a:endParaRPr lang="en-US" dirty="0"/>
          </a:p>
        </p:txBody>
      </p:sp>
      <p:graphicFrame>
        <p:nvGraphicFramePr>
          <p:cNvPr id="5" name="Content Placeholder 4" descr="Group: All Respondents&#10;Response #: 438&#10;Understand Well: 29%&#10;Understand Most: 49%&#10;Understand Some: 20%&#10;Do Not Understand: 2%&#10;&#10;Group: District Leader&#10;Response #: 178&#10;Understand Well: 42%&#10;Understand Most: 49%&#10;Understand Some: 8%&#10;Do Not Understand: 0%&#10;&#10;Group: School Leader&#10;Response #: 144&#10;Understand Well: 26%&#10;Understand Most: 51%&#10;Understand Some: 23%&#10;Do Not Understand: 1%&#10;&#10;Group: School Committee&#10;Response #: 90&#10;Understand Well: 7%&#10;Understand Most: 49%&#10;Understand Some: 39%&#10;Do Not Understand: 6%&#10;&#10;Group: Educator/Content Coach&#10;Response #: 22&#10;Understand Well: 27%&#10;Understand Most: 36%&#10;Understand Some: 27%&#10;Do Not Understand: 9%&#10;&#10;Group: Advocacy Organizations&#10;Response #: 4&#10;Understand Well: 50%&#10;Understand Most: 50%&#10;Understand Some: 0%&#10;Do Not Understand: 0%&#10;&#10;Group: Urban Supts. Network&#10;Response #: 48&#10;Understand Well: 38%&#10;Understand Most: 48%&#10;Understand Some: 10%&#10;Do Not Understand: 4%&#10;&#10;Group: Charter School&#10;Response #: 26 42%&#10;Understand Most: 58%&#10;Understand Some: 0%&#10;Do Not Understand: 0%&#10;&#10;Group: Regional Vocational/Tech.&#10;Response #: 23&#10;Understand Well: 18%&#10;Understand Most: 57%&#10;Understand Some: 22%&#10;Do Not Understand: 4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93003"/>
              </p:ext>
            </p:extLst>
          </p:nvPr>
        </p:nvGraphicFramePr>
        <p:xfrm>
          <a:off x="381713" y="1706174"/>
          <a:ext cx="11332833" cy="395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87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704365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674740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41698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Understand</a:t>
                      </a:r>
                      <a:r>
                        <a:rPr lang="en-US" baseline="0" dirty="0" smtClean="0"/>
                        <a:t> Well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Understand Most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Understand</a:t>
                      </a:r>
                    </a:p>
                    <a:p>
                      <a:pPr algn="ctr"/>
                      <a:r>
                        <a:rPr lang="en-US" dirty="0" smtClean="0"/>
                        <a:t>Some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 Not</a:t>
                      </a:r>
                    </a:p>
                    <a:p>
                      <a:pPr algn="ctr"/>
                      <a:r>
                        <a:rPr lang="en-US" dirty="0" smtClean="0"/>
                        <a:t>Understand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Respondents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Committee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Educator/Content Coach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Advocacy Organizations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8452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err="1" smtClean="0"/>
                        <a:t>Supts</a:t>
                      </a:r>
                      <a:r>
                        <a:rPr lang="en-US" dirty="0" smtClean="0"/>
                        <a:t>. Network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247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School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7256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r>
                        <a:rPr lang="en-US" baseline="0" dirty="0" smtClean="0"/>
                        <a:t> Vocational/Tech.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882793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115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satisfied were respondents with the new system?</a:t>
            </a:r>
          </a:p>
        </p:txBody>
      </p:sp>
      <p:graphicFrame>
        <p:nvGraphicFramePr>
          <p:cNvPr id="5" name="Content Placeholder 4" descr="Group: All Respondents&#10;Response #: 439&#10;Very Satisfied: 2%&#10;Satisfied: 51%&#10;Dissatisfied: 42%&#10;Very Dissatisfied: 5%&#10;&#10;Group: District Leader&#10;Response #: 179&#10;Very Satisfied: 2%&#10;Satisfied: 58%&#10;Dissatisfied: 38%&#10;Very Dissatisfied: 2%&#10;&#10;Group: School Leader&#10;Response #: 144&#10;Very Satisfied: 2%&#10;Satisfied: 42%&#10;Dissatisfied: 48%&#10;Very Dissatisfied: 8%&#10;&#10;Group: School Committee&#10;Response #: 90&#10;Very Satisfied: 2%&#10;Satisfied: 52%&#10;Dissatisfied: 37%&#10;Very Dissatisfied: 9%&#10;&#10;Group: Educator/Content Coach&#10;Response #: 22&#10;Very Satisfied: 5%&#10;Satisfied: 50%&#10;Dissatisfied: 41%&#10;Very Dissatisfied: 5%&#10;&#10;Group: Advocacy Organizations&#10;Response #: 4&#10;Very Satisfied: 0%&#10;Satisfied: 25% 75%&#10;Very Dissatisfied: 0%&#10;&#10;Group: Urban Supts. Network&#10;Response #: 48&#10;Very Satisfied: 8%&#10;Satisfied: 48%&#10;Dissatisfied: 35%&#10;Very Dissatisfied: 8%&#10;&#10;Group: Charter School&#10;Response #: 26&#10;Very Satisfied: 0%&#10;Satisfied: 50%&#10;Dissatisfied: 42%&#10;Very Dissatisfied: 8%&#10;&#10;Group: Regional Vocational/Tech.&#10;Response #: 23&#10;Very Satisfied: 0%&#10;Satisfied: 83%&#10;Dissatisfied: 13%&#10;Very Dissatisfied: 4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41856"/>
              </p:ext>
            </p:extLst>
          </p:nvPr>
        </p:nvGraphicFramePr>
        <p:xfrm>
          <a:off x="381713" y="1706174"/>
          <a:ext cx="11332833" cy="395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87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704365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674740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41698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Satisfied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Satisfied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Dissatisfied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</a:p>
                    <a:p>
                      <a:pPr algn="ctr"/>
                      <a:r>
                        <a:rPr lang="en-US" dirty="0" smtClean="0"/>
                        <a:t>Dissatisfied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Respondents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Committee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Educator/Content Coach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Advocacy Organizations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8452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err="1" smtClean="0"/>
                        <a:t>Supts</a:t>
                      </a:r>
                      <a:r>
                        <a:rPr lang="en-US" dirty="0" smtClean="0"/>
                        <a:t>. Network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247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School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7256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r>
                        <a:rPr lang="en-US" baseline="0" dirty="0" smtClean="0"/>
                        <a:t> Vocational/Tech.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882793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11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understanding impact satisfaction?</a:t>
            </a:r>
            <a:endParaRPr lang="en-US" dirty="0"/>
          </a:p>
        </p:txBody>
      </p:sp>
      <p:graphicFrame>
        <p:nvGraphicFramePr>
          <p:cNvPr id="5" name="Content Placeholder 4" descr="Group: All Respondents&#10;Response #: 438&#10;Very Satisfied: 2%&#10;Satisfied: 51%&#10;Dissatisfied: 42%&#10;Very Dissatisfied: 5%&#10;&#10;Group: Understand Well&#10;Response #: 126&#10;Very Satisfied: 6%&#10;Satisfied: 50%&#10;Dissatisfied: 36%&#10;Very Dissatisfied: 8%&#10;&#10;Group: Understand Most&#10;Response #: 215&#10;Very Satisfied: 1%&#10;Satisfied: 53%&#10;Dissatisfied: 44%&#10;Very Dissatisfied: 3%&#10;&#10;Group: Understand Some&#10;Response #: 89&#10;Very Satisfied: 0%&#10;Satisfied: 51%&#10;Dissatisfied: 44%&#10;Very Dissatisfied: 6%&#10;&#10;Group: Do Not Understand&#10;Response #: 8&#10;Very Satisfied: 0%&#10;Satisfied: 25%&#10;Dissatisfied: 38%&#10;Very Dissatisfied: 38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59184"/>
              </p:ext>
            </p:extLst>
          </p:nvPr>
        </p:nvGraphicFramePr>
        <p:xfrm>
          <a:off x="381713" y="1706174"/>
          <a:ext cx="11332833" cy="247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87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704365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674740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41698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Satisfied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Satisfied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Dissatisfied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</a:p>
                    <a:p>
                      <a:pPr algn="ctr"/>
                      <a:r>
                        <a:rPr lang="en-US" dirty="0" smtClean="0"/>
                        <a:t>Dissatisfied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Respondents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r>
                        <a:rPr lang="en-US" baseline="0" dirty="0" smtClean="0"/>
                        <a:t> Well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r>
                        <a:rPr lang="en-US" baseline="0" dirty="0" smtClean="0"/>
                        <a:t> Most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215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Some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Do Not Understand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546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valuable is the normative component (school percentile)?</a:t>
            </a:r>
            <a:endParaRPr lang="en-US" dirty="0"/>
          </a:p>
        </p:txBody>
      </p:sp>
      <p:graphicFrame>
        <p:nvGraphicFramePr>
          <p:cNvPr id="5" name="Content Placeholder 4" descr="Group: All Respondents&#10;Response #: 377&#10;Very Valuable: 16%&#10;Valuable: 49%&#10;Somewhat Valuable: 30%&#10;Not Valuable: 6%&#10;&#10;Group: District Leader&#10;Response #: 161&#10;Very Valuable: 15%&#10;Valuable: 47%&#10;Somewhat Valuable: 32%&#10;Not Valuable: 6%&#10;&#10;Group: School Leader&#10;Response #: 121&#10;Very Valuable: 19%&#10;Valuable: 48%&#10;Somewhat Valuable: 28%&#10;Not Valuable: 5%&#10;&#10;Group: School Committee&#10;Response #: 73&#10;Very Valuable: 14%&#10;Valuable: 55%&#10;Somewhat Valuable: 26%&#10;Not Valuable: 5%&#10;&#10;Group: Educator/Content Coach&#10;Response #: 18&#10;Very Valuable: 22%&#10;Valuable: 56%&#10;Somewhat Valuable: 17%&#10;Not Valuable: 6%&#10;&#10;Group: Advocacy Organizations*&#10;Response #: 4&#10;Very Valuable: 25%&#10;Valuable: 25%&#10;Somewhat Valuable: 25%&#10;Not Valuable: 25%&#10;&#10;Group: Urban Supts. Network&#10;Response #: 42&#10;Very Valuable: 26%&#10;Valuable: 52%&#10;Somewhat Valuable: 14%&#10;Not Valuable: 7%&#10;&#10;Group: Charter School&#10;Response #: 23&#10;Very Valuable: 30%&#10;Valuable: 30%&#10;Somewhat Valuable: 35%&#10;Not Valuable: 5%&#10;&#10;Group: Regional Vocational/Tech.&#10;Response #: 19&#10;Very Valuable: 21%&#10;Valuable: 68%&#10;Somewhat Valuable: 11%&#10;Not Valuable: 0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94014"/>
              </p:ext>
            </p:extLst>
          </p:nvPr>
        </p:nvGraphicFramePr>
        <p:xfrm>
          <a:off x="381713" y="1706174"/>
          <a:ext cx="11332833" cy="4095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87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704365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674740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41698932"/>
                    </a:ext>
                  </a:extLst>
                </a:gridCol>
              </a:tblGrid>
              <a:tr h="778609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Somewhat</a:t>
                      </a:r>
                    </a:p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</a:p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Respondents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377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Committee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Educator/Content Coach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Advocacy Organizations*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8452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err="1" smtClean="0"/>
                        <a:t>Supts</a:t>
                      </a:r>
                      <a:r>
                        <a:rPr lang="en-US" dirty="0" smtClean="0"/>
                        <a:t>. Network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247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School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7256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r>
                        <a:rPr lang="en-US" baseline="0" dirty="0" smtClean="0"/>
                        <a:t> Vocational/Tech.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882793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14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746773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valuable is the criterion-referenced component (target percentage)?</a:t>
            </a:r>
            <a:endParaRPr lang="en-US" dirty="0"/>
          </a:p>
        </p:txBody>
      </p:sp>
      <p:graphicFrame>
        <p:nvGraphicFramePr>
          <p:cNvPr id="5" name="Content Placeholder 4" descr="Group: All Respondents&#10;Response #: 378&#10;Very Valuable: 15%&#10;Valuable: 42%&#10;Somewhat Valuable: 33% 9%&#10;&#10;Group: District Leader&#10;Response #: 161&#10;Very Valuable: 20%&#10;Valuable: 39%&#10;Somewhat Valuable: 32%&#10;Not Valuable: 9%&#10;&#10;Group: School Leader&#10;Response #: 121&#10;Very Valuable: 10%&#10;Valuable: 45%&#10;Somewhat Valuable: 32%&#10;Not Valuable: 13%&#10;&#10;Group: School Committee&#10;Response #: 74&#10;Very Valuable: 14%&#10;Valuable: 45%&#10;Somewhat Valuable: 35%&#10;Not Valuable: 7%&#10;&#10;Group: Educator/Content Coach&#10;Response #: 18&#10;Very Valuable: 5%&#10;Valuable: 61% 33%&#10;Not Valuable: 0%&#10;&#10;Group: Advocacy Organizations*&#10;Response #: 4&#10;Very Valuable: 25%&#10;Valuable: 0%&#10;Somewhat Valuable: 75%&#10;Not Valuable: 0%&#10;&#10;Group: Urban Supts. Network&#10;Response #: 42&#10;Very Valuable: 31%&#10;Valuable: 43%&#10;Somewhat Valuable: 24%&#10;Not Valuable: 2%&#10;&#10;Group: Charter School&#10;Response #: 23&#10;Very Valuable: 22%&#10;Valuable: 30%&#10;Somewhat Valuable: 35%&#10;Not Valuable: 13%&#10;&#10;Group: Regional Vocational/Tech.&#10;Response #: 19&#10;Very Valuable: 11%&#10;Valuable: 63%&#10;Somewhat Valuable: 21%&#10;Not Valuable: 5%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815173"/>
              </p:ext>
            </p:extLst>
          </p:nvPr>
        </p:nvGraphicFramePr>
        <p:xfrm>
          <a:off x="381713" y="1706174"/>
          <a:ext cx="11332833" cy="4095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87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704365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674740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41698932"/>
                    </a:ext>
                  </a:extLst>
                </a:gridCol>
              </a:tblGrid>
              <a:tr h="778609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Somewhat</a:t>
                      </a:r>
                    </a:p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</a:p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Respondents</a:t>
                      </a:r>
                      <a:endParaRPr lang="en-US" b="1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Leader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Committee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Educator/Content Coach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Advocacy Organizations*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8452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err="1" smtClean="0"/>
                        <a:t>Supts</a:t>
                      </a:r>
                      <a:r>
                        <a:rPr lang="en-US" dirty="0" smtClean="0"/>
                        <a:t>. Network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247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School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7256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r>
                        <a:rPr lang="en-US" baseline="0" dirty="0" smtClean="0"/>
                        <a:t> Vocational/Tech.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882793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47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746773"/>
          </a:xfrm>
        </p:spPr>
        <p:txBody>
          <a:bodyPr/>
          <a:lstStyle/>
          <a:p>
            <a:r>
              <a:rPr lang="en-US" dirty="0" smtClean="0"/>
              <a:t>How valuable were different components of the system?</a:t>
            </a:r>
            <a:endParaRPr lang="en-US" dirty="0"/>
          </a:p>
        </p:txBody>
      </p:sp>
      <p:graphicFrame>
        <p:nvGraphicFramePr>
          <p:cNvPr id="5" name="Content Placeholder 4" descr="Group: Need for Assistance/Not&#10;Response #: 378&#10;Very Valuable: 7%&#10;Valuable: 30%&#10;Somewhat Valuable: 39%&#10;Not Valuable: 24%&#10;&#10;Group: Reason for Classification&#10;Response #: 378&#10;Very Valuable: 8%&#10;Valuable: 30%&#10;Somewhat Valuable: 44%&#10;Not Valuable: 17%&#10;&#10;Group: Lowest Performing Students&#10;Response #: 377&#10;Very Valuable: 18%&#10;Valuable: 42%&#10;Somewhat Valuable: 30%&#10;Not Valuable: 9%&#10;&#10;Group: Lowest Performing Subgroups&#10;Response #: 366&#10;Very Valuable: 20%&#10;Valuable: 48%&#10;Somewhat Valuable: 31%&#10;Not Valuable: 4%&#10;&#10;Group: Participation&#10;Response #: 376&#10;Very Valuable: 6%&#10;Valuable: 39%&#10;Somewhat Valuable: 39%&#10;Not Valuable: 17%&#10;&#10;Group: Chronic Absence&#10;Response #: 372&#10;Very Valuable: 15%&#10;Valuable: 32%&#10;Somewhat Valuable: 29%&#10;Not Valuable: 24%&#10;&#10;Group: Dropout&#10;Response #: 372&#10;Very Valuable: 12%&#10;Valuable: 49%&#10;Somewhat Valuable: 29%&#10;Not Valuable: 11%&#10;&#10;Group: Extended Engagement Rate&#10;Response #: 372&#10;Very Valuable: 10%&#10;Valuable: 41%&#10;Somewhat Valuable: 33%&#10;Not Valuable: 16%&#10;&#10;Group: Advanced Coursework&#10;Response #: 372&#10;Very Valuable: 11%&#10;Valuable: 38%&#10;Somewhat Valuable: 33%&#10;Not Valuable: 19%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19550"/>
              </p:ext>
            </p:extLst>
          </p:nvPr>
        </p:nvGraphicFramePr>
        <p:xfrm>
          <a:off x="567743" y="1724835"/>
          <a:ext cx="10892495" cy="4095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9665">
                  <a:extLst>
                    <a:ext uri="{9D8B030D-6E8A-4147-A177-3AD203B41FA5}">
                      <a16:colId xmlns:a16="http://schemas.microsoft.com/office/drawing/2014/main" val="2148466356"/>
                    </a:ext>
                  </a:extLst>
                </a:gridCol>
                <a:gridCol w="1640865">
                  <a:extLst>
                    <a:ext uri="{9D8B030D-6E8A-4147-A177-3AD203B41FA5}">
                      <a16:colId xmlns:a16="http://schemas.microsoft.com/office/drawing/2014/main" val="1903469518"/>
                    </a:ext>
                  </a:extLst>
                </a:gridCol>
                <a:gridCol w="1408709">
                  <a:extLst>
                    <a:ext uri="{9D8B030D-6E8A-4147-A177-3AD203B41FA5}">
                      <a16:colId xmlns:a16="http://schemas.microsoft.com/office/drawing/2014/main" val="2435697355"/>
                    </a:ext>
                  </a:extLst>
                </a:gridCol>
                <a:gridCol w="1345209">
                  <a:extLst>
                    <a:ext uri="{9D8B030D-6E8A-4147-A177-3AD203B41FA5}">
                      <a16:colId xmlns:a16="http://schemas.microsoft.com/office/drawing/2014/main" val="1154006490"/>
                    </a:ext>
                  </a:extLst>
                </a:gridCol>
                <a:gridCol w="1682838">
                  <a:extLst>
                    <a:ext uri="{9D8B030D-6E8A-4147-A177-3AD203B41FA5}">
                      <a16:colId xmlns:a16="http://schemas.microsoft.com/office/drawing/2014/main" val="1798237340"/>
                    </a:ext>
                  </a:extLst>
                </a:gridCol>
                <a:gridCol w="1345209">
                  <a:extLst>
                    <a:ext uri="{9D8B030D-6E8A-4147-A177-3AD203B41FA5}">
                      <a16:colId xmlns:a16="http://schemas.microsoft.com/office/drawing/2014/main" val="41698932"/>
                    </a:ext>
                  </a:extLst>
                </a:gridCol>
              </a:tblGrid>
              <a:tr h="778609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</a:p>
                    <a:p>
                      <a:pPr algn="ctr"/>
                      <a:r>
                        <a:rPr lang="en-US" dirty="0" smtClean="0"/>
                        <a:t> 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Somewhat</a:t>
                      </a:r>
                    </a:p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</a:p>
                    <a:p>
                      <a:pPr algn="ctr"/>
                      <a:r>
                        <a:rPr lang="en-US" dirty="0" smtClean="0"/>
                        <a:t>Valuable</a:t>
                      </a:r>
                      <a:endParaRPr lang="en-US" dirty="0"/>
                    </a:p>
                  </a:txBody>
                  <a:tcPr marL="184321" marR="184321" anchor="ctr"/>
                </a:tc>
                <a:extLst>
                  <a:ext uri="{0D108BD9-81ED-4DB2-BD59-A6C34878D82A}">
                    <a16:rowId xmlns:a16="http://schemas.microsoft.com/office/drawing/2014/main" val="735361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Need</a:t>
                      </a:r>
                      <a:r>
                        <a:rPr lang="en-US" b="0" baseline="0" dirty="0" smtClean="0"/>
                        <a:t> for Assistance/Not</a:t>
                      </a:r>
                      <a:endParaRPr lang="en-US" b="0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378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39%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24%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2821639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Classification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378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2603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Lowest Performing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377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30736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Lowest Performing</a:t>
                      </a:r>
                      <a:r>
                        <a:rPr lang="en-US" baseline="0" dirty="0" smtClean="0"/>
                        <a:t> Subgroups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366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0774343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376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4266053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</a:t>
                      </a:r>
                      <a:r>
                        <a:rPr lang="en-US" baseline="0" dirty="0" smtClean="0"/>
                        <a:t> Absence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8452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Dropout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</a:t>
                      </a:r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247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Engagement</a:t>
                      </a:r>
                      <a:r>
                        <a:rPr lang="en-US" baseline="0" dirty="0" smtClean="0"/>
                        <a:t> Rate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37256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</a:t>
                      </a:r>
                      <a:r>
                        <a:rPr lang="en-US" baseline="0" dirty="0" smtClean="0"/>
                        <a:t> Coursework</a:t>
                      </a:r>
                      <a:endParaRPr lang="en-US" dirty="0" smtClean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marL="184321" marR="18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 marL="184321" marR="184321"/>
                </a:tc>
                <a:extLst>
                  <a:ext uri="{0D108BD9-81ED-4DB2-BD59-A6C34878D82A}">
                    <a16:rowId xmlns:a16="http://schemas.microsoft.com/office/drawing/2014/main" val="1882793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340547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DESE-231-47695</_dlc_DocId>
    <_dlc_DocIdUrl xmlns="733efe1c-5bbe-4968-87dc-d400e65c879f">
      <Url>https://sharepoint.doemass.org/ese/webteam/cps/_layouts/DocIdRedir.aspx?ID=DESE-231-47695</Url>
      <Description>DESE-231-47695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F88981DB-18ED-4F8F-909B-0C22C5A81B26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a4e05da-b9bc-4326-ad73-01ef31b95567"/>
    <ds:schemaRef ds:uri="733efe1c-5bbe-4968-87dc-d400e65c879f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C024B9-D577-4873-8A39-D13DFC458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B9C451-A7F1-469C-9711-3F2096CC11F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B94D6F7-80EB-45F2-86EB-A56E625223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22290</TotalTime>
  <Words>1252</Words>
  <Application>Microsoft Office PowerPoint</Application>
  <PresentationFormat>Widescreen</PresentationFormat>
  <Paragraphs>553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Segoe</vt:lpstr>
      <vt:lpstr>Segoe SemiBold</vt:lpstr>
      <vt:lpstr>Arial</vt:lpstr>
      <vt:lpstr>Courier New</vt:lpstr>
      <vt:lpstr>Segoe UI</vt:lpstr>
      <vt:lpstr>Segoe UI Semibold</vt:lpstr>
      <vt:lpstr>Wingdings</vt:lpstr>
      <vt:lpstr>ESE​​</vt:lpstr>
      <vt:lpstr>Accountability Feedback Survey Results</vt:lpstr>
      <vt:lpstr>Background</vt:lpstr>
      <vt:lpstr>Who responded to the survey?</vt:lpstr>
      <vt:lpstr>How well did respondents understand the system?</vt:lpstr>
      <vt:lpstr>How satisfied were respondents with the new system?</vt:lpstr>
      <vt:lpstr>How did understanding impact satisfaction?</vt:lpstr>
      <vt:lpstr>How valuable is the normative component (school percentile)?</vt:lpstr>
      <vt:lpstr>How valuable is the criterion-referenced component (target percentage)?</vt:lpstr>
      <vt:lpstr>How valuable were different components of the system?</vt:lpstr>
      <vt:lpstr>How should indicators in non-high schools be weighted?</vt:lpstr>
      <vt:lpstr>How should indicators in high schools be weighted?</vt:lpstr>
      <vt:lpstr>What additional indicators should be included for non-HS? </vt:lpstr>
      <vt:lpstr>What additional indicators should be included for high school? </vt:lpstr>
      <vt:lpstr>What else is on your mind?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Dec. 2018 Item 4 Accountability Feedback Survey Results</dc:title>
  <dc:creator>DESE</dc:creator>
  <cp:lastModifiedBy>Zou, Dong (EOE)</cp:lastModifiedBy>
  <cp:revision>42</cp:revision>
  <cp:lastPrinted>2018-12-13T16:35:06Z</cp:lastPrinted>
  <dcterms:created xsi:type="dcterms:W3CDTF">2018-11-27T14:17:44Z</dcterms:created>
  <dcterms:modified xsi:type="dcterms:W3CDTF">2019-01-04T19:48:21Z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4 2019</vt:lpwstr>
  </property>
</Properties>
</file>