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6" r:id="rId6"/>
    <p:sldMasterId id="2147483668" r:id="rId7"/>
    <p:sldMasterId id="2147483670" r:id="rId8"/>
    <p:sldMasterId id="2147483674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2" r:id="rId16"/>
    <p:sldMasterId id="2147483696" r:id="rId17"/>
    <p:sldMasterId id="2147483698" r:id="rId18"/>
    <p:sldMasterId id="2147483700" r:id="rId19"/>
  </p:sldMasterIdLst>
  <p:notesMasterIdLst>
    <p:notesMasterId r:id="rId47"/>
  </p:notesMasterIdLst>
  <p:handoutMasterIdLst>
    <p:handoutMasterId r:id="rId48"/>
  </p:handoutMasterIdLst>
  <p:sldIdLst>
    <p:sldId id="277" r:id="rId20"/>
    <p:sldId id="28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279" r:id="rId42"/>
    <p:sldId id="283" r:id="rId43"/>
    <p:sldId id="285" r:id="rId44"/>
    <p:sldId id="284" r:id="rId45"/>
    <p:sldId id="282" r:id="rId4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0"/>
          </p14:sldIdLst>
        </p14:section>
        <p14:section name="Learning Heroes" id="{4FFCA057-1818-437E-A4D1-6353295C0E62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  <p14:section name="MA DESE" id="{F9CC5A77-8030-4656-ABCC-CED01B490F29}">
          <p14:sldIdLst>
            <p14:sldId id="279"/>
            <p14:sldId id="283"/>
            <p14:sldId id="285"/>
            <p14:sldId id="28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101" d="100"/>
          <a:sy n="101" d="100"/>
        </p:scale>
        <p:origin x="15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" Type="http://schemas.openxmlformats.org/officeDocument/2006/relationships/slideMaster" Target="slideMasters/slideMaster1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handoutMaster" Target="handoutMasters/handoutMaster1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16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Parents saying their child is achieving at or above grade level</c:v>
                </c:pt>
              </c:strCache>
            </c:strRef>
          </c:tx>
          <c:spPr>
            <a:solidFill>
              <a:srgbClr val="167B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0.91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B-524B-B378-2417AC13A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NAEP reporting Grade 4 student performance at or above proficient in this area</c:v>
                </c:pt>
              </c:strCache>
            </c:strRef>
          </c:tx>
          <c:spPr>
            <a:solidFill>
              <a:srgbClr val="167BBF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B-524B-B378-2417AC13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15808"/>
        <c:axId val="14091552"/>
      </c:barChart>
      <c:catAx>
        <c:axId val="1451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144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91552"/>
        <c:crosses val="autoZero"/>
        <c:auto val="1"/>
        <c:lblAlgn val="ctr"/>
        <c:lblOffset val="100"/>
        <c:noMultiLvlLbl val="0"/>
      </c:catAx>
      <c:valAx>
        <c:axId val="140915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E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Parents saying their child is achieving at or above grade level</c:v>
                </c:pt>
              </c:strCache>
            </c:strRef>
          </c:tx>
          <c:spPr>
            <a:solidFill>
              <a:srgbClr val="ED43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0.89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B-524B-B378-2417AC13A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NAEP reporting Grade 4 student performance at or above proficient in this area</c:v>
                </c:pt>
              </c:strCache>
            </c:strRef>
          </c:tx>
          <c:spPr>
            <a:solidFill>
              <a:srgbClr val="ED4343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0.36</c:v>
                </c:pt>
                <c:pt idx="1">
                  <c:v>0.36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B-524B-B378-2417AC13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56032"/>
        <c:axId val="19660768"/>
      </c:barChart>
      <c:catAx>
        <c:axId val="1965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144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60768"/>
        <c:crosses val="autoZero"/>
        <c:auto val="1"/>
        <c:lblAlgn val="ctr"/>
        <c:lblOffset val="100"/>
        <c:noMultiLvlLbl val="0"/>
      </c:catAx>
      <c:valAx>
        <c:axId val="196607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C33B4-6554-4EB5-84A4-EC075D9920A9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A0C1A1D-720D-45B6-A1C5-E3AA43AE58F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Fall 2017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397CBF17-CE93-461D-8C19-70C292D13450}" type="parTrans" cxnId="{B74E12B7-1DED-4D0E-A3BD-414D3A977EC3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F47DE451-F52C-4AC5-8E9E-6A6B438E4172}" type="sibTrans" cxnId="{B74E12B7-1DED-4D0E-A3BD-414D3A977EC3}">
      <dgm:prSet custT="1"/>
      <dgm:spPr/>
      <dgm:t>
        <a:bodyPr/>
        <a:lstStyle/>
        <a:p>
          <a:endParaRPr lang="en-US" sz="1100">
            <a:solidFill>
              <a:schemeClr val="accent1">
                <a:lumMod val="75000"/>
              </a:schemeClr>
            </a:solidFill>
          </a:endParaRPr>
        </a:p>
      </dgm:t>
    </dgm:pt>
    <dgm:pt modelId="{40FCCBED-975A-4804-A1F6-94091533C3C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Convene internal working group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9B6CC21-24AA-489D-B27E-F1C132483D74}" type="parTrans" cxnId="{1C57AAB0-6877-414A-9797-21445920B9A8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1B53FA61-E9BF-4878-A182-49446B100D07}" type="sibTrans" cxnId="{1C57AAB0-6877-414A-9797-21445920B9A8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4D3F10E3-C358-446D-A52F-557C41E90387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Winter 2018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D6302526-D019-40DB-8E7F-1816B0FFE752}" type="parTrans" cxnId="{C8A6D72D-6766-407E-8C87-78070D6CDDDA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A3D431D2-1008-4DEF-9C1C-778FDAE00FAE}" type="sibTrans" cxnId="{C8A6D72D-6766-407E-8C87-78070D6CDDDA}">
      <dgm:prSet custT="1"/>
      <dgm:spPr/>
      <dgm:t>
        <a:bodyPr/>
        <a:lstStyle/>
        <a:p>
          <a:endParaRPr lang="en-US" sz="1100">
            <a:solidFill>
              <a:schemeClr val="accent1">
                <a:lumMod val="75000"/>
              </a:schemeClr>
            </a:solidFill>
          </a:endParaRPr>
        </a:p>
      </dgm:t>
    </dgm:pt>
    <dgm:pt modelId="{82A9FEE9-272A-40F0-9CAE-29E9A290CC9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Survey #1: stakeholder input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7B02B8BE-4D40-474E-B3D7-32FA2249DDDC}" type="parTrans" cxnId="{983718B7-2F90-4E3B-9AFB-722E7EA294BF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256DAB06-0745-44E6-AABE-AE5D0FC94ED8}" type="sibTrans" cxnId="{983718B7-2F90-4E3B-9AFB-722E7EA294BF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C45979EA-5C49-4374-B15D-F5958DF867CC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Spring/ Summer 2018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4FD4643E-2829-4A60-9A2C-CB1C98E999E0}" type="parTrans" cxnId="{84B95416-E60D-49DE-855C-AFD9DCC4D2BB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3401ACE6-C05F-42A7-B2E4-BF8B0B8ECB8F}" type="sibTrans" cxnId="{84B95416-E60D-49DE-855C-AFD9DCC4D2BB}">
      <dgm:prSet custT="1"/>
      <dgm:spPr/>
      <dgm:t>
        <a:bodyPr/>
        <a:lstStyle/>
        <a:p>
          <a:endParaRPr lang="en-US" sz="1100">
            <a:solidFill>
              <a:schemeClr val="accent1">
                <a:lumMod val="75000"/>
              </a:schemeClr>
            </a:solidFill>
          </a:endParaRPr>
        </a:p>
      </dgm:t>
    </dgm:pt>
    <dgm:pt modelId="{3045FBEC-DA47-498D-A21C-1BA32E9E59B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Design draft prototype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FCAE7305-3102-4CAF-A42D-EFAC63551DDF}" type="parTrans" cxnId="{14CB0E7D-8C27-4F98-B952-7548C3DA6FA4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DD472641-7BF7-4D8B-8F47-DD63A01C50B6}" type="sibTrans" cxnId="{14CB0E7D-8C27-4F98-B952-7548C3DA6FA4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9C262F85-1183-4B39-B861-DCB38DC63F5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Review federal requirements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267BC33D-51E5-45DA-975B-7DDF0DED73D8}" type="parTrans" cxnId="{5AF3B882-D436-48ED-BCB8-D0CE3DD9AA1E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18BE9371-B385-4E9B-818A-33BDA94B1165}" type="sibTrans" cxnId="{5AF3B882-D436-48ED-BCB8-D0CE3DD9AA1E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2D95BF76-67F5-4241-BF4C-46756D33562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Review survey results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E38A845F-9B82-430B-8A63-5D4021DCA870}" type="parTrans" cxnId="{2C21751B-C577-4C8C-A6F6-54AC5CAFF591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4E2BD09F-3740-4E9D-8834-8C66B1872AFD}" type="sibTrans" cxnId="{2C21751B-C577-4C8C-A6F6-54AC5CAFF591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1C9A190F-F748-4656-B057-2CE86D31195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Fall 2018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ACD72069-4860-46FE-B906-395BF18D00E0}" type="parTrans" cxnId="{E0AEDA8D-B4D3-4AA4-9443-4ADB3E51A45B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9AFB60F0-4320-43E0-884D-83DBE8DA74C7}" type="sibTrans" cxnId="{E0AEDA8D-B4D3-4AA4-9443-4ADB3E51A45B}">
      <dgm:prSet custT="1"/>
      <dgm:spPr/>
      <dgm:t>
        <a:bodyPr/>
        <a:lstStyle/>
        <a:p>
          <a:endParaRPr lang="en-US" sz="1100">
            <a:solidFill>
              <a:schemeClr val="accent1">
                <a:lumMod val="75000"/>
              </a:schemeClr>
            </a:solidFill>
          </a:endParaRPr>
        </a:p>
      </dgm:t>
    </dgm:pt>
    <dgm:pt modelId="{E6213363-8BCA-46A4-855F-2FAE6CC001A9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Survey #2: stakeholder feedback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0BFEE121-BC46-4E14-BE18-6DB82ED7234C}" type="parTrans" cxnId="{1BDDB8A9-EFB5-44F6-8163-EC4CBDE2F3A7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ED78D96C-F002-4892-9549-5623BEA08659}" type="sibTrans" cxnId="{1BDDB8A9-EFB5-44F6-8163-EC4CBDE2F3A7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6E5DC459-B8B8-4607-8760-74D67E323C8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1:1 parent interviews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ED232253-F9FE-4F75-B1ED-38707F26797F}" type="parTrans" cxnId="{5732B879-A9EF-41ED-9F89-AB1B3A44E214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BC990CBD-7167-475C-B599-D19022575516}" type="sibTrans" cxnId="{5732B879-A9EF-41ED-9F89-AB1B3A44E214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AB8F6033-511C-48D8-B465-7E5199F8342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Parent focus groups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F6BF78BA-E25B-435B-B8ED-D8B1AB446E3B}" type="parTrans" cxnId="{242B0B48-1FBC-4AA7-A72B-5B9105E36069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07CCBDB1-C37E-4AB1-A3D8-E4072F227461}" type="sibTrans" cxnId="{242B0B48-1FBC-4AA7-A72B-5B9105E36069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7CABA146-95EB-4FB5-9F9D-D548ABE8041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Late Fall 2018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9DE2FF7A-590F-4EBA-9478-59CD011607B6}" type="parTrans" cxnId="{10DE6FFA-B2E2-459D-B7CE-5B2D691DD4CC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7F8E2CD7-77A8-4A50-B0C6-9119E57CAFB5}" type="sibTrans" cxnId="{10DE6FFA-B2E2-459D-B7CE-5B2D691DD4CC}">
      <dgm:prSet custT="1"/>
      <dgm:spPr/>
      <dgm:t>
        <a:bodyPr/>
        <a:lstStyle/>
        <a:p>
          <a:endParaRPr lang="en-US" sz="1100">
            <a:solidFill>
              <a:schemeClr val="accent1">
                <a:lumMod val="75000"/>
              </a:schemeClr>
            </a:solidFill>
          </a:endParaRPr>
        </a:p>
      </dgm:t>
    </dgm:pt>
    <dgm:pt modelId="{D9A57DB2-2BF7-449F-8BA0-E5BF46C77D7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Build reports 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81B552C2-A317-42CE-991A-381813DBBFB6}" type="parTrans" cxnId="{9E459954-0C8B-45E6-9DCF-5845B8D60C12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61986D83-3BEB-4A66-B279-CF6AD05D8C4B}" type="sibTrans" cxnId="{9E459954-0C8B-45E6-9DCF-5845B8D60C12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D22B732E-854D-4698-B2F9-C1AA71BBA7C9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Review feedback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B541A0F9-B49D-4B54-933D-2FEE7163AF87}" type="parTrans" cxnId="{F2E0EB3B-B056-454A-B238-602656F10CF6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5385E359-629F-47F5-AB5A-D8B7F576170E}" type="sibTrans" cxnId="{F2E0EB3B-B056-454A-B238-602656F10CF6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85D9B2F4-D485-476F-AFF0-5A93D27AD66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75000"/>
                </a:schemeClr>
              </a:solidFill>
            </a:rPr>
            <a:t>January 2019</a:t>
          </a:r>
          <a:endParaRPr lang="en-U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AABBD3A6-5686-4738-A780-80C31D6C8FCD}" type="parTrans" cxnId="{77400DF9-A7BF-4AE5-9ED2-1271CE2907B6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DDA74773-49BD-45F9-B8EA-393BDACE2E75}" type="sibTrans" cxnId="{77400DF9-A7BF-4AE5-9ED2-1271CE2907B6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B1188F8E-5BE3-43F2-8A57-99160534506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1">
                  <a:lumMod val="75000"/>
                </a:schemeClr>
              </a:solidFill>
            </a:rPr>
            <a:t>Publish reports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A39AEFCE-F1CA-4562-83C0-9A50B0F896ED}" type="parTrans" cxnId="{107FD223-8D71-4CA5-BD2A-A8A8A5D61A2B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513F0353-87E2-4FF2-83DE-65F0D6F26C48}" type="sibTrans" cxnId="{107FD223-8D71-4CA5-BD2A-A8A8A5D61A2B}">
      <dgm:prSet/>
      <dgm:spPr/>
      <dgm:t>
        <a:bodyPr/>
        <a:lstStyle/>
        <a:p>
          <a:endParaRPr lang="en-US" sz="2800">
            <a:solidFill>
              <a:schemeClr val="accent1">
                <a:lumMod val="75000"/>
              </a:schemeClr>
            </a:solidFill>
          </a:endParaRPr>
        </a:p>
      </dgm:t>
    </dgm:pt>
    <dgm:pt modelId="{CB6ACD05-CCC1-4EC5-9A40-A15B0CCDECE2}" type="pres">
      <dgm:prSet presAssocID="{9A6C33B4-6554-4EB5-84A4-EC075D9920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C952E3-1850-4F87-9A75-6E8181FB5916}" type="pres">
      <dgm:prSet presAssocID="{9A6C33B4-6554-4EB5-84A4-EC075D9920A9}" presName="arrow" presStyleLbl="bgShp" presStyleIdx="0" presStyleCnt="1"/>
      <dgm:spPr/>
    </dgm:pt>
    <dgm:pt modelId="{0C0430F5-82E0-44A4-82B2-EEB1972E6CDB}" type="pres">
      <dgm:prSet presAssocID="{9A6C33B4-6554-4EB5-84A4-EC075D9920A9}" presName="points" presStyleCnt="0"/>
      <dgm:spPr/>
    </dgm:pt>
    <dgm:pt modelId="{A6B61AE9-C096-49CA-8791-74AED8D1CBB5}" type="pres">
      <dgm:prSet presAssocID="{8A0C1A1D-720D-45B6-A1C5-E3AA43AE58FA}" presName="compositeA" presStyleCnt="0"/>
      <dgm:spPr/>
    </dgm:pt>
    <dgm:pt modelId="{5C693469-341C-4461-B5E0-A2E3C1EB47E3}" type="pres">
      <dgm:prSet presAssocID="{8A0C1A1D-720D-45B6-A1C5-E3AA43AE58FA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BF43D-2960-4500-9AF2-A361BB7AE8C1}" type="pres">
      <dgm:prSet presAssocID="{8A0C1A1D-720D-45B6-A1C5-E3AA43AE58FA}" presName="circleA" presStyleLbl="node1" presStyleIdx="0" presStyleCnt="6"/>
      <dgm:spPr/>
    </dgm:pt>
    <dgm:pt modelId="{8D001C47-5580-46CE-9783-EF0FC7D6E42B}" type="pres">
      <dgm:prSet presAssocID="{8A0C1A1D-720D-45B6-A1C5-E3AA43AE58FA}" presName="spaceA" presStyleCnt="0"/>
      <dgm:spPr/>
    </dgm:pt>
    <dgm:pt modelId="{C5B1A2DA-B976-49A3-BD31-73D739D79F7F}" type="pres">
      <dgm:prSet presAssocID="{F47DE451-F52C-4AC5-8E9E-6A6B438E4172}" presName="space" presStyleCnt="0"/>
      <dgm:spPr/>
    </dgm:pt>
    <dgm:pt modelId="{5973A38D-DE17-47F3-9862-0B4937BB6955}" type="pres">
      <dgm:prSet presAssocID="{4D3F10E3-C358-446D-A52F-557C41E90387}" presName="compositeB" presStyleCnt="0"/>
      <dgm:spPr/>
    </dgm:pt>
    <dgm:pt modelId="{8285D9E1-9F42-495E-AA7E-2181542D629A}" type="pres">
      <dgm:prSet presAssocID="{4D3F10E3-C358-446D-A52F-557C41E90387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480B1-D173-4646-ABC2-490081432E21}" type="pres">
      <dgm:prSet presAssocID="{4D3F10E3-C358-446D-A52F-557C41E90387}" presName="circleB" presStyleLbl="node1" presStyleIdx="1" presStyleCnt="6"/>
      <dgm:spPr/>
    </dgm:pt>
    <dgm:pt modelId="{C759284C-F7D8-4213-985E-A83A7192DC30}" type="pres">
      <dgm:prSet presAssocID="{4D3F10E3-C358-446D-A52F-557C41E90387}" presName="spaceB" presStyleCnt="0"/>
      <dgm:spPr/>
    </dgm:pt>
    <dgm:pt modelId="{71BDFD0D-1B3D-4C1C-8193-A7459A985612}" type="pres">
      <dgm:prSet presAssocID="{A3D431D2-1008-4DEF-9C1C-778FDAE00FAE}" presName="space" presStyleCnt="0"/>
      <dgm:spPr/>
    </dgm:pt>
    <dgm:pt modelId="{ADCAD996-E72A-44AD-97B4-1E9953D85794}" type="pres">
      <dgm:prSet presAssocID="{C45979EA-5C49-4374-B15D-F5958DF867CC}" presName="compositeA" presStyleCnt="0"/>
      <dgm:spPr/>
    </dgm:pt>
    <dgm:pt modelId="{4DA097FA-A2B4-4884-AF6E-63AD34073F7F}" type="pres">
      <dgm:prSet presAssocID="{C45979EA-5C49-4374-B15D-F5958DF867CC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159F7-AC13-412F-8288-968D7357B90E}" type="pres">
      <dgm:prSet presAssocID="{C45979EA-5C49-4374-B15D-F5958DF867CC}" presName="circleA" presStyleLbl="node1" presStyleIdx="2" presStyleCnt="6"/>
      <dgm:spPr/>
    </dgm:pt>
    <dgm:pt modelId="{C962D257-155F-4B69-ACDD-51C04CBB295A}" type="pres">
      <dgm:prSet presAssocID="{C45979EA-5C49-4374-B15D-F5958DF867CC}" presName="spaceA" presStyleCnt="0"/>
      <dgm:spPr/>
    </dgm:pt>
    <dgm:pt modelId="{9E1BC5D0-ABF9-4937-A371-325A6FF577D1}" type="pres">
      <dgm:prSet presAssocID="{3401ACE6-C05F-42A7-B2E4-BF8B0B8ECB8F}" presName="space" presStyleCnt="0"/>
      <dgm:spPr/>
    </dgm:pt>
    <dgm:pt modelId="{95EFEE5E-CA75-4E34-8C7E-C56095DC9CE7}" type="pres">
      <dgm:prSet presAssocID="{1C9A190F-F748-4656-B057-2CE86D31195B}" presName="compositeB" presStyleCnt="0"/>
      <dgm:spPr/>
    </dgm:pt>
    <dgm:pt modelId="{6F0B1287-3A00-4D1F-B4B4-F8DBA7917772}" type="pres">
      <dgm:prSet presAssocID="{1C9A190F-F748-4656-B057-2CE86D31195B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31258-6D89-4778-8054-C2416451BBD9}" type="pres">
      <dgm:prSet presAssocID="{1C9A190F-F748-4656-B057-2CE86D31195B}" presName="circleB" presStyleLbl="node1" presStyleIdx="3" presStyleCnt="6"/>
      <dgm:spPr/>
    </dgm:pt>
    <dgm:pt modelId="{30628D5A-0997-463F-ACBB-12D802A67235}" type="pres">
      <dgm:prSet presAssocID="{1C9A190F-F748-4656-B057-2CE86D31195B}" presName="spaceB" presStyleCnt="0"/>
      <dgm:spPr/>
    </dgm:pt>
    <dgm:pt modelId="{87E41CAB-41DC-4642-B597-22641A97E7F2}" type="pres">
      <dgm:prSet presAssocID="{9AFB60F0-4320-43E0-884D-83DBE8DA74C7}" presName="space" presStyleCnt="0"/>
      <dgm:spPr/>
    </dgm:pt>
    <dgm:pt modelId="{FC6BF0BF-8833-47A6-9A42-213410474EAC}" type="pres">
      <dgm:prSet presAssocID="{7CABA146-95EB-4FB5-9F9D-D548ABE8041E}" presName="compositeA" presStyleCnt="0"/>
      <dgm:spPr/>
    </dgm:pt>
    <dgm:pt modelId="{73C1A775-6324-4D2F-BC1E-338419F1A58E}" type="pres">
      <dgm:prSet presAssocID="{7CABA146-95EB-4FB5-9F9D-D548ABE8041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94273-6F52-4018-B15C-1947E82F54EB}" type="pres">
      <dgm:prSet presAssocID="{7CABA146-95EB-4FB5-9F9D-D548ABE8041E}" presName="circleA" presStyleLbl="node1" presStyleIdx="4" presStyleCnt="6"/>
      <dgm:spPr/>
    </dgm:pt>
    <dgm:pt modelId="{79394015-F9B8-4508-B112-542226F3FDAC}" type="pres">
      <dgm:prSet presAssocID="{7CABA146-95EB-4FB5-9F9D-D548ABE8041E}" presName="spaceA" presStyleCnt="0"/>
      <dgm:spPr/>
    </dgm:pt>
    <dgm:pt modelId="{44ECC7A8-4DA1-44EA-9B08-F0B7A47BC010}" type="pres">
      <dgm:prSet presAssocID="{7F8E2CD7-77A8-4A50-B0C6-9119E57CAFB5}" presName="space" presStyleCnt="0"/>
      <dgm:spPr/>
    </dgm:pt>
    <dgm:pt modelId="{20A7DF5E-210B-42CB-8E08-9A861A08993F}" type="pres">
      <dgm:prSet presAssocID="{85D9B2F4-D485-476F-AFF0-5A93D27AD66A}" presName="compositeB" presStyleCnt="0"/>
      <dgm:spPr/>
    </dgm:pt>
    <dgm:pt modelId="{76E36255-5791-485C-8070-F6D50EE394C7}" type="pres">
      <dgm:prSet presAssocID="{85D9B2F4-D485-476F-AFF0-5A93D27AD66A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9A499-3A60-4839-9850-9BF8F8C39E5A}" type="pres">
      <dgm:prSet presAssocID="{85D9B2F4-D485-476F-AFF0-5A93D27AD66A}" presName="circleB" presStyleLbl="node1" presStyleIdx="5" presStyleCnt="6"/>
      <dgm:spPr/>
    </dgm:pt>
    <dgm:pt modelId="{5E22B238-14FA-4BC7-99DF-B97C2F06ED24}" type="pres">
      <dgm:prSet presAssocID="{85D9B2F4-D485-476F-AFF0-5A93D27AD66A}" presName="spaceB" presStyleCnt="0"/>
      <dgm:spPr/>
    </dgm:pt>
  </dgm:ptLst>
  <dgm:cxnLst>
    <dgm:cxn modelId="{D52BF69C-B866-4FE1-BEC7-4A0AA87C9FAD}" type="presOf" srcId="{85D9B2F4-D485-476F-AFF0-5A93D27AD66A}" destId="{76E36255-5791-485C-8070-F6D50EE394C7}" srcOrd="0" destOrd="0" presId="urn:microsoft.com/office/officeart/2005/8/layout/hProcess11"/>
    <dgm:cxn modelId="{505BDB9D-5A7E-426D-9750-70F43CC73E2B}" type="presOf" srcId="{3045FBEC-DA47-498D-A21C-1BA32E9E59B6}" destId="{4DA097FA-A2B4-4884-AF6E-63AD34073F7F}" srcOrd="0" destOrd="1" presId="urn:microsoft.com/office/officeart/2005/8/layout/hProcess11"/>
    <dgm:cxn modelId="{EDD1B0D6-DB78-4FF0-B6D7-277E2BC8992B}" type="presOf" srcId="{B1188F8E-5BE3-43F2-8A57-991605345065}" destId="{76E36255-5791-485C-8070-F6D50EE394C7}" srcOrd="0" destOrd="1" presId="urn:microsoft.com/office/officeart/2005/8/layout/hProcess11"/>
    <dgm:cxn modelId="{943168DC-8134-4262-BD65-B3093BE576E0}" type="presOf" srcId="{C45979EA-5C49-4374-B15D-F5958DF867CC}" destId="{4DA097FA-A2B4-4884-AF6E-63AD34073F7F}" srcOrd="0" destOrd="0" presId="urn:microsoft.com/office/officeart/2005/8/layout/hProcess11"/>
    <dgm:cxn modelId="{5AF3B882-D436-48ED-BCB8-D0CE3DD9AA1E}" srcId="{8A0C1A1D-720D-45B6-A1C5-E3AA43AE58FA}" destId="{9C262F85-1183-4B39-B861-DCB38DC63F58}" srcOrd="1" destOrd="0" parTransId="{267BC33D-51E5-45DA-975B-7DDF0DED73D8}" sibTransId="{18BE9371-B385-4E9B-818A-33BDA94B1165}"/>
    <dgm:cxn modelId="{3A6538B5-5461-406E-BCA9-A87EF0080CAB}" type="presOf" srcId="{7CABA146-95EB-4FB5-9F9D-D548ABE8041E}" destId="{73C1A775-6324-4D2F-BC1E-338419F1A58E}" srcOrd="0" destOrd="0" presId="urn:microsoft.com/office/officeart/2005/8/layout/hProcess11"/>
    <dgm:cxn modelId="{107FD223-8D71-4CA5-BD2A-A8A8A5D61A2B}" srcId="{85D9B2F4-D485-476F-AFF0-5A93D27AD66A}" destId="{B1188F8E-5BE3-43F2-8A57-991605345065}" srcOrd="0" destOrd="0" parTransId="{A39AEFCE-F1CA-4562-83C0-9A50B0F896ED}" sibTransId="{513F0353-87E2-4FF2-83DE-65F0D6F26C48}"/>
    <dgm:cxn modelId="{A8369181-114E-42CA-8E3E-5D99732F1BC2}" type="presOf" srcId="{D9A57DB2-2BF7-449F-8BA0-E5BF46C77D7F}" destId="{73C1A775-6324-4D2F-BC1E-338419F1A58E}" srcOrd="0" destOrd="2" presId="urn:microsoft.com/office/officeart/2005/8/layout/hProcess11"/>
    <dgm:cxn modelId="{14CB0E7D-8C27-4F98-B952-7548C3DA6FA4}" srcId="{C45979EA-5C49-4374-B15D-F5958DF867CC}" destId="{3045FBEC-DA47-498D-A21C-1BA32E9E59B6}" srcOrd="0" destOrd="0" parTransId="{FCAE7305-3102-4CAF-A42D-EFAC63551DDF}" sibTransId="{DD472641-7BF7-4D8B-8F47-DD63A01C50B6}"/>
    <dgm:cxn modelId="{10DE6FFA-B2E2-459D-B7CE-5B2D691DD4CC}" srcId="{9A6C33B4-6554-4EB5-84A4-EC075D9920A9}" destId="{7CABA146-95EB-4FB5-9F9D-D548ABE8041E}" srcOrd="4" destOrd="0" parTransId="{9DE2FF7A-590F-4EBA-9478-59CD011607B6}" sibTransId="{7F8E2CD7-77A8-4A50-B0C6-9119E57CAFB5}"/>
    <dgm:cxn modelId="{1BDDB8A9-EFB5-44F6-8163-EC4CBDE2F3A7}" srcId="{1C9A190F-F748-4656-B057-2CE86D31195B}" destId="{E6213363-8BCA-46A4-855F-2FAE6CC001A9}" srcOrd="0" destOrd="0" parTransId="{0BFEE121-BC46-4E14-BE18-6DB82ED7234C}" sibTransId="{ED78D96C-F002-4892-9549-5623BEA08659}"/>
    <dgm:cxn modelId="{82090EE1-1614-4FFF-97CD-9AC4D144AF71}" type="presOf" srcId="{9C262F85-1183-4B39-B861-DCB38DC63F58}" destId="{5C693469-341C-4461-B5E0-A2E3C1EB47E3}" srcOrd="0" destOrd="2" presId="urn:microsoft.com/office/officeart/2005/8/layout/hProcess11"/>
    <dgm:cxn modelId="{AF214C84-0E2D-466E-9206-927ECD593910}" type="presOf" srcId="{8A0C1A1D-720D-45B6-A1C5-E3AA43AE58FA}" destId="{5C693469-341C-4461-B5E0-A2E3C1EB47E3}" srcOrd="0" destOrd="0" presId="urn:microsoft.com/office/officeart/2005/8/layout/hProcess11"/>
    <dgm:cxn modelId="{C8A6D72D-6766-407E-8C87-78070D6CDDDA}" srcId="{9A6C33B4-6554-4EB5-84A4-EC075D9920A9}" destId="{4D3F10E3-C358-446D-A52F-557C41E90387}" srcOrd="1" destOrd="0" parTransId="{D6302526-D019-40DB-8E7F-1816B0FFE752}" sibTransId="{A3D431D2-1008-4DEF-9C1C-778FDAE00FAE}"/>
    <dgm:cxn modelId="{B74E12B7-1DED-4D0E-A3BD-414D3A977EC3}" srcId="{9A6C33B4-6554-4EB5-84A4-EC075D9920A9}" destId="{8A0C1A1D-720D-45B6-A1C5-E3AA43AE58FA}" srcOrd="0" destOrd="0" parTransId="{397CBF17-CE93-461D-8C19-70C292D13450}" sibTransId="{F47DE451-F52C-4AC5-8E9E-6A6B438E4172}"/>
    <dgm:cxn modelId="{77400DF9-A7BF-4AE5-9ED2-1271CE2907B6}" srcId="{9A6C33B4-6554-4EB5-84A4-EC075D9920A9}" destId="{85D9B2F4-D485-476F-AFF0-5A93D27AD66A}" srcOrd="5" destOrd="0" parTransId="{AABBD3A6-5686-4738-A780-80C31D6C8FCD}" sibTransId="{DDA74773-49BD-45F9-B8EA-393BDACE2E75}"/>
    <dgm:cxn modelId="{F2E0EB3B-B056-454A-B238-602656F10CF6}" srcId="{7CABA146-95EB-4FB5-9F9D-D548ABE8041E}" destId="{D22B732E-854D-4698-B2F9-C1AA71BBA7C9}" srcOrd="0" destOrd="0" parTransId="{B541A0F9-B49D-4B54-933D-2FEE7163AF87}" sibTransId="{5385E359-629F-47F5-AB5A-D8B7F576170E}"/>
    <dgm:cxn modelId="{5732B879-A9EF-41ED-9F89-AB1B3A44E214}" srcId="{1C9A190F-F748-4656-B057-2CE86D31195B}" destId="{6E5DC459-B8B8-4607-8760-74D67E323C86}" srcOrd="1" destOrd="0" parTransId="{ED232253-F9FE-4F75-B1ED-38707F26797F}" sibTransId="{BC990CBD-7167-475C-B599-D19022575516}"/>
    <dgm:cxn modelId="{E0AEDA8D-B4D3-4AA4-9443-4ADB3E51A45B}" srcId="{9A6C33B4-6554-4EB5-84A4-EC075D9920A9}" destId="{1C9A190F-F748-4656-B057-2CE86D31195B}" srcOrd="3" destOrd="0" parTransId="{ACD72069-4860-46FE-B906-395BF18D00E0}" sibTransId="{9AFB60F0-4320-43E0-884D-83DBE8DA74C7}"/>
    <dgm:cxn modelId="{F1C2F090-5ACF-44BA-9537-4BCE51E3F382}" type="presOf" srcId="{6E5DC459-B8B8-4607-8760-74D67E323C86}" destId="{6F0B1287-3A00-4D1F-B4B4-F8DBA7917772}" srcOrd="0" destOrd="2" presId="urn:microsoft.com/office/officeart/2005/8/layout/hProcess11"/>
    <dgm:cxn modelId="{23E908E6-413C-48AF-9C6A-E65A18807E22}" type="presOf" srcId="{40FCCBED-975A-4804-A1F6-94091533C3CB}" destId="{5C693469-341C-4461-B5E0-A2E3C1EB47E3}" srcOrd="0" destOrd="1" presId="urn:microsoft.com/office/officeart/2005/8/layout/hProcess11"/>
    <dgm:cxn modelId="{2C21751B-C577-4C8C-A6F6-54AC5CAFF591}" srcId="{4D3F10E3-C358-446D-A52F-557C41E90387}" destId="{2D95BF76-67F5-4241-BF4C-46756D335625}" srcOrd="1" destOrd="0" parTransId="{E38A845F-9B82-430B-8A63-5D4021DCA870}" sibTransId="{4E2BD09F-3740-4E9D-8834-8C66B1872AFD}"/>
    <dgm:cxn modelId="{983718B7-2F90-4E3B-9AFB-722E7EA294BF}" srcId="{4D3F10E3-C358-446D-A52F-557C41E90387}" destId="{82A9FEE9-272A-40F0-9CAE-29E9A290CC9F}" srcOrd="0" destOrd="0" parTransId="{7B02B8BE-4D40-474E-B3D7-32FA2249DDDC}" sibTransId="{256DAB06-0745-44E6-AABE-AE5D0FC94ED8}"/>
    <dgm:cxn modelId="{BA5C1E75-672B-4633-8058-88AD7D0C71B9}" type="presOf" srcId="{1C9A190F-F748-4656-B057-2CE86D31195B}" destId="{6F0B1287-3A00-4D1F-B4B4-F8DBA7917772}" srcOrd="0" destOrd="0" presId="urn:microsoft.com/office/officeart/2005/8/layout/hProcess11"/>
    <dgm:cxn modelId="{5AD9FF6E-DCDF-46DA-8BB8-AA522EB1F7CD}" type="presOf" srcId="{9A6C33B4-6554-4EB5-84A4-EC075D9920A9}" destId="{CB6ACD05-CCC1-4EC5-9A40-A15B0CCDECE2}" srcOrd="0" destOrd="0" presId="urn:microsoft.com/office/officeart/2005/8/layout/hProcess11"/>
    <dgm:cxn modelId="{6E304AD3-62FD-4CEE-B123-EFA0FFAD0069}" type="presOf" srcId="{2D95BF76-67F5-4241-BF4C-46756D335625}" destId="{8285D9E1-9F42-495E-AA7E-2181542D629A}" srcOrd="0" destOrd="2" presId="urn:microsoft.com/office/officeart/2005/8/layout/hProcess11"/>
    <dgm:cxn modelId="{7CD3617E-D150-47D5-A6E7-11738031538D}" type="presOf" srcId="{D22B732E-854D-4698-B2F9-C1AA71BBA7C9}" destId="{73C1A775-6324-4D2F-BC1E-338419F1A58E}" srcOrd="0" destOrd="1" presId="urn:microsoft.com/office/officeart/2005/8/layout/hProcess11"/>
    <dgm:cxn modelId="{66918CFC-94E3-41DC-BDCA-AE4AD4F0B124}" type="presOf" srcId="{AB8F6033-511C-48D8-B465-7E5199F8342D}" destId="{6F0B1287-3A00-4D1F-B4B4-F8DBA7917772}" srcOrd="0" destOrd="3" presId="urn:microsoft.com/office/officeart/2005/8/layout/hProcess11"/>
    <dgm:cxn modelId="{84B95416-E60D-49DE-855C-AFD9DCC4D2BB}" srcId="{9A6C33B4-6554-4EB5-84A4-EC075D9920A9}" destId="{C45979EA-5C49-4374-B15D-F5958DF867CC}" srcOrd="2" destOrd="0" parTransId="{4FD4643E-2829-4A60-9A2C-CB1C98E999E0}" sibTransId="{3401ACE6-C05F-42A7-B2E4-BF8B0B8ECB8F}"/>
    <dgm:cxn modelId="{9E459954-0C8B-45E6-9DCF-5845B8D60C12}" srcId="{7CABA146-95EB-4FB5-9F9D-D548ABE8041E}" destId="{D9A57DB2-2BF7-449F-8BA0-E5BF46C77D7F}" srcOrd="1" destOrd="0" parTransId="{81B552C2-A317-42CE-991A-381813DBBFB6}" sibTransId="{61986D83-3BEB-4A66-B279-CF6AD05D8C4B}"/>
    <dgm:cxn modelId="{91307523-EC56-4E90-99E2-FD076D6BDA0A}" type="presOf" srcId="{4D3F10E3-C358-446D-A52F-557C41E90387}" destId="{8285D9E1-9F42-495E-AA7E-2181542D629A}" srcOrd="0" destOrd="0" presId="urn:microsoft.com/office/officeart/2005/8/layout/hProcess11"/>
    <dgm:cxn modelId="{884D4609-34E2-4721-9332-42486262B85C}" type="presOf" srcId="{E6213363-8BCA-46A4-855F-2FAE6CC001A9}" destId="{6F0B1287-3A00-4D1F-B4B4-F8DBA7917772}" srcOrd="0" destOrd="1" presId="urn:microsoft.com/office/officeart/2005/8/layout/hProcess11"/>
    <dgm:cxn modelId="{D4A002C1-98EE-4BC4-B772-5BDFCA4E456F}" type="presOf" srcId="{82A9FEE9-272A-40F0-9CAE-29E9A290CC9F}" destId="{8285D9E1-9F42-495E-AA7E-2181542D629A}" srcOrd="0" destOrd="1" presId="urn:microsoft.com/office/officeart/2005/8/layout/hProcess11"/>
    <dgm:cxn modelId="{242B0B48-1FBC-4AA7-A72B-5B9105E36069}" srcId="{1C9A190F-F748-4656-B057-2CE86D31195B}" destId="{AB8F6033-511C-48D8-B465-7E5199F8342D}" srcOrd="2" destOrd="0" parTransId="{F6BF78BA-E25B-435B-B8ED-D8B1AB446E3B}" sibTransId="{07CCBDB1-C37E-4AB1-A3D8-E4072F227461}"/>
    <dgm:cxn modelId="{1C57AAB0-6877-414A-9797-21445920B9A8}" srcId="{8A0C1A1D-720D-45B6-A1C5-E3AA43AE58FA}" destId="{40FCCBED-975A-4804-A1F6-94091533C3CB}" srcOrd="0" destOrd="0" parTransId="{99B6CC21-24AA-489D-B27E-F1C132483D74}" sibTransId="{1B53FA61-E9BF-4878-A182-49446B100D07}"/>
    <dgm:cxn modelId="{C83CFFFF-03DD-40AB-AE3C-27344EE6ED1E}" type="presParOf" srcId="{CB6ACD05-CCC1-4EC5-9A40-A15B0CCDECE2}" destId="{16C952E3-1850-4F87-9A75-6E8181FB5916}" srcOrd="0" destOrd="0" presId="urn:microsoft.com/office/officeart/2005/8/layout/hProcess11"/>
    <dgm:cxn modelId="{9A3AB360-5CF0-464A-9877-68F864C5034B}" type="presParOf" srcId="{CB6ACD05-CCC1-4EC5-9A40-A15B0CCDECE2}" destId="{0C0430F5-82E0-44A4-82B2-EEB1972E6CDB}" srcOrd="1" destOrd="0" presId="urn:microsoft.com/office/officeart/2005/8/layout/hProcess11"/>
    <dgm:cxn modelId="{AFC8D525-FDE7-4BF0-AE52-4787E16556BC}" type="presParOf" srcId="{0C0430F5-82E0-44A4-82B2-EEB1972E6CDB}" destId="{A6B61AE9-C096-49CA-8791-74AED8D1CBB5}" srcOrd="0" destOrd="0" presId="urn:microsoft.com/office/officeart/2005/8/layout/hProcess11"/>
    <dgm:cxn modelId="{89B68D01-47E6-461B-B3D6-A2DD29485ACE}" type="presParOf" srcId="{A6B61AE9-C096-49CA-8791-74AED8D1CBB5}" destId="{5C693469-341C-4461-B5E0-A2E3C1EB47E3}" srcOrd="0" destOrd="0" presId="urn:microsoft.com/office/officeart/2005/8/layout/hProcess11"/>
    <dgm:cxn modelId="{5AB39AE8-2392-43C7-BECC-901E59AF56E0}" type="presParOf" srcId="{A6B61AE9-C096-49CA-8791-74AED8D1CBB5}" destId="{654BF43D-2960-4500-9AF2-A361BB7AE8C1}" srcOrd="1" destOrd="0" presId="urn:microsoft.com/office/officeart/2005/8/layout/hProcess11"/>
    <dgm:cxn modelId="{AC2A4776-684D-40C5-A5EF-6FAC171AE22E}" type="presParOf" srcId="{A6B61AE9-C096-49CA-8791-74AED8D1CBB5}" destId="{8D001C47-5580-46CE-9783-EF0FC7D6E42B}" srcOrd="2" destOrd="0" presId="urn:microsoft.com/office/officeart/2005/8/layout/hProcess11"/>
    <dgm:cxn modelId="{A6060C97-4EBC-4ABC-BA1F-A0E3010F1EC2}" type="presParOf" srcId="{0C0430F5-82E0-44A4-82B2-EEB1972E6CDB}" destId="{C5B1A2DA-B976-49A3-BD31-73D739D79F7F}" srcOrd="1" destOrd="0" presId="urn:microsoft.com/office/officeart/2005/8/layout/hProcess11"/>
    <dgm:cxn modelId="{33A8DB2A-E31D-4FC6-BBF8-429126C0A3B5}" type="presParOf" srcId="{0C0430F5-82E0-44A4-82B2-EEB1972E6CDB}" destId="{5973A38D-DE17-47F3-9862-0B4937BB6955}" srcOrd="2" destOrd="0" presId="urn:microsoft.com/office/officeart/2005/8/layout/hProcess11"/>
    <dgm:cxn modelId="{8F3627E5-80A6-4DC3-BC15-0F567B84B59B}" type="presParOf" srcId="{5973A38D-DE17-47F3-9862-0B4937BB6955}" destId="{8285D9E1-9F42-495E-AA7E-2181542D629A}" srcOrd="0" destOrd="0" presId="urn:microsoft.com/office/officeart/2005/8/layout/hProcess11"/>
    <dgm:cxn modelId="{86940CF4-D0E1-4C27-A0C6-CAF9F6A10497}" type="presParOf" srcId="{5973A38D-DE17-47F3-9862-0B4937BB6955}" destId="{9ED480B1-D173-4646-ABC2-490081432E21}" srcOrd="1" destOrd="0" presId="urn:microsoft.com/office/officeart/2005/8/layout/hProcess11"/>
    <dgm:cxn modelId="{2D0EF818-0E6D-4350-984E-EDDAB934314C}" type="presParOf" srcId="{5973A38D-DE17-47F3-9862-0B4937BB6955}" destId="{C759284C-F7D8-4213-985E-A83A7192DC30}" srcOrd="2" destOrd="0" presId="urn:microsoft.com/office/officeart/2005/8/layout/hProcess11"/>
    <dgm:cxn modelId="{7ABD0817-72F6-42F1-AA55-6B6E131F0EB7}" type="presParOf" srcId="{0C0430F5-82E0-44A4-82B2-EEB1972E6CDB}" destId="{71BDFD0D-1B3D-4C1C-8193-A7459A985612}" srcOrd="3" destOrd="0" presId="urn:microsoft.com/office/officeart/2005/8/layout/hProcess11"/>
    <dgm:cxn modelId="{F0D299DD-094F-4217-94F3-DC77518D1772}" type="presParOf" srcId="{0C0430F5-82E0-44A4-82B2-EEB1972E6CDB}" destId="{ADCAD996-E72A-44AD-97B4-1E9953D85794}" srcOrd="4" destOrd="0" presId="urn:microsoft.com/office/officeart/2005/8/layout/hProcess11"/>
    <dgm:cxn modelId="{0BF7CE92-85BF-4209-BA3E-16B25A9914FB}" type="presParOf" srcId="{ADCAD996-E72A-44AD-97B4-1E9953D85794}" destId="{4DA097FA-A2B4-4884-AF6E-63AD34073F7F}" srcOrd="0" destOrd="0" presId="urn:microsoft.com/office/officeart/2005/8/layout/hProcess11"/>
    <dgm:cxn modelId="{F2BED14E-C6A6-48F9-BD14-25CDA68B917F}" type="presParOf" srcId="{ADCAD996-E72A-44AD-97B4-1E9953D85794}" destId="{8A7159F7-AC13-412F-8288-968D7357B90E}" srcOrd="1" destOrd="0" presId="urn:microsoft.com/office/officeart/2005/8/layout/hProcess11"/>
    <dgm:cxn modelId="{6D3E3361-B010-444E-8D0D-A4E64CAD5521}" type="presParOf" srcId="{ADCAD996-E72A-44AD-97B4-1E9953D85794}" destId="{C962D257-155F-4B69-ACDD-51C04CBB295A}" srcOrd="2" destOrd="0" presId="urn:microsoft.com/office/officeart/2005/8/layout/hProcess11"/>
    <dgm:cxn modelId="{8BF66A20-98DC-485B-86D9-8F9F1DCB1DED}" type="presParOf" srcId="{0C0430F5-82E0-44A4-82B2-EEB1972E6CDB}" destId="{9E1BC5D0-ABF9-4937-A371-325A6FF577D1}" srcOrd="5" destOrd="0" presId="urn:microsoft.com/office/officeart/2005/8/layout/hProcess11"/>
    <dgm:cxn modelId="{84644A03-CCFE-422A-B5ED-D0FD90F35D31}" type="presParOf" srcId="{0C0430F5-82E0-44A4-82B2-EEB1972E6CDB}" destId="{95EFEE5E-CA75-4E34-8C7E-C56095DC9CE7}" srcOrd="6" destOrd="0" presId="urn:microsoft.com/office/officeart/2005/8/layout/hProcess11"/>
    <dgm:cxn modelId="{415E647B-1463-4FA0-877B-430DB7123C56}" type="presParOf" srcId="{95EFEE5E-CA75-4E34-8C7E-C56095DC9CE7}" destId="{6F0B1287-3A00-4D1F-B4B4-F8DBA7917772}" srcOrd="0" destOrd="0" presId="urn:microsoft.com/office/officeart/2005/8/layout/hProcess11"/>
    <dgm:cxn modelId="{343D6302-024F-4EAD-B296-8F0313111F5C}" type="presParOf" srcId="{95EFEE5E-CA75-4E34-8C7E-C56095DC9CE7}" destId="{AD031258-6D89-4778-8054-C2416451BBD9}" srcOrd="1" destOrd="0" presId="urn:microsoft.com/office/officeart/2005/8/layout/hProcess11"/>
    <dgm:cxn modelId="{ACE27096-FAF4-4382-841E-34685229861D}" type="presParOf" srcId="{95EFEE5E-CA75-4E34-8C7E-C56095DC9CE7}" destId="{30628D5A-0997-463F-ACBB-12D802A67235}" srcOrd="2" destOrd="0" presId="urn:microsoft.com/office/officeart/2005/8/layout/hProcess11"/>
    <dgm:cxn modelId="{60BBBC7A-C8D9-4876-834C-1BAFACB60BBA}" type="presParOf" srcId="{0C0430F5-82E0-44A4-82B2-EEB1972E6CDB}" destId="{87E41CAB-41DC-4642-B597-22641A97E7F2}" srcOrd="7" destOrd="0" presId="urn:microsoft.com/office/officeart/2005/8/layout/hProcess11"/>
    <dgm:cxn modelId="{F99EF54B-E8FE-4CA4-9F81-D7C50D4F5882}" type="presParOf" srcId="{0C0430F5-82E0-44A4-82B2-EEB1972E6CDB}" destId="{FC6BF0BF-8833-47A6-9A42-213410474EAC}" srcOrd="8" destOrd="0" presId="urn:microsoft.com/office/officeart/2005/8/layout/hProcess11"/>
    <dgm:cxn modelId="{C52AED1B-3B25-4CE3-A034-1E6A5DD09E45}" type="presParOf" srcId="{FC6BF0BF-8833-47A6-9A42-213410474EAC}" destId="{73C1A775-6324-4D2F-BC1E-338419F1A58E}" srcOrd="0" destOrd="0" presId="urn:microsoft.com/office/officeart/2005/8/layout/hProcess11"/>
    <dgm:cxn modelId="{548CA2BD-4B27-4EA7-BF4A-B03E20FBA58A}" type="presParOf" srcId="{FC6BF0BF-8833-47A6-9A42-213410474EAC}" destId="{AFE94273-6F52-4018-B15C-1947E82F54EB}" srcOrd="1" destOrd="0" presId="urn:microsoft.com/office/officeart/2005/8/layout/hProcess11"/>
    <dgm:cxn modelId="{B99C03E0-E850-4F9D-97AA-26E9515C34FE}" type="presParOf" srcId="{FC6BF0BF-8833-47A6-9A42-213410474EAC}" destId="{79394015-F9B8-4508-B112-542226F3FDAC}" srcOrd="2" destOrd="0" presId="urn:microsoft.com/office/officeart/2005/8/layout/hProcess11"/>
    <dgm:cxn modelId="{D04A18B2-38ED-486F-ACB7-0F1F091B2A8E}" type="presParOf" srcId="{0C0430F5-82E0-44A4-82B2-EEB1972E6CDB}" destId="{44ECC7A8-4DA1-44EA-9B08-F0B7A47BC010}" srcOrd="9" destOrd="0" presId="urn:microsoft.com/office/officeart/2005/8/layout/hProcess11"/>
    <dgm:cxn modelId="{007E6679-82F3-40F7-BF1D-9D418DDE2E78}" type="presParOf" srcId="{0C0430F5-82E0-44A4-82B2-EEB1972E6CDB}" destId="{20A7DF5E-210B-42CB-8E08-9A861A08993F}" srcOrd="10" destOrd="0" presId="urn:microsoft.com/office/officeart/2005/8/layout/hProcess11"/>
    <dgm:cxn modelId="{3CC04196-F69F-4A0D-B55A-D12C457DD6AB}" type="presParOf" srcId="{20A7DF5E-210B-42CB-8E08-9A861A08993F}" destId="{76E36255-5791-485C-8070-F6D50EE394C7}" srcOrd="0" destOrd="0" presId="urn:microsoft.com/office/officeart/2005/8/layout/hProcess11"/>
    <dgm:cxn modelId="{0C24061E-28F7-4E4A-B801-9A31D5B3CF92}" type="presParOf" srcId="{20A7DF5E-210B-42CB-8E08-9A861A08993F}" destId="{A059A499-3A60-4839-9850-9BF8F8C39E5A}" srcOrd="1" destOrd="0" presId="urn:microsoft.com/office/officeart/2005/8/layout/hProcess11"/>
    <dgm:cxn modelId="{151FBCFA-74BD-49CE-B7B8-925057EF54F2}" type="presParOf" srcId="{20A7DF5E-210B-42CB-8E08-9A861A08993F}" destId="{5E22B238-14FA-4BC7-99DF-B97C2F06ED2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952E3-1850-4F87-9A75-6E8181FB5916}">
      <dsp:nvSpPr>
        <dsp:cNvPr id="0" name=""/>
        <dsp:cNvSpPr/>
      </dsp:nvSpPr>
      <dsp:spPr>
        <a:xfrm>
          <a:off x="0" y="1681162"/>
          <a:ext cx="11470641" cy="2241549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93469-341C-4461-B5E0-A2E3C1EB47E3}">
      <dsp:nvSpPr>
        <dsp:cNvPr id="0" name=""/>
        <dsp:cNvSpPr/>
      </dsp:nvSpPr>
      <dsp:spPr>
        <a:xfrm>
          <a:off x="2835" y="0"/>
          <a:ext cx="1650864" cy="224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Fall 2017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Convene internal working group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Review federal requirements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35" y="0"/>
        <a:ext cx="1650864" cy="2241549"/>
      </dsp:txXfrm>
    </dsp:sp>
    <dsp:sp modelId="{654BF43D-2960-4500-9AF2-A361BB7AE8C1}">
      <dsp:nvSpPr>
        <dsp:cNvPr id="0" name=""/>
        <dsp:cNvSpPr/>
      </dsp:nvSpPr>
      <dsp:spPr>
        <a:xfrm>
          <a:off x="548074" y="2521743"/>
          <a:ext cx="560387" cy="560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5D9E1-9F42-495E-AA7E-2181542D629A}">
      <dsp:nvSpPr>
        <dsp:cNvPr id="0" name=""/>
        <dsp:cNvSpPr/>
      </dsp:nvSpPr>
      <dsp:spPr>
        <a:xfrm>
          <a:off x="1736243" y="3362324"/>
          <a:ext cx="1650864" cy="224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Winter 2018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Survey #1: stakeholder input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Review survey results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36243" y="3362324"/>
        <a:ext cx="1650864" cy="2241549"/>
      </dsp:txXfrm>
    </dsp:sp>
    <dsp:sp modelId="{9ED480B1-D173-4646-ABC2-490081432E21}">
      <dsp:nvSpPr>
        <dsp:cNvPr id="0" name=""/>
        <dsp:cNvSpPr/>
      </dsp:nvSpPr>
      <dsp:spPr>
        <a:xfrm>
          <a:off x="2281482" y="2521743"/>
          <a:ext cx="560387" cy="560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097FA-A2B4-4884-AF6E-63AD34073F7F}">
      <dsp:nvSpPr>
        <dsp:cNvPr id="0" name=""/>
        <dsp:cNvSpPr/>
      </dsp:nvSpPr>
      <dsp:spPr>
        <a:xfrm>
          <a:off x="3469651" y="0"/>
          <a:ext cx="1650864" cy="224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Spring/ Summer 2018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Design draft prototype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69651" y="0"/>
        <a:ext cx="1650864" cy="2241549"/>
      </dsp:txXfrm>
    </dsp:sp>
    <dsp:sp modelId="{8A7159F7-AC13-412F-8288-968D7357B90E}">
      <dsp:nvSpPr>
        <dsp:cNvPr id="0" name=""/>
        <dsp:cNvSpPr/>
      </dsp:nvSpPr>
      <dsp:spPr>
        <a:xfrm>
          <a:off x="4014890" y="2521743"/>
          <a:ext cx="560387" cy="560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B1287-3A00-4D1F-B4B4-F8DBA7917772}">
      <dsp:nvSpPr>
        <dsp:cNvPr id="0" name=""/>
        <dsp:cNvSpPr/>
      </dsp:nvSpPr>
      <dsp:spPr>
        <a:xfrm>
          <a:off x="5203060" y="3362324"/>
          <a:ext cx="1650864" cy="224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Fall 2018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Survey #2: stakeholder feedback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1:1 parent interviews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Parent focus groups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203060" y="3362324"/>
        <a:ext cx="1650864" cy="2241549"/>
      </dsp:txXfrm>
    </dsp:sp>
    <dsp:sp modelId="{AD031258-6D89-4778-8054-C2416451BBD9}">
      <dsp:nvSpPr>
        <dsp:cNvPr id="0" name=""/>
        <dsp:cNvSpPr/>
      </dsp:nvSpPr>
      <dsp:spPr>
        <a:xfrm>
          <a:off x="5748298" y="2521743"/>
          <a:ext cx="560387" cy="560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1A775-6324-4D2F-BC1E-338419F1A58E}">
      <dsp:nvSpPr>
        <dsp:cNvPr id="0" name=""/>
        <dsp:cNvSpPr/>
      </dsp:nvSpPr>
      <dsp:spPr>
        <a:xfrm>
          <a:off x="6936468" y="0"/>
          <a:ext cx="1650864" cy="224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Late Fall 2018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Review feedback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Build reports 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936468" y="0"/>
        <a:ext cx="1650864" cy="2241549"/>
      </dsp:txXfrm>
    </dsp:sp>
    <dsp:sp modelId="{AFE94273-6F52-4018-B15C-1947E82F54EB}">
      <dsp:nvSpPr>
        <dsp:cNvPr id="0" name=""/>
        <dsp:cNvSpPr/>
      </dsp:nvSpPr>
      <dsp:spPr>
        <a:xfrm>
          <a:off x="7481707" y="2521743"/>
          <a:ext cx="560387" cy="560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36255-5791-485C-8070-F6D50EE394C7}">
      <dsp:nvSpPr>
        <dsp:cNvPr id="0" name=""/>
        <dsp:cNvSpPr/>
      </dsp:nvSpPr>
      <dsp:spPr>
        <a:xfrm>
          <a:off x="8669876" y="3362324"/>
          <a:ext cx="1650864" cy="224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75000"/>
                </a:schemeClr>
              </a:solidFill>
            </a:rPr>
            <a:t>January 2019</a:t>
          </a:r>
          <a:endParaRPr lang="en-US" sz="16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Publish reports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669876" y="3362324"/>
        <a:ext cx="1650864" cy="2241549"/>
      </dsp:txXfrm>
    </dsp:sp>
    <dsp:sp modelId="{A059A499-3A60-4839-9850-9BF8F8C39E5A}">
      <dsp:nvSpPr>
        <dsp:cNvPr id="0" name=""/>
        <dsp:cNvSpPr/>
      </dsp:nvSpPr>
      <dsp:spPr>
        <a:xfrm>
          <a:off x="9215115" y="2521743"/>
          <a:ext cx="560387" cy="560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&amp;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86DA-0294-407C-9826-B9A9D8114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100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86DA-0294-407C-9826-B9A9D8114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0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4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8 IDIs were conducted between August 9, 2018 and August 20, 2018.</a:t>
            </a:r>
          </a:p>
          <a:p>
            <a:pPr>
              <a:spcBef>
                <a:spcPts val="14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Each IDI was approximately 60 minutes in length.</a:t>
            </a:r>
          </a:p>
          <a:p>
            <a:pPr>
              <a:spcBef>
                <a:spcPts val="14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Participants included:</a:t>
            </a:r>
          </a:p>
          <a:p>
            <a:pPr marL="920750" lvl="1" indent="-463550">
              <a:spcBef>
                <a:spcPts val="140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Parents of student(s) in 3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-11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grade who attend MA public or charter schools.</a:t>
            </a:r>
          </a:p>
          <a:p>
            <a:pPr marL="920750" lvl="1" indent="-463550">
              <a:spcBef>
                <a:spcPts val="140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 mix of gender, race/ethnicity, locality, child grade level, and household income.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86DA-0294-407C-9826-B9A9D8114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51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27312" y="4389399"/>
            <a:ext cx="5100214" cy="4158377"/>
          </a:xfrm>
          <a:prstGeom prst="rect">
            <a:avLst/>
          </a:prstGeom>
        </p:spPr>
        <p:txBody>
          <a:bodyPr spcFirstLastPara="1" wrap="square" lIns="92519" tIns="46247" rIns="92519" bIns="46247" anchor="t" anchorCtr="0">
            <a:noAutofit/>
          </a:bodyPr>
          <a:lstStyle/>
          <a:p>
            <a:endParaRPr dirty="0"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61088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600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86DA-0294-407C-9826-B9A9D8114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28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86DA-0294-407C-9826-B9A9D8114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0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86DA-0294-407C-9826-B9A9D8114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0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6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29347" y="3373337"/>
            <a:ext cx="7437707" cy="2761255"/>
          </a:xfrm>
          <a:prstGeom prst="rect">
            <a:avLst/>
          </a:prstGeom>
          <a:noFill/>
          <a:ln>
            <a:noFill/>
          </a:ln>
        </p:spPr>
        <p:txBody>
          <a:bodyPr wrap="square" lIns="47450" tIns="23725" rIns="47450" bIns="23725" anchor="t" anchorCtr="0">
            <a:noAutofit/>
          </a:bodyPr>
          <a:lstStyle/>
          <a:p>
            <a:pPr marL="185738" marR="3081" lvl="0" indent="0" algn="l" defTabSz="914400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addition to affiliates of our national </a:t>
            </a: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and other leaders here today, we’ve reached out to: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1647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Chinatown Neighborhood Center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Boston’s Higher Ground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School Finder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Promise (Boston University)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Parent Leadership Action Network (C-PLAN)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Teacher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House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Parents United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Profit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Phenomenal Moms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Latina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Plus Massachusetts</a:t>
            </a:r>
          </a:p>
          <a:p>
            <a:pPr marL="471488" marR="3081" lvl="0" indent="-285750">
              <a:lnSpc>
                <a:spcPct val="102000"/>
              </a:lnSpc>
              <a:spcBef>
                <a:spcPts val="33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6" dirty="0">
                <a:solidFill>
                  <a:srgbClr val="13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 Collaborative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97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07153" y="4317441"/>
            <a:ext cx="4989340" cy="4090207"/>
          </a:xfrm>
          <a:prstGeom prst="rect">
            <a:avLst/>
          </a:prstGeom>
        </p:spPr>
        <p:txBody>
          <a:bodyPr spcFirstLastPara="1" wrap="square" lIns="90794" tIns="45385" rIns="90794" bIns="45385" anchor="t" anchorCtr="0">
            <a:noAutofit/>
          </a:bodyPr>
          <a:lstStyle/>
          <a:p>
            <a:endParaRPr dirty="0"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1038"/>
            <a:ext cx="6061075" cy="3409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1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Parents: Q25: When it comes to each of the areas listed below, is your child achieving…?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5C8DE-96A7-4142-97E6-5BB3C0ABC9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90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5C8DE-96A7-4142-97E6-5BB3C0ABC9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68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86DA-0294-407C-9826-B9A9D8114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70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background.png" descr="blue_background.png">
            <a:extLst>
              <a:ext uri="{FF2B5EF4-FFF2-40B4-BE49-F238E27FC236}">
                <a16:creationId xmlns:a16="http://schemas.microsoft.com/office/drawing/2014/main" id="{B21D3274-CD45-F741-BFFB-6C877C6AC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rcRect b="23716"/>
          <a:stretch>
            <a:fillRect/>
          </a:stretch>
        </p:blipFill>
        <p:spPr>
          <a:xfrm>
            <a:off x="0" y="0"/>
            <a:ext cx="121896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4472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C4BAF-17F4-AC41-AC29-440F7ED83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484" y="2290353"/>
            <a:ext cx="6650275" cy="1271861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C2BDC-79FE-0D4A-8F68-C4370A47B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484" y="3654290"/>
            <a:ext cx="6650275" cy="931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F6A76E19-97F2-6040-9E76-800413F9A05F}"/>
              </a:ext>
            </a:extLst>
          </p:cNvPr>
          <p:cNvGrpSpPr/>
          <p:nvPr userDrawn="1"/>
        </p:nvGrpSpPr>
        <p:grpSpPr>
          <a:xfrm>
            <a:off x="834484" y="0"/>
            <a:ext cx="1951920" cy="2135192"/>
            <a:chOff x="0" y="0"/>
            <a:chExt cx="3903839" cy="4270382"/>
          </a:xfrm>
        </p:grpSpPr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BA917937-D4C8-6B47-8CB9-5FDDEF8F8822}"/>
                </a:ext>
              </a:extLst>
            </p:cNvPr>
            <p:cNvSpPr/>
            <p:nvPr/>
          </p:nvSpPr>
          <p:spPr>
            <a:xfrm>
              <a:off x="0" y="0"/>
              <a:ext cx="3903840" cy="427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" y="0"/>
                  </a:moveTo>
                  <a:lnTo>
                    <a:pt x="21600" y="0"/>
                  </a:lnTo>
                  <a:lnTo>
                    <a:pt x="21600" y="17920"/>
                  </a:lnTo>
                  <a:lnTo>
                    <a:pt x="0" y="2160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016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l" defTabSz="389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LH-Logo.png" descr="LH-Logo.png">
              <a:extLst>
                <a:ext uri="{FF2B5EF4-FFF2-40B4-BE49-F238E27FC236}">
                  <a16:creationId xmlns:a16="http://schemas.microsoft.com/office/drawing/2014/main" id="{D83F1AED-A9E7-6147-85DA-E13DDECFB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281" y="613049"/>
              <a:ext cx="3141277" cy="2591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" name="Asset 30.png" descr="Asset 30.png">
            <a:extLst>
              <a:ext uri="{FF2B5EF4-FFF2-40B4-BE49-F238E27FC236}">
                <a16:creationId xmlns:a16="http://schemas.microsoft.com/office/drawing/2014/main" id="{3DF6326B-ACC1-D34F-8C3D-20C320DC9C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rcRect t="43" b="43"/>
          <a:stretch>
            <a:fillRect/>
          </a:stretch>
        </p:blipFill>
        <p:spPr>
          <a:xfrm>
            <a:off x="7484759" y="2450969"/>
            <a:ext cx="4228803" cy="397870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638D107-A118-CC46-9FE6-A631C2D5D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4858" y="5220431"/>
            <a:ext cx="3863159" cy="44884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77689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60656-7D4A-4B47-9A9F-9B048B8EA2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7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26" descr="blue_background.png">
            <a:extLst>
              <a:ext uri="{FF2B5EF4-FFF2-40B4-BE49-F238E27FC236}">
                <a16:creationId xmlns:a16="http://schemas.microsoft.com/office/drawing/2014/main" id="{A521F2EF-CA37-524D-B5F5-49D7EA8E996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" t="12560" r="987" b="11865"/>
          <a:stretch/>
        </p:blipFill>
        <p:spPr>
          <a:xfrm>
            <a:off x="0" y="-1"/>
            <a:ext cx="12192000" cy="6863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0303F4F8-5A37-2144-87FA-5B7315CEE952}"/>
              </a:ext>
            </a:extLst>
          </p:cNvPr>
          <p:cNvGrpSpPr/>
          <p:nvPr userDrawn="1"/>
        </p:nvGrpSpPr>
        <p:grpSpPr>
          <a:xfrm>
            <a:off x="834485" y="0"/>
            <a:ext cx="2384965" cy="2695575"/>
            <a:chOff x="0" y="0"/>
            <a:chExt cx="3903839" cy="4270382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07EBC9F8-0695-FA42-926F-4184FE4D35F1}"/>
                </a:ext>
              </a:extLst>
            </p:cNvPr>
            <p:cNvSpPr/>
            <p:nvPr/>
          </p:nvSpPr>
          <p:spPr>
            <a:xfrm>
              <a:off x="0" y="0"/>
              <a:ext cx="3903840" cy="427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" y="0"/>
                  </a:moveTo>
                  <a:lnTo>
                    <a:pt x="21600" y="0"/>
                  </a:lnTo>
                  <a:lnTo>
                    <a:pt x="21600" y="17920"/>
                  </a:lnTo>
                  <a:lnTo>
                    <a:pt x="0" y="2160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016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92100"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pic>
          <p:nvPicPr>
            <p:cNvPr id="8" name="LH-Logo.png" descr="LH-Logo.png">
              <a:extLst>
                <a:ext uri="{FF2B5EF4-FFF2-40B4-BE49-F238E27FC236}">
                  <a16:creationId xmlns:a16="http://schemas.microsoft.com/office/drawing/2014/main" id="{3DDA55F4-8579-A64E-8F5C-97D3FB67A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281" y="613049"/>
              <a:ext cx="3141277" cy="2591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830485-9995-7143-959F-176FD436A051}"/>
              </a:ext>
            </a:extLst>
          </p:cNvPr>
          <p:cNvSpPr txBox="1"/>
          <p:nvPr userDrawn="1"/>
        </p:nvSpPr>
        <p:spPr>
          <a:xfrm>
            <a:off x="5913120" y="1026162"/>
            <a:ext cx="495808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0BDEE4-FA72-A54E-B83C-878F5A85D73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13437" y="2082800"/>
            <a:ext cx="5516563" cy="3475038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Position Title</a:t>
            </a:r>
          </a:p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26809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60656-7D4A-4B47-9A9F-9B048B8EA2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2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background.png" descr="blue_background.png">
            <a:extLst>
              <a:ext uri="{FF2B5EF4-FFF2-40B4-BE49-F238E27FC236}">
                <a16:creationId xmlns:a16="http://schemas.microsoft.com/office/drawing/2014/main" id="{B21D3274-CD45-F741-BFFB-6C877C6AC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rcRect b="23716"/>
          <a:stretch>
            <a:fillRect/>
          </a:stretch>
        </p:blipFill>
        <p:spPr>
          <a:xfrm>
            <a:off x="0" y="0"/>
            <a:ext cx="121896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4472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C4BAF-17F4-AC41-AC29-440F7ED83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484" y="2290353"/>
            <a:ext cx="6650275" cy="1271861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483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60656-7D4A-4B47-9A9F-9B048B8EA2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28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14470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98989"/>
                </a:solidFill>
                <a:latin typeface="Proxima Nova"/>
                <a:cs typeface="Proxima Nova"/>
              </a:defRPr>
            </a:lvl1pPr>
          </a:lstStyle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>
                <a:tab pos="3174365" algn="l"/>
              </a:tabLst>
              <a:defRPr/>
            </a:pP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L</a:t>
            </a:r>
            <a:r>
              <a:rPr kumimoji="0" sz="600" b="1" i="0" u="none" strike="noStrike" kern="1200" cap="none" spc="-5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E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A</a:t>
            </a:r>
            <a:r>
              <a:rPr kumimoji="0" sz="600" b="1" i="0" u="none" strike="noStrike" kern="1200" cap="none" spc="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R</a:t>
            </a:r>
            <a:r>
              <a:rPr kumimoji="0" sz="600" b="1" i="0" u="none" strike="noStrike" kern="1200" cap="none" spc="-4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N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I</a:t>
            </a:r>
            <a:r>
              <a:rPr kumimoji="0" sz="600" b="1" i="0" u="none" strike="noStrike" kern="1200" cap="none" spc="-4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G </a:t>
            </a:r>
            <a:r>
              <a:rPr kumimoji="0" sz="600" b="1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 </a:t>
            </a:r>
            <a:r>
              <a:rPr kumimoji="0" sz="600" b="1" i="0" u="none" strike="noStrike" kern="1200" cap="none" spc="-4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H</a:t>
            </a:r>
            <a:r>
              <a:rPr kumimoji="0" sz="600" b="1" i="0" u="none" strike="noStrike" kern="1200" cap="none" spc="-5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E</a:t>
            </a:r>
            <a:r>
              <a:rPr kumimoji="0" sz="600" b="1" i="0" u="none" strike="noStrike" kern="1200" cap="none" spc="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R</a:t>
            </a:r>
            <a:r>
              <a:rPr kumimoji="0" sz="600" b="1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O</a:t>
            </a:r>
            <a:r>
              <a:rPr kumimoji="0" sz="600" b="1" i="0" u="none" strike="noStrike" kern="1200" cap="none" spc="-5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E</a:t>
            </a:r>
            <a:r>
              <a:rPr kumimoji="0" sz="600" b="1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S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: </a:t>
            </a:r>
            <a:r>
              <a:rPr kumimoji="0" sz="600" b="1" i="0" u="none" strike="noStrike" kern="1200" cap="none" spc="-6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5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C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MM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UN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IT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Y</a:t>
            </a:r>
            <a:r>
              <a:rPr kumimoji="0" sz="600" b="0" i="0" u="none" strike="noStrike" kern="1200" cap="none" spc="6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C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V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E</a:t>
            </a:r>
            <a:r>
              <a:rPr kumimoji="0" sz="600" b="0" i="0" u="none" strike="noStrike" kern="1200" cap="none" spc="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R</a:t>
            </a:r>
            <a:r>
              <a:rPr kumimoji="0" sz="600" b="0" i="0" u="none" strike="noStrike" kern="1200" cap="none" spc="4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S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TI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M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G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L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E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D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E</a:t>
            </a:r>
            <a:r>
              <a:rPr kumimoji="0" sz="600" b="0" i="0" u="none" strike="noStrike" kern="1200" cap="none" spc="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R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S </a:t>
            </a:r>
            <a:r>
              <a:rPr kumimoji="0" sz="600" b="0" i="0" u="none" strike="noStrike" kern="1200" cap="none" spc="-6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I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E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D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U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C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TI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	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•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898989"/>
                </a:solidFill>
                <a:latin typeface="Proxima Nova"/>
                <a:cs typeface="Proxima Nova"/>
              </a:defRPr>
            </a:lvl1pPr>
          </a:lstStyle>
          <a:p>
            <a:pPr marL="25400" marR="0" lvl="0" indent="0" algn="l" defTabSz="4572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5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pPr marL="254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5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roxima Nov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769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14470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98989"/>
                </a:solidFill>
                <a:latin typeface="Proxima Nova"/>
                <a:cs typeface="Proxima Nova"/>
              </a:defRPr>
            </a:lvl1pPr>
          </a:lstStyle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>
                <a:tab pos="3174365" algn="l"/>
              </a:tabLst>
              <a:defRPr/>
            </a:pP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L</a:t>
            </a:r>
            <a:r>
              <a:rPr kumimoji="0" sz="600" b="1" i="0" u="none" strike="noStrike" kern="1200" cap="none" spc="-5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E</a:t>
            </a:r>
            <a:r>
              <a:rPr kumimoji="0" sz="600" b="1" i="0" u="none" strike="noStrike" kern="1200" cap="none" spc="-1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A</a:t>
            </a:r>
            <a:r>
              <a:rPr kumimoji="0" sz="600" b="1" i="0" u="none" strike="noStrike" kern="1200" cap="none" spc="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R</a:t>
            </a:r>
            <a:r>
              <a:rPr kumimoji="0" sz="600" b="1" i="0" u="none" strike="noStrike" kern="1200" cap="none" spc="-4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N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I</a:t>
            </a:r>
            <a:r>
              <a:rPr kumimoji="0" sz="600" b="1" i="0" u="none" strike="noStrike" kern="1200" cap="none" spc="-4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G </a:t>
            </a:r>
            <a:r>
              <a:rPr kumimoji="0" sz="600" b="1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 </a:t>
            </a:r>
            <a:r>
              <a:rPr kumimoji="0" sz="600" b="1" i="0" u="none" strike="noStrike" kern="1200" cap="none" spc="-4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H</a:t>
            </a:r>
            <a:r>
              <a:rPr kumimoji="0" sz="600" b="1" i="0" u="none" strike="noStrike" kern="1200" cap="none" spc="-5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E</a:t>
            </a:r>
            <a:r>
              <a:rPr kumimoji="0" sz="600" b="1" i="0" u="none" strike="noStrike" kern="1200" cap="none" spc="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R</a:t>
            </a:r>
            <a:r>
              <a:rPr kumimoji="0" sz="600" b="1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O</a:t>
            </a:r>
            <a:r>
              <a:rPr kumimoji="0" sz="600" b="1" i="0" u="none" strike="noStrike" kern="1200" cap="none" spc="-5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E</a:t>
            </a:r>
            <a:r>
              <a:rPr kumimoji="0" sz="600" b="1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S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: </a:t>
            </a:r>
            <a:r>
              <a:rPr kumimoji="0" sz="600" b="1" i="0" u="none" strike="noStrike" kern="1200" cap="none" spc="-6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5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C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MM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UN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IT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Y</a:t>
            </a:r>
            <a:r>
              <a:rPr kumimoji="0" sz="600" b="0" i="0" u="none" strike="noStrike" kern="1200" cap="none" spc="6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C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V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E</a:t>
            </a:r>
            <a:r>
              <a:rPr kumimoji="0" sz="600" b="0" i="0" u="none" strike="noStrike" kern="1200" cap="none" spc="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R</a:t>
            </a:r>
            <a:r>
              <a:rPr kumimoji="0" sz="600" b="0" i="0" u="none" strike="noStrike" kern="1200" cap="none" spc="4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S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TI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M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G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L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E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D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E</a:t>
            </a:r>
            <a:r>
              <a:rPr kumimoji="0" sz="600" b="0" i="0" u="none" strike="noStrike" kern="1200" cap="none" spc="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R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S </a:t>
            </a:r>
            <a:r>
              <a:rPr kumimoji="0" sz="600" b="0" i="0" u="none" strike="noStrike" kern="1200" cap="none" spc="-6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I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</a:t>
            </a:r>
            <a:r>
              <a:rPr kumimoji="0" sz="600" b="0" i="0" u="none" strike="noStrike" kern="1200" cap="none" spc="1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 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E</a:t>
            </a:r>
            <a:r>
              <a:rPr kumimoji="0" sz="600" b="0" i="0" u="none" strike="noStrike" kern="1200" cap="none" spc="-2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D</a:t>
            </a:r>
            <a:r>
              <a:rPr kumimoji="0" sz="600" b="0" i="0" u="none" strike="noStrike" kern="1200" cap="none" spc="-2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U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C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A</a:t>
            </a:r>
            <a:r>
              <a:rPr kumimoji="0" sz="600" b="0" i="0" u="none" strike="noStrike" kern="1200" cap="none" spc="-4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TI</a:t>
            </a:r>
            <a:r>
              <a:rPr kumimoji="0" sz="600" b="0" i="0" u="none" strike="noStrike" kern="1200" cap="none" spc="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O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t>N	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  <a:cs typeface="Proxima Nova"/>
              </a:rPr>
              <a:t>•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898989"/>
                </a:solidFill>
                <a:latin typeface="Proxima Nova"/>
                <a:cs typeface="Proxima Nova"/>
              </a:defRPr>
            </a:lvl1pPr>
          </a:lstStyle>
          <a:p>
            <a:pPr marL="25400" marR="0" lvl="0" indent="0" algn="l" defTabSz="4572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5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Proxima Nova"/>
                <a:ea typeface="+mn-ea"/>
              </a:rPr>
              <a:pPr marL="254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5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Proxima Nov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91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60656-7D4A-4B47-9A9F-9B048B8EA2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93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60656-7D4A-4B47-9A9F-9B048B8EA2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28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60656-7D4A-4B47-9A9F-9B048B8EA2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58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5" b="0" i="0">
                <a:solidFill>
                  <a:srgbClr val="1344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393939"/>
                </a:solidFill>
                <a:latin typeface="Arial"/>
                <a:cs typeface="Arial"/>
              </a:defRPr>
            </a:lvl1pPr>
          </a:lstStyle>
          <a:p>
            <a:pPr marL="7701" marR="0" lvl="0" indent="0" algn="ctr" defTabSz="457200" rtl="0" eaLnBrk="1" fontAlgn="auto" latinLnBrk="0" hangingPunct="1">
              <a:lnSpc>
                <a:spcPts val="6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" b="1" i="0" u="none" strike="noStrike" kern="1200" cap="none" spc="15" normalizeH="0" baseline="0" noProof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HEROES: </a:t>
            </a:r>
            <a:r>
              <a:rPr kumimoji="0" lang="en-US" sz="576" b="0" i="0" u="none" strike="noStrike" kern="1200" cap="none" spc="18" normalizeH="0" baseline="0" noProof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</a:t>
            </a:r>
            <a:r>
              <a:rPr kumimoji="0" lang="en-US" sz="576" b="0" i="0" u="none" strike="noStrike" kern="1200" cap="none" spc="136" normalizeH="0" baseline="0" noProof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576" b="0" i="0" u="none" strike="noStrike" kern="1200" cap="none" spc="18" normalizeH="0" baseline="0" noProof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OVERVIEW</a:t>
            </a:r>
            <a:endParaRPr kumimoji="0" lang="en-US" sz="576" b="0" i="0" u="none" strike="noStrike" kern="1200" cap="none" spc="18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63F31-156C-A346-8FAF-362B0ACBB88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393939"/>
                </a:solidFill>
                <a:latin typeface="Arial"/>
                <a:cs typeface="Arial"/>
              </a:defRPr>
            </a:lvl1pPr>
          </a:lstStyle>
          <a:p>
            <a:pPr marL="15403" marR="0" lvl="0" indent="0" algn="r" defTabSz="457200" rtl="0" eaLnBrk="1" fontAlgn="auto" latinLnBrk="0" hangingPunct="1">
              <a:lnSpc>
                <a:spcPts val="6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576" b="0" i="0" u="none" strike="noStrike" kern="1200" cap="none" spc="9" normalizeH="0" baseline="0" noProof="0" smtClean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5403" marR="0" lvl="0" indent="0" algn="r" defTabSz="457200" rtl="0" eaLnBrk="1" fontAlgn="auto" latinLnBrk="0" hangingPunct="1">
                <a:lnSpc>
                  <a:spcPts val="6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76" b="0" i="0" u="none" strike="noStrike" kern="1200" cap="none" spc="9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12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background.png" descr="blue_background.png">
            <a:extLst>
              <a:ext uri="{FF2B5EF4-FFF2-40B4-BE49-F238E27FC236}">
                <a16:creationId xmlns:a16="http://schemas.microsoft.com/office/drawing/2014/main" id="{B21D3274-CD45-F741-BFFB-6C877C6AC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rcRect b="23716"/>
          <a:stretch>
            <a:fillRect/>
          </a:stretch>
        </p:blipFill>
        <p:spPr>
          <a:xfrm>
            <a:off x="0" y="0"/>
            <a:ext cx="121896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4472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C4BAF-17F4-AC41-AC29-440F7ED83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484" y="2290353"/>
            <a:ext cx="6650275" cy="1271861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53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08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R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"/>
          <p:cNvGrpSpPr/>
          <p:nvPr/>
        </p:nvGrpSpPr>
        <p:grpSpPr>
          <a:xfrm>
            <a:off x="-51834" y="0"/>
            <a:ext cx="7279927" cy="6858000"/>
            <a:chOff x="0" y="0"/>
            <a:chExt cx="25024745" cy="32384999"/>
          </a:xfrm>
        </p:grpSpPr>
        <p:pic>
          <p:nvPicPr>
            <p:cNvPr id="58" name="BALH_blue_background.png" descr="BALH_blue_backgroun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0238"/>
            <a:stretch>
              <a:fillRect/>
            </a:stretch>
          </p:blipFill>
          <p:spPr>
            <a:xfrm>
              <a:off x="0" y="15739162"/>
              <a:ext cx="25024746" cy="1407643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59" name="BALH_blue_background.png" descr="BALH_blue_backgroun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0238"/>
            <a:stretch>
              <a:fillRect/>
            </a:stretch>
          </p:blipFill>
          <p:spPr>
            <a:xfrm>
              <a:off x="0" y="0"/>
              <a:ext cx="25024746" cy="1407643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60" name="BALH_blue_background.png" descr="BALH_blue_backgroun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0238"/>
            <a:stretch>
              <a:fillRect/>
            </a:stretch>
          </p:blipFill>
          <p:spPr>
            <a:xfrm>
              <a:off x="-1" y="7860115"/>
              <a:ext cx="25024747" cy="140764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61" name="BALH_blue_background.png" descr="BALH_blue_backgroun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50136"/>
            <a:stretch>
              <a:fillRect/>
            </a:stretch>
          </p:blipFill>
          <p:spPr>
            <a:xfrm>
              <a:off x="0" y="23585060"/>
              <a:ext cx="25024746" cy="879994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63" name="BALH_blue_background.png" descr="BALH_blue_background.png"/>
          <p:cNvPicPr>
            <a:picLocks noChangeAspect="1"/>
          </p:cNvPicPr>
          <p:nvPr/>
        </p:nvPicPr>
        <p:blipFill rotWithShape="1">
          <a:blip r:embed="rId2">
            <a:extLst/>
          </a:blip>
          <a:srcRect r="712" b="20238"/>
          <a:stretch/>
        </p:blipFill>
        <p:spPr>
          <a:xfrm>
            <a:off x="4963909" y="3332999"/>
            <a:ext cx="7228092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64" name="BALH_blue_background.png" descr="BALH_blue_background.png"/>
          <p:cNvPicPr>
            <a:picLocks noChangeAspect="1"/>
          </p:cNvPicPr>
          <p:nvPr/>
        </p:nvPicPr>
        <p:blipFill rotWithShape="1">
          <a:blip r:embed="rId2">
            <a:extLst/>
          </a:blip>
          <a:srcRect r="713" b="20238"/>
          <a:stretch/>
        </p:blipFill>
        <p:spPr>
          <a:xfrm>
            <a:off x="4963909" y="0"/>
            <a:ext cx="7228092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65" name="BALH_blue_background.png" descr="BALH_blue_background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r="712" b="20238"/>
          <a:stretch/>
        </p:blipFill>
        <p:spPr>
          <a:xfrm>
            <a:off x="4963909" y="1664495"/>
            <a:ext cx="7228092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66" name="BALH_blue_background.png" descr="BALH_blue_background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r="712" b="50136"/>
          <a:stretch/>
        </p:blipFill>
        <p:spPr>
          <a:xfrm>
            <a:off x="4963909" y="4994484"/>
            <a:ext cx="7228092" cy="1863517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8345320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1/16/2019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7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/>
        </p:nvGrpSpPr>
        <p:grpSpPr>
          <a:xfrm>
            <a:off x="0" y="0"/>
            <a:ext cx="7279920" cy="7053062"/>
            <a:chOff x="0" y="0"/>
            <a:chExt cx="25024722" cy="33306125"/>
          </a:xfrm>
        </p:grpSpPr>
        <p:pic>
          <p:nvPicPr>
            <p:cNvPr id="2" name="blue_background.png" descr="blue_background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1865" b="11865"/>
            <a:stretch>
              <a:fillRect/>
            </a:stretch>
          </p:blipFill>
          <p:spPr>
            <a:xfrm>
              <a:off x="-1" y="0"/>
              <a:ext cx="25024724" cy="1407643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" name="blue_background.png" descr="blue_background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1865" b="11865"/>
            <a:stretch>
              <a:fillRect/>
            </a:stretch>
          </p:blipFill>
          <p:spPr>
            <a:xfrm>
              <a:off x="-1" y="9630021"/>
              <a:ext cx="25024724" cy="140764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4" name="blue_background.png" descr="blue_background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1865" b="11865"/>
            <a:stretch>
              <a:fillRect/>
            </a:stretch>
          </p:blipFill>
          <p:spPr>
            <a:xfrm>
              <a:off x="-1" y="19229691"/>
              <a:ext cx="25024724" cy="140764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6" name="blue_background.png" descr="blue_background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1865" r="17041" b="11865"/>
          <a:stretch/>
        </p:blipFill>
        <p:spPr>
          <a:xfrm>
            <a:off x="6152675" y="0"/>
            <a:ext cx="6039325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7" name="blue_background.png" descr="blue_background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1865" r="17041" b="11865"/>
          <a:stretch/>
        </p:blipFill>
        <p:spPr>
          <a:xfrm>
            <a:off x="6152675" y="2039299"/>
            <a:ext cx="6039325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8" name="blue_background.png" descr="blue_background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1865" r="17041" b="11865"/>
          <a:stretch/>
        </p:blipFill>
        <p:spPr>
          <a:xfrm>
            <a:off x="6152675" y="4072170"/>
            <a:ext cx="6039325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3899223" y="2439251"/>
            <a:ext cx="4393555" cy="10091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3314" tIns="73314" rIns="73314" bIns="7331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3899223" y="3475577"/>
            <a:ext cx="4393555" cy="3454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3314" tIns="73314" rIns="73314" bIns="733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08039" y="4764882"/>
            <a:ext cx="253858" cy="232827"/>
          </a:xfrm>
          <a:prstGeom prst="rect">
            <a:avLst/>
          </a:prstGeom>
          <a:ln w="3175">
            <a:miter lim="400000"/>
          </a:ln>
        </p:spPr>
        <p:txBody>
          <a:bodyPr wrap="none" lIns="73314" tIns="73314" rIns="73314" bIns="73314">
            <a:spAutoFit/>
          </a:bodyPr>
          <a:lstStyle>
            <a:lvl1pPr>
              <a:defRPr sz="55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08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med"/>
  <p:hf sldNum="0" hdr="0" dt="0"/>
  <p:txStyles>
    <p:titleStyle>
      <a:lvl1pPr marL="0" marR="0" indent="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48417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96835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45252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9367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242087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90505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338922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38734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48417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96835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45252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9367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242087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90505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338922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38734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1pPr>
      <a:lvl2pPr marL="0" marR="0" indent="48417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2pPr>
      <a:lvl3pPr marL="0" marR="0" indent="96835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3pPr>
      <a:lvl4pPr marL="0" marR="0" indent="145252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4pPr>
      <a:lvl5pPr marL="0" marR="0" indent="193670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5pPr>
      <a:lvl6pPr marL="0" marR="0" indent="242087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6pPr>
      <a:lvl7pPr marL="0" marR="0" indent="290505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7pPr>
      <a:lvl8pPr marL="0" marR="0" indent="338922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8pPr>
      <a:lvl9pPr marL="0" marR="0" indent="387340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/>
        </p:nvGrpSpPr>
        <p:grpSpPr>
          <a:xfrm>
            <a:off x="0" y="0"/>
            <a:ext cx="7279920" cy="7053062"/>
            <a:chOff x="0" y="0"/>
            <a:chExt cx="25024722" cy="33306125"/>
          </a:xfrm>
        </p:grpSpPr>
        <p:pic>
          <p:nvPicPr>
            <p:cNvPr id="2" name="blue_background.png" descr="blue_background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1865" b="11865"/>
            <a:stretch>
              <a:fillRect/>
            </a:stretch>
          </p:blipFill>
          <p:spPr>
            <a:xfrm>
              <a:off x="-1" y="0"/>
              <a:ext cx="25024724" cy="1407643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" name="blue_background.png" descr="blue_background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1865" b="11865"/>
            <a:stretch>
              <a:fillRect/>
            </a:stretch>
          </p:blipFill>
          <p:spPr>
            <a:xfrm>
              <a:off x="-1" y="9630021"/>
              <a:ext cx="25024724" cy="140764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4" name="blue_background.png" descr="blue_background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1865" b="11865"/>
            <a:stretch>
              <a:fillRect/>
            </a:stretch>
          </p:blipFill>
          <p:spPr>
            <a:xfrm>
              <a:off x="-1" y="19229691"/>
              <a:ext cx="25024724" cy="140764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6" name="blue_background.png" descr="blue_background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1865" r="17041" b="11865"/>
          <a:stretch/>
        </p:blipFill>
        <p:spPr>
          <a:xfrm>
            <a:off x="6152675" y="0"/>
            <a:ext cx="6039325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7" name="blue_background.png" descr="blue_background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1865" r="17041" b="11865"/>
          <a:stretch/>
        </p:blipFill>
        <p:spPr>
          <a:xfrm>
            <a:off x="6152675" y="2039299"/>
            <a:ext cx="6039325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8" name="blue_background.png" descr="blue_background.png"/>
          <p:cNvPicPr>
            <a:picLocks noChangeAspect="1"/>
          </p:cNvPicPr>
          <p:nvPr/>
        </p:nvPicPr>
        <p:blipFill rotWithShape="1">
          <a:blip r:embed="rId3">
            <a:extLst/>
          </a:blip>
          <a:srcRect t="11865" r="17041" b="11865"/>
          <a:stretch/>
        </p:blipFill>
        <p:spPr>
          <a:xfrm>
            <a:off x="6152675" y="4072170"/>
            <a:ext cx="6039325" cy="2980892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3899223" y="2439251"/>
            <a:ext cx="4393555" cy="10091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3314" tIns="73314" rIns="73314" bIns="7331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3899223" y="3475577"/>
            <a:ext cx="4393555" cy="3454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3314" tIns="73314" rIns="73314" bIns="733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08039" y="4764882"/>
            <a:ext cx="253858" cy="232827"/>
          </a:xfrm>
          <a:prstGeom prst="rect">
            <a:avLst/>
          </a:prstGeom>
          <a:ln w="3175">
            <a:miter lim="400000"/>
          </a:ln>
        </p:spPr>
        <p:txBody>
          <a:bodyPr wrap="none" lIns="73314" tIns="73314" rIns="73314" bIns="73314">
            <a:spAutoFit/>
          </a:bodyPr>
          <a:lstStyle>
            <a:lvl1pPr>
              <a:defRPr sz="551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7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hf sldNum="0" hdr="0" dt="0"/>
  <p:txStyles>
    <p:titleStyle>
      <a:lvl1pPr marL="0" marR="0" indent="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48417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96835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45252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9367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242087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90505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338922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38734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48417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96835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45252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9367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242087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90505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338922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387340" algn="ctr" defTabSz="4108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1pPr>
      <a:lvl2pPr marL="0" marR="0" indent="48417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2pPr>
      <a:lvl3pPr marL="0" marR="0" indent="96835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3pPr>
      <a:lvl4pPr marL="0" marR="0" indent="145252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4pPr>
      <a:lvl5pPr marL="0" marR="0" indent="193670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5pPr>
      <a:lvl6pPr marL="0" marR="0" indent="242087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6pPr>
      <a:lvl7pPr marL="0" marR="0" indent="290505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7pPr>
      <a:lvl8pPr marL="0" marR="0" indent="338922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8pPr>
      <a:lvl9pPr marL="0" marR="0" indent="387340" algn="ctr" defTabSz="41083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3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480300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56200" y="0"/>
            <a:ext cx="7035800" cy="120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576" y="-11240"/>
            <a:ext cx="10174847" cy="1069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7898" y="1299971"/>
            <a:ext cx="5630545" cy="196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14470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63476" y="6461773"/>
            <a:ext cx="3215004" cy="135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98989"/>
                </a:solidFill>
                <a:latin typeface="Proxima Nova"/>
                <a:cs typeface="Proxima Nov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3174365" algn="l"/>
              </a:tabLst>
            </a:pPr>
            <a:r>
              <a:rPr b="1" spc="-15" dirty="0">
                <a:latin typeface="Proxima Nova"/>
                <a:cs typeface="Proxima Nova"/>
              </a:rPr>
              <a:t>L</a:t>
            </a:r>
            <a:r>
              <a:rPr b="1" spc="-50" dirty="0">
                <a:latin typeface="Proxima Nova"/>
                <a:cs typeface="Proxima Nova"/>
              </a:rPr>
              <a:t>E</a:t>
            </a:r>
            <a:r>
              <a:rPr b="1" spc="-15" dirty="0">
                <a:latin typeface="Proxima Nova"/>
                <a:cs typeface="Proxima Nova"/>
              </a:rPr>
              <a:t>A</a:t>
            </a:r>
            <a:r>
              <a:rPr b="1" spc="5" dirty="0">
                <a:latin typeface="Proxima Nova"/>
                <a:cs typeface="Proxima Nova"/>
              </a:rPr>
              <a:t>R</a:t>
            </a:r>
            <a:r>
              <a:rPr b="1" spc="-40" dirty="0">
                <a:latin typeface="Proxima Nova"/>
                <a:cs typeface="Proxima Nova"/>
              </a:rPr>
              <a:t>N</a:t>
            </a:r>
            <a:r>
              <a:rPr b="1" spc="30" dirty="0">
                <a:latin typeface="Proxima Nova"/>
                <a:cs typeface="Proxima Nova"/>
              </a:rPr>
              <a:t>I</a:t>
            </a:r>
            <a:r>
              <a:rPr b="1" spc="-40" dirty="0">
                <a:latin typeface="Proxima Nova"/>
                <a:cs typeface="Proxima Nova"/>
              </a:rPr>
              <a:t>N</a:t>
            </a:r>
            <a:r>
              <a:rPr b="1" dirty="0">
                <a:latin typeface="Proxima Nova"/>
                <a:cs typeface="Proxima Nova"/>
              </a:rPr>
              <a:t>G </a:t>
            </a:r>
            <a:r>
              <a:rPr b="1" spc="-45" dirty="0">
                <a:latin typeface="Proxima Nova"/>
                <a:cs typeface="Proxima Nova"/>
              </a:rPr>
              <a:t> </a:t>
            </a:r>
            <a:r>
              <a:rPr b="1" spc="-40" dirty="0">
                <a:latin typeface="Proxima Nova"/>
                <a:cs typeface="Proxima Nova"/>
              </a:rPr>
              <a:t>H</a:t>
            </a:r>
            <a:r>
              <a:rPr b="1" spc="-50" dirty="0">
                <a:latin typeface="Proxima Nova"/>
                <a:cs typeface="Proxima Nova"/>
              </a:rPr>
              <a:t>E</a:t>
            </a:r>
            <a:r>
              <a:rPr b="1" spc="5" dirty="0">
                <a:latin typeface="Proxima Nova"/>
                <a:cs typeface="Proxima Nova"/>
              </a:rPr>
              <a:t>R</a:t>
            </a:r>
            <a:r>
              <a:rPr b="1" spc="35" dirty="0">
                <a:latin typeface="Proxima Nova"/>
                <a:cs typeface="Proxima Nova"/>
              </a:rPr>
              <a:t>O</a:t>
            </a:r>
            <a:r>
              <a:rPr b="1" spc="-50" dirty="0">
                <a:latin typeface="Proxima Nova"/>
                <a:cs typeface="Proxima Nova"/>
              </a:rPr>
              <a:t>E</a:t>
            </a:r>
            <a:r>
              <a:rPr b="1" spc="35" dirty="0">
                <a:latin typeface="Proxima Nova"/>
                <a:cs typeface="Proxima Nova"/>
              </a:rPr>
              <a:t>S</a:t>
            </a:r>
            <a:r>
              <a:rPr b="1" dirty="0">
                <a:latin typeface="Proxima Nova"/>
                <a:cs typeface="Proxima Nova"/>
              </a:rPr>
              <a:t>: </a:t>
            </a:r>
            <a:r>
              <a:rPr b="1" spc="-65" dirty="0">
                <a:latin typeface="Proxima Nova"/>
                <a:cs typeface="Proxima Nova"/>
              </a:rPr>
              <a:t> </a:t>
            </a:r>
            <a:r>
              <a:rPr dirty="0"/>
              <a:t>A</a:t>
            </a:r>
            <a:r>
              <a:rPr spc="50" dirty="0"/>
              <a:t> </a:t>
            </a:r>
            <a:r>
              <a:rPr spc="-10" dirty="0"/>
              <a:t>C</a:t>
            </a:r>
            <a:r>
              <a:rPr spc="35" dirty="0"/>
              <a:t>O</a:t>
            </a:r>
            <a:r>
              <a:rPr spc="5" dirty="0"/>
              <a:t>MM</a:t>
            </a:r>
            <a:r>
              <a:rPr spc="-25" dirty="0"/>
              <a:t>UN</a:t>
            </a:r>
            <a:r>
              <a:rPr spc="-45" dirty="0"/>
              <a:t>IT</a:t>
            </a:r>
            <a:r>
              <a:rPr dirty="0"/>
              <a:t>Y</a:t>
            </a:r>
            <a:r>
              <a:rPr spc="60" dirty="0"/>
              <a:t> </a:t>
            </a:r>
            <a:r>
              <a:rPr spc="-10" dirty="0"/>
              <a:t>C</a:t>
            </a:r>
            <a:r>
              <a:rPr spc="35" dirty="0"/>
              <a:t>O</a:t>
            </a:r>
            <a:r>
              <a:rPr spc="-25" dirty="0"/>
              <a:t>N</a:t>
            </a:r>
            <a:r>
              <a:rPr spc="0" dirty="0"/>
              <a:t>V</a:t>
            </a:r>
            <a:r>
              <a:rPr spc="-45" dirty="0"/>
              <a:t>E</a:t>
            </a:r>
            <a:r>
              <a:rPr spc="25" dirty="0"/>
              <a:t>R</a:t>
            </a:r>
            <a:r>
              <a:rPr spc="40" dirty="0"/>
              <a:t>S</a:t>
            </a:r>
            <a:r>
              <a:rPr spc="0" dirty="0"/>
              <a:t>A</a:t>
            </a:r>
            <a:r>
              <a:rPr spc="-45" dirty="0"/>
              <a:t>TI</a:t>
            </a:r>
            <a:r>
              <a:rPr spc="35" dirty="0"/>
              <a:t>O</a:t>
            </a:r>
            <a:r>
              <a:rPr dirty="0"/>
              <a:t>N</a:t>
            </a:r>
            <a:r>
              <a:rPr spc="15" dirty="0"/>
              <a:t> </a:t>
            </a:r>
            <a:r>
              <a:rPr spc="0" dirty="0"/>
              <a:t>A</a:t>
            </a:r>
            <a:r>
              <a:rPr spc="5" dirty="0"/>
              <a:t>M</a:t>
            </a:r>
            <a:r>
              <a:rPr spc="35" dirty="0"/>
              <a:t>O</a:t>
            </a:r>
            <a:r>
              <a:rPr spc="-25" dirty="0"/>
              <a:t>N</a:t>
            </a:r>
            <a:r>
              <a:rPr dirty="0"/>
              <a:t>G</a:t>
            </a:r>
            <a:r>
              <a:rPr spc="10" dirty="0"/>
              <a:t> </a:t>
            </a:r>
            <a:r>
              <a:rPr dirty="0"/>
              <a:t>L</a:t>
            </a:r>
            <a:r>
              <a:rPr spc="-45" dirty="0"/>
              <a:t>E</a:t>
            </a:r>
            <a:r>
              <a:rPr spc="0" dirty="0"/>
              <a:t>A</a:t>
            </a:r>
            <a:r>
              <a:rPr spc="-20" dirty="0"/>
              <a:t>D</a:t>
            </a:r>
            <a:r>
              <a:rPr spc="-45" dirty="0"/>
              <a:t>E</a:t>
            </a:r>
            <a:r>
              <a:rPr spc="25" dirty="0"/>
              <a:t>R</a:t>
            </a:r>
            <a:r>
              <a:rPr dirty="0"/>
              <a:t>S </a:t>
            </a:r>
            <a:r>
              <a:rPr spc="-65" dirty="0"/>
              <a:t> </a:t>
            </a:r>
            <a:r>
              <a:rPr spc="-45" dirty="0"/>
              <a:t>I</a:t>
            </a:r>
            <a:r>
              <a:rPr dirty="0"/>
              <a:t>N</a:t>
            </a:r>
            <a:r>
              <a:rPr spc="15" dirty="0"/>
              <a:t> </a:t>
            </a:r>
            <a:r>
              <a:rPr spc="-45" dirty="0"/>
              <a:t>E</a:t>
            </a:r>
            <a:r>
              <a:rPr spc="-20" dirty="0"/>
              <a:t>D</a:t>
            </a:r>
            <a:r>
              <a:rPr spc="-25" dirty="0"/>
              <a:t>U</a:t>
            </a:r>
            <a:r>
              <a:rPr spc="-10" dirty="0"/>
              <a:t>C</a:t>
            </a:r>
            <a:r>
              <a:rPr spc="0" dirty="0"/>
              <a:t>A</a:t>
            </a:r>
            <a:r>
              <a:rPr spc="-45" dirty="0"/>
              <a:t>TI</a:t>
            </a:r>
            <a:r>
              <a:rPr spc="35" dirty="0"/>
              <a:t>O</a:t>
            </a:r>
            <a:r>
              <a:rPr dirty="0"/>
              <a:t>N	</a:t>
            </a:r>
            <a:r>
              <a:rPr b="1" dirty="0">
                <a:latin typeface="Proxima Nova"/>
                <a:cs typeface="Proxima Nova"/>
              </a:rPr>
              <a:t>•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65113" y="6483096"/>
            <a:ext cx="128270" cy="11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1" i="0">
                <a:solidFill>
                  <a:srgbClr val="898989"/>
                </a:solidFill>
                <a:latin typeface="Proxima Nova"/>
                <a:cs typeface="Proxima Nova"/>
              </a:defRPr>
            </a:lvl1pPr>
          </a:lstStyle>
          <a:p>
            <a:pPr marL="254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57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480300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56200" y="0"/>
            <a:ext cx="7035800" cy="120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576" y="-11240"/>
            <a:ext cx="10174847" cy="1069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7898" y="1299971"/>
            <a:ext cx="5630545" cy="196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14470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63476" y="6461773"/>
            <a:ext cx="3215004" cy="135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98989"/>
                </a:solidFill>
                <a:latin typeface="Proxima Nova"/>
                <a:cs typeface="Proxima Nov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3174365" algn="l"/>
              </a:tabLst>
            </a:pPr>
            <a:r>
              <a:rPr b="1" spc="-15" dirty="0">
                <a:latin typeface="Proxima Nova"/>
                <a:cs typeface="Proxima Nova"/>
              </a:rPr>
              <a:t>L</a:t>
            </a:r>
            <a:r>
              <a:rPr b="1" spc="-50" dirty="0">
                <a:latin typeface="Proxima Nova"/>
                <a:cs typeface="Proxima Nova"/>
              </a:rPr>
              <a:t>E</a:t>
            </a:r>
            <a:r>
              <a:rPr b="1" spc="-15" dirty="0">
                <a:latin typeface="Proxima Nova"/>
                <a:cs typeface="Proxima Nova"/>
              </a:rPr>
              <a:t>A</a:t>
            </a:r>
            <a:r>
              <a:rPr b="1" spc="5" dirty="0">
                <a:latin typeface="Proxima Nova"/>
                <a:cs typeface="Proxima Nova"/>
              </a:rPr>
              <a:t>R</a:t>
            </a:r>
            <a:r>
              <a:rPr b="1" spc="-40" dirty="0">
                <a:latin typeface="Proxima Nova"/>
                <a:cs typeface="Proxima Nova"/>
              </a:rPr>
              <a:t>N</a:t>
            </a:r>
            <a:r>
              <a:rPr b="1" spc="30" dirty="0">
                <a:latin typeface="Proxima Nova"/>
                <a:cs typeface="Proxima Nova"/>
              </a:rPr>
              <a:t>I</a:t>
            </a:r>
            <a:r>
              <a:rPr b="1" spc="-40" dirty="0">
                <a:latin typeface="Proxima Nova"/>
                <a:cs typeface="Proxima Nova"/>
              </a:rPr>
              <a:t>N</a:t>
            </a:r>
            <a:r>
              <a:rPr b="1" dirty="0">
                <a:latin typeface="Proxima Nova"/>
                <a:cs typeface="Proxima Nova"/>
              </a:rPr>
              <a:t>G </a:t>
            </a:r>
            <a:r>
              <a:rPr b="1" spc="-45" dirty="0">
                <a:latin typeface="Proxima Nova"/>
                <a:cs typeface="Proxima Nova"/>
              </a:rPr>
              <a:t> </a:t>
            </a:r>
            <a:r>
              <a:rPr b="1" spc="-40" dirty="0">
                <a:latin typeface="Proxima Nova"/>
                <a:cs typeface="Proxima Nova"/>
              </a:rPr>
              <a:t>H</a:t>
            </a:r>
            <a:r>
              <a:rPr b="1" spc="-50" dirty="0">
                <a:latin typeface="Proxima Nova"/>
                <a:cs typeface="Proxima Nova"/>
              </a:rPr>
              <a:t>E</a:t>
            </a:r>
            <a:r>
              <a:rPr b="1" spc="5" dirty="0">
                <a:latin typeface="Proxima Nova"/>
                <a:cs typeface="Proxima Nova"/>
              </a:rPr>
              <a:t>R</a:t>
            </a:r>
            <a:r>
              <a:rPr b="1" spc="35" dirty="0">
                <a:latin typeface="Proxima Nova"/>
                <a:cs typeface="Proxima Nova"/>
              </a:rPr>
              <a:t>O</a:t>
            </a:r>
            <a:r>
              <a:rPr b="1" spc="-50" dirty="0">
                <a:latin typeface="Proxima Nova"/>
                <a:cs typeface="Proxima Nova"/>
              </a:rPr>
              <a:t>E</a:t>
            </a:r>
            <a:r>
              <a:rPr b="1" spc="35" dirty="0">
                <a:latin typeface="Proxima Nova"/>
                <a:cs typeface="Proxima Nova"/>
              </a:rPr>
              <a:t>S</a:t>
            </a:r>
            <a:r>
              <a:rPr b="1" dirty="0">
                <a:latin typeface="Proxima Nova"/>
                <a:cs typeface="Proxima Nova"/>
              </a:rPr>
              <a:t>: </a:t>
            </a:r>
            <a:r>
              <a:rPr b="1" spc="-65" dirty="0">
                <a:latin typeface="Proxima Nova"/>
                <a:cs typeface="Proxima Nova"/>
              </a:rPr>
              <a:t> </a:t>
            </a:r>
            <a:r>
              <a:rPr dirty="0"/>
              <a:t>A</a:t>
            </a:r>
            <a:r>
              <a:rPr spc="50" dirty="0"/>
              <a:t> </a:t>
            </a:r>
            <a:r>
              <a:rPr spc="-10" dirty="0"/>
              <a:t>C</a:t>
            </a:r>
            <a:r>
              <a:rPr spc="35" dirty="0"/>
              <a:t>O</a:t>
            </a:r>
            <a:r>
              <a:rPr spc="5" dirty="0"/>
              <a:t>MM</a:t>
            </a:r>
            <a:r>
              <a:rPr spc="-25" dirty="0"/>
              <a:t>UN</a:t>
            </a:r>
            <a:r>
              <a:rPr spc="-45" dirty="0"/>
              <a:t>IT</a:t>
            </a:r>
            <a:r>
              <a:rPr dirty="0"/>
              <a:t>Y</a:t>
            </a:r>
            <a:r>
              <a:rPr spc="60" dirty="0"/>
              <a:t> </a:t>
            </a:r>
            <a:r>
              <a:rPr spc="-10" dirty="0"/>
              <a:t>C</a:t>
            </a:r>
            <a:r>
              <a:rPr spc="35" dirty="0"/>
              <a:t>O</a:t>
            </a:r>
            <a:r>
              <a:rPr spc="-25" dirty="0"/>
              <a:t>N</a:t>
            </a:r>
            <a:r>
              <a:rPr spc="0" dirty="0"/>
              <a:t>V</a:t>
            </a:r>
            <a:r>
              <a:rPr spc="-45" dirty="0"/>
              <a:t>E</a:t>
            </a:r>
            <a:r>
              <a:rPr spc="25" dirty="0"/>
              <a:t>R</a:t>
            </a:r>
            <a:r>
              <a:rPr spc="40" dirty="0"/>
              <a:t>S</a:t>
            </a:r>
            <a:r>
              <a:rPr spc="0" dirty="0"/>
              <a:t>A</a:t>
            </a:r>
            <a:r>
              <a:rPr spc="-45" dirty="0"/>
              <a:t>TI</a:t>
            </a:r>
            <a:r>
              <a:rPr spc="35" dirty="0"/>
              <a:t>O</a:t>
            </a:r>
            <a:r>
              <a:rPr dirty="0"/>
              <a:t>N</a:t>
            </a:r>
            <a:r>
              <a:rPr spc="15" dirty="0"/>
              <a:t> </a:t>
            </a:r>
            <a:r>
              <a:rPr spc="0" dirty="0"/>
              <a:t>A</a:t>
            </a:r>
            <a:r>
              <a:rPr spc="5" dirty="0"/>
              <a:t>M</a:t>
            </a:r>
            <a:r>
              <a:rPr spc="35" dirty="0"/>
              <a:t>O</a:t>
            </a:r>
            <a:r>
              <a:rPr spc="-25" dirty="0"/>
              <a:t>N</a:t>
            </a:r>
            <a:r>
              <a:rPr dirty="0"/>
              <a:t>G</a:t>
            </a:r>
            <a:r>
              <a:rPr spc="10" dirty="0"/>
              <a:t> </a:t>
            </a:r>
            <a:r>
              <a:rPr dirty="0"/>
              <a:t>L</a:t>
            </a:r>
            <a:r>
              <a:rPr spc="-45" dirty="0"/>
              <a:t>E</a:t>
            </a:r>
            <a:r>
              <a:rPr spc="0" dirty="0"/>
              <a:t>A</a:t>
            </a:r>
            <a:r>
              <a:rPr spc="-20" dirty="0"/>
              <a:t>D</a:t>
            </a:r>
            <a:r>
              <a:rPr spc="-45" dirty="0"/>
              <a:t>E</a:t>
            </a:r>
            <a:r>
              <a:rPr spc="25" dirty="0"/>
              <a:t>R</a:t>
            </a:r>
            <a:r>
              <a:rPr dirty="0"/>
              <a:t>S </a:t>
            </a:r>
            <a:r>
              <a:rPr spc="-65" dirty="0"/>
              <a:t> </a:t>
            </a:r>
            <a:r>
              <a:rPr spc="-45" dirty="0"/>
              <a:t>I</a:t>
            </a:r>
            <a:r>
              <a:rPr dirty="0"/>
              <a:t>N</a:t>
            </a:r>
            <a:r>
              <a:rPr spc="15" dirty="0"/>
              <a:t> </a:t>
            </a:r>
            <a:r>
              <a:rPr spc="-45" dirty="0"/>
              <a:t>E</a:t>
            </a:r>
            <a:r>
              <a:rPr spc="-20" dirty="0"/>
              <a:t>D</a:t>
            </a:r>
            <a:r>
              <a:rPr spc="-25" dirty="0"/>
              <a:t>U</a:t>
            </a:r>
            <a:r>
              <a:rPr spc="-10" dirty="0"/>
              <a:t>C</a:t>
            </a:r>
            <a:r>
              <a:rPr spc="0" dirty="0"/>
              <a:t>A</a:t>
            </a:r>
            <a:r>
              <a:rPr spc="-45" dirty="0"/>
              <a:t>TI</a:t>
            </a:r>
            <a:r>
              <a:rPr spc="35" dirty="0"/>
              <a:t>O</a:t>
            </a:r>
            <a:r>
              <a:rPr dirty="0"/>
              <a:t>N	</a:t>
            </a:r>
            <a:r>
              <a:rPr b="1" dirty="0">
                <a:latin typeface="Proxima Nova"/>
                <a:cs typeface="Proxima Nova"/>
              </a:rPr>
              <a:t>•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65113" y="6483096"/>
            <a:ext cx="128270" cy="11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1" i="0">
                <a:solidFill>
                  <a:srgbClr val="898989"/>
                </a:solidFill>
                <a:latin typeface="Proxima Nova"/>
                <a:cs typeface="Proxima Nova"/>
              </a:defRPr>
            </a:lvl1pPr>
          </a:lstStyle>
          <a:p>
            <a:pPr marL="254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5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1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les.doe.mass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School and </a:t>
            </a:r>
            <a:r>
              <a:rPr lang="en-US" altLang="zh-CN" smtClean="0">
                <a:latin typeface="Segoe SemiBold" panose="020B0703040204020203" pitchFamily="34" charset="0"/>
                <a:cs typeface="Segoe SemiBold" panose="020B0703040204020203" pitchFamily="34" charset="0"/>
              </a:rPr>
              <a:t>District </a:t>
            </a:r>
            <a:br>
              <a:rPr lang="en-US" altLang="zh-CN" smtClean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smtClean="0">
                <a:latin typeface="Segoe SemiBold" panose="020B0703040204020203" pitchFamily="34" charset="0"/>
                <a:cs typeface="Segoe SemiBold" panose="020B0703040204020203" pitchFamily="34" charset="0"/>
              </a:rPr>
              <a:t>Report </a:t>
            </a:r>
            <a:r>
              <a:rPr lang="en-US" altLang="zh-CN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Cards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410712"/>
            <a:ext cx="6659592" cy="1066397"/>
          </a:xfrm>
        </p:spPr>
        <p:txBody>
          <a:bodyPr/>
          <a:lstStyle/>
          <a:p>
            <a:r>
              <a:rPr lang="en-US" altLang="zh-CN" sz="2000" dirty="0"/>
              <a:t>Presented to the Board of Elementary and Secondary Education</a:t>
            </a:r>
          </a:p>
          <a:p>
            <a:r>
              <a:rPr lang="en-US" altLang="zh-CN" sz="2000" dirty="0" smtClean="0"/>
              <a:t>January 14, 2019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92660"/>
            <a:ext cx="12192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Massachusetts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Parents </a:t>
            </a:r>
            <a:endParaRPr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 descr="Legend: MA data and National Data"/>
          <p:cNvSpPr/>
          <p:nvPr/>
        </p:nvSpPr>
        <p:spPr>
          <a:xfrm>
            <a:off x="195876" y="6310766"/>
            <a:ext cx="2362200" cy="282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2755915" y="1361581"/>
            <a:ext cx="74416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likely to 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at grade</a:t>
            </a:r>
            <a:r>
              <a:rPr sz="2400" b="1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U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691" y="6193865"/>
            <a:ext cx="197454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*201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MCAS for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3-8</a:t>
            </a:r>
            <a:r>
              <a:rPr kumimoji="0" sz="1000" b="0" i="0" u="none" strike="noStrike" kern="1200" cap="none" spc="-10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7DEC59A4-3B3D-C647-8836-02421E9BFD6A}"/>
              </a:ext>
            </a:extLst>
          </p:cNvPr>
          <p:cNvSpPr txBox="1"/>
          <p:nvPr/>
        </p:nvSpPr>
        <p:spPr>
          <a:xfrm>
            <a:off x="11658260" y="6483096"/>
            <a:ext cx="114935" cy="1102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 descr="In MA, about 88% of parents see their child as at or above grade level in math, versus 91% of parents nationally. ">
            <a:extLst>
              <a:ext uri="{FF2B5EF4-FFF2-40B4-BE49-F238E27FC236}">
                <a16:creationId xmlns:a16="http://schemas.microsoft.com/office/drawing/2014/main" id="{88968025-7F70-4087-B8B7-E48B6F0F9E6F}"/>
              </a:ext>
            </a:extLst>
          </p:cNvPr>
          <p:cNvGrpSpPr/>
          <p:nvPr/>
        </p:nvGrpSpPr>
        <p:grpSpPr>
          <a:xfrm>
            <a:off x="1668548" y="1907554"/>
            <a:ext cx="9424551" cy="2353619"/>
            <a:chOff x="692153" y="1907554"/>
            <a:chExt cx="9424551" cy="2353619"/>
          </a:xfrm>
        </p:grpSpPr>
        <p:sp>
          <p:nvSpPr>
            <p:cNvPr id="2" name="object 2"/>
            <p:cNvSpPr/>
            <p:nvPr/>
          </p:nvSpPr>
          <p:spPr>
            <a:xfrm>
              <a:off x="2722105" y="1907554"/>
              <a:ext cx="7251915" cy="1541033"/>
            </a:xfrm>
            <a:custGeom>
              <a:avLst/>
              <a:gdLst/>
              <a:ahLst/>
              <a:cxnLst/>
              <a:rect l="l" t="t" r="r" b="b"/>
              <a:pathLst>
                <a:path w="7073900" h="1295400">
                  <a:moveTo>
                    <a:pt x="6869736" y="0"/>
                  </a:moveTo>
                  <a:lnTo>
                    <a:pt x="204163" y="0"/>
                  </a:lnTo>
                  <a:lnTo>
                    <a:pt x="157350" y="5392"/>
                  </a:lnTo>
                  <a:lnTo>
                    <a:pt x="114377" y="20751"/>
                  </a:lnTo>
                  <a:lnTo>
                    <a:pt x="76469" y="44852"/>
                  </a:lnTo>
                  <a:lnTo>
                    <a:pt x="44852" y="76469"/>
                  </a:lnTo>
                  <a:lnTo>
                    <a:pt x="20751" y="114377"/>
                  </a:lnTo>
                  <a:lnTo>
                    <a:pt x="5392" y="157350"/>
                  </a:lnTo>
                  <a:lnTo>
                    <a:pt x="0" y="204163"/>
                  </a:lnTo>
                  <a:lnTo>
                    <a:pt x="0" y="1091236"/>
                  </a:lnTo>
                  <a:lnTo>
                    <a:pt x="5392" y="1138049"/>
                  </a:lnTo>
                  <a:lnTo>
                    <a:pt x="20751" y="1181022"/>
                  </a:lnTo>
                  <a:lnTo>
                    <a:pt x="44852" y="1218930"/>
                  </a:lnTo>
                  <a:lnTo>
                    <a:pt x="76469" y="1250547"/>
                  </a:lnTo>
                  <a:lnTo>
                    <a:pt x="114377" y="1274648"/>
                  </a:lnTo>
                  <a:lnTo>
                    <a:pt x="157350" y="1290007"/>
                  </a:lnTo>
                  <a:lnTo>
                    <a:pt x="204163" y="1295400"/>
                  </a:lnTo>
                  <a:lnTo>
                    <a:pt x="6869736" y="1295400"/>
                  </a:lnTo>
                  <a:lnTo>
                    <a:pt x="6916549" y="1290007"/>
                  </a:lnTo>
                  <a:lnTo>
                    <a:pt x="6959522" y="1274648"/>
                  </a:lnTo>
                  <a:lnTo>
                    <a:pt x="6997430" y="1250547"/>
                  </a:lnTo>
                  <a:lnTo>
                    <a:pt x="7029047" y="1218930"/>
                  </a:lnTo>
                  <a:lnTo>
                    <a:pt x="7053148" y="1181022"/>
                  </a:lnTo>
                  <a:lnTo>
                    <a:pt x="7068507" y="1138049"/>
                  </a:lnTo>
                  <a:lnTo>
                    <a:pt x="7073900" y="1091236"/>
                  </a:lnTo>
                  <a:lnTo>
                    <a:pt x="7073900" y="204163"/>
                  </a:lnTo>
                  <a:lnTo>
                    <a:pt x="7068507" y="157350"/>
                  </a:lnTo>
                  <a:lnTo>
                    <a:pt x="7053148" y="114377"/>
                  </a:lnTo>
                  <a:lnTo>
                    <a:pt x="7029047" y="76469"/>
                  </a:lnTo>
                  <a:lnTo>
                    <a:pt x="6997430" y="44852"/>
                  </a:lnTo>
                  <a:lnTo>
                    <a:pt x="6959522" y="20751"/>
                  </a:lnTo>
                  <a:lnTo>
                    <a:pt x="6916549" y="5392"/>
                  </a:lnTo>
                  <a:lnTo>
                    <a:pt x="6869736" y="0"/>
                  </a:lnTo>
                  <a:close/>
                </a:path>
              </a:pathLst>
            </a:custGeom>
            <a:solidFill>
              <a:srgbClr val="6EE2E5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 descr="In MA, about 88% of parents see their child as at or above grade level in math, versus 91% of parents nationally. "/>
            <p:cNvSpPr/>
            <p:nvPr/>
          </p:nvSpPr>
          <p:spPr>
            <a:xfrm>
              <a:off x="2461447" y="1907555"/>
              <a:ext cx="6122601" cy="2353618"/>
            </a:xfrm>
            <a:prstGeom prst="rect">
              <a:avLst/>
            </a:prstGeom>
            <a:blipFill>
              <a:blip r:embed="rId3" cstate="print"/>
              <a:stretch>
                <a:fillRect t="-10854" b="-1"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670226" y="2875798"/>
              <a:ext cx="165100" cy="152400"/>
            </a:xfrm>
            <a:custGeom>
              <a:avLst/>
              <a:gdLst/>
              <a:ahLst/>
              <a:cxnLst/>
              <a:rect l="l" t="t" r="r" b="b"/>
              <a:pathLst>
                <a:path w="165100" h="152400">
                  <a:moveTo>
                    <a:pt x="82550" y="0"/>
                  </a:moveTo>
                  <a:lnTo>
                    <a:pt x="0" y="152400"/>
                  </a:lnTo>
                  <a:lnTo>
                    <a:pt x="165100" y="1524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AC71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157415" y="2128006"/>
              <a:ext cx="177800" cy="152400"/>
            </a:xfrm>
            <a:custGeom>
              <a:avLst/>
              <a:gdLst/>
              <a:ahLst/>
              <a:cxnLst/>
              <a:rect l="l" t="t" r="r" b="b"/>
              <a:pathLst>
                <a:path w="177800" h="152400">
                  <a:moveTo>
                    <a:pt x="177800" y="0"/>
                  </a:moveTo>
                  <a:lnTo>
                    <a:pt x="0" y="0"/>
                  </a:lnTo>
                  <a:lnTo>
                    <a:pt x="88900" y="1524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ED434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359708" y="3531230"/>
              <a:ext cx="4610100" cy="568284"/>
            </a:xfrm>
            <a:custGeom>
              <a:avLst/>
              <a:gdLst/>
              <a:ahLst/>
              <a:cxnLst/>
              <a:rect l="l" t="t" r="r" b="b"/>
              <a:pathLst>
                <a:path w="3060700" h="596900">
                  <a:moveTo>
                    <a:pt x="2977682" y="0"/>
                  </a:moveTo>
                  <a:lnTo>
                    <a:pt x="83017" y="0"/>
                  </a:lnTo>
                  <a:lnTo>
                    <a:pt x="50703" y="6524"/>
                  </a:lnTo>
                  <a:lnTo>
                    <a:pt x="24315" y="24315"/>
                  </a:lnTo>
                  <a:lnTo>
                    <a:pt x="6523" y="50704"/>
                  </a:lnTo>
                  <a:lnTo>
                    <a:pt x="0" y="83018"/>
                  </a:lnTo>
                  <a:lnTo>
                    <a:pt x="0" y="513881"/>
                  </a:lnTo>
                  <a:lnTo>
                    <a:pt x="6523" y="546195"/>
                  </a:lnTo>
                  <a:lnTo>
                    <a:pt x="24315" y="572584"/>
                  </a:lnTo>
                  <a:lnTo>
                    <a:pt x="50703" y="590375"/>
                  </a:lnTo>
                  <a:lnTo>
                    <a:pt x="83017" y="596900"/>
                  </a:lnTo>
                  <a:lnTo>
                    <a:pt x="2977682" y="596900"/>
                  </a:lnTo>
                  <a:lnTo>
                    <a:pt x="3009996" y="590375"/>
                  </a:lnTo>
                  <a:lnTo>
                    <a:pt x="3036384" y="572584"/>
                  </a:lnTo>
                  <a:lnTo>
                    <a:pt x="3054176" y="546195"/>
                  </a:lnTo>
                  <a:lnTo>
                    <a:pt x="3060700" y="513881"/>
                  </a:lnTo>
                  <a:lnTo>
                    <a:pt x="3060700" y="83018"/>
                  </a:lnTo>
                  <a:lnTo>
                    <a:pt x="3054176" y="50704"/>
                  </a:lnTo>
                  <a:lnTo>
                    <a:pt x="3036384" y="24315"/>
                  </a:lnTo>
                  <a:lnTo>
                    <a:pt x="3009996" y="6524"/>
                  </a:lnTo>
                  <a:lnTo>
                    <a:pt x="2977682" y="0"/>
                  </a:lnTo>
                  <a:close/>
                </a:path>
              </a:pathLst>
            </a:custGeom>
            <a:solidFill>
              <a:srgbClr val="D0CECE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516067" y="3603457"/>
              <a:ext cx="4364965" cy="4565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reality,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2%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</a:t>
              </a:r>
              <a:r>
                <a:rPr kumimoji="0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</a:t>
              </a:r>
              <a:r>
                <a:rPr kumimoji="0" sz="1400" b="1" i="0" u="none" strike="noStrike" kern="1200" cap="none" spc="-3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students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0" i="0" u="none" strike="noStrike" kern="1200" cap="none" spc="-1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 </a:t>
              </a: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below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0" i="0" u="none" strike="noStrike" kern="1200" cap="none" spc="-1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grade </a:t>
              </a:r>
              <a:r>
                <a:rPr kumimoji="0" sz="1400" b="0" i="0" u="none" strike="noStrike" kern="1200" cap="none" spc="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</a:t>
              </a:r>
              <a:endParaRPr kumimoji="0" lang="en-US" sz="1400" b="0" i="0" u="none" strike="noStrike" kern="1200" cap="none" spc="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</a:t>
              </a:r>
              <a:r>
                <a:rPr kumimoji="0" sz="1400" b="0" i="0" u="none" strike="noStrike" kern="1200" cap="none" spc="-9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0" i="0" u="none" strike="noStrike" kern="1200" cap="none" spc="1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Math.*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A19DA1FE-597A-F04C-8537-B4382FE3E868}"/>
                </a:ext>
              </a:extLst>
            </p:cNvPr>
            <p:cNvSpPr txBox="1"/>
            <p:nvPr/>
          </p:nvSpPr>
          <p:spPr>
            <a:xfrm>
              <a:off x="8495716" y="2271365"/>
              <a:ext cx="1620988" cy="109004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88</a:t>
              </a:r>
              <a:r>
                <a:rPr kumimoji="0" sz="2800" b="1" i="0" u="none" strike="noStrike" kern="1200" cap="none" spc="-5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VS.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FFC60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91</a:t>
              </a:r>
              <a:r>
                <a:rPr kumimoji="0" sz="2800" b="1" i="0" u="none" strike="noStrike" kern="1200" cap="none" spc="-5" normalizeH="0" baseline="0" noProof="0" dirty="0">
                  <a:ln>
                    <a:noFill/>
                  </a:ln>
                  <a:solidFill>
                    <a:srgbClr val="FFC60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C8EE45D-9A2D-4066-BB22-FD12DAC02188}"/>
                </a:ext>
              </a:extLst>
            </p:cNvPr>
            <p:cNvSpPr txBox="1">
              <a:spLocks/>
            </p:cNvSpPr>
            <p:nvPr/>
          </p:nvSpPr>
          <p:spPr>
            <a:xfrm>
              <a:off x="692153" y="2522677"/>
              <a:ext cx="1493107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marL="0">
                <a:defRPr sz="1800" b="0" i="0">
                  <a:solidFill>
                    <a:srgbClr val="114470"/>
                  </a:solidFill>
                  <a:latin typeface="Proxima Nova"/>
                  <a:ea typeface="+mn-ea"/>
                  <a:cs typeface="Proxima Nova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-2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Math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9" name="Group 8" descr="In MA, about 88% of parents see their child as at or above grade level in reading, versus 89% of parents nationally. ">
            <a:extLst>
              <a:ext uri="{FF2B5EF4-FFF2-40B4-BE49-F238E27FC236}">
                <a16:creationId xmlns:a16="http://schemas.microsoft.com/office/drawing/2014/main" id="{7934BC8A-E689-46BE-8609-F6FE20A51FE4}"/>
              </a:ext>
            </a:extLst>
          </p:cNvPr>
          <p:cNvGrpSpPr/>
          <p:nvPr/>
        </p:nvGrpSpPr>
        <p:grpSpPr>
          <a:xfrm>
            <a:off x="1699542" y="4457354"/>
            <a:ext cx="9393557" cy="2107986"/>
            <a:chOff x="1575555" y="4493013"/>
            <a:chExt cx="9393557" cy="2107986"/>
          </a:xfrm>
        </p:grpSpPr>
        <p:sp>
          <p:nvSpPr>
            <p:cNvPr id="3" name="object 3"/>
            <p:cNvSpPr/>
            <p:nvPr/>
          </p:nvSpPr>
          <p:spPr>
            <a:xfrm>
              <a:off x="3582049" y="4570274"/>
              <a:ext cx="7271161" cy="1308100"/>
            </a:xfrm>
            <a:custGeom>
              <a:avLst/>
              <a:gdLst/>
              <a:ahLst/>
              <a:cxnLst/>
              <a:rect l="l" t="t" r="r" b="b"/>
              <a:pathLst>
                <a:path w="7073900" h="1308100">
                  <a:moveTo>
                    <a:pt x="6867733" y="0"/>
                  </a:moveTo>
                  <a:lnTo>
                    <a:pt x="206167" y="0"/>
                  </a:lnTo>
                  <a:lnTo>
                    <a:pt x="158895" y="5445"/>
                  </a:lnTo>
                  <a:lnTo>
                    <a:pt x="115500" y="20955"/>
                  </a:lnTo>
                  <a:lnTo>
                    <a:pt x="77220" y="45292"/>
                  </a:lnTo>
                  <a:lnTo>
                    <a:pt x="45292" y="77220"/>
                  </a:lnTo>
                  <a:lnTo>
                    <a:pt x="20955" y="115500"/>
                  </a:lnTo>
                  <a:lnTo>
                    <a:pt x="5445" y="158895"/>
                  </a:lnTo>
                  <a:lnTo>
                    <a:pt x="0" y="206167"/>
                  </a:lnTo>
                  <a:lnTo>
                    <a:pt x="0" y="1101932"/>
                  </a:lnTo>
                  <a:lnTo>
                    <a:pt x="5445" y="1149204"/>
                  </a:lnTo>
                  <a:lnTo>
                    <a:pt x="20955" y="1192599"/>
                  </a:lnTo>
                  <a:lnTo>
                    <a:pt x="45292" y="1230879"/>
                  </a:lnTo>
                  <a:lnTo>
                    <a:pt x="77220" y="1262807"/>
                  </a:lnTo>
                  <a:lnTo>
                    <a:pt x="115500" y="1287144"/>
                  </a:lnTo>
                  <a:lnTo>
                    <a:pt x="158895" y="1302654"/>
                  </a:lnTo>
                  <a:lnTo>
                    <a:pt x="206167" y="1308100"/>
                  </a:lnTo>
                  <a:lnTo>
                    <a:pt x="6867733" y="1308100"/>
                  </a:lnTo>
                  <a:lnTo>
                    <a:pt x="6915005" y="1302654"/>
                  </a:lnTo>
                  <a:lnTo>
                    <a:pt x="6958399" y="1287144"/>
                  </a:lnTo>
                  <a:lnTo>
                    <a:pt x="6996679" y="1262807"/>
                  </a:lnTo>
                  <a:lnTo>
                    <a:pt x="7028607" y="1230879"/>
                  </a:lnTo>
                  <a:lnTo>
                    <a:pt x="7052944" y="1192599"/>
                  </a:lnTo>
                  <a:lnTo>
                    <a:pt x="7068454" y="1149204"/>
                  </a:lnTo>
                  <a:lnTo>
                    <a:pt x="7073900" y="1101932"/>
                  </a:lnTo>
                  <a:lnTo>
                    <a:pt x="7073900" y="206167"/>
                  </a:lnTo>
                  <a:lnTo>
                    <a:pt x="7068454" y="158895"/>
                  </a:lnTo>
                  <a:lnTo>
                    <a:pt x="7052944" y="115500"/>
                  </a:lnTo>
                  <a:lnTo>
                    <a:pt x="7028607" y="77220"/>
                  </a:lnTo>
                  <a:lnTo>
                    <a:pt x="6996679" y="45292"/>
                  </a:lnTo>
                  <a:lnTo>
                    <a:pt x="6958399" y="20955"/>
                  </a:lnTo>
                  <a:lnTo>
                    <a:pt x="6915005" y="5445"/>
                  </a:lnTo>
                  <a:lnTo>
                    <a:pt x="6867733" y="0"/>
                  </a:lnTo>
                  <a:close/>
                </a:path>
              </a:pathLst>
            </a:custGeom>
            <a:solidFill>
              <a:srgbClr val="6EE2E5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 descr="In MA, about 88% of parents see their child as at or above grade level in reading, versus 89% of parents nationally. "/>
            <p:cNvSpPr/>
            <p:nvPr/>
          </p:nvSpPr>
          <p:spPr>
            <a:xfrm>
              <a:off x="3338726" y="4493013"/>
              <a:ext cx="5842000" cy="2107986"/>
            </a:xfrm>
            <a:prstGeom prst="rect">
              <a:avLst/>
            </a:prstGeom>
            <a:blipFill>
              <a:blip r:embed="rId4" cstate="print"/>
              <a:stretch>
                <a:fillRect t="-10252"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707036" y="5370374"/>
              <a:ext cx="177800" cy="152400"/>
            </a:xfrm>
            <a:custGeom>
              <a:avLst/>
              <a:gdLst/>
              <a:ahLst/>
              <a:cxnLst/>
              <a:rect l="l" t="t" r="r" b="b"/>
              <a:pathLst>
                <a:path w="177800" h="152400">
                  <a:moveTo>
                    <a:pt x="88900" y="0"/>
                  </a:moveTo>
                  <a:lnTo>
                    <a:pt x="0" y="152400"/>
                  </a:lnTo>
                  <a:lnTo>
                    <a:pt x="177800" y="1524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1AC71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589938" y="4671874"/>
              <a:ext cx="177800" cy="152400"/>
            </a:xfrm>
            <a:custGeom>
              <a:avLst/>
              <a:gdLst/>
              <a:ahLst/>
              <a:cxnLst/>
              <a:rect l="l" t="t" r="r" b="b"/>
              <a:pathLst>
                <a:path w="177800" h="152400">
                  <a:moveTo>
                    <a:pt x="177800" y="0"/>
                  </a:moveTo>
                  <a:lnTo>
                    <a:pt x="0" y="0"/>
                  </a:lnTo>
                  <a:lnTo>
                    <a:pt x="88900" y="1524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ED434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321969" y="5929436"/>
              <a:ext cx="4531240" cy="596900"/>
            </a:xfrm>
            <a:custGeom>
              <a:avLst/>
              <a:gdLst/>
              <a:ahLst/>
              <a:cxnLst/>
              <a:rect l="l" t="t" r="r" b="b"/>
              <a:pathLst>
                <a:path w="3060700" h="596900">
                  <a:moveTo>
                    <a:pt x="2977682" y="0"/>
                  </a:moveTo>
                  <a:lnTo>
                    <a:pt x="83017" y="0"/>
                  </a:lnTo>
                  <a:lnTo>
                    <a:pt x="50703" y="6523"/>
                  </a:lnTo>
                  <a:lnTo>
                    <a:pt x="24315" y="24315"/>
                  </a:lnTo>
                  <a:lnTo>
                    <a:pt x="6523" y="50703"/>
                  </a:lnTo>
                  <a:lnTo>
                    <a:pt x="0" y="83018"/>
                  </a:lnTo>
                  <a:lnTo>
                    <a:pt x="0" y="513881"/>
                  </a:lnTo>
                  <a:lnTo>
                    <a:pt x="6523" y="546196"/>
                  </a:lnTo>
                  <a:lnTo>
                    <a:pt x="24315" y="572584"/>
                  </a:lnTo>
                  <a:lnTo>
                    <a:pt x="50703" y="590376"/>
                  </a:lnTo>
                  <a:lnTo>
                    <a:pt x="83017" y="596900"/>
                  </a:lnTo>
                  <a:lnTo>
                    <a:pt x="2977682" y="596900"/>
                  </a:lnTo>
                  <a:lnTo>
                    <a:pt x="3009996" y="590376"/>
                  </a:lnTo>
                  <a:lnTo>
                    <a:pt x="3036384" y="572584"/>
                  </a:lnTo>
                  <a:lnTo>
                    <a:pt x="3054176" y="546196"/>
                  </a:lnTo>
                  <a:lnTo>
                    <a:pt x="3060700" y="513881"/>
                  </a:lnTo>
                  <a:lnTo>
                    <a:pt x="3060700" y="83018"/>
                  </a:lnTo>
                  <a:lnTo>
                    <a:pt x="3054176" y="50703"/>
                  </a:lnTo>
                  <a:lnTo>
                    <a:pt x="3036384" y="24315"/>
                  </a:lnTo>
                  <a:lnTo>
                    <a:pt x="3009996" y="6523"/>
                  </a:lnTo>
                  <a:lnTo>
                    <a:pt x="2977682" y="0"/>
                  </a:lnTo>
                  <a:close/>
                </a:path>
              </a:pathLst>
            </a:custGeom>
            <a:solidFill>
              <a:srgbClr val="D0CECE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406150" y="6003850"/>
              <a:ext cx="4223143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12065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reality, </a:t>
              </a:r>
              <a:r>
                <a:rPr kumimoji="0" lang="en-US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49</a:t>
              </a:r>
              <a:r>
                <a:rPr kumimoji="0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</a:t>
              </a:r>
              <a:r>
                <a:rPr kumimoji="0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</a:t>
              </a:r>
              <a:r>
                <a:rPr kumimoji="0" sz="1400" b="1" i="0" u="none" strike="noStrike" kern="1200" cap="none" spc="-9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students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0" i="0" u="none" strike="noStrike" kern="1200" cap="none" spc="-1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 </a:t>
              </a: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below </a:t>
              </a:r>
              <a:r>
                <a:rPr kumimoji="0" sz="1400" b="0" i="0" u="none" strike="noStrike" kern="1200" cap="none" spc="-1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grade </a:t>
              </a:r>
              <a:r>
                <a:rPr kumimoji="0" sz="1400" b="0" i="0" u="none" strike="noStrike" kern="1200" cap="none" spc="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in</a:t>
              </a:r>
              <a:r>
                <a:rPr kumimoji="0" sz="1400" b="0" i="0" u="none" strike="noStrike" kern="1200" cap="none" spc="-45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Reading.*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F7E0D080-3D0E-104E-8731-E8E236163CD5}"/>
                </a:ext>
              </a:extLst>
            </p:cNvPr>
            <p:cNvSpPr txBox="1"/>
            <p:nvPr/>
          </p:nvSpPr>
          <p:spPr>
            <a:xfrm>
              <a:off x="9348124" y="4681855"/>
              <a:ext cx="1620988" cy="109004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88</a:t>
              </a:r>
              <a:r>
                <a:rPr kumimoji="0" sz="2800" b="1" i="0" u="none" strike="noStrike" kern="1200" cap="none" spc="-5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VS.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FFC60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89</a:t>
              </a:r>
              <a:r>
                <a:rPr kumimoji="0" sz="2800" b="1" i="0" u="none" strike="noStrike" kern="1200" cap="none" spc="-5" normalizeH="0" baseline="0" noProof="0" dirty="0">
                  <a:ln>
                    <a:noFill/>
                  </a:ln>
                  <a:solidFill>
                    <a:srgbClr val="FFC60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F6054D2C-FC07-462D-966C-29344FF06EF0}"/>
                </a:ext>
              </a:extLst>
            </p:cNvPr>
            <p:cNvSpPr txBox="1">
              <a:spLocks/>
            </p:cNvSpPr>
            <p:nvPr/>
          </p:nvSpPr>
          <p:spPr>
            <a:xfrm>
              <a:off x="1575555" y="5064418"/>
              <a:ext cx="159577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marL="0">
                <a:defRPr sz="1800" b="0" i="0">
                  <a:solidFill>
                    <a:srgbClr val="114470"/>
                  </a:solidFill>
                  <a:latin typeface="Proxima Nova"/>
                  <a:ea typeface="+mn-ea"/>
                  <a:cs typeface="Proxima Nova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-2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Reading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5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00" y="-11239"/>
            <a:ext cx="12166600" cy="1185453"/>
          </a:xfrm>
          <a:prstGeom prst="rect">
            <a:avLst/>
          </a:prstGeom>
        </p:spPr>
        <p:txBody>
          <a:bodyPr vert="horz" wrap="square" lIns="0" tIns="198628" rIns="0" bIns="0" rtlCol="0">
            <a:spAutoFit/>
          </a:bodyPr>
          <a:lstStyle/>
          <a:p>
            <a:pPr marR="5080"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Parents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to Question</a:t>
            </a:r>
            <a:r>
              <a:rPr lang="en-US"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3200" spc="-3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spc="-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Child’s 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Achievement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sz="3200" spc="-40" dirty="0">
                <a:latin typeface="Arial" panose="020B0604020202020204" pitchFamily="34" charset="0"/>
                <a:cs typeface="Arial" panose="020B0604020202020204" pitchFamily="34" charset="0"/>
              </a:rPr>
              <a:t>Presented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3200" spc="-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35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448" y="2331512"/>
            <a:ext cx="4201470" cy="14159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2865" marR="56515" lvl="0" indent="0" algn="l" defTabSz="914400" rtl="0" eaLnBrk="1" fontAlgn="auto" latinLnBrk="0" hangingPunct="1">
              <a:lnSpc>
                <a:spcPct val="101899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ecent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scores show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that,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8th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grade,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students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995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Massachusetts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achieving BELOW 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in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800" b="1" i="0" u="none" strike="noStrike" kern="1200" cap="none" spc="1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sz="1800" b="1" i="0" u="none" strike="noStrike" kern="1200" cap="none" spc="1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 achieving BELOW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in</a:t>
            </a:r>
            <a:r>
              <a:rPr kumimoji="0" sz="1800" b="0" i="0" u="none" strike="noStrike" kern="1200" cap="none" spc="-254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reading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114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 descr="35% of those who said their child  was at/above grade level in  both subjects now say it is  very/somewhat likely that  they  are below in at least one.&#10;">
            <a:extLst>
              <a:ext uri="{FF2B5EF4-FFF2-40B4-BE49-F238E27FC236}">
                <a16:creationId xmlns:a16="http://schemas.microsoft.com/office/drawing/2014/main" id="{848D77B3-8619-4BCA-A3F2-722B9BB84DA6}"/>
              </a:ext>
            </a:extLst>
          </p:cNvPr>
          <p:cNvGrpSpPr/>
          <p:nvPr/>
        </p:nvGrpSpPr>
        <p:grpSpPr>
          <a:xfrm>
            <a:off x="931835" y="4181559"/>
            <a:ext cx="3276600" cy="2082800"/>
            <a:chOff x="931835" y="4181559"/>
            <a:chExt cx="3276600" cy="2082800"/>
          </a:xfrm>
        </p:grpSpPr>
        <p:sp>
          <p:nvSpPr>
            <p:cNvPr id="10" name="object 10"/>
            <p:cNvSpPr/>
            <p:nvPr/>
          </p:nvSpPr>
          <p:spPr>
            <a:xfrm>
              <a:off x="931835" y="4181559"/>
              <a:ext cx="3276600" cy="2082800"/>
            </a:xfrm>
            <a:custGeom>
              <a:avLst/>
              <a:gdLst/>
              <a:ahLst/>
              <a:cxnLst/>
              <a:rect l="l" t="t" r="r" b="b"/>
              <a:pathLst>
                <a:path w="3276600" h="2082800">
                  <a:moveTo>
                    <a:pt x="2235201" y="0"/>
                  </a:moveTo>
                  <a:lnTo>
                    <a:pt x="1041398" y="0"/>
                  </a:lnTo>
                  <a:lnTo>
                    <a:pt x="993729" y="1071"/>
                  </a:lnTo>
                  <a:lnTo>
                    <a:pt x="946610" y="4255"/>
                  </a:lnTo>
                  <a:lnTo>
                    <a:pt x="900087" y="9506"/>
                  </a:lnTo>
                  <a:lnTo>
                    <a:pt x="854205" y="16778"/>
                  </a:lnTo>
                  <a:lnTo>
                    <a:pt x="809012" y="26024"/>
                  </a:lnTo>
                  <a:lnTo>
                    <a:pt x="764553" y="37199"/>
                  </a:lnTo>
                  <a:lnTo>
                    <a:pt x="720874" y="50257"/>
                  </a:lnTo>
                  <a:lnTo>
                    <a:pt x="678020" y="65152"/>
                  </a:lnTo>
                  <a:lnTo>
                    <a:pt x="636039" y="81838"/>
                  </a:lnTo>
                  <a:lnTo>
                    <a:pt x="594975" y="100268"/>
                  </a:lnTo>
                  <a:lnTo>
                    <a:pt x="554875" y="120398"/>
                  </a:lnTo>
                  <a:lnTo>
                    <a:pt x="515784" y="142181"/>
                  </a:lnTo>
                  <a:lnTo>
                    <a:pt x="477749" y="165571"/>
                  </a:lnTo>
                  <a:lnTo>
                    <a:pt x="440816" y="190522"/>
                  </a:lnTo>
                  <a:lnTo>
                    <a:pt x="405030" y="216988"/>
                  </a:lnTo>
                  <a:lnTo>
                    <a:pt x="370438" y="244924"/>
                  </a:lnTo>
                  <a:lnTo>
                    <a:pt x="337085" y="274282"/>
                  </a:lnTo>
                  <a:lnTo>
                    <a:pt x="305018" y="305018"/>
                  </a:lnTo>
                  <a:lnTo>
                    <a:pt x="274282" y="337086"/>
                  </a:lnTo>
                  <a:lnTo>
                    <a:pt x="244923" y="370438"/>
                  </a:lnTo>
                  <a:lnTo>
                    <a:pt x="216988" y="405031"/>
                  </a:lnTo>
                  <a:lnTo>
                    <a:pt x="190522" y="440816"/>
                  </a:lnTo>
                  <a:lnTo>
                    <a:pt x="165571" y="477750"/>
                  </a:lnTo>
                  <a:lnTo>
                    <a:pt x="142181" y="515785"/>
                  </a:lnTo>
                  <a:lnTo>
                    <a:pt x="120398" y="554875"/>
                  </a:lnTo>
                  <a:lnTo>
                    <a:pt x="100268" y="594975"/>
                  </a:lnTo>
                  <a:lnTo>
                    <a:pt x="81838" y="636039"/>
                  </a:lnTo>
                  <a:lnTo>
                    <a:pt x="65152" y="678021"/>
                  </a:lnTo>
                  <a:lnTo>
                    <a:pt x="50257" y="720875"/>
                  </a:lnTo>
                  <a:lnTo>
                    <a:pt x="37199" y="764554"/>
                  </a:lnTo>
                  <a:lnTo>
                    <a:pt x="26024" y="809013"/>
                  </a:lnTo>
                  <a:lnTo>
                    <a:pt x="16778" y="854206"/>
                  </a:lnTo>
                  <a:lnTo>
                    <a:pt x="9506" y="900088"/>
                  </a:lnTo>
                  <a:lnTo>
                    <a:pt x="4255" y="946611"/>
                  </a:lnTo>
                  <a:lnTo>
                    <a:pt x="1071" y="993730"/>
                  </a:lnTo>
                  <a:lnTo>
                    <a:pt x="0" y="1041400"/>
                  </a:lnTo>
                  <a:lnTo>
                    <a:pt x="1071" y="1089069"/>
                  </a:lnTo>
                  <a:lnTo>
                    <a:pt x="4255" y="1136188"/>
                  </a:lnTo>
                  <a:lnTo>
                    <a:pt x="9506" y="1182711"/>
                  </a:lnTo>
                  <a:lnTo>
                    <a:pt x="16778" y="1228592"/>
                  </a:lnTo>
                  <a:lnTo>
                    <a:pt x="26024" y="1273786"/>
                  </a:lnTo>
                  <a:lnTo>
                    <a:pt x="37199" y="1318245"/>
                  </a:lnTo>
                  <a:lnTo>
                    <a:pt x="50257" y="1361924"/>
                  </a:lnTo>
                  <a:lnTo>
                    <a:pt x="65152" y="1404778"/>
                  </a:lnTo>
                  <a:lnTo>
                    <a:pt x="81838" y="1446759"/>
                  </a:lnTo>
                  <a:lnTo>
                    <a:pt x="100268" y="1487823"/>
                  </a:lnTo>
                  <a:lnTo>
                    <a:pt x="120398" y="1527923"/>
                  </a:lnTo>
                  <a:lnTo>
                    <a:pt x="142181" y="1567014"/>
                  </a:lnTo>
                  <a:lnTo>
                    <a:pt x="165571" y="1605049"/>
                  </a:lnTo>
                  <a:lnTo>
                    <a:pt x="190522" y="1641982"/>
                  </a:lnTo>
                  <a:lnTo>
                    <a:pt x="216988" y="1677768"/>
                  </a:lnTo>
                  <a:lnTo>
                    <a:pt x="244923" y="1712360"/>
                  </a:lnTo>
                  <a:lnTo>
                    <a:pt x="274282" y="1745713"/>
                  </a:lnTo>
                  <a:lnTo>
                    <a:pt x="305018" y="1777781"/>
                  </a:lnTo>
                  <a:lnTo>
                    <a:pt x="337085" y="1808517"/>
                  </a:lnTo>
                  <a:lnTo>
                    <a:pt x="370438" y="1837875"/>
                  </a:lnTo>
                  <a:lnTo>
                    <a:pt x="405030" y="1865811"/>
                  </a:lnTo>
                  <a:lnTo>
                    <a:pt x="440816" y="1892277"/>
                  </a:lnTo>
                  <a:lnTo>
                    <a:pt x="477749" y="1917228"/>
                  </a:lnTo>
                  <a:lnTo>
                    <a:pt x="515784" y="1940618"/>
                  </a:lnTo>
                  <a:lnTo>
                    <a:pt x="554875" y="1962401"/>
                  </a:lnTo>
                  <a:lnTo>
                    <a:pt x="594975" y="1982530"/>
                  </a:lnTo>
                  <a:lnTo>
                    <a:pt x="636039" y="2000961"/>
                  </a:lnTo>
                  <a:lnTo>
                    <a:pt x="678020" y="2017647"/>
                  </a:lnTo>
                  <a:lnTo>
                    <a:pt x="720874" y="2032542"/>
                  </a:lnTo>
                  <a:lnTo>
                    <a:pt x="764553" y="2045600"/>
                  </a:lnTo>
                  <a:lnTo>
                    <a:pt x="809012" y="2056775"/>
                  </a:lnTo>
                  <a:lnTo>
                    <a:pt x="854205" y="2066021"/>
                  </a:lnTo>
                  <a:lnTo>
                    <a:pt x="900087" y="2073293"/>
                  </a:lnTo>
                  <a:lnTo>
                    <a:pt x="946610" y="2078544"/>
                  </a:lnTo>
                  <a:lnTo>
                    <a:pt x="993729" y="2081728"/>
                  </a:lnTo>
                  <a:lnTo>
                    <a:pt x="1041398" y="2082800"/>
                  </a:lnTo>
                  <a:lnTo>
                    <a:pt x="2235201" y="2082800"/>
                  </a:lnTo>
                  <a:lnTo>
                    <a:pt x="2282870" y="2081728"/>
                  </a:lnTo>
                  <a:lnTo>
                    <a:pt x="2329989" y="2078544"/>
                  </a:lnTo>
                  <a:lnTo>
                    <a:pt x="2376512" y="2073293"/>
                  </a:lnTo>
                  <a:lnTo>
                    <a:pt x="2422394" y="2066021"/>
                  </a:lnTo>
                  <a:lnTo>
                    <a:pt x="2467587" y="2056775"/>
                  </a:lnTo>
                  <a:lnTo>
                    <a:pt x="2512046" y="2045600"/>
                  </a:lnTo>
                  <a:lnTo>
                    <a:pt x="2555725" y="2032542"/>
                  </a:lnTo>
                  <a:lnTo>
                    <a:pt x="2598579" y="2017647"/>
                  </a:lnTo>
                  <a:lnTo>
                    <a:pt x="2640560" y="2000961"/>
                  </a:lnTo>
                  <a:lnTo>
                    <a:pt x="2681624" y="1982530"/>
                  </a:lnTo>
                  <a:lnTo>
                    <a:pt x="2721724" y="1962401"/>
                  </a:lnTo>
                  <a:lnTo>
                    <a:pt x="2760815" y="1940618"/>
                  </a:lnTo>
                  <a:lnTo>
                    <a:pt x="2798850" y="1917228"/>
                  </a:lnTo>
                  <a:lnTo>
                    <a:pt x="2835783" y="1892277"/>
                  </a:lnTo>
                  <a:lnTo>
                    <a:pt x="2871569" y="1865811"/>
                  </a:lnTo>
                  <a:lnTo>
                    <a:pt x="2906161" y="1837875"/>
                  </a:lnTo>
                  <a:lnTo>
                    <a:pt x="2939514" y="1808517"/>
                  </a:lnTo>
                  <a:lnTo>
                    <a:pt x="2971581" y="1777781"/>
                  </a:lnTo>
                  <a:lnTo>
                    <a:pt x="3002317" y="1745713"/>
                  </a:lnTo>
                  <a:lnTo>
                    <a:pt x="3031676" y="1712360"/>
                  </a:lnTo>
                  <a:lnTo>
                    <a:pt x="3059611" y="1677768"/>
                  </a:lnTo>
                  <a:lnTo>
                    <a:pt x="3086077" y="1641982"/>
                  </a:lnTo>
                  <a:lnTo>
                    <a:pt x="3111028" y="1605049"/>
                  </a:lnTo>
                  <a:lnTo>
                    <a:pt x="3134418" y="1567014"/>
                  </a:lnTo>
                  <a:lnTo>
                    <a:pt x="3156201" y="1527923"/>
                  </a:lnTo>
                  <a:lnTo>
                    <a:pt x="3176331" y="1487823"/>
                  </a:lnTo>
                  <a:lnTo>
                    <a:pt x="3194761" y="1446759"/>
                  </a:lnTo>
                  <a:lnTo>
                    <a:pt x="3211447" y="1404778"/>
                  </a:lnTo>
                  <a:lnTo>
                    <a:pt x="3226342" y="1361924"/>
                  </a:lnTo>
                  <a:lnTo>
                    <a:pt x="3239400" y="1318245"/>
                  </a:lnTo>
                  <a:lnTo>
                    <a:pt x="3250575" y="1273786"/>
                  </a:lnTo>
                  <a:lnTo>
                    <a:pt x="3259821" y="1228592"/>
                  </a:lnTo>
                  <a:lnTo>
                    <a:pt x="3267093" y="1182711"/>
                  </a:lnTo>
                  <a:lnTo>
                    <a:pt x="3272344" y="1136188"/>
                  </a:lnTo>
                  <a:lnTo>
                    <a:pt x="3275528" y="1089069"/>
                  </a:lnTo>
                  <a:lnTo>
                    <a:pt x="3276600" y="1041400"/>
                  </a:lnTo>
                  <a:lnTo>
                    <a:pt x="3275528" y="993730"/>
                  </a:lnTo>
                  <a:lnTo>
                    <a:pt x="3272344" y="946611"/>
                  </a:lnTo>
                  <a:lnTo>
                    <a:pt x="3267093" y="900088"/>
                  </a:lnTo>
                  <a:lnTo>
                    <a:pt x="3259821" y="854206"/>
                  </a:lnTo>
                  <a:lnTo>
                    <a:pt x="3250575" y="809013"/>
                  </a:lnTo>
                  <a:lnTo>
                    <a:pt x="3239400" y="764554"/>
                  </a:lnTo>
                  <a:lnTo>
                    <a:pt x="3226342" y="720875"/>
                  </a:lnTo>
                  <a:lnTo>
                    <a:pt x="3211447" y="678021"/>
                  </a:lnTo>
                  <a:lnTo>
                    <a:pt x="3194761" y="636039"/>
                  </a:lnTo>
                  <a:lnTo>
                    <a:pt x="3176331" y="594975"/>
                  </a:lnTo>
                  <a:lnTo>
                    <a:pt x="3156201" y="554875"/>
                  </a:lnTo>
                  <a:lnTo>
                    <a:pt x="3134418" y="515785"/>
                  </a:lnTo>
                  <a:lnTo>
                    <a:pt x="3111028" y="477750"/>
                  </a:lnTo>
                  <a:lnTo>
                    <a:pt x="3086077" y="440816"/>
                  </a:lnTo>
                  <a:lnTo>
                    <a:pt x="3059611" y="405031"/>
                  </a:lnTo>
                  <a:lnTo>
                    <a:pt x="3031676" y="370438"/>
                  </a:lnTo>
                  <a:lnTo>
                    <a:pt x="3002317" y="337086"/>
                  </a:lnTo>
                  <a:lnTo>
                    <a:pt x="2971581" y="305018"/>
                  </a:lnTo>
                  <a:lnTo>
                    <a:pt x="2939514" y="274282"/>
                  </a:lnTo>
                  <a:lnTo>
                    <a:pt x="2906161" y="244924"/>
                  </a:lnTo>
                  <a:lnTo>
                    <a:pt x="2871569" y="216988"/>
                  </a:lnTo>
                  <a:lnTo>
                    <a:pt x="2835783" y="190522"/>
                  </a:lnTo>
                  <a:lnTo>
                    <a:pt x="2798850" y="165571"/>
                  </a:lnTo>
                  <a:lnTo>
                    <a:pt x="2760815" y="142181"/>
                  </a:lnTo>
                  <a:lnTo>
                    <a:pt x="2721724" y="120398"/>
                  </a:lnTo>
                  <a:lnTo>
                    <a:pt x="2681624" y="100268"/>
                  </a:lnTo>
                  <a:lnTo>
                    <a:pt x="2640560" y="81838"/>
                  </a:lnTo>
                  <a:lnTo>
                    <a:pt x="2598579" y="65152"/>
                  </a:lnTo>
                  <a:lnTo>
                    <a:pt x="2555725" y="50257"/>
                  </a:lnTo>
                  <a:lnTo>
                    <a:pt x="2512046" y="37199"/>
                  </a:lnTo>
                  <a:lnTo>
                    <a:pt x="2467587" y="26024"/>
                  </a:lnTo>
                  <a:lnTo>
                    <a:pt x="2422394" y="16778"/>
                  </a:lnTo>
                  <a:lnTo>
                    <a:pt x="2376512" y="9506"/>
                  </a:lnTo>
                  <a:lnTo>
                    <a:pt x="2329989" y="4255"/>
                  </a:lnTo>
                  <a:lnTo>
                    <a:pt x="2282870" y="1071"/>
                  </a:lnTo>
                  <a:lnTo>
                    <a:pt x="2235201" y="0"/>
                  </a:lnTo>
                  <a:close/>
                </a:path>
              </a:pathLst>
            </a:custGeom>
            <a:solidFill>
              <a:srgbClr val="ED434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31293" y="4257960"/>
              <a:ext cx="2677683" cy="1654940"/>
            </a:xfrm>
            <a:prstGeom prst="rect">
              <a:avLst/>
            </a:prstGeom>
          </p:spPr>
          <p:txBody>
            <a:bodyPr vert="horz" wrap="square" lIns="0" tIns="59055" rIns="0" bIns="0" rtlCol="0">
              <a:spAutoFit/>
            </a:bodyPr>
            <a:lstStyle/>
            <a:p>
              <a:pPr marL="127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35%</a:t>
              </a: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2700" marR="5080" lvl="0" indent="635" algn="ctr" defTabSz="914400" rtl="0" eaLnBrk="1" fontAlgn="auto" latinLnBrk="0" hangingPunct="1">
                <a:lnSpc>
                  <a:spcPct val="9970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those 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who </a:t>
              </a: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said </a:t>
              </a:r>
              <a:r>
                <a:rPr kumimoji="0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their </a:t>
              </a:r>
              <a:r>
                <a:rPr kumimoji="0" sz="1400" b="1" i="0" u="none" strike="noStrike" kern="1200" cap="none" spc="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child  </a:t>
              </a:r>
              <a:r>
                <a:rPr kumimoji="0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at/above 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grade </a:t>
              </a:r>
              <a:r>
                <a:rPr kumimoji="0" sz="1400" b="1" i="0" u="none" strike="noStrike" kern="1200" cap="none" spc="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</a:t>
              </a: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 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both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subjects </a:t>
              </a:r>
              <a:r>
                <a:rPr kumimoji="0" sz="140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now </a:t>
              </a:r>
              <a:r>
                <a:rPr kumimoji="0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say </a:t>
              </a: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it is 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very/somewhat </a:t>
              </a:r>
              <a:r>
                <a:rPr kumimoji="0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likely </a:t>
              </a:r>
              <a:r>
                <a:rPr kumimoji="0" sz="1400" b="1" i="0" u="none" strike="noStrike" kern="1200" cap="none" spc="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that</a:t>
              </a:r>
              <a:r>
                <a:rPr kumimoji="0" sz="1400" b="1" i="0" u="none" strike="noStrike" kern="1200" cap="none" spc="-19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-19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they  are</a:t>
              </a:r>
              <a:r>
                <a:rPr kumimoji="0" sz="1400" b="1" i="0" u="none" strike="noStrike" kern="120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below</a:t>
              </a:r>
              <a:r>
                <a:rPr kumimoji="0" sz="1400" b="1" i="0" u="none" strike="noStrike" kern="1200" cap="none" spc="-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</a:t>
              </a:r>
              <a:r>
                <a:rPr kumimoji="0" sz="1400" b="1" i="0" u="none" strike="noStrike" kern="1200" cap="none" spc="-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</a:t>
              </a:r>
              <a:r>
                <a:rPr kumimoji="0" sz="1400" b="1" i="0" u="none" strike="noStrike" kern="120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least</a:t>
              </a:r>
              <a:r>
                <a:rPr kumimoji="0" sz="1400" b="1" i="0" u="none" strike="noStrike" kern="120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one.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object 21">
            <a:extLst>
              <a:ext uri="{FF2B5EF4-FFF2-40B4-BE49-F238E27FC236}">
                <a16:creationId xmlns:a16="http://schemas.microsoft.com/office/drawing/2014/main" id="{885A3D0C-13EF-6C4C-952D-27E388561A5E}"/>
              </a:ext>
            </a:extLst>
          </p:cNvPr>
          <p:cNvSpPr txBox="1"/>
          <p:nvPr/>
        </p:nvSpPr>
        <p:spPr>
          <a:xfrm>
            <a:off x="11766748" y="6483096"/>
            <a:ext cx="114935" cy="1102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 descr="In MA, about 51% of parents said it is likely that their child is performing below grade level when presented with actual student achievement data, versus 26% nationally.">
            <a:extLst>
              <a:ext uri="{FF2B5EF4-FFF2-40B4-BE49-F238E27FC236}">
                <a16:creationId xmlns:a16="http://schemas.microsoft.com/office/drawing/2014/main" id="{0786B88B-78FC-4365-93B8-B20626E26489}"/>
              </a:ext>
            </a:extLst>
          </p:cNvPr>
          <p:cNvGrpSpPr/>
          <p:nvPr/>
        </p:nvGrpSpPr>
        <p:grpSpPr>
          <a:xfrm>
            <a:off x="4823959" y="2332915"/>
            <a:ext cx="6817593" cy="3869754"/>
            <a:chOff x="4814376" y="2432689"/>
            <a:chExt cx="6817593" cy="3869754"/>
          </a:xfrm>
        </p:grpSpPr>
        <p:sp>
          <p:nvSpPr>
            <p:cNvPr id="2" name="object 2"/>
            <p:cNvSpPr/>
            <p:nvPr/>
          </p:nvSpPr>
          <p:spPr>
            <a:xfrm>
              <a:off x="5357859" y="2432689"/>
              <a:ext cx="6274110" cy="1676400"/>
            </a:xfrm>
            <a:custGeom>
              <a:avLst/>
              <a:gdLst/>
              <a:ahLst/>
              <a:cxnLst/>
              <a:rect l="l" t="t" r="r" b="b"/>
              <a:pathLst>
                <a:path w="5905500" h="1676400">
                  <a:moveTo>
                    <a:pt x="5641284" y="0"/>
                  </a:moveTo>
                  <a:lnTo>
                    <a:pt x="264216" y="0"/>
                  </a:lnTo>
                  <a:lnTo>
                    <a:pt x="216723" y="4256"/>
                  </a:lnTo>
                  <a:lnTo>
                    <a:pt x="172023" y="16530"/>
                  </a:lnTo>
                  <a:lnTo>
                    <a:pt x="130861" y="36073"/>
                  </a:lnTo>
                  <a:lnTo>
                    <a:pt x="93985" y="62140"/>
                  </a:lnTo>
                  <a:lnTo>
                    <a:pt x="62140" y="93985"/>
                  </a:lnTo>
                  <a:lnTo>
                    <a:pt x="36073" y="130861"/>
                  </a:lnTo>
                  <a:lnTo>
                    <a:pt x="16530" y="172023"/>
                  </a:lnTo>
                  <a:lnTo>
                    <a:pt x="4256" y="216723"/>
                  </a:lnTo>
                  <a:lnTo>
                    <a:pt x="0" y="264217"/>
                  </a:lnTo>
                  <a:lnTo>
                    <a:pt x="0" y="1412182"/>
                  </a:lnTo>
                  <a:lnTo>
                    <a:pt x="4256" y="1459676"/>
                  </a:lnTo>
                  <a:lnTo>
                    <a:pt x="16530" y="1504376"/>
                  </a:lnTo>
                  <a:lnTo>
                    <a:pt x="36073" y="1545538"/>
                  </a:lnTo>
                  <a:lnTo>
                    <a:pt x="62140" y="1582414"/>
                  </a:lnTo>
                  <a:lnTo>
                    <a:pt x="93985" y="1614259"/>
                  </a:lnTo>
                  <a:lnTo>
                    <a:pt x="130861" y="1640326"/>
                  </a:lnTo>
                  <a:lnTo>
                    <a:pt x="172023" y="1659869"/>
                  </a:lnTo>
                  <a:lnTo>
                    <a:pt x="216723" y="1672143"/>
                  </a:lnTo>
                  <a:lnTo>
                    <a:pt x="264216" y="1676400"/>
                  </a:lnTo>
                  <a:lnTo>
                    <a:pt x="5641284" y="1676400"/>
                  </a:lnTo>
                  <a:lnTo>
                    <a:pt x="5688777" y="1672143"/>
                  </a:lnTo>
                  <a:lnTo>
                    <a:pt x="5733477" y="1659869"/>
                  </a:lnTo>
                  <a:lnTo>
                    <a:pt x="5774638" y="1640326"/>
                  </a:lnTo>
                  <a:lnTo>
                    <a:pt x="5811514" y="1614259"/>
                  </a:lnTo>
                  <a:lnTo>
                    <a:pt x="5843359" y="1582414"/>
                  </a:lnTo>
                  <a:lnTo>
                    <a:pt x="5869426" y="1545538"/>
                  </a:lnTo>
                  <a:lnTo>
                    <a:pt x="5888969" y="1504376"/>
                  </a:lnTo>
                  <a:lnTo>
                    <a:pt x="5901243" y="1459676"/>
                  </a:lnTo>
                  <a:lnTo>
                    <a:pt x="5905500" y="1412182"/>
                  </a:lnTo>
                  <a:lnTo>
                    <a:pt x="5905500" y="264217"/>
                  </a:lnTo>
                  <a:lnTo>
                    <a:pt x="5901243" y="216723"/>
                  </a:lnTo>
                  <a:lnTo>
                    <a:pt x="5888969" y="172023"/>
                  </a:lnTo>
                  <a:lnTo>
                    <a:pt x="5869426" y="130861"/>
                  </a:lnTo>
                  <a:lnTo>
                    <a:pt x="5843359" y="93985"/>
                  </a:lnTo>
                  <a:lnTo>
                    <a:pt x="5811514" y="62140"/>
                  </a:lnTo>
                  <a:lnTo>
                    <a:pt x="5774638" y="36073"/>
                  </a:lnTo>
                  <a:lnTo>
                    <a:pt x="5733477" y="16530"/>
                  </a:lnTo>
                  <a:lnTo>
                    <a:pt x="5688777" y="4256"/>
                  </a:lnTo>
                  <a:lnTo>
                    <a:pt x="5641284" y="0"/>
                  </a:lnTo>
                  <a:close/>
                </a:path>
              </a:pathLst>
            </a:custGeom>
            <a:solidFill>
              <a:srgbClr val="6EE2E5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object 3" descr="In MA, about 51% of parents said it is likely that their child is performing below grade level when presented with actual student achievement data, versus 26% nationally."/>
            <p:cNvSpPr/>
            <p:nvPr/>
          </p:nvSpPr>
          <p:spPr>
            <a:xfrm>
              <a:off x="4814376" y="2432689"/>
              <a:ext cx="6578600" cy="3869754"/>
            </a:xfrm>
            <a:prstGeom prst="rect">
              <a:avLst/>
            </a:prstGeom>
            <a:blipFill>
              <a:blip r:embed="rId2" cstate="print"/>
              <a:stretch>
                <a:fillRect t="-20116"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014776" y="2591960"/>
              <a:ext cx="177800" cy="152400"/>
            </a:xfrm>
            <a:custGeom>
              <a:avLst/>
              <a:gdLst/>
              <a:ahLst/>
              <a:cxnLst/>
              <a:rect l="l" t="t" r="r" b="b"/>
              <a:pathLst>
                <a:path w="177800" h="152400">
                  <a:moveTo>
                    <a:pt x="88900" y="0"/>
                  </a:moveTo>
                  <a:lnTo>
                    <a:pt x="0" y="152400"/>
                  </a:lnTo>
                  <a:lnTo>
                    <a:pt x="177800" y="1524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1AC71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852976" y="3417460"/>
              <a:ext cx="177800" cy="152400"/>
            </a:xfrm>
            <a:custGeom>
              <a:avLst/>
              <a:gdLst/>
              <a:ahLst/>
              <a:cxnLst/>
              <a:rect l="l" t="t" r="r" b="b"/>
              <a:pathLst>
                <a:path w="177800" h="152400">
                  <a:moveTo>
                    <a:pt x="88900" y="0"/>
                  </a:moveTo>
                  <a:lnTo>
                    <a:pt x="0" y="152400"/>
                  </a:lnTo>
                  <a:lnTo>
                    <a:pt x="177800" y="1524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1AC71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624376" y="5170060"/>
              <a:ext cx="177800" cy="152400"/>
            </a:xfrm>
            <a:custGeom>
              <a:avLst/>
              <a:gdLst/>
              <a:ahLst/>
              <a:cxnLst/>
              <a:rect l="l" t="t" r="r" b="b"/>
              <a:pathLst>
                <a:path w="177800" h="152400">
                  <a:moveTo>
                    <a:pt x="177800" y="0"/>
                  </a:moveTo>
                  <a:lnTo>
                    <a:pt x="0" y="0"/>
                  </a:lnTo>
                  <a:lnTo>
                    <a:pt x="88900" y="1524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ED434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60C2D4DF-5970-EF43-9573-F5667A0B8D76}"/>
                </a:ext>
              </a:extLst>
            </p:cNvPr>
            <p:cNvSpPr txBox="1"/>
            <p:nvPr/>
          </p:nvSpPr>
          <p:spPr>
            <a:xfrm>
              <a:off x="9386944" y="2566323"/>
              <a:ext cx="1620988" cy="13080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</a:t>
              </a:r>
              <a:r>
                <a:rPr kumimoji="0" sz="2800" b="1" i="0" u="none" strike="noStrike" kern="1200" cap="none" spc="-5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869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20" normalizeH="0" baseline="0" noProof="0" dirty="0">
                  <a:ln>
                    <a:noFill/>
                  </a:ln>
                  <a:solidFill>
                    <a:srgbClr val="1144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VS.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" normalizeH="0" baseline="0" noProof="0" dirty="0">
                  <a:ln>
                    <a:noFill/>
                  </a:ln>
                  <a:solidFill>
                    <a:srgbClr val="FFC60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</a:t>
              </a:r>
              <a:r>
                <a:rPr kumimoji="0" sz="2800" b="1" i="0" u="none" strike="noStrike" kern="1200" cap="none" spc="-5" normalizeH="0" baseline="0" noProof="0" dirty="0">
                  <a:ln>
                    <a:noFill/>
                  </a:ln>
                  <a:solidFill>
                    <a:srgbClr val="FFC60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3A4CBC-3995-4CDE-A822-82E9AAAB9D9F}"/>
              </a:ext>
            </a:extLst>
          </p:cNvPr>
          <p:cNvSpPr txBox="1"/>
          <p:nvPr/>
        </p:nvSpPr>
        <p:spPr>
          <a:xfrm>
            <a:off x="0" y="1452706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likely is it that your child is below grade level given that…?</a:t>
            </a:r>
          </a:p>
        </p:txBody>
      </p:sp>
    </p:spTree>
    <p:extLst>
      <p:ext uri="{BB962C8B-B14F-4D97-AF65-F5344CB8AC3E}">
        <p14:creationId xmlns:p14="http://schemas.microsoft.com/office/powerpoint/2010/main" val="26011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5B00067-6A36-7940-BE43-84F4E2F0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107" y="6356350"/>
            <a:ext cx="40712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16266-9EFC-AA48-A7FA-65B041A20E1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9651A8-9AB9-8440-BDD0-D0BE80CC68AC}"/>
              </a:ext>
            </a:extLst>
          </p:cNvPr>
          <p:cNvSpPr txBox="1">
            <a:spLocks/>
          </p:cNvSpPr>
          <p:nvPr/>
        </p:nvSpPr>
        <p:spPr>
          <a:xfrm>
            <a:off x="0" y="3387736"/>
            <a:ext cx="12189447" cy="676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14470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4470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4470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4470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4470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% THINK THEIR CHILD IS AT OR ABOVE GRADE LEVEL IN MATH WHEN TOLD…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1447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75E6F-31DE-4CAD-B4D8-58134DE39D29}"/>
              </a:ext>
            </a:extLst>
          </p:cNvPr>
          <p:cNvSpPr txBox="1"/>
          <p:nvPr/>
        </p:nvSpPr>
        <p:spPr>
          <a:xfrm>
            <a:off x="660541" y="4397736"/>
            <a:ext cx="528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 receives a B in math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Doesn’t meet expectations on state test</a:t>
            </a:r>
          </a:p>
          <a:p>
            <a:pPr marL="119063" marR="0" lvl="0" indent="-1190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Child’s school received an overall performance rating of C</a:t>
            </a:r>
          </a:p>
        </p:txBody>
      </p:sp>
      <p:grpSp>
        <p:nvGrpSpPr>
          <p:cNvPr id="5" name="Group 4" descr="52% of parents think their child is at or above grade level when told that: their Child receives a B in math, their child Doesn’t meet expectations on state test, or their Child’s school received an overall performance rating of C&#10;">
            <a:extLst>
              <a:ext uri="{FF2B5EF4-FFF2-40B4-BE49-F238E27FC236}">
                <a16:creationId xmlns:a16="http://schemas.microsoft.com/office/drawing/2014/main" id="{DC3A6DE6-E1E8-44E6-BB64-647A69FC3DB4}"/>
              </a:ext>
            </a:extLst>
          </p:cNvPr>
          <p:cNvGrpSpPr/>
          <p:nvPr/>
        </p:nvGrpSpPr>
        <p:grpSpPr>
          <a:xfrm>
            <a:off x="5653168" y="4389776"/>
            <a:ext cx="5293506" cy="919480"/>
            <a:chOff x="6485017" y="5094293"/>
            <a:chExt cx="5293506" cy="91948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0DF7A2-79CA-F64B-A382-4C804E8CA5B3}"/>
                </a:ext>
              </a:extLst>
            </p:cNvPr>
            <p:cNvSpPr/>
            <p:nvPr/>
          </p:nvSpPr>
          <p:spPr>
            <a:xfrm>
              <a:off x="6485017" y="5120269"/>
              <a:ext cx="1314784" cy="83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52%</a:t>
              </a:r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EF2A88D5-545D-A64B-AEBC-ACC693EC2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7083" y="5094293"/>
              <a:ext cx="3901440" cy="919480"/>
            </a:xfrm>
            <a:prstGeom prst="rect">
              <a:avLst/>
            </a:prstGeom>
          </p:spPr>
        </p:pic>
      </p:grpSp>
      <p:grpSp>
        <p:nvGrpSpPr>
          <p:cNvPr id="11" name="Group 10" descr="88% Think their child is at or above grade level in math&#10;">
            <a:extLst>
              <a:ext uri="{FF2B5EF4-FFF2-40B4-BE49-F238E27FC236}">
                <a16:creationId xmlns:a16="http://schemas.microsoft.com/office/drawing/2014/main" id="{23594284-35F4-4F5C-837F-9B79034EA519}"/>
              </a:ext>
            </a:extLst>
          </p:cNvPr>
          <p:cNvGrpSpPr/>
          <p:nvPr/>
        </p:nvGrpSpPr>
        <p:grpSpPr>
          <a:xfrm>
            <a:off x="660541" y="1845426"/>
            <a:ext cx="12861495" cy="919480"/>
            <a:chOff x="191901" y="1548822"/>
            <a:chExt cx="12265195" cy="9194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D2B570-FA03-46C0-9B96-90DE591DFB0D}"/>
                </a:ext>
              </a:extLst>
            </p:cNvPr>
            <p:cNvGrpSpPr/>
            <p:nvPr/>
          </p:nvGrpSpPr>
          <p:grpSpPr>
            <a:xfrm>
              <a:off x="191901" y="1548822"/>
              <a:ext cx="5255927" cy="919480"/>
              <a:chOff x="442781" y="2290945"/>
              <a:chExt cx="5255927" cy="919480"/>
            </a:xfrm>
          </p:grpSpPr>
          <p:pic>
            <p:nvPicPr>
              <p:cNvPr id="44" name="Picture 43" descr="A picture containing sky, light, traffic, outdoor&#10;&#10;Description automatically generated">
                <a:extLst>
                  <a:ext uri="{FF2B5EF4-FFF2-40B4-BE49-F238E27FC236}">
                    <a16:creationId xmlns:a16="http://schemas.microsoft.com/office/drawing/2014/main" id="{FE6C236B-B317-9B41-BA0E-171772C96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7268" y="2290945"/>
                <a:ext cx="3901440" cy="91948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C65463-6743-9642-AC3C-9C9EC6C62B85}"/>
                  </a:ext>
                </a:extLst>
              </p:cNvPr>
              <p:cNvSpPr/>
              <p:nvPr/>
            </p:nvSpPr>
            <p:spPr>
              <a:xfrm>
                <a:off x="442781" y="2350232"/>
                <a:ext cx="1314784" cy="83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7BBF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88%</a:t>
                </a:r>
              </a:p>
            </p:txBody>
          </p:sp>
        </p:grpSp>
        <p:sp>
          <p:nvSpPr>
            <p:cNvPr id="10" name="TextBox 9" descr="88% Think their child is at or above grade level in math&#10;">
              <a:extLst>
                <a:ext uri="{FF2B5EF4-FFF2-40B4-BE49-F238E27FC236}">
                  <a16:creationId xmlns:a16="http://schemas.microsoft.com/office/drawing/2014/main" id="{9A87E452-4A40-41E6-BF93-52226D390D2A}"/>
                </a:ext>
              </a:extLst>
            </p:cNvPr>
            <p:cNvSpPr txBox="1"/>
            <p:nvPr/>
          </p:nvSpPr>
          <p:spPr>
            <a:xfrm>
              <a:off x="5447828" y="1811449"/>
              <a:ext cx="7009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Think their child is at or above grade level in math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BALH_blue_background.png" descr="blue background">
            <a:extLst>
              <a:ext uri="{FF2B5EF4-FFF2-40B4-BE49-F238E27FC236}">
                <a16:creationId xmlns:a16="http://schemas.microsoft.com/office/drawing/2014/main" id="{BCBE59D5-0B7E-2642-8403-9A2A2C8A95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1" b="76079"/>
          <a:stretch/>
        </p:blipFill>
        <p:spPr>
          <a:xfrm>
            <a:off x="9838" y="13678"/>
            <a:ext cx="12225951" cy="1140903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22" name="object 3">
            <a:extLst>
              <a:ext uri="{FF2B5EF4-FFF2-40B4-BE49-F238E27FC236}">
                <a16:creationId xmlns:a16="http://schemas.microsoft.com/office/drawing/2014/main" id="{8C2739D3-EE80-7844-9824-208BE0D3E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585" y="371302"/>
            <a:ext cx="12225950" cy="453696"/>
          </a:xfrm>
          <a:prstGeom prst="rect">
            <a:avLst/>
          </a:prstGeom>
        </p:spPr>
        <p:txBody>
          <a:bodyPr vert="horz" wrap="square" lIns="0" tIns="10396" rIns="0" bIns="0" rtlCol="0" anchor="b">
            <a:spAutoFit/>
          </a:bodyPr>
          <a:lstStyle/>
          <a:p>
            <a:pPr marL="7701" algn="ctr">
              <a:spcBef>
                <a:spcPts val="82"/>
              </a:spcBef>
            </a:pP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Disconnect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Solvable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parents value academic and non-academic measures">
            <a:extLst>
              <a:ext uri="{FF2B5EF4-FFF2-40B4-BE49-F238E27FC236}">
                <a16:creationId xmlns:a16="http://schemas.microsoft.com/office/drawing/2014/main" id="{BAD0E8D8-EA70-7045-89DA-1340F5248A13}"/>
              </a:ext>
            </a:extLst>
          </p:cNvPr>
          <p:cNvGrpSpPr/>
          <p:nvPr/>
        </p:nvGrpSpPr>
        <p:grpSpPr>
          <a:xfrm>
            <a:off x="1531" y="-35606"/>
            <a:ext cx="12189614" cy="1570088"/>
            <a:chOff x="1820" y="-58717"/>
            <a:chExt cx="20101576" cy="2589192"/>
          </a:xfrm>
        </p:grpSpPr>
        <p:pic>
          <p:nvPicPr>
            <p:cNvPr id="8" name="BALH_blue_background.png" descr="blue background">
              <a:extLst>
                <a:ext uri="{FF2B5EF4-FFF2-40B4-BE49-F238E27FC236}">
                  <a16:creationId xmlns:a16="http://schemas.microsoft.com/office/drawing/2014/main" id="{88091B85-A3C7-7947-A328-EA0A12FCA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b="75468"/>
            <a:stretch/>
          </p:blipFill>
          <p:spPr>
            <a:xfrm>
              <a:off x="1820" y="-58717"/>
              <a:ext cx="14966540" cy="258919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9" name="BALH_blue_background.png" descr="blue background">
              <a:extLst>
                <a:ext uri="{FF2B5EF4-FFF2-40B4-BE49-F238E27FC236}">
                  <a16:creationId xmlns:a16="http://schemas.microsoft.com/office/drawing/2014/main" id="{9A8B91F0-B4A2-1E4C-A5D0-AB5BD335B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r="34589" b="75469"/>
            <a:stretch/>
          </p:blipFill>
          <p:spPr>
            <a:xfrm>
              <a:off x="10313506" y="-58717"/>
              <a:ext cx="9789890" cy="258919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935D6C88-EDE1-2C4F-B5E5-389B38F32CB2}"/>
              </a:ext>
            </a:extLst>
          </p:cNvPr>
          <p:cNvSpPr txBox="1">
            <a:spLocks/>
          </p:cNvSpPr>
          <p:nvPr/>
        </p:nvSpPr>
        <p:spPr>
          <a:xfrm>
            <a:off x="0" y="403468"/>
            <a:ext cx="12195695" cy="564495"/>
          </a:xfrm>
          <a:prstGeom prst="rect">
            <a:avLst/>
          </a:prstGeom>
        </p:spPr>
        <p:txBody>
          <a:bodyPr vert="horz" wrap="square" lIns="0" tIns="10396" rIns="0" bIns="0" rtlCol="0" anchor="b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01" marR="0" lvl="0" indent="0" algn="ctr" defTabSz="457200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Parents Value Academic &amp; Non-Academic Measures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Group 1" descr="need to know, nice to know, and don't need to know">
            <a:extLst>
              <a:ext uri="{FF2B5EF4-FFF2-40B4-BE49-F238E27FC236}">
                <a16:creationId xmlns:a16="http://schemas.microsoft.com/office/drawing/2014/main" id="{BCF5A8AA-3105-4FDE-8905-C6247773B19C}"/>
              </a:ext>
            </a:extLst>
          </p:cNvPr>
          <p:cNvGrpSpPr/>
          <p:nvPr/>
        </p:nvGrpSpPr>
        <p:grpSpPr>
          <a:xfrm>
            <a:off x="643486" y="1728600"/>
            <a:ext cx="10757164" cy="305775"/>
            <a:chOff x="1060450" y="3250172"/>
            <a:chExt cx="17739361" cy="504246"/>
          </a:xfrm>
        </p:grpSpPr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D64DB38D-FE3B-3745-B8FC-45A4C510A1E4}"/>
                </a:ext>
              </a:extLst>
            </p:cNvPr>
            <p:cNvSpPr txBox="1"/>
            <p:nvPr/>
          </p:nvSpPr>
          <p:spPr>
            <a:xfrm>
              <a:off x="1060450" y="3253933"/>
              <a:ext cx="7619999" cy="500485"/>
            </a:xfrm>
            <a:prstGeom prst="rect">
              <a:avLst/>
            </a:prstGeom>
          </p:spPr>
          <p:txBody>
            <a:bodyPr vert="horz" wrap="square" lIns="0" tIns="4903" rIns="0" bIns="0" rtlCol="0">
              <a:spAutoFit/>
            </a:bodyPr>
            <a:lstStyle/>
            <a:p>
              <a:pPr marL="3922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3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0" b="1" i="0" u="none" strike="noStrike" kern="1200" cap="none" spc="3" normalizeH="0" baseline="0" noProof="0" dirty="0">
                  <a:ln>
                    <a:noFill/>
                  </a:ln>
                  <a:solidFill>
                    <a:srgbClr val="004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NEED </a:t>
              </a:r>
              <a:r>
                <a:rPr kumimoji="0" lang="en-US" sz="1940" b="1" i="0" u="none" strike="noStrike" kern="1200" cap="none" spc="2" normalizeH="0" baseline="0" noProof="0" dirty="0">
                  <a:ln>
                    <a:noFill/>
                  </a:ln>
                  <a:solidFill>
                    <a:srgbClr val="004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en-US" sz="1940" b="1" i="0" u="none" strike="noStrike" kern="1200" cap="none" spc="-26" normalizeH="0" baseline="0" noProof="0" dirty="0">
                  <a:ln>
                    <a:noFill/>
                  </a:ln>
                  <a:solidFill>
                    <a:srgbClr val="004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940" b="1" i="0" u="none" strike="noStrike" kern="1200" cap="none" spc="3" normalizeH="0" baseline="0" noProof="0" dirty="0">
                  <a:ln>
                    <a:noFill/>
                  </a:ln>
                  <a:solidFill>
                    <a:srgbClr val="004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KNOW</a:t>
              </a:r>
              <a:endPara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ECE4379F-5DF7-514F-8096-B0EADA19F08A}"/>
                </a:ext>
              </a:extLst>
            </p:cNvPr>
            <p:cNvSpPr txBox="1"/>
            <p:nvPr/>
          </p:nvSpPr>
          <p:spPr>
            <a:xfrm>
              <a:off x="8680449" y="3250172"/>
              <a:ext cx="3962400" cy="500485"/>
            </a:xfrm>
            <a:prstGeom prst="rect">
              <a:avLst/>
            </a:prstGeom>
          </p:spPr>
          <p:txBody>
            <a:bodyPr vert="horz" wrap="square" lIns="0" tIns="4903" rIns="0" bIns="0" rtlCol="0">
              <a:spAutoFit/>
            </a:bodyPr>
            <a:lstStyle/>
            <a:p>
              <a:pPr marL="3922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3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0" b="1" i="0" u="none" strike="noStrike" kern="1200" cap="none" spc="2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NICE TO</a:t>
              </a:r>
              <a:r>
                <a:rPr kumimoji="0" lang="en-US" sz="1940" b="1" i="0" u="none" strike="noStrike" kern="1200" cap="none" spc="-23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940" b="1" i="0" u="none" strike="noStrike" kern="1200" cap="none" spc="3" normalizeH="0" baseline="0" noProof="0" dirty="0">
                  <a:ln>
                    <a:noFill/>
                  </a:ln>
                  <a:solidFill>
                    <a:srgbClr val="167BB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KNOW</a:t>
              </a:r>
              <a:endPara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7C426CAA-A39D-434F-A54B-5146AEB7E045}"/>
                </a:ext>
              </a:extLst>
            </p:cNvPr>
            <p:cNvSpPr txBox="1"/>
            <p:nvPr/>
          </p:nvSpPr>
          <p:spPr>
            <a:xfrm>
              <a:off x="12642849" y="3250172"/>
              <a:ext cx="6156962" cy="500485"/>
            </a:xfrm>
            <a:prstGeom prst="rect">
              <a:avLst/>
            </a:prstGeom>
          </p:spPr>
          <p:txBody>
            <a:bodyPr vert="horz" wrap="square" lIns="0" tIns="4903" rIns="0" bIns="0" rtlCol="0">
              <a:spAutoFit/>
            </a:bodyPr>
            <a:lstStyle/>
            <a:p>
              <a:pPr marL="3922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3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0" b="1" i="0" u="none" strike="noStrike" kern="1200" cap="none" spc="2" normalizeH="0" baseline="0" noProof="0" dirty="0">
                  <a:ln>
                    <a:noFill/>
                  </a:ln>
                  <a:solidFill>
                    <a:srgbClr val="ED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DON’T </a:t>
              </a:r>
              <a:r>
                <a:rPr kumimoji="0" lang="en-US" sz="1940" b="1" i="0" u="none" strike="noStrike" kern="1200" cap="none" spc="3" normalizeH="0" baseline="0" noProof="0" dirty="0">
                  <a:ln>
                    <a:noFill/>
                  </a:ln>
                  <a:solidFill>
                    <a:srgbClr val="ED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NEED </a:t>
              </a:r>
              <a:r>
                <a:rPr kumimoji="0" lang="en-US" sz="1940" b="1" i="0" u="none" strike="noStrike" kern="1200" cap="none" spc="2" normalizeH="0" baseline="0" noProof="0" dirty="0">
                  <a:ln>
                    <a:noFill/>
                  </a:ln>
                  <a:solidFill>
                    <a:srgbClr val="ED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en-US" sz="1940" b="1" i="0" u="none" strike="noStrike" kern="1200" cap="none" spc="-26" normalizeH="0" baseline="0" noProof="0" dirty="0">
                  <a:ln>
                    <a:noFill/>
                  </a:ln>
                  <a:solidFill>
                    <a:srgbClr val="ED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940" b="1" i="0" u="none" strike="noStrike" kern="1200" cap="none" spc="3" normalizeH="0" baseline="0" noProof="0" dirty="0">
                  <a:ln>
                    <a:noFill/>
                  </a:ln>
                  <a:solidFill>
                    <a:srgbClr val="ED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KNOW</a:t>
              </a:r>
              <a:endPara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" name="object 6" descr="Need to know: &#10;A measure of the quality of a school’s learning  environment…&#10;Information on teacher credentials and qualifications&#10;Disciplinary data…&#10;School Progress – Growth school has shown in past 3 yrs.&#10;&#10;Need to know or Nice to know: &#10;Comparison of how well students in the state did on the NAEP compared to the national average&#10;State test scores for all students on the year-end math &amp; ELA tests&#10;The percentage of students enrolled in AP/IB or college credit-earning&#10;The amount of money that is spent per student…&#10;&#10;Don’t need to know:&#10;State test scores broken down by different groups of  students…&#10;The attendance rates for the school…&#10;The number of students learning the English language that no longer need additional instruction...">
            <a:extLst>
              <a:ext uri="{FF2B5EF4-FFF2-40B4-BE49-F238E27FC236}">
                <a16:creationId xmlns:a16="http://schemas.microsoft.com/office/drawing/2014/main" id="{2EE27F67-5078-D641-955A-F7D5656DA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40940"/>
              </p:ext>
            </p:extLst>
          </p:nvPr>
        </p:nvGraphicFramePr>
        <p:xfrm>
          <a:off x="382062" y="2135377"/>
          <a:ext cx="11212660" cy="4376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370">
                  <a:extLst>
                    <a:ext uri="{9D8B030D-6E8A-4147-A177-3AD203B41FA5}">
                      <a16:colId xmlns:a16="http://schemas.microsoft.com/office/drawing/2014/main" val="3476848292"/>
                    </a:ext>
                  </a:extLst>
                </a:gridCol>
                <a:gridCol w="3928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631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06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06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0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24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448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4679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5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06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4900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968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5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06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477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814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5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06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467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699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5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080" marR="0" marT="354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7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080" marR="0" marT="5659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6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latin typeface="Proxima Nova" panose="02000506030000020004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080" marR="0" marT="420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Slide Number">
            <a:extLst>
              <a:ext uri="{FF2B5EF4-FFF2-40B4-BE49-F238E27FC236}">
                <a16:creationId xmlns:a16="http://schemas.microsoft.com/office/drawing/2014/main" id="{2EC5AC35-CAF5-C04D-8CA4-4D8770C3E35F}"/>
              </a:ext>
            </a:extLst>
          </p:cNvPr>
          <p:cNvSpPr txBox="1">
            <a:spLocks/>
          </p:cNvSpPr>
          <p:nvPr/>
        </p:nvSpPr>
        <p:spPr>
          <a:xfrm>
            <a:off x="11594722" y="6472407"/>
            <a:ext cx="443386" cy="1808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89" kern="1200">
                <a:solidFill>
                  <a:schemeClr val="bg1">
                    <a:lumMod val="50000"/>
                  </a:schemeClr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Medium"/>
                <a:sym typeface="Proxima Nova Medium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roxima Nova Medium"/>
              <a:sym typeface="Proxima Nova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5814A-9713-4381-80D3-73433AA50DD7}"/>
              </a:ext>
            </a:extLst>
          </p:cNvPr>
          <p:cNvSpPr txBox="1"/>
          <p:nvPr/>
        </p:nvSpPr>
        <p:spPr>
          <a:xfrm>
            <a:off x="7651565" y="5013583"/>
            <a:ext cx="392765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marR="777240" lvl="0" indent="0" algn="l" defTabSz="457200" rtl="0" eaLnBrk="1" fontAlgn="ctr" latinLnBrk="0" hangingPunct="1">
              <a:lnSpc>
                <a:spcPct val="108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test scores broken down by </a:t>
            </a:r>
            <a:r>
              <a:rPr kumimoji="0" lang="en-US" sz="125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groups of  students…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8872" marR="0" lvl="0" indent="0" algn="l" defTabSz="457200" rtl="0" eaLnBrk="1" fontAlgn="ctr" latinLnBrk="0" hangingPunct="1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attendance rates for the</a:t>
            </a:r>
            <a:r>
              <a:rPr kumimoji="0" lang="en-US" sz="125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school…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8872" marR="164592" lvl="0" indent="0" algn="l" defTabSz="457200" rtl="0" eaLnBrk="1" fontAlgn="ctr" latinLnBrk="0" hangingPunct="1">
              <a:lnSpc>
                <a:spcPct val="108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number of students learning the English language that no longer need </a:t>
            </a:r>
            <a:r>
              <a:rPr kumimoji="0" lang="en-US" sz="125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add’l</a:t>
            </a:r>
            <a:r>
              <a:rPr kumimoji="0" lang="en-US" sz="125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instruction...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D116E-000C-4216-A353-DBC243DF4A7C}"/>
              </a:ext>
            </a:extLst>
          </p:cNvPr>
          <p:cNvSpPr txBox="1"/>
          <p:nvPr/>
        </p:nvSpPr>
        <p:spPr>
          <a:xfrm>
            <a:off x="324999" y="2168064"/>
            <a:ext cx="5306291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marR="1124712" lvl="0" indent="0" algn="l" defTabSz="457200" rtl="0" eaLnBrk="1" fontAlgn="ctr" latinLnBrk="0" hangingPunct="1">
              <a:lnSpc>
                <a:spcPct val="108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measure of the quality of a school’s learning  environment…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1168" marR="0" lvl="0" indent="0" algn="l" defTabSz="457200" rtl="0" eaLnBrk="1" fontAlgn="ctr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on teacher credentials and qualifications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1168" marR="0" lvl="0" indent="0" algn="l" defTabSz="457200" rtl="0" eaLnBrk="1" fontAlgn="ctr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Disciplinary data…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1168" marR="0" lvl="0" indent="0" algn="l" defTabSz="457200" rtl="0" eaLnBrk="1" fontAlgn="ctr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Progress – Growth school has shown in past 3 yrs.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7CB40-AF67-4012-8A7B-981B73B1A3AD}"/>
              </a:ext>
            </a:extLst>
          </p:cNvPr>
          <p:cNvSpPr txBox="1"/>
          <p:nvPr/>
        </p:nvSpPr>
        <p:spPr>
          <a:xfrm>
            <a:off x="340497" y="3603821"/>
            <a:ext cx="7326566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marR="0" lvl="0" indent="0" algn="l" defTabSz="457200" rtl="0" eaLnBrk="1" fontAlgn="ctr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 of how well students in the state did on the NAEP compared to the             national</a:t>
            </a:r>
            <a:r>
              <a:rPr kumimoji="0" lang="en-US" sz="125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1168" marR="0" lvl="0" indent="0" algn="l" defTabSz="457200" rtl="0" eaLnBrk="1" fontAlgn="ctr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test scores for </a:t>
            </a:r>
            <a:r>
              <a:rPr kumimoji="0" lang="en-US" sz="125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students </a:t>
            </a: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year-end math &amp; ELA</a:t>
            </a:r>
            <a:r>
              <a:rPr kumimoji="0" lang="en-US" sz="125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1168" marR="0" lvl="0" indent="0" algn="l" defTabSz="457200" rtl="0" eaLnBrk="1" fontAlgn="ctr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percentage of students enrolled in AP/IB or college</a:t>
            </a:r>
            <a:r>
              <a:rPr kumimoji="0" lang="en-US" sz="125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credit-earning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1168" marR="0" lvl="0" indent="0" algn="l" defTabSz="457200" rtl="0" eaLnBrk="1" fontAlgn="ctr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amount of money that is spent per</a:t>
            </a:r>
            <a:r>
              <a:rPr kumimoji="0" lang="en-US" sz="125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student…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701" lvl="0" defTabSz="457200">
              <a:lnSpc>
                <a:spcPct val="100000"/>
              </a:lnSpc>
              <a:spcBef>
                <a:spcPts val="82"/>
              </a:spcBef>
              <a:defRPr/>
            </a:pPr>
            <a:r>
              <a:rPr lang="en-US" b="1" kern="0" spc="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Value Academic &amp; Non-Academic Measures</a:t>
            </a: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LH_blue_background.png" descr="blue background">
            <a:extLst>
              <a:ext uri="{FF2B5EF4-FFF2-40B4-BE49-F238E27FC236}">
                <a16:creationId xmlns:a16="http://schemas.microsoft.com/office/drawing/2014/main" id="{2A13F59D-1AFF-8249-BDB5-0BD8DC2CF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672" r="18397" b="35519"/>
          <a:stretch/>
        </p:blipFill>
        <p:spPr>
          <a:xfrm>
            <a:off x="428" y="-77629"/>
            <a:ext cx="12191144" cy="6935629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grpSp>
        <p:nvGrpSpPr>
          <p:cNvPr id="35" name="Group" descr="I would want to know how to interpret this score. What does this really mean, and how do I understand this? If I should be alarmed I would be, but if I don’t need to, I won’t be.”&#10;(MISSISSIPPI PARENT)&#10;">
            <a:extLst>
              <a:ext uri="{FF2B5EF4-FFF2-40B4-BE49-F238E27FC236}">
                <a16:creationId xmlns:a16="http://schemas.microsoft.com/office/drawing/2014/main" id="{4F89D9B2-BDDF-4345-8F44-F35A73400535}"/>
              </a:ext>
            </a:extLst>
          </p:cNvPr>
          <p:cNvGrpSpPr/>
          <p:nvPr/>
        </p:nvGrpSpPr>
        <p:grpSpPr>
          <a:xfrm>
            <a:off x="769978" y="1660811"/>
            <a:ext cx="5211639" cy="2089410"/>
            <a:chOff x="0" y="0"/>
            <a:chExt cx="8001001" cy="129935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AB3A08C9-2F6C-4A45-A3BE-013DF05BCA8A}"/>
                </a:ext>
              </a:extLst>
            </p:cNvPr>
            <p:cNvSpPr/>
            <p:nvPr/>
          </p:nvSpPr>
          <p:spPr>
            <a:xfrm rot="10800000">
              <a:off x="171295" y="339721"/>
              <a:ext cx="7829706" cy="1265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8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8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8" y="759"/>
                  </a:cubicBezTo>
                  <a:close/>
                </a:path>
              </a:pathLst>
            </a:custGeom>
            <a:solidFill>
              <a:srgbClr val="4D4D4D">
                <a:alpha val="5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3104" tIns="23104" rIns="23104" bIns="23104" numCol="1" anchor="ctr">
              <a:noAutofit/>
            </a:bodyPr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1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BEC56E48-418E-0A41-9561-93E83AF75A86}"/>
                </a:ext>
              </a:extLst>
            </p:cNvPr>
            <p:cNvSpPr/>
            <p:nvPr/>
          </p:nvSpPr>
          <p:spPr>
            <a:xfrm rot="10800000">
              <a:off x="-1" y="-1"/>
              <a:ext cx="7821797" cy="1262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E6E6E6"/>
              </a:solidFill>
              <a:prstDash val="solid"/>
              <a:bevel/>
            </a:ln>
            <a:effectLst/>
          </p:spPr>
          <p:txBody>
            <a:bodyPr wrap="square" lIns="23104" tIns="23104" rIns="23104" bIns="23104" numCol="1" anchor="ctr">
              <a:noAutofit/>
            </a:bodyPr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38" name="1" descr="star in green circle">
            <a:extLst>
              <a:ext uri="{FF2B5EF4-FFF2-40B4-BE49-F238E27FC236}">
                <a16:creationId xmlns:a16="http://schemas.microsoft.com/office/drawing/2014/main" id="{3523B3AB-D54A-004E-A4CE-27F964ABF1F1}"/>
              </a:ext>
            </a:extLst>
          </p:cNvPr>
          <p:cNvSpPr/>
          <p:nvPr/>
        </p:nvSpPr>
        <p:spPr>
          <a:xfrm>
            <a:off x="581118" y="1460291"/>
            <a:ext cx="443488" cy="443488"/>
          </a:xfrm>
          <a:prstGeom prst="ellipse">
            <a:avLst/>
          </a:prstGeom>
          <a:solidFill>
            <a:srgbClr val="1AC71A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3319" tIns="43319" rIns="43319" bIns="43319" numCol="1" anchor="ctr">
            <a:noAutofit/>
          </a:bodyPr>
          <a:lstStyle>
            <a:lvl1pPr defTabSz="821531">
              <a:defRPr sz="59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sym typeface="Rubik"/>
            </a:endParaRPr>
          </a:p>
        </p:txBody>
      </p:sp>
      <p:cxnSp>
        <p:nvCxnSpPr>
          <p:cNvPr id="10" name="Straight Connector 9" descr="line">
            <a:extLst>
              <a:ext uri="{FF2B5EF4-FFF2-40B4-BE49-F238E27FC236}">
                <a16:creationId xmlns:a16="http://schemas.microsoft.com/office/drawing/2014/main" id="{EBB14A29-AC6B-D24B-BDA4-93ECE0F7E839}"/>
              </a:ext>
            </a:extLst>
          </p:cNvPr>
          <p:cNvCxnSpPr>
            <a:cxnSpLocks/>
          </p:cNvCxnSpPr>
          <p:nvPr/>
        </p:nvCxnSpPr>
        <p:spPr>
          <a:xfrm>
            <a:off x="5746126" y="841366"/>
            <a:ext cx="699749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object 3">
            <a:extLst>
              <a:ext uri="{FF2B5EF4-FFF2-40B4-BE49-F238E27FC236}">
                <a16:creationId xmlns:a16="http://schemas.microsoft.com/office/drawing/2014/main" id="{7ADA6EF9-ACCC-A842-9013-DE785C82E7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7580" y="185386"/>
            <a:ext cx="7136841" cy="509096"/>
          </a:xfrm>
          <a:prstGeom prst="rect">
            <a:avLst/>
          </a:prstGeom>
        </p:spPr>
        <p:txBody>
          <a:bodyPr vert="horz" wrap="square" lIns="0" tIns="10396" rIns="0" bIns="0" rtlCol="0" anchor="b">
            <a:spAutoFit/>
          </a:bodyPr>
          <a:lstStyle/>
          <a:p>
            <a:pPr marL="7701" algn="ctr">
              <a:spcBef>
                <a:spcPts val="82"/>
              </a:spcBef>
            </a:pPr>
            <a:r>
              <a:rPr lang="en-US" sz="36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Need Context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lide Number">
            <a:extLst>
              <a:ext uri="{FF2B5EF4-FFF2-40B4-BE49-F238E27FC236}">
                <a16:creationId xmlns:a16="http://schemas.microsoft.com/office/drawing/2014/main" id="{3F9A343A-1A46-BD49-BC34-445FDCF5412D}"/>
              </a:ext>
            </a:extLst>
          </p:cNvPr>
          <p:cNvSpPr txBox="1">
            <a:spLocks/>
          </p:cNvSpPr>
          <p:nvPr/>
        </p:nvSpPr>
        <p:spPr>
          <a:xfrm>
            <a:off x="11645295" y="6540285"/>
            <a:ext cx="485801" cy="1130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89" kern="1200">
                <a:solidFill>
                  <a:schemeClr val="bg1">
                    <a:lumMod val="50000"/>
                  </a:schemeClr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Medium"/>
                <a:sym typeface="Proxima Nova Medium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Medium"/>
              <a:sym typeface="Proxima Nova Medium"/>
            </a:endParaRPr>
          </a:p>
        </p:txBody>
      </p:sp>
      <p:grpSp>
        <p:nvGrpSpPr>
          <p:cNvPr id="31" name="Group" descr="“[I’m] wondering what student  satisfaction means… I’d want to look at the definition, I like to go in and see exactly what they’re testing and not assume.”&#10;">
            <a:extLst>
              <a:ext uri="{FF2B5EF4-FFF2-40B4-BE49-F238E27FC236}">
                <a16:creationId xmlns:a16="http://schemas.microsoft.com/office/drawing/2014/main" id="{21692B1C-3D90-174D-9951-6C7E59E46474}"/>
              </a:ext>
            </a:extLst>
          </p:cNvPr>
          <p:cNvGrpSpPr/>
          <p:nvPr/>
        </p:nvGrpSpPr>
        <p:grpSpPr>
          <a:xfrm>
            <a:off x="6340668" y="1660810"/>
            <a:ext cx="5211639" cy="2102326"/>
            <a:chOff x="0" y="0"/>
            <a:chExt cx="8001001" cy="12993574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1D51A428-B820-7040-A89E-750018BBC13A}"/>
                </a:ext>
              </a:extLst>
            </p:cNvPr>
            <p:cNvSpPr/>
            <p:nvPr/>
          </p:nvSpPr>
          <p:spPr>
            <a:xfrm rot="10800000">
              <a:off x="171295" y="339721"/>
              <a:ext cx="7829706" cy="1265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8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8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8" y="759"/>
                  </a:cubicBezTo>
                  <a:close/>
                </a:path>
              </a:pathLst>
            </a:custGeom>
            <a:solidFill>
              <a:srgbClr val="4D4D4D">
                <a:alpha val="5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3104" tIns="23104" rIns="23104" bIns="23104" numCol="1" anchor="ctr">
              <a:noAutofit/>
            </a:bodyPr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1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F61D8A12-4A31-C341-AC70-9C42894C9B78}"/>
                </a:ext>
              </a:extLst>
            </p:cNvPr>
            <p:cNvSpPr/>
            <p:nvPr/>
          </p:nvSpPr>
          <p:spPr>
            <a:xfrm rot="10800000">
              <a:off x="-1" y="-1"/>
              <a:ext cx="7821797" cy="1262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E6E6E6"/>
              </a:solidFill>
              <a:prstDash val="solid"/>
              <a:bevel/>
            </a:ln>
            <a:effectLst/>
          </p:spPr>
          <p:txBody>
            <a:bodyPr wrap="square" lIns="23104" tIns="23104" rIns="23104" bIns="23104" numCol="1" anchor="ctr">
              <a:noAutofit/>
            </a:bodyPr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34" name="1" descr="star in red circle">
            <a:extLst>
              <a:ext uri="{FF2B5EF4-FFF2-40B4-BE49-F238E27FC236}">
                <a16:creationId xmlns:a16="http://schemas.microsoft.com/office/drawing/2014/main" id="{B181D9A8-5373-BD45-A994-D3F79CB6370C}"/>
              </a:ext>
            </a:extLst>
          </p:cNvPr>
          <p:cNvSpPr/>
          <p:nvPr/>
        </p:nvSpPr>
        <p:spPr>
          <a:xfrm>
            <a:off x="6151808" y="1460291"/>
            <a:ext cx="443488" cy="443488"/>
          </a:xfrm>
          <a:prstGeom prst="ellipse">
            <a:avLst/>
          </a:prstGeom>
          <a:solidFill>
            <a:srgbClr val="ED4343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3319" tIns="43319" rIns="43319" bIns="43319" numCol="1" anchor="ctr">
            <a:noAutofit/>
          </a:bodyPr>
          <a:lstStyle>
            <a:lvl1pPr defTabSz="821531">
              <a:defRPr sz="59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sym typeface="Rubik"/>
            </a:endParaRPr>
          </a:p>
        </p:txBody>
      </p:sp>
      <p:grpSp>
        <p:nvGrpSpPr>
          <p:cNvPr id="63" name="Group" descr="“When it just says ‘Experienced 78%,’ I don’t understand what that’s saying.”&#10;">
            <a:extLst>
              <a:ext uri="{FF2B5EF4-FFF2-40B4-BE49-F238E27FC236}">
                <a16:creationId xmlns:a16="http://schemas.microsoft.com/office/drawing/2014/main" id="{50606462-34EB-CE40-9370-2A3959016F32}"/>
              </a:ext>
            </a:extLst>
          </p:cNvPr>
          <p:cNvGrpSpPr/>
          <p:nvPr/>
        </p:nvGrpSpPr>
        <p:grpSpPr>
          <a:xfrm>
            <a:off x="769978" y="4111138"/>
            <a:ext cx="5211639" cy="2089410"/>
            <a:chOff x="0" y="0"/>
            <a:chExt cx="8001001" cy="12993574"/>
          </a:xfrm>
        </p:grpSpPr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A3D93C6B-9E1C-3A40-84A3-8ECF768991BD}"/>
                </a:ext>
              </a:extLst>
            </p:cNvPr>
            <p:cNvSpPr/>
            <p:nvPr/>
          </p:nvSpPr>
          <p:spPr>
            <a:xfrm rot="10800000">
              <a:off x="171295" y="339721"/>
              <a:ext cx="7829706" cy="1265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8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8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8" y="759"/>
                  </a:cubicBezTo>
                  <a:close/>
                </a:path>
              </a:pathLst>
            </a:custGeom>
            <a:solidFill>
              <a:srgbClr val="4D4D4D">
                <a:alpha val="5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3104" tIns="23104" rIns="23104" bIns="23104" numCol="1" anchor="ctr">
              <a:noAutofit/>
            </a:bodyPr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1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40A72D44-C888-9849-A9D2-4531050AFF3D}"/>
                </a:ext>
              </a:extLst>
            </p:cNvPr>
            <p:cNvSpPr/>
            <p:nvPr/>
          </p:nvSpPr>
          <p:spPr>
            <a:xfrm rot="10800000">
              <a:off x="-1" y="-1"/>
              <a:ext cx="7821797" cy="1262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E6E6E6"/>
              </a:solidFill>
              <a:prstDash val="solid"/>
              <a:bevel/>
            </a:ln>
            <a:effectLst/>
          </p:spPr>
          <p:txBody>
            <a:bodyPr wrap="square" lIns="23104" tIns="23104" rIns="23104" bIns="23104" numCol="1" anchor="ctr">
              <a:noAutofit/>
            </a:bodyPr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66" name="1" descr="star in orange circle">
            <a:extLst>
              <a:ext uri="{FF2B5EF4-FFF2-40B4-BE49-F238E27FC236}">
                <a16:creationId xmlns:a16="http://schemas.microsoft.com/office/drawing/2014/main" id="{50630E91-3759-314C-BD0C-397C7D134D16}"/>
              </a:ext>
            </a:extLst>
          </p:cNvPr>
          <p:cNvSpPr/>
          <p:nvPr/>
        </p:nvSpPr>
        <p:spPr>
          <a:xfrm>
            <a:off x="581118" y="3910619"/>
            <a:ext cx="443488" cy="443488"/>
          </a:xfrm>
          <a:prstGeom prst="ellipse">
            <a:avLst/>
          </a:prstGeom>
          <a:solidFill>
            <a:srgbClr val="FC9400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3319" tIns="43319" rIns="43319" bIns="43319" numCol="1" anchor="ctr">
            <a:noAutofit/>
          </a:bodyPr>
          <a:lstStyle>
            <a:lvl1pPr defTabSz="821531">
              <a:defRPr sz="59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sym typeface="Rubik"/>
            </a:endParaRPr>
          </a:p>
        </p:txBody>
      </p:sp>
      <p:grpSp>
        <p:nvGrpSpPr>
          <p:cNvPr id="68" name="Group" descr="“When I first looked at this I didn’t understand what the percent was and if that was good or bad so that statement kind of helped you understand what the whole goal of this page is.”&#10;">
            <a:extLst>
              <a:ext uri="{FF2B5EF4-FFF2-40B4-BE49-F238E27FC236}">
                <a16:creationId xmlns:a16="http://schemas.microsoft.com/office/drawing/2014/main" id="{60B95233-D74E-5F4A-9711-49AC94E32FD8}"/>
              </a:ext>
            </a:extLst>
          </p:cNvPr>
          <p:cNvGrpSpPr/>
          <p:nvPr/>
        </p:nvGrpSpPr>
        <p:grpSpPr>
          <a:xfrm>
            <a:off x="6340668" y="4111138"/>
            <a:ext cx="5211639" cy="2102326"/>
            <a:chOff x="0" y="0"/>
            <a:chExt cx="8001001" cy="12993574"/>
          </a:xfrm>
        </p:grpSpPr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48252DF9-3220-4946-BC2E-A7B1D17538CB}"/>
                </a:ext>
              </a:extLst>
            </p:cNvPr>
            <p:cNvSpPr/>
            <p:nvPr/>
          </p:nvSpPr>
          <p:spPr>
            <a:xfrm rot="10800000">
              <a:off x="171295" y="339721"/>
              <a:ext cx="7829706" cy="1265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8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8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8" y="759"/>
                  </a:cubicBezTo>
                  <a:close/>
                </a:path>
              </a:pathLst>
            </a:custGeom>
            <a:solidFill>
              <a:srgbClr val="4D4D4D">
                <a:alpha val="5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3104" tIns="23104" rIns="23104" bIns="23104" numCol="1" anchor="ctr">
              <a:noAutofit/>
            </a:bodyPr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1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8B3C26E4-263F-C94A-935A-79F169778A66}"/>
                </a:ext>
              </a:extLst>
            </p:cNvPr>
            <p:cNvSpPr/>
            <p:nvPr/>
          </p:nvSpPr>
          <p:spPr>
            <a:xfrm rot="10800000">
              <a:off x="-1" y="-1"/>
              <a:ext cx="7821797" cy="1262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E6E6E6"/>
              </a:solidFill>
              <a:prstDash val="solid"/>
              <a:bevel/>
            </a:ln>
            <a:effectLst/>
          </p:spPr>
          <p:txBody>
            <a:bodyPr wrap="square" lIns="23104" tIns="23104" rIns="23104" bIns="23104" numCol="1" anchor="ctr">
              <a:noAutofit/>
            </a:bodyPr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8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71" name="1" descr="star in purple circle">
            <a:extLst>
              <a:ext uri="{FF2B5EF4-FFF2-40B4-BE49-F238E27FC236}">
                <a16:creationId xmlns:a16="http://schemas.microsoft.com/office/drawing/2014/main" id="{E2DCA002-152D-7248-8F2D-9685F5380E43}"/>
              </a:ext>
            </a:extLst>
          </p:cNvPr>
          <p:cNvSpPr/>
          <p:nvPr/>
        </p:nvSpPr>
        <p:spPr>
          <a:xfrm>
            <a:off x="6151808" y="3910619"/>
            <a:ext cx="443488" cy="443488"/>
          </a:xfrm>
          <a:prstGeom prst="ellipse">
            <a:avLst/>
          </a:prstGeom>
          <a:solidFill>
            <a:srgbClr val="A47DDB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3319" tIns="43319" rIns="43319" bIns="43319" numCol="1" anchor="ctr">
            <a:noAutofit/>
          </a:bodyPr>
          <a:lstStyle>
            <a:lvl1pPr defTabSz="821531">
              <a:defRPr sz="59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sym typeface="Rubik"/>
            </a:endParaRPr>
          </a:p>
        </p:txBody>
      </p:sp>
      <p:sp>
        <p:nvSpPr>
          <p:cNvPr id="73" name="object 7">
            <a:extLst>
              <a:ext uri="{FF2B5EF4-FFF2-40B4-BE49-F238E27FC236}">
                <a16:creationId xmlns:a16="http://schemas.microsoft.com/office/drawing/2014/main" id="{2FE304F4-07E2-5D43-B2E9-BDA2CB4CC0F5}"/>
              </a:ext>
            </a:extLst>
          </p:cNvPr>
          <p:cNvSpPr txBox="1"/>
          <p:nvPr/>
        </p:nvSpPr>
        <p:spPr>
          <a:xfrm>
            <a:off x="1168771" y="2151344"/>
            <a:ext cx="4297321" cy="1143323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0" marR="3081" lvl="0" indent="-12707" algn="l" defTabSz="4572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 would want to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 how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interpret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score.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really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mean, and how do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this?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I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be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alarmed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would be, but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I</a:t>
            </a:r>
            <a:r>
              <a:rPr kumimoji="0" sz="1455" b="1" i="0" u="none" strike="noStrike" kern="1200" cap="none" spc="-55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don’t</a:t>
            </a:r>
            <a:r>
              <a:rPr kumimoji="0" lang="en-US" sz="1455" b="0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to, I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won’t</a:t>
            </a:r>
            <a:r>
              <a:rPr kumimoji="0" sz="1455" b="1" i="0" u="none" strike="noStrike" kern="1200" cap="none" spc="-45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be.”</a:t>
            </a:r>
            <a:endParaRPr kumimoji="0" sz="1455" b="0" i="0" u="none" strike="noStrike" kern="1200" cap="none" spc="0" normalizeH="0" baseline="0" noProof="0" dirty="0">
              <a:ln>
                <a:noFill/>
              </a:ln>
              <a:solidFill>
                <a:srgbClr val="167B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0" i="1" u="none" strike="noStrike" kern="1200" cap="none" spc="3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(MISSISSIPPI</a:t>
            </a:r>
            <a:r>
              <a:rPr kumimoji="0" lang="en-US" sz="1455" b="0" i="1" u="none" strike="noStrike" kern="1200" cap="none" spc="-42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 </a:t>
            </a:r>
            <a:r>
              <a:rPr kumimoji="0" lang="en-US" sz="1455" b="0" i="1" u="none" strike="noStrike" kern="1200" cap="none" spc="3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PARENT)</a:t>
            </a:r>
            <a:endParaRPr kumimoji="0" lang="en-US" sz="1455" b="0" i="0" u="none" strike="noStrike" kern="1200" cap="none" spc="0" normalizeH="0" baseline="0" noProof="0" dirty="0">
              <a:ln>
                <a:noFill/>
              </a:ln>
              <a:solidFill>
                <a:srgbClr val="ED4343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Arial"/>
            </a:endParaRPr>
          </a:p>
        </p:txBody>
      </p:sp>
      <p:sp>
        <p:nvSpPr>
          <p:cNvPr id="74" name="object 10">
            <a:extLst>
              <a:ext uri="{FF2B5EF4-FFF2-40B4-BE49-F238E27FC236}">
                <a16:creationId xmlns:a16="http://schemas.microsoft.com/office/drawing/2014/main" id="{D351E4F8-736E-7047-924C-0C85EAAA2CB0}"/>
              </a:ext>
            </a:extLst>
          </p:cNvPr>
          <p:cNvSpPr txBox="1"/>
          <p:nvPr/>
        </p:nvSpPr>
        <p:spPr>
          <a:xfrm>
            <a:off x="6713497" y="2113301"/>
            <a:ext cx="4349252" cy="112537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0" marR="3081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“[I’m] wondering what student  satisfaction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means…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I’d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want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at the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definition, I like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see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exactly what they’re</a:t>
            </a:r>
            <a:r>
              <a:rPr kumimoji="0" sz="1455" b="1" i="0" u="none" strike="noStrike" kern="1200" cap="none" spc="-45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</a:t>
            </a:r>
            <a:r>
              <a:rPr kumimoji="0" lang="en-US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1455" b="1" i="0" u="none" strike="noStrike" kern="1200" cap="none" spc="-58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assume.”</a:t>
            </a:r>
            <a:endParaRPr kumimoji="0" sz="1455" b="0" i="0" u="none" strike="noStrike" kern="1200" cap="none" spc="0" normalizeH="0" baseline="0" noProof="0" dirty="0">
              <a:ln>
                <a:noFill/>
              </a:ln>
              <a:solidFill>
                <a:srgbClr val="167B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0" i="1" u="none" strike="noStrike" kern="1200" cap="none" spc="0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(WASHINGTON, </a:t>
            </a:r>
            <a:r>
              <a:rPr kumimoji="0" lang="en-US" sz="1455" b="0" i="1" u="none" strike="noStrike" kern="1200" cap="none" spc="9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DC</a:t>
            </a:r>
            <a:r>
              <a:rPr kumimoji="0" lang="en-US" sz="1455" b="0" i="1" u="none" strike="noStrike" kern="1200" cap="none" spc="-49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 </a:t>
            </a:r>
            <a:r>
              <a:rPr kumimoji="0" lang="en-US" sz="1455" b="0" i="1" u="none" strike="noStrike" kern="1200" cap="none" spc="3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PARENT)</a:t>
            </a:r>
            <a:endParaRPr kumimoji="0" lang="en-US" sz="1455" b="0" i="0" u="none" strike="noStrike" kern="1200" cap="none" spc="0" normalizeH="0" baseline="0" noProof="0" dirty="0">
              <a:ln>
                <a:noFill/>
              </a:ln>
              <a:solidFill>
                <a:srgbClr val="ED4343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Arial"/>
            </a:endParaRPr>
          </a:p>
        </p:txBody>
      </p:sp>
      <p:sp>
        <p:nvSpPr>
          <p:cNvPr id="75" name="object 4">
            <a:extLst>
              <a:ext uri="{FF2B5EF4-FFF2-40B4-BE49-F238E27FC236}">
                <a16:creationId xmlns:a16="http://schemas.microsoft.com/office/drawing/2014/main" id="{20DC6432-C9AD-6C4E-AF54-4E8E5AF53EF6}"/>
              </a:ext>
            </a:extLst>
          </p:cNvPr>
          <p:cNvSpPr txBox="1"/>
          <p:nvPr/>
        </p:nvSpPr>
        <p:spPr>
          <a:xfrm>
            <a:off x="6713496" y="4529079"/>
            <a:ext cx="4596949" cy="1129089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0" marR="280712" lvl="0" indent="-95496" algn="l" defTabSz="4572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“When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first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looked at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 didn’t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what</a:t>
            </a:r>
            <a:r>
              <a:rPr kumimoji="0" sz="1455" b="1" i="0" u="none" strike="noStrike" kern="1200" cap="none" spc="-18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1455" b="0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and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sz="1455" b="1" i="0" u="none" strike="noStrike" kern="1200" cap="none" spc="-42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or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bad so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en-US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statement kind of helped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what</a:t>
            </a:r>
            <a:r>
              <a:rPr kumimoji="0" sz="1455" b="1" i="0" u="none" strike="noStrike" kern="1200" cap="none" spc="-3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1455" b="0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 goal of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</a:t>
            </a:r>
            <a:r>
              <a:rPr kumimoji="0" sz="1455" b="1" i="0" u="none" strike="noStrike" kern="1200" cap="none" spc="-24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is.”</a:t>
            </a:r>
            <a:endParaRPr kumimoji="0" lang="en-US" sz="1455" b="1" i="0" u="none" strike="noStrike" kern="1200" cap="none" spc="0" normalizeH="0" baseline="0" noProof="0" dirty="0">
              <a:ln>
                <a:noFill/>
              </a:ln>
              <a:solidFill>
                <a:srgbClr val="167B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280712" lvl="0" indent="-95496" algn="l" defTabSz="4572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1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				   </a:t>
            </a:r>
            <a:r>
              <a:rPr kumimoji="0" lang="en-US" sz="1455" b="0" i="1" u="none" strike="noStrike" kern="1200" cap="none" spc="3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(OHIO</a:t>
            </a:r>
            <a:r>
              <a:rPr kumimoji="0" lang="en-US" sz="1455" b="0" i="1" u="none" strike="noStrike" kern="1200" cap="none" spc="-52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 </a:t>
            </a:r>
            <a:r>
              <a:rPr kumimoji="0" lang="en-US" sz="1455" b="0" i="1" u="none" strike="noStrike" kern="1200" cap="none" spc="3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PARENT)</a:t>
            </a:r>
            <a:endParaRPr kumimoji="0" lang="en-US" sz="1455" b="0" i="0" u="none" strike="noStrike" kern="1200" cap="none" spc="0" normalizeH="0" baseline="0" noProof="0" dirty="0">
              <a:ln>
                <a:noFill/>
              </a:ln>
              <a:solidFill>
                <a:srgbClr val="ED4343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Arial"/>
            </a:endParaRPr>
          </a:p>
        </p:txBody>
      </p:sp>
      <p:sp>
        <p:nvSpPr>
          <p:cNvPr id="76" name="object 13">
            <a:extLst>
              <a:ext uri="{FF2B5EF4-FFF2-40B4-BE49-F238E27FC236}">
                <a16:creationId xmlns:a16="http://schemas.microsoft.com/office/drawing/2014/main" id="{AA304E2F-653D-5841-8B2D-D86B09881090}"/>
              </a:ext>
            </a:extLst>
          </p:cNvPr>
          <p:cNvSpPr txBox="1"/>
          <p:nvPr/>
        </p:nvSpPr>
        <p:spPr>
          <a:xfrm>
            <a:off x="1168771" y="4839825"/>
            <a:ext cx="4297321" cy="67229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0" marR="3081" lvl="0" indent="-70467" algn="l" defTabSz="4572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“When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</a:t>
            </a:r>
            <a:r>
              <a:rPr kumimoji="0" sz="1455" b="1" i="0" u="none" strike="noStrike" kern="1200" cap="none" spc="6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says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‘Experienced 78%,’ </a:t>
            </a:r>
            <a:r>
              <a:rPr kumimoji="0" sz="1455" b="1" i="0" u="none" strike="noStrike" kern="1200" cap="none" spc="0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don’t understand what</a:t>
            </a:r>
            <a:r>
              <a:rPr kumimoji="0" sz="1455" b="1" i="0" u="none" strike="noStrike" kern="1200" cap="none" spc="-82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55" b="1" i="0" u="none" strike="noStrike" kern="1200" cap="none" spc="-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that’s </a:t>
            </a:r>
            <a:r>
              <a:rPr kumimoji="0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saying</a:t>
            </a:r>
            <a:r>
              <a:rPr kumimoji="0" lang="en-US" sz="1455" b="1" i="0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  <a:endParaRPr kumimoji="0" lang="en-US" sz="1455" b="1" i="0" u="none" strike="noStrike" kern="1200" cap="none" spc="0" normalizeH="0" baseline="0" noProof="0" dirty="0">
              <a:ln>
                <a:noFill/>
              </a:ln>
              <a:solidFill>
                <a:srgbClr val="167B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3081" lvl="0" indent="-70467" algn="l" defTabSz="4572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1" u="none" strike="noStrike" kern="1200" cap="none" spc="3" normalizeH="0" baseline="0" noProof="0" dirty="0">
                <a:ln>
                  <a:noFill/>
                </a:ln>
                <a:solidFill>
                  <a:srgbClr val="167B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   </a:t>
            </a:r>
            <a:r>
              <a:rPr kumimoji="0" lang="en-US" sz="1455" b="0" i="1" u="none" strike="noStrike" kern="1200" cap="none" spc="3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(OHIO</a:t>
            </a:r>
            <a:r>
              <a:rPr kumimoji="0" lang="en-US" sz="1455" b="0" i="1" u="none" strike="noStrike" kern="1200" cap="none" spc="-45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 </a:t>
            </a:r>
            <a:r>
              <a:rPr kumimoji="0" lang="en-US" sz="1455" b="0" i="1" u="none" strike="noStrike" kern="1200" cap="none" spc="3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rPr>
              <a:t>PARENT)</a:t>
            </a:r>
            <a:endParaRPr kumimoji="0" lang="en-US" sz="1455" b="0" i="0" u="none" strike="noStrike" kern="1200" cap="none" spc="0" normalizeH="0" baseline="0" noProof="0" dirty="0">
              <a:ln>
                <a:noFill/>
              </a:ln>
              <a:solidFill>
                <a:srgbClr val="ED4343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4C13A-0446-924D-9D00-BA60A4224964}"/>
              </a:ext>
            </a:extLst>
          </p:cNvPr>
          <p:cNvSpPr/>
          <p:nvPr/>
        </p:nvSpPr>
        <p:spPr>
          <a:xfrm>
            <a:off x="4593072" y="1022937"/>
            <a:ext cx="3129638" cy="40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 marR="3081" lvl="0" indent="0" algn="ctr" defTabSz="457200" rtl="0" eaLnBrk="1" fontAlgn="auto" latinLnBrk="0" hangingPunct="1">
              <a:lnSpc>
                <a:spcPct val="100899"/>
              </a:lnSpc>
              <a:spcBef>
                <a:spcPts val="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Numbers</a:t>
            </a:r>
            <a:r>
              <a:rPr kumimoji="0" lang="en-US" sz="2183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aren’t enough</a:t>
            </a:r>
            <a:endParaRPr kumimoji="0" lang="en-US" sz="218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5-Point Star 66" descr="white star">
            <a:extLst>
              <a:ext uri="{FF2B5EF4-FFF2-40B4-BE49-F238E27FC236}">
                <a16:creationId xmlns:a16="http://schemas.microsoft.com/office/drawing/2014/main" id="{047BC943-43DF-4FDC-8822-727028E5D9B6}"/>
              </a:ext>
            </a:extLst>
          </p:cNvPr>
          <p:cNvSpPr/>
          <p:nvPr/>
        </p:nvSpPr>
        <p:spPr>
          <a:xfrm>
            <a:off x="611983" y="1468853"/>
            <a:ext cx="402118" cy="367567"/>
          </a:xfrm>
          <a:prstGeom prst="star5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30" name="5-Point Star 66" descr="white star">
            <a:extLst>
              <a:ext uri="{FF2B5EF4-FFF2-40B4-BE49-F238E27FC236}">
                <a16:creationId xmlns:a16="http://schemas.microsoft.com/office/drawing/2014/main" id="{D583A4EF-F938-4167-B0B9-4F2A929BA6F5}"/>
              </a:ext>
            </a:extLst>
          </p:cNvPr>
          <p:cNvSpPr/>
          <p:nvPr/>
        </p:nvSpPr>
        <p:spPr>
          <a:xfrm>
            <a:off x="598127" y="3886760"/>
            <a:ext cx="388261" cy="443488"/>
          </a:xfrm>
          <a:prstGeom prst="star5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39" name="5-Point Star 66" descr="white star">
            <a:extLst>
              <a:ext uri="{FF2B5EF4-FFF2-40B4-BE49-F238E27FC236}">
                <a16:creationId xmlns:a16="http://schemas.microsoft.com/office/drawing/2014/main" id="{BCA6E070-6501-4BAD-A320-FCC8CE844F00}"/>
              </a:ext>
            </a:extLst>
          </p:cNvPr>
          <p:cNvSpPr/>
          <p:nvPr/>
        </p:nvSpPr>
        <p:spPr>
          <a:xfrm>
            <a:off x="6167648" y="1482703"/>
            <a:ext cx="402118" cy="367567"/>
          </a:xfrm>
          <a:prstGeom prst="star5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40" name="5-Point Star 66" descr="white star">
            <a:extLst>
              <a:ext uri="{FF2B5EF4-FFF2-40B4-BE49-F238E27FC236}">
                <a16:creationId xmlns:a16="http://schemas.microsoft.com/office/drawing/2014/main" id="{C5036E5F-86BE-4685-9CA1-77BE4C2A360B}"/>
              </a:ext>
            </a:extLst>
          </p:cNvPr>
          <p:cNvSpPr/>
          <p:nvPr/>
        </p:nvSpPr>
        <p:spPr>
          <a:xfrm>
            <a:off x="6181502" y="3934957"/>
            <a:ext cx="402118" cy="367567"/>
          </a:xfrm>
          <a:prstGeom prst="star5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39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ALH_blue_background.png" descr="blue background">
            <a:extLst>
              <a:ext uri="{FF2B5EF4-FFF2-40B4-BE49-F238E27FC236}">
                <a16:creationId xmlns:a16="http://schemas.microsoft.com/office/drawing/2014/main" id="{2A88955F-6A8B-104A-B3F5-2F1235555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80080"/>
          <a:stretch/>
        </p:blipFill>
        <p:spPr>
          <a:xfrm>
            <a:off x="428" y="1"/>
            <a:ext cx="9075723" cy="1274919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18" name="BALH_blue_background.png" descr="blue background">
            <a:extLst>
              <a:ext uri="{FF2B5EF4-FFF2-40B4-BE49-F238E27FC236}">
                <a16:creationId xmlns:a16="http://schemas.microsoft.com/office/drawing/2014/main" id="{9998D619-AC44-BB46-AFA3-05652BBCF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34589" b="80081"/>
          <a:stretch/>
        </p:blipFill>
        <p:spPr>
          <a:xfrm>
            <a:off x="6253444" y="0"/>
            <a:ext cx="5936598" cy="1274920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BABBA43F-ACDF-CE44-A5D8-A26C4D4F03B4}"/>
              </a:ext>
            </a:extLst>
          </p:cNvPr>
          <p:cNvSpPr txBox="1">
            <a:spLocks/>
          </p:cNvSpPr>
          <p:nvPr/>
        </p:nvSpPr>
        <p:spPr>
          <a:xfrm>
            <a:off x="1349282" y="352331"/>
            <a:ext cx="9493436" cy="570331"/>
          </a:xfrm>
          <a:prstGeom prst="rect">
            <a:avLst/>
          </a:prstGeom>
        </p:spPr>
        <p:txBody>
          <a:bodyPr vert="horz" wrap="square" lIns="0" tIns="10396" rIns="0" bIns="0" rtlCol="0" anchor="b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01" marR="0" lvl="0" indent="0" algn="ctr" defTabSz="457200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8" b="1" i="0" u="none" strike="noStrike" kern="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We Say…Parents Hear…</a:t>
            </a:r>
            <a:endParaRPr kumimoji="0" lang="en-US" sz="363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F7C98D2B-D2D3-6C43-8A69-3E84B712EDDA}"/>
              </a:ext>
            </a:extLst>
          </p:cNvPr>
          <p:cNvSpPr>
            <a:spLocks noChangeAspect="1"/>
          </p:cNvSpPr>
          <p:nvPr/>
        </p:nvSpPr>
        <p:spPr>
          <a:xfrm>
            <a:off x="6248181" y="1831859"/>
            <a:ext cx="2513026" cy="812861"/>
          </a:xfrm>
          <a:prstGeom prst="wedgeRoundRectCallout">
            <a:avLst>
              <a:gd name="adj1" fmla="val 33465"/>
              <a:gd name="adj2" fmla="val 69773"/>
              <a:gd name="adj3" fmla="val 16667"/>
            </a:avLst>
          </a:prstGeom>
          <a:solidFill>
            <a:srgbClr val="007CBA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…increased budget?</a:t>
            </a:r>
            <a:endParaRPr kumimoji="0" lang="en-US" sz="145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8954AF0-05E5-9A44-8A2A-C1D126ECCDCE}"/>
              </a:ext>
            </a:extLst>
          </p:cNvPr>
          <p:cNvSpPr>
            <a:spLocks noChangeAspect="1"/>
          </p:cNvSpPr>
          <p:nvPr/>
        </p:nvSpPr>
        <p:spPr>
          <a:xfrm>
            <a:off x="3124602" y="1833709"/>
            <a:ext cx="2513026" cy="809839"/>
          </a:xfrm>
          <a:prstGeom prst="wedgeRoundRectCallout">
            <a:avLst>
              <a:gd name="adj1" fmla="val -33437"/>
              <a:gd name="adj2" fmla="val 71321"/>
              <a:gd name="adj3" fmla="val 16667"/>
            </a:avLst>
          </a:prstGeom>
          <a:solidFill>
            <a:srgbClr val="F3474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Growth</a:t>
            </a:r>
            <a:endParaRPr kumimoji="0" lang="en-US" sz="145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46CE0D7-5FC1-6046-B85C-0BD529DB2D27}"/>
              </a:ext>
            </a:extLst>
          </p:cNvPr>
          <p:cNvSpPr>
            <a:spLocks noChangeAspect="1"/>
          </p:cNvSpPr>
          <p:nvPr/>
        </p:nvSpPr>
        <p:spPr>
          <a:xfrm>
            <a:off x="6248181" y="2912200"/>
            <a:ext cx="2513026" cy="812861"/>
          </a:xfrm>
          <a:prstGeom prst="wedgeRoundRectCallout">
            <a:avLst>
              <a:gd name="adj1" fmla="val 33465"/>
              <a:gd name="adj2" fmla="val 69773"/>
              <a:gd name="adj3" fmla="val 16667"/>
            </a:avLst>
          </a:prstGeom>
          <a:solidFill>
            <a:srgbClr val="007CBA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…teachers who </a:t>
            </a:r>
            <a:b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 CPR?</a:t>
            </a:r>
            <a:endParaRPr kumimoji="0" lang="en-US" sz="145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C0B7318E-3DC6-E14A-AEF0-C23B53A92E12}"/>
              </a:ext>
            </a:extLst>
          </p:cNvPr>
          <p:cNvSpPr>
            <a:spLocks noChangeAspect="1"/>
          </p:cNvSpPr>
          <p:nvPr/>
        </p:nvSpPr>
        <p:spPr>
          <a:xfrm>
            <a:off x="3124602" y="2914049"/>
            <a:ext cx="2513026" cy="809839"/>
          </a:xfrm>
          <a:prstGeom prst="wedgeRoundRectCallout">
            <a:avLst>
              <a:gd name="adj1" fmla="val -33437"/>
              <a:gd name="adj2" fmla="val 71321"/>
              <a:gd name="adj3" fmla="val 16667"/>
            </a:avLst>
          </a:prstGeom>
          <a:solidFill>
            <a:srgbClr val="F3474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with an Emergency Certificate</a:t>
            </a:r>
            <a:endParaRPr kumimoji="0" lang="en-US" sz="145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FAB60596-B4E2-1343-94A4-467138EEC626}"/>
              </a:ext>
            </a:extLst>
          </p:cNvPr>
          <p:cNvSpPr>
            <a:spLocks noChangeAspect="1"/>
          </p:cNvSpPr>
          <p:nvPr/>
        </p:nvSpPr>
        <p:spPr>
          <a:xfrm>
            <a:off x="6248181" y="3990465"/>
            <a:ext cx="2513026" cy="812861"/>
          </a:xfrm>
          <a:prstGeom prst="wedgeRoundRectCallout">
            <a:avLst>
              <a:gd name="adj1" fmla="val 33465"/>
              <a:gd name="adj2" fmla="val 69773"/>
              <a:gd name="adj3" fmla="val 16667"/>
            </a:avLst>
          </a:prstGeom>
          <a:solidFill>
            <a:srgbClr val="007CBA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…just enough to get  by?</a:t>
            </a:r>
            <a:endParaRPr kumimoji="0" lang="en-US" sz="145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982A9CF7-7CF0-DA43-9459-2C763D663F09}"/>
              </a:ext>
            </a:extLst>
          </p:cNvPr>
          <p:cNvSpPr>
            <a:spLocks noChangeAspect="1"/>
          </p:cNvSpPr>
          <p:nvPr/>
        </p:nvSpPr>
        <p:spPr>
          <a:xfrm>
            <a:off x="3124602" y="3992314"/>
            <a:ext cx="2513026" cy="809839"/>
          </a:xfrm>
          <a:prstGeom prst="wedgeRoundRectCallout">
            <a:avLst>
              <a:gd name="adj1" fmla="val -33437"/>
              <a:gd name="adj2" fmla="val 71321"/>
              <a:gd name="adj3" fmla="val 16667"/>
            </a:avLst>
          </a:prstGeom>
          <a:solidFill>
            <a:srgbClr val="F3474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Proficient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F950207-5C31-574A-9DE1-8A67454E9B0B}"/>
              </a:ext>
            </a:extLst>
          </p:cNvPr>
          <p:cNvSpPr>
            <a:spLocks noChangeAspect="1"/>
          </p:cNvSpPr>
          <p:nvPr/>
        </p:nvSpPr>
        <p:spPr>
          <a:xfrm>
            <a:off x="6248181" y="5048625"/>
            <a:ext cx="2513026" cy="812861"/>
          </a:xfrm>
          <a:prstGeom prst="wedgeRoundRectCallout">
            <a:avLst>
              <a:gd name="adj1" fmla="val 33465"/>
              <a:gd name="adj2" fmla="val 69773"/>
              <a:gd name="adj3" fmla="val 16667"/>
            </a:avLst>
          </a:prstGeom>
          <a:solidFill>
            <a:srgbClr val="007CBA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…is the air conditioning working?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…Hispanic, Chinese?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9089A832-9051-7740-8FFD-2E2FF1F5A2DF}"/>
              </a:ext>
            </a:extLst>
          </p:cNvPr>
          <p:cNvSpPr>
            <a:spLocks noChangeAspect="1"/>
          </p:cNvSpPr>
          <p:nvPr/>
        </p:nvSpPr>
        <p:spPr>
          <a:xfrm>
            <a:off x="3124602" y="5050475"/>
            <a:ext cx="2513026" cy="809839"/>
          </a:xfrm>
          <a:prstGeom prst="wedgeRoundRectCallout">
            <a:avLst>
              <a:gd name="adj1" fmla="val -33437"/>
              <a:gd name="adj2" fmla="val 71321"/>
              <a:gd name="adj3" fmla="val 16667"/>
            </a:avLst>
          </a:prstGeom>
          <a:solidFill>
            <a:srgbClr val="F34747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Climate </a:t>
            </a:r>
            <a:b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Culture</a:t>
            </a:r>
            <a:endParaRPr kumimoji="0" lang="en-US" sz="145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man and woman sitting in chairs">
            <a:extLst>
              <a:ext uri="{FF2B5EF4-FFF2-40B4-BE49-F238E27FC236}">
                <a16:creationId xmlns:a16="http://schemas.microsoft.com/office/drawing/2014/main" id="{21630F37-1588-EE4C-B9C7-447763EF06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4738" y="3458212"/>
            <a:ext cx="1858145" cy="2671086"/>
          </a:xfrm>
          <a:prstGeom prst="rect">
            <a:avLst/>
          </a:prstGeom>
        </p:spPr>
      </p:pic>
      <p:pic>
        <p:nvPicPr>
          <p:cNvPr id="29" name="Picture 28" descr="woman sitting in chair">
            <a:extLst>
              <a:ext uri="{FF2B5EF4-FFF2-40B4-BE49-F238E27FC236}">
                <a16:creationId xmlns:a16="http://schemas.microsoft.com/office/drawing/2014/main" id="{86870AD9-1C82-384B-AF91-FD2CACD9AD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716" y="3449119"/>
            <a:ext cx="1400704" cy="2663461"/>
          </a:xfrm>
          <a:prstGeom prst="rect">
            <a:avLst/>
          </a:prstGeom>
        </p:spPr>
      </p:pic>
      <p:sp>
        <p:nvSpPr>
          <p:cNvPr id="30" name="Slide Number">
            <a:extLst>
              <a:ext uri="{FF2B5EF4-FFF2-40B4-BE49-F238E27FC236}">
                <a16:creationId xmlns:a16="http://schemas.microsoft.com/office/drawing/2014/main" id="{64F287DB-B2B0-104C-B13A-21E0708A4F3E}"/>
              </a:ext>
            </a:extLst>
          </p:cNvPr>
          <p:cNvSpPr txBox="1">
            <a:spLocks/>
          </p:cNvSpPr>
          <p:nvPr/>
        </p:nvSpPr>
        <p:spPr>
          <a:xfrm>
            <a:off x="11623726" y="6447295"/>
            <a:ext cx="558337" cy="2626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89" kern="1200">
                <a:solidFill>
                  <a:schemeClr val="bg1">
                    <a:lumMod val="50000"/>
                  </a:schemeClr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Medium"/>
                <a:sym typeface="Proxima Nova Medium"/>
              </a:rPr>
              <a:t>13   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we say… Parents hear…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ALH_blue_background.png" descr="blue background">
            <a:extLst>
              <a:ext uri="{FF2B5EF4-FFF2-40B4-BE49-F238E27FC236}">
                <a16:creationId xmlns:a16="http://schemas.microsoft.com/office/drawing/2014/main" id="{93D42AB6-BCA8-E148-BC6B-6C567975F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75468"/>
          <a:stretch/>
        </p:blipFill>
        <p:spPr>
          <a:xfrm>
            <a:off x="1531" y="-35605"/>
            <a:ext cx="9075723" cy="1549635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51" name="BALH_blue_background.png" descr="blue background">
            <a:extLst>
              <a:ext uri="{FF2B5EF4-FFF2-40B4-BE49-F238E27FC236}">
                <a16:creationId xmlns:a16="http://schemas.microsoft.com/office/drawing/2014/main" id="{572EDC31-E7EC-3D4E-9CE5-88DDE6120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34589" b="75469"/>
          <a:stretch/>
        </p:blipFill>
        <p:spPr>
          <a:xfrm>
            <a:off x="6254547" y="-35605"/>
            <a:ext cx="5936598" cy="1549636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42" name="Rounded Rectangular Callout 41" descr="red textbox">
            <a:extLst>
              <a:ext uri="{FF2B5EF4-FFF2-40B4-BE49-F238E27FC236}">
                <a16:creationId xmlns:a16="http://schemas.microsoft.com/office/drawing/2014/main" id="{41BE34AD-1A8D-5D4F-BB5D-2B72ED675BDC}"/>
              </a:ext>
            </a:extLst>
          </p:cNvPr>
          <p:cNvSpPr/>
          <p:nvPr/>
        </p:nvSpPr>
        <p:spPr>
          <a:xfrm>
            <a:off x="1234419" y="4322149"/>
            <a:ext cx="3989628" cy="1949474"/>
          </a:xfrm>
          <a:prstGeom prst="wedgeRoundRectCallout">
            <a:avLst>
              <a:gd name="adj1" fmla="val 33065"/>
              <a:gd name="adj2" fmla="val 69624"/>
              <a:gd name="adj3" fmla="val 16667"/>
            </a:avLst>
          </a:prstGeom>
          <a:solidFill>
            <a:srgbClr val="ED434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t">
            <a:spAutoFit/>
          </a:bodyPr>
          <a:lstStyle/>
          <a:p>
            <a:pPr marL="346481" marR="0" lvl="0" indent="0" algn="l" defTabSz="1099538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5" b="0" i="0" u="none" strike="noStrike" kern="1200" cap="none" spc="65" normalizeH="0" baseline="0" noProof="0">
              <a:ln>
                <a:noFill/>
              </a:ln>
              <a:solidFill>
                <a:srgbClr val="0178B5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3" name="Rounded Rectangular Callout 42" descr="blue textbox">
            <a:extLst>
              <a:ext uri="{FF2B5EF4-FFF2-40B4-BE49-F238E27FC236}">
                <a16:creationId xmlns:a16="http://schemas.microsoft.com/office/drawing/2014/main" id="{316A35A0-9012-254A-A454-110023E0834E}"/>
              </a:ext>
            </a:extLst>
          </p:cNvPr>
          <p:cNvSpPr/>
          <p:nvPr/>
        </p:nvSpPr>
        <p:spPr>
          <a:xfrm>
            <a:off x="6995679" y="4241561"/>
            <a:ext cx="3610365" cy="1987269"/>
          </a:xfrm>
          <a:prstGeom prst="wedgeRoundRectCallout">
            <a:avLst>
              <a:gd name="adj1" fmla="val -33318"/>
              <a:gd name="adj2" fmla="val 69772"/>
              <a:gd name="adj3" fmla="val 16667"/>
            </a:avLst>
          </a:prstGeom>
          <a:solidFill>
            <a:srgbClr val="167BBF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8" tIns="44458" rIns="44458" bIns="44458" numCol="1" spcCol="38100" rtlCol="0" anchor="t">
            <a:spAutoFit/>
          </a:bodyPr>
          <a:lstStyle/>
          <a:p>
            <a:pPr marL="346481" marR="0" lvl="0" indent="0" algn="l" defTabSz="1099538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5" b="0" i="0" u="none" strike="noStrike" kern="1200" cap="none" spc="65" normalizeH="0" baseline="0" noProof="0">
              <a:ln>
                <a:noFill/>
              </a:ln>
              <a:solidFill>
                <a:srgbClr val="0178B5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31726" y="4512083"/>
            <a:ext cx="3343227" cy="1544715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0" marR="3081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Given the information here,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looks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sz="1400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in place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M…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tells 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sz="1400" b="1" i="0" u="none" strike="noStrike" kern="120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in place to </a:t>
            </a:r>
            <a:r>
              <a:rPr kumimoji="0" sz="1400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school </a:t>
            </a:r>
            <a:r>
              <a:rPr kumimoji="0" sz="1400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move.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G,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can’t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tell.”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3081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110128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(WASHINGTON, </a:t>
            </a:r>
            <a:r>
              <a:rPr kumimoji="0" lang="en-US" sz="1400" b="0" i="1" u="none" strike="noStrike" kern="1200" cap="none" spc="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04649" y="4484382"/>
            <a:ext cx="3001676" cy="1571133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0" marR="3081" lvl="0" indent="-63536" algn="l" defTabSz="4572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 want to </a:t>
            </a:r>
            <a:r>
              <a:rPr kumimoji="0" sz="1400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[the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school]  came</a:t>
            </a:r>
            <a:r>
              <a:rPr kumimoji="0" lang="en-US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</a:t>
            </a:r>
            <a:r>
              <a:rPr kumimoji="0" lang="en-US" sz="1400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it’s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going </a:t>
            </a:r>
            <a:r>
              <a:rPr kumimoji="0" sz="1400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how much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going</a:t>
            </a:r>
            <a:r>
              <a:rPr kumimoji="0" sz="1400" b="1" i="0" u="none" strike="noStrike" kern="1200" cap="none" spc="-5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in the future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It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to</a:t>
            </a:r>
            <a:r>
              <a:rPr kumimoji="0" sz="1400" b="1" i="0" u="none" strike="noStrike" kern="1200" cap="none" spc="-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1" i="0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400" b="1" i="0" u="none" strike="noStrike" kern="1200" cap="none" spc="-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better.”</a:t>
            </a:r>
            <a:endParaRPr kumimoji="0" lang="en-US" sz="1400" b="1" i="0" u="none" strike="noStrike" kern="1200" cap="none" spc="-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3081" lvl="0" indent="-63536" algn="l" defTabSz="4572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(WASHINGTON, </a:t>
            </a:r>
            <a:r>
              <a:rPr kumimoji="0" lang="en-US" sz="1400" b="0" i="1" u="none" strike="noStrike" kern="1200" cap="none" spc="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bject 29" descr="line"/>
          <p:cNvSpPr/>
          <p:nvPr/>
        </p:nvSpPr>
        <p:spPr>
          <a:xfrm>
            <a:off x="7290787" y="2292227"/>
            <a:ext cx="27724" cy="1622879"/>
          </a:xfrm>
          <a:custGeom>
            <a:avLst/>
            <a:gdLst/>
            <a:ahLst/>
            <a:cxnLst/>
            <a:rect l="l" t="t" r="r" b="b"/>
            <a:pathLst>
              <a:path h="2282825">
                <a:moveTo>
                  <a:pt x="0" y="2282652"/>
                </a:moveTo>
                <a:lnTo>
                  <a:pt x="0" y="0"/>
                </a:lnTo>
              </a:path>
            </a:pathLst>
          </a:custGeom>
          <a:ln w="104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 descr="chart showing one year of school data (60%)compared to one year of district data (62%)about the learning environment">
            <a:extLst>
              <a:ext uri="{FF2B5EF4-FFF2-40B4-BE49-F238E27FC236}">
                <a16:creationId xmlns:a16="http://schemas.microsoft.com/office/drawing/2014/main" id="{8F4EC601-1ECD-2242-A274-6F18B6D5A78D}"/>
              </a:ext>
            </a:extLst>
          </p:cNvPr>
          <p:cNvGrpSpPr/>
          <p:nvPr/>
        </p:nvGrpSpPr>
        <p:grpSpPr>
          <a:xfrm>
            <a:off x="6372264" y="1874716"/>
            <a:ext cx="4975356" cy="1622004"/>
            <a:chOff x="10507628" y="2689155"/>
            <a:chExt cx="8204731" cy="2674805"/>
          </a:xfrm>
        </p:grpSpPr>
        <p:sp>
          <p:nvSpPr>
            <p:cNvPr id="44" name="Round Same Side Corner Rectangle 43">
              <a:extLst>
                <a:ext uri="{FF2B5EF4-FFF2-40B4-BE49-F238E27FC236}">
                  <a16:creationId xmlns:a16="http://schemas.microsoft.com/office/drawing/2014/main" id="{54374D7B-2B07-C440-9269-EDB70B527C21}"/>
                </a:ext>
              </a:extLst>
            </p:cNvPr>
            <p:cNvSpPr/>
            <p:nvPr/>
          </p:nvSpPr>
          <p:spPr>
            <a:xfrm rot="5400000">
              <a:off x="14246171" y="1496270"/>
              <a:ext cx="502327" cy="4949981"/>
            </a:xfrm>
            <a:prstGeom prst="round2SameRect">
              <a:avLst/>
            </a:prstGeom>
            <a:solidFill>
              <a:srgbClr val="167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ound Same Side Corner Rectangle 44">
              <a:extLst>
                <a:ext uri="{FF2B5EF4-FFF2-40B4-BE49-F238E27FC236}">
                  <a16:creationId xmlns:a16="http://schemas.microsoft.com/office/drawing/2014/main" id="{9C6ACF19-4270-0948-A1CD-4E4456851F8C}"/>
                </a:ext>
              </a:extLst>
            </p:cNvPr>
            <p:cNvSpPr/>
            <p:nvPr/>
          </p:nvSpPr>
          <p:spPr>
            <a:xfrm rot="5400000">
              <a:off x="14335857" y="2528801"/>
              <a:ext cx="502327" cy="5129356"/>
            </a:xfrm>
            <a:prstGeom prst="round2SameRect">
              <a:avLst/>
            </a:prstGeom>
            <a:solidFill>
              <a:srgbClr val="167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1704541" y="2689155"/>
              <a:ext cx="7007818" cy="422067"/>
            </a:xfrm>
            <a:prstGeom prst="rect">
              <a:avLst/>
            </a:prstGeom>
          </p:spPr>
          <p:txBody>
            <a:bodyPr vert="horz" wrap="square" lIns="0" tIns="9627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6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LEARNING ENVIRONMENT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sz="1600" b="1" i="0" u="none" strike="noStrike" kern="1200" cap="none" spc="6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SCHOOL </a:t>
              </a:r>
              <a:r>
                <a:rPr kumimoji="0" sz="1600" b="1" i="0" u="none" strike="noStrike" kern="1200" cap="none" spc="9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  <a:r>
                <a:rPr kumimoji="0" sz="1600" b="1" i="0" u="none" strike="noStrike" kern="1200" cap="none" spc="-39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0509252" y="3802473"/>
              <a:ext cx="1335701" cy="321271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13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</a:t>
              </a:r>
              <a:r>
                <a:rPr kumimoji="0" sz="1213" b="1" i="0" u="none" strike="noStrike" kern="1200" cap="none" spc="-3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hoo</a:t>
              </a:r>
              <a:r>
                <a:rPr kumimoji="0" sz="1213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</a:t>
              </a:r>
              <a:endParaRPr kumimoji="0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0507628" y="4734885"/>
              <a:ext cx="1335702" cy="629075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13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District</a:t>
              </a:r>
              <a:r>
                <a:rPr kumimoji="0" sz="1213" b="1" i="0" u="none" strike="noStrike" kern="1200" cap="none" spc="-82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213" b="1" i="0" u="none" strike="noStrike" kern="1200" cap="none" spc="-6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Average</a:t>
              </a:r>
              <a:endParaRPr kumimoji="0" sz="12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16282216" y="4997486"/>
              <a:ext cx="914835" cy="282676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6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62%</a:t>
              </a:r>
              <a:endParaRPr kumimoji="0" sz="106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5843250" y="3858289"/>
              <a:ext cx="913566" cy="282676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6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6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60%</a:t>
              </a:r>
              <a:endParaRPr kumimoji="0" sz="106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object 3">
            <a:extLst>
              <a:ext uri="{FF2B5EF4-FFF2-40B4-BE49-F238E27FC236}">
                <a16:creationId xmlns:a16="http://schemas.microsoft.com/office/drawing/2014/main" id="{1604E510-2D97-4644-91F5-74515051CCD4}"/>
              </a:ext>
            </a:extLst>
          </p:cNvPr>
          <p:cNvSpPr txBox="1">
            <a:spLocks/>
          </p:cNvSpPr>
          <p:nvPr/>
        </p:nvSpPr>
        <p:spPr>
          <a:xfrm>
            <a:off x="-1" y="487518"/>
            <a:ext cx="12190469" cy="564495"/>
          </a:xfrm>
          <a:prstGeom prst="rect">
            <a:avLst/>
          </a:prstGeom>
        </p:spPr>
        <p:txBody>
          <a:bodyPr vert="horz" wrap="square" lIns="0" tIns="10396" rIns="0" bIns="0" rtlCol="0" anchor="b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01" marR="0" lvl="0" indent="0" algn="ctr" defTabSz="457200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Progress Over Time Gives Parents Confidence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7" name="Group 46" descr="line graph showing 3 years of school data about the learning environment, at the school-level only">
            <a:extLst>
              <a:ext uri="{FF2B5EF4-FFF2-40B4-BE49-F238E27FC236}">
                <a16:creationId xmlns:a16="http://schemas.microsoft.com/office/drawing/2014/main" id="{4B908B92-F558-8942-8853-F79CE4D3ADD9}"/>
              </a:ext>
            </a:extLst>
          </p:cNvPr>
          <p:cNvGrpSpPr/>
          <p:nvPr/>
        </p:nvGrpSpPr>
        <p:grpSpPr>
          <a:xfrm>
            <a:off x="751664" y="1808568"/>
            <a:ext cx="4659650" cy="2261304"/>
            <a:chOff x="1830175" y="2708848"/>
            <a:chExt cx="7143029" cy="2929944"/>
          </a:xfrm>
        </p:grpSpPr>
        <p:sp>
          <p:nvSpPr>
            <p:cNvPr id="4" name="object 4"/>
            <p:cNvSpPr/>
            <p:nvPr/>
          </p:nvSpPr>
          <p:spPr>
            <a:xfrm>
              <a:off x="2513012" y="4905609"/>
              <a:ext cx="6230620" cy="0"/>
            </a:xfrm>
            <a:custGeom>
              <a:avLst/>
              <a:gdLst/>
              <a:ahLst/>
              <a:cxnLst/>
              <a:rect l="l" t="t" r="r" b="b"/>
              <a:pathLst>
                <a:path w="6230620">
                  <a:moveTo>
                    <a:pt x="0" y="0"/>
                  </a:moveTo>
                  <a:lnTo>
                    <a:pt x="6230176" y="0"/>
                  </a:lnTo>
                </a:path>
              </a:pathLst>
            </a:custGeom>
            <a:ln w="10470">
              <a:solidFill>
                <a:srgbClr val="92929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13012" y="4403007"/>
              <a:ext cx="6230620" cy="0"/>
            </a:xfrm>
            <a:custGeom>
              <a:avLst/>
              <a:gdLst/>
              <a:ahLst/>
              <a:cxnLst/>
              <a:rect l="l" t="t" r="r" b="b"/>
              <a:pathLst>
                <a:path w="6230620">
                  <a:moveTo>
                    <a:pt x="0" y="0"/>
                  </a:moveTo>
                  <a:lnTo>
                    <a:pt x="6230176" y="0"/>
                  </a:lnTo>
                </a:path>
              </a:pathLst>
            </a:custGeom>
            <a:ln w="10470">
              <a:solidFill>
                <a:srgbClr val="92929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513012" y="3889934"/>
              <a:ext cx="6230620" cy="0"/>
            </a:xfrm>
            <a:custGeom>
              <a:avLst/>
              <a:gdLst/>
              <a:ahLst/>
              <a:cxnLst/>
              <a:rect l="l" t="t" r="r" b="b"/>
              <a:pathLst>
                <a:path w="6230620">
                  <a:moveTo>
                    <a:pt x="0" y="0"/>
                  </a:moveTo>
                  <a:lnTo>
                    <a:pt x="6230176" y="0"/>
                  </a:lnTo>
                </a:path>
              </a:pathLst>
            </a:custGeom>
            <a:ln w="10470">
              <a:solidFill>
                <a:srgbClr val="92929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513012" y="3376860"/>
              <a:ext cx="6230620" cy="0"/>
            </a:xfrm>
            <a:custGeom>
              <a:avLst/>
              <a:gdLst/>
              <a:ahLst/>
              <a:cxnLst/>
              <a:rect l="l" t="t" r="r" b="b"/>
              <a:pathLst>
                <a:path w="6230620">
                  <a:moveTo>
                    <a:pt x="0" y="0"/>
                  </a:moveTo>
                  <a:lnTo>
                    <a:pt x="6230176" y="0"/>
                  </a:lnTo>
                </a:path>
              </a:pathLst>
            </a:custGeom>
            <a:ln w="10470">
              <a:solidFill>
                <a:srgbClr val="92929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945355" y="4770400"/>
              <a:ext cx="6811010" cy="200527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3862" algn="l"/>
                  <a:tab pos="4122110" algn="l"/>
                </a:tabLst>
                <a:defRPr/>
              </a:pPr>
              <a:r>
                <a:rPr kumimoji="0" sz="940" b="1" i="0" u="none" strike="noStrike" kern="1200" cap="none" spc="9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25%	</a:t>
              </a:r>
              <a:r>
                <a:rPr kumimoji="0" sz="940" b="1" i="0" u="none" strike="noStrike" kern="1200" cap="none" spc="12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940" b="1" i="0" u="none" strike="noStrike" kern="1200" cap="none" spc="9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945355" y="4257326"/>
              <a:ext cx="6811010" cy="200527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3862" algn="l"/>
                  <a:tab pos="4122110" algn="l"/>
                </a:tabLst>
                <a:defRPr/>
              </a:pPr>
              <a:r>
                <a:rPr kumimoji="0" sz="940" b="1" i="0" u="none" strike="noStrike" kern="1200" cap="none" spc="9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50%	</a:t>
              </a:r>
              <a:r>
                <a:rPr kumimoji="0" sz="940" b="1" i="0" u="none" strike="noStrike" kern="1200" cap="none" spc="12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940" b="1" i="0" u="none" strike="noStrike" kern="1200" cap="none" spc="9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830175" y="3241652"/>
              <a:ext cx="740043" cy="200527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0" b="1" i="0" u="none" strike="noStrike" kern="1200" cap="none" spc="9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100%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945355" y="3744253"/>
              <a:ext cx="6811010" cy="200527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3862" algn="l"/>
                  <a:tab pos="4122110" algn="l"/>
                </a:tabLst>
                <a:defRPr/>
              </a:pPr>
              <a:r>
                <a:rPr kumimoji="0" sz="940" b="1" i="0" u="none" strike="noStrike" kern="1200" cap="none" spc="9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75%	</a:t>
              </a:r>
              <a:r>
                <a:rPr kumimoji="0" sz="940" b="1" i="0" u="none" strike="noStrike" kern="1200" cap="none" spc="12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940" b="1" i="0" u="none" strike="noStrike" kern="1200" cap="none" spc="9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945355" y="2708848"/>
              <a:ext cx="6740777" cy="668638"/>
            </a:xfrm>
            <a:prstGeom prst="rect">
              <a:avLst/>
            </a:prstGeom>
          </p:spPr>
          <p:txBody>
            <a:bodyPr vert="horz" wrap="square" lIns="0" tIns="73162" rIns="0" bIns="0" rtlCol="0">
              <a:spAutoFit/>
            </a:bodyPr>
            <a:lstStyle/>
            <a:p>
              <a:pPr marL="286873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57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6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LEARNING</a:t>
              </a:r>
              <a:r>
                <a:rPr kumimoji="0" sz="1455" b="1" i="0" u="none" strike="noStrike" kern="1200" cap="none" spc="6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6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ENVIRONMENT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sz="1600" b="1" i="0" u="none" strike="noStrike" kern="1200" cap="none" spc="6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SCHOOL</a:t>
              </a:r>
              <a:r>
                <a:rPr kumimoji="0" sz="1600" b="1" i="0" u="none" strike="noStrike" kern="1200" cap="none" spc="-45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9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42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85564" algn="l"/>
                </a:tabLst>
                <a:defRPr/>
              </a:pPr>
              <a:r>
                <a:rPr kumimoji="0" sz="94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	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060535" y="5283473"/>
              <a:ext cx="904915" cy="345417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ts val="1039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0" b="1" i="0" u="none" strike="noStrike" kern="1200" cap="none" spc="9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0%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40933" marR="0" lvl="0" indent="0" algn="l" defTabSz="457200" rtl="0" eaLnBrk="1" fontAlgn="auto" latinLnBrk="0" hangingPunct="1">
                <a:lnSpc>
                  <a:spcPts val="10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0" b="1" i="0" u="none" strike="noStrike" kern="1200" cap="none" spc="6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2014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5390277" y="5438265"/>
              <a:ext cx="904915" cy="200527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0" b="1" i="0" u="none" strike="noStrike" kern="1200" cap="none" spc="6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2015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8262373" y="5438264"/>
              <a:ext cx="710831" cy="200527"/>
            </a:xfrm>
            <a:prstGeom prst="rect">
              <a:avLst/>
            </a:prstGeom>
          </p:spPr>
          <p:txBody>
            <a:bodyPr vert="horz" wrap="square" lIns="0" tIns="10012" rIns="0" bIns="0" rtlCol="0">
              <a:spAutoFit/>
            </a:bodyPr>
            <a:lstStyle/>
            <a:p>
              <a:pPr marL="7701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0" b="1" i="0" u="none" strike="noStrike" kern="1200" cap="none" spc="6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2016</a:t>
              </a:r>
              <a:endParaRPr kumimoji="0" sz="9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517796" y="4358152"/>
              <a:ext cx="6221095" cy="245110"/>
            </a:xfrm>
            <a:custGeom>
              <a:avLst/>
              <a:gdLst/>
              <a:ahLst/>
              <a:cxnLst/>
              <a:rect l="l" t="t" r="r" b="b"/>
              <a:pathLst>
                <a:path w="6221095" h="245110">
                  <a:moveTo>
                    <a:pt x="0" y="244907"/>
                  </a:moveTo>
                  <a:lnTo>
                    <a:pt x="3110346" y="81635"/>
                  </a:lnTo>
                  <a:lnTo>
                    <a:pt x="6220692" y="0"/>
                  </a:lnTo>
                </a:path>
              </a:pathLst>
            </a:custGeom>
            <a:ln w="41883">
              <a:solidFill>
                <a:srgbClr val="EF444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465442" y="4550706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52354" y="0"/>
                  </a:moveTo>
                  <a:lnTo>
                    <a:pt x="31975" y="4114"/>
                  </a:lnTo>
                  <a:lnTo>
                    <a:pt x="15334" y="15333"/>
                  </a:lnTo>
                  <a:lnTo>
                    <a:pt x="4114" y="31975"/>
                  </a:lnTo>
                  <a:lnTo>
                    <a:pt x="0" y="52354"/>
                  </a:lnTo>
                  <a:lnTo>
                    <a:pt x="4114" y="72733"/>
                  </a:lnTo>
                  <a:lnTo>
                    <a:pt x="15334" y="89374"/>
                  </a:lnTo>
                  <a:lnTo>
                    <a:pt x="31975" y="100594"/>
                  </a:lnTo>
                  <a:lnTo>
                    <a:pt x="52354" y="104708"/>
                  </a:lnTo>
                  <a:lnTo>
                    <a:pt x="72733" y="100594"/>
                  </a:lnTo>
                  <a:lnTo>
                    <a:pt x="89374" y="89374"/>
                  </a:lnTo>
                  <a:lnTo>
                    <a:pt x="100594" y="72733"/>
                  </a:lnTo>
                  <a:lnTo>
                    <a:pt x="104708" y="52354"/>
                  </a:lnTo>
                  <a:lnTo>
                    <a:pt x="100594" y="31975"/>
                  </a:lnTo>
                  <a:lnTo>
                    <a:pt x="89374" y="15333"/>
                  </a:lnTo>
                  <a:lnTo>
                    <a:pt x="72733" y="4114"/>
                  </a:lnTo>
                  <a:lnTo>
                    <a:pt x="52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65442" y="4550706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08" y="52354"/>
                  </a:moveTo>
                  <a:lnTo>
                    <a:pt x="100594" y="72733"/>
                  </a:lnTo>
                  <a:lnTo>
                    <a:pt x="89374" y="89374"/>
                  </a:lnTo>
                  <a:lnTo>
                    <a:pt x="72733" y="100594"/>
                  </a:lnTo>
                  <a:lnTo>
                    <a:pt x="52354" y="104708"/>
                  </a:lnTo>
                  <a:lnTo>
                    <a:pt x="31975" y="100594"/>
                  </a:lnTo>
                  <a:lnTo>
                    <a:pt x="15334" y="89374"/>
                  </a:lnTo>
                  <a:lnTo>
                    <a:pt x="4114" y="72733"/>
                  </a:lnTo>
                  <a:lnTo>
                    <a:pt x="0" y="52354"/>
                  </a:lnTo>
                  <a:lnTo>
                    <a:pt x="4114" y="31975"/>
                  </a:lnTo>
                  <a:lnTo>
                    <a:pt x="15334" y="15334"/>
                  </a:lnTo>
                  <a:lnTo>
                    <a:pt x="31975" y="4114"/>
                  </a:lnTo>
                  <a:lnTo>
                    <a:pt x="52354" y="0"/>
                  </a:lnTo>
                  <a:lnTo>
                    <a:pt x="72733" y="4114"/>
                  </a:lnTo>
                  <a:lnTo>
                    <a:pt x="89374" y="15334"/>
                  </a:lnTo>
                  <a:lnTo>
                    <a:pt x="100594" y="31975"/>
                  </a:lnTo>
                  <a:lnTo>
                    <a:pt x="104708" y="52354"/>
                  </a:lnTo>
                  <a:close/>
                </a:path>
              </a:pathLst>
            </a:custGeom>
            <a:ln w="41883">
              <a:solidFill>
                <a:srgbClr val="EF444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575788" y="4387434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52354" y="0"/>
                  </a:moveTo>
                  <a:lnTo>
                    <a:pt x="31975" y="4114"/>
                  </a:lnTo>
                  <a:lnTo>
                    <a:pt x="15334" y="15334"/>
                  </a:lnTo>
                  <a:lnTo>
                    <a:pt x="4114" y="31975"/>
                  </a:lnTo>
                  <a:lnTo>
                    <a:pt x="0" y="52354"/>
                  </a:lnTo>
                  <a:lnTo>
                    <a:pt x="4114" y="72733"/>
                  </a:lnTo>
                  <a:lnTo>
                    <a:pt x="15334" y="89374"/>
                  </a:lnTo>
                  <a:lnTo>
                    <a:pt x="31975" y="100594"/>
                  </a:lnTo>
                  <a:lnTo>
                    <a:pt x="52354" y="104708"/>
                  </a:lnTo>
                  <a:lnTo>
                    <a:pt x="72733" y="100594"/>
                  </a:lnTo>
                  <a:lnTo>
                    <a:pt x="89374" y="89374"/>
                  </a:lnTo>
                  <a:lnTo>
                    <a:pt x="100594" y="72733"/>
                  </a:lnTo>
                  <a:lnTo>
                    <a:pt x="104708" y="52354"/>
                  </a:lnTo>
                  <a:lnTo>
                    <a:pt x="100594" y="31975"/>
                  </a:lnTo>
                  <a:lnTo>
                    <a:pt x="89374" y="15334"/>
                  </a:lnTo>
                  <a:lnTo>
                    <a:pt x="72733" y="4114"/>
                  </a:lnTo>
                  <a:lnTo>
                    <a:pt x="52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575788" y="4387434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08" y="52354"/>
                  </a:moveTo>
                  <a:lnTo>
                    <a:pt x="100594" y="72733"/>
                  </a:lnTo>
                  <a:lnTo>
                    <a:pt x="89374" y="89374"/>
                  </a:lnTo>
                  <a:lnTo>
                    <a:pt x="72733" y="100594"/>
                  </a:lnTo>
                  <a:lnTo>
                    <a:pt x="52354" y="104708"/>
                  </a:lnTo>
                  <a:lnTo>
                    <a:pt x="31975" y="100594"/>
                  </a:lnTo>
                  <a:lnTo>
                    <a:pt x="15334" y="89374"/>
                  </a:lnTo>
                  <a:lnTo>
                    <a:pt x="4114" y="72733"/>
                  </a:lnTo>
                  <a:lnTo>
                    <a:pt x="0" y="52354"/>
                  </a:lnTo>
                  <a:lnTo>
                    <a:pt x="4114" y="31975"/>
                  </a:lnTo>
                  <a:lnTo>
                    <a:pt x="15334" y="15334"/>
                  </a:lnTo>
                  <a:lnTo>
                    <a:pt x="31975" y="4114"/>
                  </a:lnTo>
                  <a:lnTo>
                    <a:pt x="52354" y="0"/>
                  </a:lnTo>
                  <a:lnTo>
                    <a:pt x="72733" y="4114"/>
                  </a:lnTo>
                  <a:lnTo>
                    <a:pt x="89374" y="15334"/>
                  </a:lnTo>
                  <a:lnTo>
                    <a:pt x="100594" y="31975"/>
                  </a:lnTo>
                  <a:lnTo>
                    <a:pt x="104708" y="52354"/>
                  </a:lnTo>
                  <a:close/>
                </a:path>
              </a:pathLst>
            </a:custGeom>
            <a:ln w="41883">
              <a:solidFill>
                <a:srgbClr val="EF444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686134" y="4305797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52354" y="0"/>
                  </a:moveTo>
                  <a:lnTo>
                    <a:pt x="31975" y="4114"/>
                  </a:lnTo>
                  <a:lnTo>
                    <a:pt x="15334" y="15334"/>
                  </a:lnTo>
                  <a:lnTo>
                    <a:pt x="4114" y="31975"/>
                  </a:lnTo>
                  <a:lnTo>
                    <a:pt x="0" y="52354"/>
                  </a:lnTo>
                  <a:lnTo>
                    <a:pt x="4114" y="72733"/>
                  </a:lnTo>
                  <a:lnTo>
                    <a:pt x="15334" y="89374"/>
                  </a:lnTo>
                  <a:lnTo>
                    <a:pt x="31975" y="100594"/>
                  </a:lnTo>
                  <a:lnTo>
                    <a:pt x="52354" y="104708"/>
                  </a:lnTo>
                  <a:lnTo>
                    <a:pt x="72733" y="100594"/>
                  </a:lnTo>
                  <a:lnTo>
                    <a:pt x="89374" y="89374"/>
                  </a:lnTo>
                  <a:lnTo>
                    <a:pt x="100594" y="72733"/>
                  </a:lnTo>
                  <a:lnTo>
                    <a:pt x="104708" y="52354"/>
                  </a:lnTo>
                  <a:lnTo>
                    <a:pt x="100594" y="31975"/>
                  </a:lnTo>
                  <a:lnTo>
                    <a:pt x="89374" y="15334"/>
                  </a:lnTo>
                  <a:lnTo>
                    <a:pt x="72733" y="4114"/>
                  </a:lnTo>
                  <a:lnTo>
                    <a:pt x="52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686134" y="4305798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104708" y="52354"/>
                  </a:moveTo>
                  <a:lnTo>
                    <a:pt x="100594" y="72733"/>
                  </a:lnTo>
                  <a:lnTo>
                    <a:pt x="89374" y="89374"/>
                  </a:lnTo>
                  <a:lnTo>
                    <a:pt x="72733" y="100594"/>
                  </a:lnTo>
                  <a:lnTo>
                    <a:pt x="52354" y="104708"/>
                  </a:lnTo>
                  <a:lnTo>
                    <a:pt x="31975" y="100594"/>
                  </a:lnTo>
                  <a:lnTo>
                    <a:pt x="15334" y="89374"/>
                  </a:lnTo>
                  <a:lnTo>
                    <a:pt x="4114" y="72733"/>
                  </a:lnTo>
                  <a:lnTo>
                    <a:pt x="0" y="52354"/>
                  </a:lnTo>
                  <a:lnTo>
                    <a:pt x="4114" y="31975"/>
                  </a:lnTo>
                  <a:lnTo>
                    <a:pt x="15334" y="15333"/>
                  </a:lnTo>
                  <a:lnTo>
                    <a:pt x="31975" y="4114"/>
                  </a:lnTo>
                  <a:lnTo>
                    <a:pt x="52354" y="0"/>
                  </a:lnTo>
                  <a:lnTo>
                    <a:pt x="72733" y="4114"/>
                  </a:lnTo>
                  <a:lnTo>
                    <a:pt x="89374" y="15333"/>
                  </a:lnTo>
                  <a:lnTo>
                    <a:pt x="100594" y="31975"/>
                  </a:lnTo>
                  <a:lnTo>
                    <a:pt x="104708" y="52354"/>
                  </a:lnTo>
                  <a:close/>
                </a:path>
              </a:pathLst>
            </a:custGeom>
            <a:ln w="41883">
              <a:solidFill>
                <a:srgbClr val="EF444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11DB4BBA-DDFA-0A42-B519-3E647657381E}"/>
                </a:ext>
              </a:extLst>
            </p:cNvPr>
            <p:cNvSpPr/>
            <p:nvPr/>
          </p:nvSpPr>
          <p:spPr>
            <a:xfrm>
              <a:off x="2513012" y="5392696"/>
              <a:ext cx="6230620" cy="0"/>
            </a:xfrm>
            <a:custGeom>
              <a:avLst/>
              <a:gdLst/>
              <a:ahLst/>
              <a:cxnLst/>
              <a:rect l="l" t="t" r="r" b="b"/>
              <a:pathLst>
                <a:path w="6230620">
                  <a:moveTo>
                    <a:pt x="0" y="0"/>
                  </a:moveTo>
                  <a:lnTo>
                    <a:pt x="6230176" y="0"/>
                  </a:lnTo>
                </a:path>
              </a:pathLst>
            </a:custGeom>
            <a:ln w="10470">
              <a:solidFill>
                <a:srgbClr val="92929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Slide Number">
            <a:extLst>
              <a:ext uri="{FF2B5EF4-FFF2-40B4-BE49-F238E27FC236}">
                <a16:creationId xmlns:a16="http://schemas.microsoft.com/office/drawing/2014/main" id="{724369F2-FF9B-804E-A121-512F070EEF80}"/>
              </a:ext>
            </a:extLst>
          </p:cNvPr>
          <p:cNvSpPr txBox="1">
            <a:spLocks/>
          </p:cNvSpPr>
          <p:nvPr/>
        </p:nvSpPr>
        <p:spPr>
          <a:xfrm>
            <a:off x="11793199" y="6560984"/>
            <a:ext cx="304958" cy="1377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89" kern="1200">
                <a:solidFill>
                  <a:schemeClr val="bg1">
                    <a:lumMod val="50000"/>
                  </a:schemeClr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Medium"/>
                <a:sym typeface="Proxima Nova Medium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roxima Nova Medium"/>
              <a:sym typeface="Proxima Nova Medium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747"/>
          </a:xfrm>
        </p:spPr>
        <p:txBody>
          <a:bodyPr>
            <a:normAutofit fontScale="90000"/>
          </a:bodyPr>
          <a:lstStyle/>
          <a:p>
            <a:r>
              <a:rPr lang="en-US" sz="2400" b="1" kern="0" spc="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Over Time Gives Parents Confidence </a:t>
            </a: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 descr="white background">
            <a:extLst>
              <a:ext uri="{FF2B5EF4-FFF2-40B4-BE49-F238E27FC236}">
                <a16:creationId xmlns:a16="http://schemas.microsoft.com/office/drawing/2014/main" id="{0284DCFA-36B6-294A-A7CF-5061716D82A7}"/>
              </a:ext>
            </a:extLst>
          </p:cNvPr>
          <p:cNvSpPr/>
          <p:nvPr/>
        </p:nvSpPr>
        <p:spPr>
          <a:xfrm>
            <a:off x="3380509" y="3026"/>
            <a:ext cx="8811063" cy="7067774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5525" tIns="15525" rIns="15525" bIns="15525"/>
          <a:lstStyle/>
          <a:p>
            <a:pPr marL="0" marR="0" lvl="0" indent="0" algn="r" defTabSz="38395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solidFill>
                  <a:srgbClr val="4D4D4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endParaRPr kumimoji="0" sz="974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roxima Nova Semibold"/>
              <a:sym typeface="Proxima Nova Semibold"/>
            </a:endParaRPr>
          </a:p>
        </p:txBody>
      </p:sp>
      <p:cxnSp>
        <p:nvCxnSpPr>
          <p:cNvPr id="25" name="Straight Connector 24" descr="line">
            <a:extLst>
              <a:ext uri="{FF2B5EF4-FFF2-40B4-BE49-F238E27FC236}">
                <a16:creationId xmlns:a16="http://schemas.microsoft.com/office/drawing/2014/main" id="{EA2C8AEE-DC3A-6E4E-9952-51C790D8D73C}"/>
              </a:ext>
            </a:extLst>
          </p:cNvPr>
          <p:cNvCxnSpPr>
            <a:cxnSpLocks/>
          </p:cNvCxnSpPr>
          <p:nvPr/>
        </p:nvCxnSpPr>
        <p:spPr>
          <a:xfrm>
            <a:off x="1364870" y="3524706"/>
            <a:ext cx="448887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woman holding hands with two children">
            <a:extLst>
              <a:ext uri="{FF2B5EF4-FFF2-40B4-BE49-F238E27FC236}">
                <a16:creationId xmlns:a16="http://schemas.microsoft.com/office/drawing/2014/main" id="{39AF8805-B354-48C7-A020-F4EE41978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3" y="4668483"/>
            <a:ext cx="1956253" cy="1993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517617-F4EC-4687-B994-6D564E7E94D8}"/>
              </a:ext>
            </a:extLst>
          </p:cNvPr>
          <p:cNvSpPr txBox="1"/>
          <p:nvPr/>
        </p:nvSpPr>
        <p:spPr>
          <a:xfrm>
            <a:off x="11799012" y="6710899"/>
            <a:ext cx="350203" cy="1236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525" tIns="15525" rIns="15525" bIns="15525" numCol="1" spcCol="38100" rtlCol="0" anchor="ctr">
            <a:spAutoFit/>
          </a:bodyPr>
          <a:lstStyle/>
          <a:p>
            <a:pPr marL="0" marR="0" lvl="0" indent="0" algn="ctr" defTabSz="41074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15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idx="4294967295"/>
          </p:nvPr>
        </p:nvSpPr>
        <p:spPr>
          <a:xfrm>
            <a:off x="178867" y="1881104"/>
            <a:ext cx="3093312" cy="1395186"/>
          </a:xfrm>
        </p:spPr>
        <p:txBody>
          <a:bodyPr>
            <a:noAutofit/>
          </a:bodyPr>
          <a:lstStyle/>
          <a:p>
            <a:pPr algn="l"/>
            <a:r>
              <a:rPr lang="en-US" sz="3300" b="1" kern="0" spc="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 Light"/>
              </a:rPr>
              <a:t>School Performance Drives </a:t>
            </a:r>
            <a:r>
              <a:rPr lang="en-US" sz="3300" b="1" kern="0" spc="27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 Light"/>
              </a:rPr>
              <a:t>Action</a:t>
            </a:r>
            <a:endParaRPr lang="en-US" sz="3300" dirty="0"/>
          </a:p>
        </p:txBody>
      </p:sp>
      <p:graphicFrame>
        <p:nvGraphicFramePr>
          <p:cNvPr id="9" name="Table 8" descr="Parent reactions to a bad report card: about 65% will talk to their child or the teacher, about 50% will talk to the principal or parents, 44% will try to switch to a public school, 21% will try to switch to a private school, and roughly 5% will do nothing. ">
            <a:extLst>
              <a:ext uri="{FF2B5EF4-FFF2-40B4-BE49-F238E27FC236}">
                <a16:creationId xmlns:a16="http://schemas.microsoft.com/office/drawing/2014/main" id="{C12AFDC1-96F6-4319-AFBA-F47BE2DD1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06093"/>
              </p:ext>
            </p:extLst>
          </p:nvPr>
        </p:nvGraphicFramePr>
        <p:xfrm>
          <a:off x="4411015" y="909429"/>
          <a:ext cx="6750050" cy="4937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1685887064"/>
                    </a:ext>
                  </a:extLst>
                </a:gridCol>
                <a:gridCol w="4006851">
                  <a:extLst>
                    <a:ext uri="{9D8B030D-6E8A-4147-A177-3AD203B41FA5}">
                      <a16:colId xmlns:a16="http://schemas.microsoft.com/office/drawing/2014/main" val="2857856013"/>
                    </a:ext>
                  </a:extLst>
                </a:gridCol>
              </a:tblGrid>
              <a:tr h="796222">
                <a:tc>
                  <a:txBody>
                    <a:bodyPr/>
                    <a:lstStyle/>
                    <a:p>
                      <a:r>
                        <a:rPr lang="en-US" sz="2000" b="0" i="1" dirty="0">
                          <a:latin typeface="Arial" charset="0"/>
                          <a:ea typeface="Arial" charset="0"/>
                          <a:cs typeface="Arial" charset="0"/>
                        </a:rPr>
                        <a:t>Bad </a:t>
                      </a:r>
                    </a:p>
                    <a:p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School Report </a:t>
                      </a:r>
                    </a:p>
                    <a:p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Card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REACTIONS</a:t>
                      </a:r>
                    </a:p>
                  </a:txBody>
                  <a:tcPr anchor="ctr">
                    <a:solidFill>
                      <a:srgbClr val="167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873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3474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64%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CB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Talk to my child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14248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3474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65%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CB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Talk to my child’s teacher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60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rgbClr val="F34747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61%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Learn how I can get more involved in the school to help make a difference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17965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34747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53%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Talk to the principal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98713"/>
                  </a:ext>
                </a:extLst>
              </a:tr>
              <a:tr h="246611"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34747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49%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Talk to the parents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38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34747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47%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Get together with other parents to try to </a:t>
                      </a:r>
                    </a:p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help make a difference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128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34747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55%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Talk to someone in the district office, like </a:t>
                      </a:r>
                    </a:p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the superintendent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08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34747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44%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Try to switch to another public school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5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34747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21%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Try to switch to a private school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90921"/>
                  </a:ext>
                </a:extLst>
              </a:tr>
              <a:tr h="212576"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34747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5%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4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7CBA"/>
                          </a:solidFill>
                          <a:uFillTx/>
                          <a:latin typeface="Arial" charset="0"/>
                          <a:ea typeface="Arial" charset="0"/>
                          <a:cs typeface="Arial" charset="0"/>
                          <a:sym typeface="Proxima Nova Bold"/>
                        </a:rPr>
                        <a:t>Do nothing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87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8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8722-D79C-E942-9524-2AA69FF26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34" y="2659855"/>
            <a:ext cx="8867455" cy="127186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a Parent-Friendly School Report in Massachusetts</a:t>
            </a:r>
          </a:p>
        </p:txBody>
      </p:sp>
      <p:sp>
        <p:nvSpPr>
          <p:cNvPr id="4" name="object 2" descr="adult giving a high-five to a child who is sitting at a desk">
            <a:extLst>
              <a:ext uri="{FF2B5EF4-FFF2-40B4-BE49-F238E27FC236}">
                <a16:creationId xmlns:a16="http://schemas.microsoft.com/office/drawing/2014/main" id="{AF138026-4E6B-874A-8493-1E1C71F0A2AB}"/>
              </a:ext>
            </a:extLst>
          </p:cNvPr>
          <p:cNvSpPr/>
          <p:nvPr/>
        </p:nvSpPr>
        <p:spPr>
          <a:xfrm>
            <a:off x="8572500" y="3378200"/>
            <a:ext cx="2501900" cy="260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2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" descr="Phase 1 (feedback and recommendations)&#10;Phase 2 (support)">
            <a:extLst>
              <a:ext uri="{FF2B5EF4-FFF2-40B4-BE49-F238E27FC236}">
                <a16:creationId xmlns:a16="http://schemas.microsoft.com/office/drawing/2014/main" id="{B6F5D9D7-2AF5-4140-B0B9-D87F3CC603D6}"/>
              </a:ext>
            </a:extLst>
          </p:cNvPr>
          <p:cNvGrpSpPr>
            <a:grpSpLocks noChangeAspect="1"/>
          </p:cNvGrpSpPr>
          <p:nvPr/>
        </p:nvGrpSpPr>
        <p:grpSpPr>
          <a:xfrm>
            <a:off x="1818542" y="1361102"/>
            <a:ext cx="8238305" cy="5125854"/>
            <a:chOff x="0" y="-49321"/>
            <a:chExt cx="6962461" cy="8519233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1FD5A0AD-F042-FA46-8663-673344D88F67}"/>
                </a:ext>
              </a:extLst>
            </p:cNvPr>
            <p:cNvSpPr/>
            <p:nvPr/>
          </p:nvSpPr>
          <p:spPr>
            <a:xfrm rot="10800000">
              <a:off x="149060" y="221448"/>
              <a:ext cx="6813401" cy="824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4D4D4D">
                <a:alpha val="5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8068" tIns="8068" rIns="8068" bIns="8068" numCol="1" anchor="ctr">
              <a:noAutofit/>
            </a:bodyPr>
            <a:lstStyle/>
            <a:p>
              <a:pPr marL="0" marR="0" lvl="0" indent="0" algn="ctr" defTabSz="9683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CFD0C17B-57DA-CF48-A28E-A8C9C9219728}"/>
                </a:ext>
              </a:extLst>
            </p:cNvPr>
            <p:cNvSpPr/>
            <p:nvPr/>
          </p:nvSpPr>
          <p:spPr>
            <a:xfrm rot="10800000">
              <a:off x="0" y="-49321"/>
              <a:ext cx="6806518" cy="823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E6E6E6"/>
              </a:solidFill>
              <a:prstDash val="solid"/>
              <a:bevel/>
            </a:ln>
            <a:effectLst/>
          </p:spPr>
          <p:txBody>
            <a:bodyPr wrap="square" lIns="8068" tIns="8068" rIns="8068" bIns="8068" numCol="1" anchor="ctr">
              <a:noAutofit/>
            </a:bodyPr>
            <a:lstStyle/>
            <a:p>
              <a:pPr marL="0" marR="0" lvl="0" indent="0" algn="ctr" defTabSz="9683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6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3297" y="2085959"/>
            <a:ext cx="4038691" cy="3423679"/>
          </a:xfrm>
          <a:prstGeom prst="rect">
            <a:avLst/>
          </a:prstGeom>
        </p:spPr>
        <p:txBody>
          <a:bodyPr vert="horz" wrap="square" lIns="0" tIns="7288" rIns="0" bIns="0" rtlCol="0">
            <a:spAutoFit/>
          </a:bodyPr>
          <a:lstStyle/>
          <a:p>
            <a:pPr marL="577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Qualitative Feedback &amp; </a:t>
            </a:r>
          </a:p>
          <a:p>
            <a:pPr marL="577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Report Card Recommendations</a:t>
            </a:r>
          </a:p>
          <a:p>
            <a:pPr marL="577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5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3657" marR="0" lvl="0" indent="-20805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8 IDIs with parents from across the state  (August 8-20, 2018)</a:t>
            </a:r>
          </a:p>
          <a:p>
            <a:pPr marL="5607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5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3657" marR="0" lvl="0" indent="-20805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Provide counsel on language, design and format of prototype</a:t>
            </a:r>
          </a:p>
          <a:p>
            <a:pPr marL="5607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5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3657" marR="0" lvl="0" indent="-20805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Support partner and DESE-led parent feedback sessions on prototype</a:t>
            </a: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EB2B480E-B2D6-42D7-9E34-9917429310E6}"/>
              </a:ext>
            </a:extLst>
          </p:cNvPr>
          <p:cNvSpPr txBox="1"/>
          <p:nvPr/>
        </p:nvSpPr>
        <p:spPr>
          <a:xfrm>
            <a:off x="6489005" y="2085959"/>
            <a:ext cx="3326279" cy="3679775"/>
          </a:xfrm>
          <a:prstGeom prst="rect">
            <a:avLst/>
          </a:prstGeom>
        </p:spPr>
        <p:txBody>
          <a:bodyPr vert="horz" wrap="square" lIns="0" tIns="7288" rIns="0" bIns="0" rtlCol="0">
            <a:spAutoFit/>
          </a:bodyPr>
          <a:lstStyle/>
          <a:p>
            <a:pPr marL="5607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Communications Support</a:t>
            </a:r>
          </a:p>
          <a:p>
            <a:pPr marL="5607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5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5607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4" b="1" i="0" u="none" strike="noStrike" kern="0" cap="none" spc="4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Helvetica Light"/>
            </a:endParaRPr>
          </a:p>
          <a:p>
            <a:pPr marL="213657" marR="0" lvl="0" indent="-20805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Core set of messages</a:t>
            </a:r>
          </a:p>
          <a:p>
            <a:pPr marL="5607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5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3657" marR="0" lvl="0" indent="-20805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Development of supplemental collateral (flyer, FAQ, feedback on cover letter)</a:t>
            </a:r>
          </a:p>
          <a:p>
            <a:pPr marL="5607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5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3657" marR="0" lvl="0" indent="-20805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Support in distribution strategy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63C58-E880-4B61-9AB7-4A66BE24ADDE}"/>
              </a:ext>
            </a:extLst>
          </p:cNvPr>
          <p:cNvSpPr txBox="1"/>
          <p:nvPr/>
        </p:nvSpPr>
        <p:spPr>
          <a:xfrm>
            <a:off x="2135153" y="1702134"/>
            <a:ext cx="3450853" cy="3653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001" tIns="26001" rIns="26001" bIns="26001" numCol="1" spcCol="38100" rtlCol="0" anchor="ctr">
            <a:spAutoFit/>
          </a:bodyPr>
          <a:lstStyle/>
          <a:p>
            <a:pPr marL="0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33" b="1" i="0" u="none" strike="noStrike" kern="0" cap="none" spc="0" normalizeH="0" baseline="0" noProof="0" dirty="0">
                <a:ln>
                  <a:noFill/>
                </a:ln>
                <a:solidFill>
                  <a:srgbClr val="3A79BA"/>
                </a:solidFill>
                <a:effectLst/>
                <a:uLnTx/>
                <a:uFillTx/>
                <a:latin typeface="Arial" panose="020B0604020202020204"/>
                <a:ea typeface="+mn-ea"/>
                <a:cs typeface="Rubik" pitchFamily="2" charset="-79"/>
                <a:sym typeface="Helvetica Light"/>
              </a:rPr>
              <a:t>Phase 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7B7EAC-11BB-4E0A-88C2-B991E7835C0A}"/>
              </a:ext>
            </a:extLst>
          </p:cNvPr>
          <p:cNvSpPr txBox="1"/>
          <p:nvPr/>
        </p:nvSpPr>
        <p:spPr>
          <a:xfrm>
            <a:off x="6477284" y="1702134"/>
            <a:ext cx="3087307" cy="3653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001" tIns="26001" rIns="26001" bIns="26001" numCol="1" spcCol="38100" rtlCol="0" anchor="ctr">
            <a:spAutoFit/>
          </a:bodyPr>
          <a:lstStyle/>
          <a:p>
            <a:pPr marL="0" marR="0" lvl="0" indent="0" algn="l" defTabSz="2990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33" b="1" i="0" u="none" strike="noStrike" kern="0" cap="none" spc="0" normalizeH="0" baseline="0" noProof="0" dirty="0">
                <a:ln>
                  <a:noFill/>
                </a:ln>
                <a:solidFill>
                  <a:srgbClr val="ED4343"/>
                </a:solidFill>
                <a:effectLst/>
                <a:uLnTx/>
                <a:uFillTx/>
                <a:latin typeface="Arial" panose="020B0604020202020204"/>
                <a:ea typeface="+mn-ea"/>
                <a:cs typeface="Rubik" pitchFamily="2" charset="-79"/>
                <a:sym typeface="Helvetica Light"/>
              </a:rPr>
              <a:t>Phase II:</a:t>
            </a:r>
          </a:p>
        </p:txBody>
      </p:sp>
      <p:pic>
        <p:nvPicPr>
          <p:cNvPr id="3" name="Picture 2" descr="an adult and a child waiving to eachother">
            <a:extLst>
              <a:ext uri="{FF2B5EF4-FFF2-40B4-BE49-F238E27FC236}">
                <a16:creationId xmlns:a16="http://schemas.microsoft.com/office/drawing/2014/main" id="{578B658C-FDA6-4236-BD37-F381F7890D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2"/>
          <a:stretch/>
        </p:blipFill>
        <p:spPr>
          <a:xfrm>
            <a:off x="9865389" y="329751"/>
            <a:ext cx="2046313" cy="24482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056778-376E-4581-BF03-F2953737FACF}"/>
              </a:ext>
            </a:extLst>
          </p:cNvPr>
          <p:cNvSpPr txBox="1"/>
          <p:nvPr/>
        </p:nvSpPr>
        <p:spPr>
          <a:xfrm>
            <a:off x="11799012" y="6710899"/>
            <a:ext cx="350203" cy="1236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525" tIns="15525" rIns="15525" bIns="15525" numCol="1" spcCol="38100" rtlCol="0" anchor="ctr">
            <a:spAutoFit/>
          </a:bodyPr>
          <a:lstStyle/>
          <a:p>
            <a:pPr marL="0" marR="0" lvl="0" indent="0" algn="ctr" defTabSz="41074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17</a:t>
            </a:r>
          </a:p>
        </p:txBody>
      </p:sp>
      <p:sp>
        <p:nvSpPr>
          <p:cNvPr id="11" name="Title 10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Phases of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Report cards are important tools for sharing district &amp; school information with families &amp; the public</a:t>
            </a:r>
          </a:p>
          <a:p>
            <a:r>
              <a:rPr lang="en-US" sz="2400" dirty="0" smtClean="0"/>
              <a:t>The federal Every Student Succeeds Act (ESSA) requires districts to annually distribute district &amp; school report cards to the parents/guardians of all children enrolled in district schools</a:t>
            </a:r>
          </a:p>
          <a:p>
            <a:r>
              <a:rPr lang="en-US" sz="2400" dirty="0"/>
              <a:t>Report cards must include information related to assessment, accountability, educator qualifications, &amp; other measures of school quality</a:t>
            </a:r>
          </a:p>
          <a:p>
            <a:r>
              <a:rPr lang="en-US" sz="2400" dirty="0" smtClean="0"/>
              <a:t>Since 2007, the Department has prepared district &amp; school report cards that contain all federall</a:t>
            </a:r>
            <a:r>
              <a:rPr lang="en-US" sz="2400" dirty="0"/>
              <a:t>y required elements, &amp; has made them available </a:t>
            </a:r>
            <a:r>
              <a:rPr lang="en-US" sz="2400" dirty="0" smtClean="0"/>
              <a:t>via the </a:t>
            </a:r>
            <a:r>
              <a:rPr lang="en-US" sz="2400" dirty="0" smtClean="0">
                <a:hlinkClick r:id="rId3"/>
              </a:rPr>
              <a:t>School &amp; District Profiles website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1D1F5F-2823-4DB5-BA25-143AAD20D3C6}"/>
              </a:ext>
            </a:extLst>
          </p:cNvPr>
          <p:cNvSpPr/>
          <p:nvPr/>
        </p:nvSpPr>
        <p:spPr>
          <a:xfrm>
            <a:off x="3017650" y="6244026"/>
            <a:ext cx="6539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*Parents felt that the terminology and explanations caused confusion.</a:t>
            </a:r>
          </a:p>
        </p:txBody>
      </p:sp>
      <p:grpSp>
        <p:nvGrpSpPr>
          <p:cNvPr id="4" name="Group 3" descr="Insights learned from phase 1 of the report card work">
            <a:extLst>
              <a:ext uri="{FF2B5EF4-FFF2-40B4-BE49-F238E27FC236}">
                <a16:creationId xmlns:a16="http://schemas.microsoft.com/office/drawing/2014/main" id="{A345C0F4-91B8-4A63-8D2F-E1F11A4FB59D}"/>
              </a:ext>
            </a:extLst>
          </p:cNvPr>
          <p:cNvGrpSpPr/>
          <p:nvPr/>
        </p:nvGrpSpPr>
        <p:grpSpPr>
          <a:xfrm>
            <a:off x="1363851" y="1672804"/>
            <a:ext cx="9546955" cy="4344950"/>
            <a:chOff x="1672658" y="7640480"/>
            <a:chExt cx="39295319" cy="17917581"/>
          </a:xfrm>
        </p:grpSpPr>
        <p:grpSp>
          <p:nvGrpSpPr>
            <p:cNvPr id="41" name="Shape 161">
              <a:extLst>
                <a:ext uri="{FF2B5EF4-FFF2-40B4-BE49-F238E27FC236}">
                  <a16:creationId xmlns:a16="http://schemas.microsoft.com/office/drawing/2014/main" id="{43BE8BFF-B0E0-9B48-B456-F308C774EF0F}"/>
                </a:ext>
              </a:extLst>
            </p:cNvPr>
            <p:cNvGrpSpPr/>
            <p:nvPr/>
          </p:nvGrpSpPr>
          <p:grpSpPr>
            <a:xfrm>
              <a:off x="31204587" y="10215014"/>
              <a:ext cx="9763390" cy="13371149"/>
              <a:chOff x="-1" y="-6"/>
              <a:chExt cx="5680516" cy="9517556"/>
            </a:xfrm>
          </p:grpSpPr>
          <p:sp>
            <p:nvSpPr>
              <p:cNvPr id="42" name="Shape 162">
                <a:extLst>
                  <a:ext uri="{FF2B5EF4-FFF2-40B4-BE49-F238E27FC236}">
                    <a16:creationId xmlns:a16="http://schemas.microsoft.com/office/drawing/2014/main" id="{F5C9B903-8047-A449-A61B-496FDADABAA0}"/>
                  </a:ext>
                </a:extLst>
              </p:cNvPr>
              <p:cNvSpPr/>
              <p:nvPr/>
            </p:nvSpPr>
            <p:spPr>
              <a:xfrm rot="10800000">
                <a:off x="116029" y="232431"/>
                <a:ext cx="5303608" cy="8657570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595" extrusionOk="0">
                    <a:moveTo>
                      <a:pt x="228" y="759"/>
                    </a:moveTo>
                    <a:lnTo>
                      <a:pt x="21362" y="0"/>
                    </a:lnTo>
                    <a:cubicBezTo>
                      <a:pt x="21491" y="-5"/>
                      <a:pt x="21597" y="165"/>
                      <a:pt x="21600" y="379"/>
                    </a:cubicBezTo>
                    <a:cubicBezTo>
                      <a:pt x="21600" y="382"/>
                      <a:pt x="21600" y="384"/>
                      <a:pt x="21600" y="387"/>
                    </a:cubicBezTo>
                    <a:lnTo>
                      <a:pt x="21600" y="21207"/>
                    </a:lnTo>
                    <a:cubicBezTo>
                      <a:pt x="21600" y="21421"/>
                      <a:pt x="21496" y="21595"/>
                      <a:pt x="21367" y="21595"/>
                    </a:cubicBezTo>
                    <a:cubicBezTo>
                      <a:pt x="21366" y="21595"/>
                      <a:pt x="21364" y="21595"/>
                      <a:pt x="21362" y="21595"/>
                    </a:cubicBezTo>
                    <a:lnTo>
                      <a:pt x="228" y="20836"/>
                    </a:lnTo>
                    <a:cubicBezTo>
                      <a:pt x="101" y="20831"/>
                      <a:pt x="0" y="20659"/>
                      <a:pt x="0" y="20448"/>
                    </a:cubicBezTo>
                    <a:lnTo>
                      <a:pt x="0" y="1147"/>
                    </a:lnTo>
                    <a:cubicBezTo>
                      <a:pt x="0" y="936"/>
                      <a:pt x="101" y="763"/>
                      <a:pt x="228" y="759"/>
                    </a:cubicBezTo>
                    <a:close/>
                  </a:path>
                </a:pathLst>
              </a:custGeom>
              <a:solidFill>
                <a:srgbClr val="4D4D4D">
                  <a:alpha val="5098"/>
                </a:srgbClr>
              </a:solidFill>
              <a:ln>
                <a:noFill/>
              </a:ln>
            </p:spPr>
            <p:txBody>
              <a:bodyPr spcFirstLastPara="1" wrap="square" lIns="13867" tIns="13867" rIns="13867" bIns="13867" anchor="ctr" anchorCtr="0">
                <a:noAutofit/>
              </a:bodyPr>
              <a:lstStyle/>
              <a:p>
                <a:pPr marL="0" marR="0" lvl="0" indent="0" algn="ctr" defTabSz="41083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Tx/>
                  <a:buNone/>
                  <a:tabLst/>
                  <a:defRPr/>
                </a:pPr>
                <a:endParaRPr kumimoji="0" sz="182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3" name="Shape 163">
                <a:extLst>
                  <a:ext uri="{FF2B5EF4-FFF2-40B4-BE49-F238E27FC236}">
                    <a16:creationId xmlns:a16="http://schemas.microsoft.com/office/drawing/2014/main" id="{EFFC59E2-32DA-5E45-9700-C3C8ED530158}"/>
                  </a:ext>
                </a:extLst>
              </p:cNvPr>
              <p:cNvSpPr/>
              <p:nvPr/>
            </p:nvSpPr>
            <p:spPr>
              <a:xfrm rot="10800000">
                <a:off x="-1" y="-6"/>
                <a:ext cx="5680516" cy="9517556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595" extrusionOk="0">
                    <a:moveTo>
                      <a:pt x="227" y="759"/>
                    </a:moveTo>
                    <a:lnTo>
                      <a:pt x="21362" y="0"/>
                    </a:lnTo>
                    <a:cubicBezTo>
                      <a:pt x="21491" y="-5"/>
                      <a:pt x="21597" y="165"/>
                      <a:pt x="21600" y="379"/>
                    </a:cubicBezTo>
                    <a:cubicBezTo>
                      <a:pt x="21600" y="382"/>
                      <a:pt x="21600" y="384"/>
                      <a:pt x="21600" y="387"/>
                    </a:cubicBezTo>
                    <a:lnTo>
                      <a:pt x="21600" y="21207"/>
                    </a:lnTo>
                    <a:cubicBezTo>
                      <a:pt x="21600" y="21421"/>
                      <a:pt x="21496" y="21595"/>
                      <a:pt x="21367" y="21595"/>
                    </a:cubicBezTo>
                    <a:cubicBezTo>
                      <a:pt x="21366" y="21595"/>
                      <a:pt x="21364" y="21595"/>
                      <a:pt x="21362" y="21595"/>
                    </a:cubicBezTo>
                    <a:lnTo>
                      <a:pt x="227" y="20836"/>
                    </a:lnTo>
                    <a:cubicBezTo>
                      <a:pt x="101" y="20831"/>
                      <a:pt x="0" y="20659"/>
                      <a:pt x="0" y="20448"/>
                    </a:cubicBezTo>
                    <a:lnTo>
                      <a:pt x="0" y="1147"/>
                    </a:lnTo>
                    <a:cubicBezTo>
                      <a:pt x="0" y="936"/>
                      <a:pt x="101" y="763"/>
                      <a:pt x="227" y="7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E6E6E6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13867" tIns="13867" rIns="13867" bIns="13867" anchor="ctr" anchorCtr="0">
                <a:noAutofit/>
              </a:bodyPr>
              <a:lstStyle/>
              <a:p>
                <a:pPr marL="0" marR="0" lvl="0" indent="0" algn="ctr" defTabSz="41083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Tx/>
                  <a:buNone/>
                  <a:tabLst/>
                  <a:defRPr/>
                </a:pPr>
                <a:endParaRPr kumimoji="0" sz="182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grpSp>
          <p:nvGrpSpPr>
            <p:cNvPr id="37" name="Shape 161">
              <a:extLst>
                <a:ext uri="{FF2B5EF4-FFF2-40B4-BE49-F238E27FC236}">
                  <a16:creationId xmlns:a16="http://schemas.microsoft.com/office/drawing/2014/main" id="{8792D4C4-3E5C-AF4C-B8A2-0201266903A2}"/>
                </a:ext>
              </a:extLst>
            </p:cNvPr>
            <p:cNvGrpSpPr/>
            <p:nvPr/>
          </p:nvGrpSpPr>
          <p:grpSpPr>
            <a:xfrm>
              <a:off x="21368037" y="13068560"/>
              <a:ext cx="9315006" cy="12489501"/>
              <a:chOff x="-1" y="0"/>
              <a:chExt cx="5419638" cy="8890001"/>
            </a:xfrm>
          </p:grpSpPr>
          <p:sp>
            <p:nvSpPr>
              <p:cNvPr id="38" name="Shape 162">
                <a:extLst>
                  <a:ext uri="{FF2B5EF4-FFF2-40B4-BE49-F238E27FC236}">
                    <a16:creationId xmlns:a16="http://schemas.microsoft.com/office/drawing/2014/main" id="{0FF82E33-799C-D543-AF8A-DFC7DF543048}"/>
                  </a:ext>
                </a:extLst>
              </p:cNvPr>
              <p:cNvSpPr/>
              <p:nvPr/>
            </p:nvSpPr>
            <p:spPr>
              <a:xfrm rot="10800000">
                <a:off x="116029" y="232431"/>
                <a:ext cx="5303608" cy="8657570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595" extrusionOk="0">
                    <a:moveTo>
                      <a:pt x="228" y="759"/>
                    </a:moveTo>
                    <a:lnTo>
                      <a:pt x="21362" y="0"/>
                    </a:lnTo>
                    <a:cubicBezTo>
                      <a:pt x="21491" y="-5"/>
                      <a:pt x="21597" y="165"/>
                      <a:pt x="21600" y="379"/>
                    </a:cubicBezTo>
                    <a:cubicBezTo>
                      <a:pt x="21600" y="382"/>
                      <a:pt x="21600" y="384"/>
                      <a:pt x="21600" y="387"/>
                    </a:cubicBezTo>
                    <a:lnTo>
                      <a:pt x="21600" y="21207"/>
                    </a:lnTo>
                    <a:cubicBezTo>
                      <a:pt x="21600" y="21421"/>
                      <a:pt x="21496" y="21595"/>
                      <a:pt x="21367" y="21595"/>
                    </a:cubicBezTo>
                    <a:cubicBezTo>
                      <a:pt x="21366" y="21595"/>
                      <a:pt x="21364" y="21595"/>
                      <a:pt x="21362" y="21595"/>
                    </a:cubicBezTo>
                    <a:lnTo>
                      <a:pt x="228" y="20836"/>
                    </a:lnTo>
                    <a:cubicBezTo>
                      <a:pt x="101" y="20831"/>
                      <a:pt x="0" y="20659"/>
                      <a:pt x="0" y="20448"/>
                    </a:cubicBezTo>
                    <a:lnTo>
                      <a:pt x="0" y="1147"/>
                    </a:lnTo>
                    <a:cubicBezTo>
                      <a:pt x="0" y="936"/>
                      <a:pt x="101" y="763"/>
                      <a:pt x="228" y="759"/>
                    </a:cubicBezTo>
                    <a:close/>
                  </a:path>
                </a:pathLst>
              </a:custGeom>
              <a:solidFill>
                <a:srgbClr val="4D4D4D">
                  <a:alpha val="5098"/>
                </a:srgbClr>
              </a:solidFill>
              <a:ln>
                <a:noFill/>
              </a:ln>
            </p:spPr>
            <p:txBody>
              <a:bodyPr spcFirstLastPara="1" wrap="square" lIns="13867" tIns="13867" rIns="13867" bIns="13867" anchor="ctr" anchorCtr="0">
                <a:noAutofit/>
              </a:bodyPr>
              <a:lstStyle/>
              <a:p>
                <a:pPr marL="0" marR="0" lvl="0" indent="0" algn="ctr" defTabSz="41083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Tx/>
                  <a:buNone/>
                  <a:tabLst/>
                  <a:defRPr/>
                </a:pPr>
                <a:endParaRPr kumimoji="0" sz="182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9" name="Shape 163">
                <a:extLst>
                  <a:ext uri="{FF2B5EF4-FFF2-40B4-BE49-F238E27FC236}">
                    <a16:creationId xmlns:a16="http://schemas.microsoft.com/office/drawing/2014/main" id="{6904DA62-0FB9-1D48-8A34-31A25C5F33A3}"/>
                  </a:ext>
                </a:extLst>
              </p:cNvPr>
              <p:cNvSpPr/>
              <p:nvPr/>
            </p:nvSpPr>
            <p:spPr>
              <a:xfrm rot="10800000">
                <a:off x="-1" y="0"/>
                <a:ext cx="5298250" cy="8639900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595" extrusionOk="0">
                    <a:moveTo>
                      <a:pt x="227" y="759"/>
                    </a:moveTo>
                    <a:lnTo>
                      <a:pt x="21362" y="0"/>
                    </a:lnTo>
                    <a:cubicBezTo>
                      <a:pt x="21491" y="-5"/>
                      <a:pt x="21597" y="165"/>
                      <a:pt x="21600" y="379"/>
                    </a:cubicBezTo>
                    <a:cubicBezTo>
                      <a:pt x="21600" y="382"/>
                      <a:pt x="21600" y="384"/>
                      <a:pt x="21600" y="387"/>
                    </a:cubicBezTo>
                    <a:lnTo>
                      <a:pt x="21600" y="21207"/>
                    </a:lnTo>
                    <a:cubicBezTo>
                      <a:pt x="21600" y="21421"/>
                      <a:pt x="21496" y="21595"/>
                      <a:pt x="21367" y="21595"/>
                    </a:cubicBezTo>
                    <a:cubicBezTo>
                      <a:pt x="21366" y="21595"/>
                      <a:pt x="21364" y="21595"/>
                      <a:pt x="21362" y="21595"/>
                    </a:cubicBezTo>
                    <a:lnTo>
                      <a:pt x="227" y="20836"/>
                    </a:lnTo>
                    <a:cubicBezTo>
                      <a:pt x="101" y="20831"/>
                      <a:pt x="0" y="20659"/>
                      <a:pt x="0" y="20448"/>
                    </a:cubicBezTo>
                    <a:lnTo>
                      <a:pt x="0" y="1147"/>
                    </a:lnTo>
                    <a:cubicBezTo>
                      <a:pt x="0" y="936"/>
                      <a:pt x="101" y="763"/>
                      <a:pt x="227" y="7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E6E6E6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13867" tIns="13867" rIns="13867" bIns="13867" anchor="ctr" anchorCtr="0">
                <a:noAutofit/>
              </a:bodyPr>
              <a:lstStyle/>
              <a:p>
                <a:pPr marL="0" marR="0" lvl="0" indent="0" algn="ctr" defTabSz="41083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Tx/>
                  <a:buNone/>
                  <a:tabLst/>
                  <a:defRPr/>
                </a:pPr>
                <a:endParaRPr kumimoji="0" sz="182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grpSp>
          <p:nvGrpSpPr>
            <p:cNvPr id="33" name="Shape 161">
              <a:extLst>
                <a:ext uri="{FF2B5EF4-FFF2-40B4-BE49-F238E27FC236}">
                  <a16:creationId xmlns:a16="http://schemas.microsoft.com/office/drawing/2014/main" id="{FD9D2C27-B270-BE4E-ABDB-D9E6ED8FF484}"/>
                </a:ext>
              </a:extLst>
            </p:cNvPr>
            <p:cNvGrpSpPr/>
            <p:nvPr/>
          </p:nvGrpSpPr>
          <p:grpSpPr>
            <a:xfrm>
              <a:off x="11465453" y="10215018"/>
              <a:ext cx="9315006" cy="12727723"/>
              <a:chOff x="-1" y="-3"/>
              <a:chExt cx="5419638" cy="9059567"/>
            </a:xfrm>
          </p:grpSpPr>
          <p:sp>
            <p:nvSpPr>
              <p:cNvPr id="34" name="Shape 162">
                <a:extLst>
                  <a:ext uri="{FF2B5EF4-FFF2-40B4-BE49-F238E27FC236}">
                    <a16:creationId xmlns:a16="http://schemas.microsoft.com/office/drawing/2014/main" id="{0D9A16AB-D1EE-EE45-9571-2B3D7E0F85DB}"/>
                  </a:ext>
                </a:extLst>
              </p:cNvPr>
              <p:cNvSpPr/>
              <p:nvPr/>
            </p:nvSpPr>
            <p:spPr>
              <a:xfrm rot="10800000">
                <a:off x="116029" y="232431"/>
                <a:ext cx="5303608" cy="8657570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595" extrusionOk="0">
                    <a:moveTo>
                      <a:pt x="228" y="759"/>
                    </a:moveTo>
                    <a:lnTo>
                      <a:pt x="21362" y="0"/>
                    </a:lnTo>
                    <a:cubicBezTo>
                      <a:pt x="21491" y="-5"/>
                      <a:pt x="21597" y="165"/>
                      <a:pt x="21600" y="379"/>
                    </a:cubicBezTo>
                    <a:cubicBezTo>
                      <a:pt x="21600" y="382"/>
                      <a:pt x="21600" y="384"/>
                      <a:pt x="21600" y="387"/>
                    </a:cubicBezTo>
                    <a:lnTo>
                      <a:pt x="21600" y="21207"/>
                    </a:lnTo>
                    <a:cubicBezTo>
                      <a:pt x="21600" y="21421"/>
                      <a:pt x="21496" y="21595"/>
                      <a:pt x="21367" y="21595"/>
                    </a:cubicBezTo>
                    <a:cubicBezTo>
                      <a:pt x="21366" y="21595"/>
                      <a:pt x="21364" y="21595"/>
                      <a:pt x="21362" y="21595"/>
                    </a:cubicBezTo>
                    <a:lnTo>
                      <a:pt x="228" y="20836"/>
                    </a:lnTo>
                    <a:cubicBezTo>
                      <a:pt x="101" y="20831"/>
                      <a:pt x="0" y="20659"/>
                      <a:pt x="0" y="20448"/>
                    </a:cubicBezTo>
                    <a:lnTo>
                      <a:pt x="0" y="1147"/>
                    </a:lnTo>
                    <a:cubicBezTo>
                      <a:pt x="0" y="936"/>
                      <a:pt x="101" y="763"/>
                      <a:pt x="228" y="759"/>
                    </a:cubicBezTo>
                    <a:close/>
                  </a:path>
                </a:pathLst>
              </a:custGeom>
              <a:solidFill>
                <a:srgbClr val="4D4D4D">
                  <a:alpha val="5098"/>
                </a:srgbClr>
              </a:solidFill>
              <a:ln>
                <a:noFill/>
              </a:ln>
            </p:spPr>
            <p:txBody>
              <a:bodyPr spcFirstLastPara="1" wrap="square" lIns="13867" tIns="13867" rIns="13867" bIns="13867" anchor="ctr" anchorCtr="0">
                <a:noAutofit/>
              </a:bodyPr>
              <a:lstStyle/>
              <a:p>
                <a:pPr marL="0" marR="0" lvl="0" indent="0" algn="ctr" defTabSz="41083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Tx/>
                  <a:buNone/>
                  <a:tabLst/>
                  <a:defRPr/>
                </a:pPr>
                <a:endParaRPr kumimoji="0" sz="182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5" name="Shape 163">
                <a:extLst>
                  <a:ext uri="{FF2B5EF4-FFF2-40B4-BE49-F238E27FC236}">
                    <a16:creationId xmlns:a16="http://schemas.microsoft.com/office/drawing/2014/main" id="{30F89916-59C2-234A-B397-0EBB296DA664}"/>
                  </a:ext>
                </a:extLst>
              </p:cNvPr>
              <p:cNvSpPr/>
              <p:nvPr/>
            </p:nvSpPr>
            <p:spPr>
              <a:xfrm rot="10800000">
                <a:off x="-1" y="-3"/>
                <a:ext cx="5298249" cy="9059567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595" extrusionOk="0">
                    <a:moveTo>
                      <a:pt x="227" y="759"/>
                    </a:moveTo>
                    <a:lnTo>
                      <a:pt x="21362" y="0"/>
                    </a:lnTo>
                    <a:cubicBezTo>
                      <a:pt x="21491" y="-5"/>
                      <a:pt x="21597" y="165"/>
                      <a:pt x="21600" y="379"/>
                    </a:cubicBezTo>
                    <a:cubicBezTo>
                      <a:pt x="21600" y="382"/>
                      <a:pt x="21600" y="384"/>
                      <a:pt x="21600" y="387"/>
                    </a:cubicBezTo>
                    <a:lnTo>
                      <a:pt x="21600" y="21207"/>
                    </a:lnTo>
                    <a:cubicBezTo>
                      <a:pt x="21600" y="21421"/>
                      <a:pt x="21496" y="21595"/>
                      <a:pt x="21367" y="21595"/>
                    </a:cubicBezTo>
                    <a:cubicBezTo>
                      <a:pt x="21366" y="21595"/>
                      <a:pt x="21364" y="21595"/>
                      <a:pt x="21362" y="21595"/>
                    </a:cubicBezTo>
                    <a:lnTo>
                      <a:pt x="227" y="20836"/>
                    </a:lnTo>
                    <a:cubicBezTo>
                      <a:pt x="101" y="20831"/>
                      <a:pt x="0" y="20659"/>
                      <a:pt x="0" y="20448"/>
                    </a:cubicBezTo>
                    <a:lnTo>
                      <a:pt x="0" y="1147"/>
                    </a:lnTo>
                    <a:cubicBezTo>
                      <a:pt x="0" y="936"/>
                      <a:pt x="101" y="763"/>
                      <a:pt x="227" y="7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E6E6E6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13867" tIns="13867" rIns="13867" bIns="13867" anchor="ctr" anchorCtr="0">
                <a:noAutofit/>
              </a:bodyPr>
              <a:lstStyle/>
              <a:p>
                <a:pPr marL="0" marR="0" lvl="0" indent="0" algn="ctr" defTabSz="41083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Tx/>
                  <a:buNone/>
                  <a:tabLst/>
                  <a:defRPr/>
                </a:pPr>
                <a:endParaRPr kumimoji="0" sz="182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grpSp>
          <p:nvGrpSpPr>
            <p:cNvPr id="161" name="Shape 161"/>
            <p:cNvGrpSpPr/>
            <p:nvPr/>
          </p:nvGrpSpPr>
          <p:grpSpPr>
            <a:xfrm>
              <a:off x="1672658" y="12997006"/>
              <a:ext cx="9315006" cy="12489501"/>
              <a:chOff x="-1" y="0"/>
              <a:chExt cx="5419638" cy="8890001"/>
            </a:xfrm>
          </p:grpSpPr>
          <p:sp>
            <p:nvSpPr>
              <p:cNvPr id="162" name="Shape 162"/>
              <p:cNvSpPr/>
              <p:nvPr/>
            </p:nvSpPr>
            <p:spPr>
              <a:xfrm rot="10800000">
                <a:off x="116029" y="232431"/>
                <a:ext cx="5303608" cy="8657570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595" extrusionOk="0">
                    <a:moveTo>
                      <a:pt x="228" y="759"/>
                    </a:moveTo>
                    <a:lnTo>
                      <a:pt x="21362" y="0"/>
                    </a:lnTo>
                    <a:cubicBezTo>
                      <a:pt x="21491" y="-5"/>
                      <a:pt x="21597" y="165"/>
                      <a:pt x="21600" y="379"/>
                    </a:cubicBezTo>
                    <a:cubicBezTo>
                      <a:pt x="21600" y="382"/>
                      <a:pt x="21600" y="384"/>
                      <a:pt x="21600" y="387"/>
                    </a:cubicBezTo>
                    <a:lnTo>
                      <a:pt x="21600" y="21207"/>
                    </a:lnTo>
                    <a:cubicBezTo>
                      <a:pt x="21600" y="21421"/>
                      <a:pt x="21496" y="21595"/>
                      <a:pt x="21367" y="21595"/>
                    </a:cubicBezTo>
                    <a:cubicBezTo>
                      <a:pt x="21366" y="21595"/>
                      <a:pt x="21364" y="21595"/>
                      <a:pt x="21362" y="21595"/>
                    </a:cubicBezTo>
                    <a:lnTo>
                      <a:pt x="228" y="20836"/>
                    </a:lnTo>
                    <a:cubicBezTo>
                      <a:pt x="101" y="20831"/>
                      <a:pt x="0" y="20659"/>
                      <a:pt x="0" y="20448"/>
                    </a:cubicBezTo>
                    <a:lnTo>
                      <a:pt x="0" y="1147"/>
                    </a:lnTo>
                    <a:cubicBezTo>
                      <a:pt x="0" y="936"/>
                      <a:pt x="101" y="763"/>
                      <a:pt x="228" y="759"/>
                    </a:cubicBezTo>
                    <a:close/>
                  </a:path>
                </a:pathLst>
              </a:custGeom>
              <a:solidFill>
                <a:srgbClr val="4D4D4D">
                  <a:alpha val="5098"/>
                </a:srgbClr>
              </a:solidFill>
              <a:ln>
                <a:noFill/>
              </a:ln>
            </p:spPr>
            <p:txBody>
              <a:bodyPr spcFirstLastPara="1" wrap="square" lIns="13867" tIns="13867" rIns="13867" bIns="13867" anchor="ctr" anchorCtr="0">
                <a:noAutofit/>
              </a:bodyPr>
              <a:lstStyle/>
              <a:p>
                <a:pPr marL="0" marR="0" lvl="0" indent="0" algn="ctr" defTabSz="41083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Tx/>
                  <a:buNone/>
                  <a:tabLst/>
                  <a:defRPr/>
                </a:pPr>
                <a:endParaRPr kumimoji="0" sz="182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 rot="10800000">
                <a:off x="-1" y="0"/>
                <a:ext cx="5298250" cy="8639900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595" extrusionOk="0">
                    <a:moveTo>
                      <a:pt x="227" y="759"/>
                    </a:moveTo>
                    <a:lnTo>
                      <a:pt x="21362" y="0"/>
                    </a:lnTo>
                    <a:cubicBezTo>
                      <a:pt x="21491" y="-5"/>
                      <a:pt x="21597" y="165"/>
                      <a:pt x="21600" y="379"/>
                    </a:cubicBezTo>
                    <a:cubicBezTo>
                      <a:pt x="21600" y="382"/>
                      <a:pt x="21600" y="384"/>
                      <a:pt x="21600" y="387"/>
                    </a:cubicBezTo>
                    <a:lnTo>
                      <a:pt x="21600" y="21207"/>
                    </a:lnTo>
                    <a:cubicBezTo>
                      <a:pt x="21600" y="21421"/>
                      <a:pt x="21496" y="21595"/>
                      <a:pt x="21367" y="21595"/>
                    </a:cubicBezTo>
                    <a:cubicBezTo>
                      <a:pt x="21366" y="21595"/>
                      <a:pt x="21364" y="21595"/>
                      <a:pt x="21362" y="21595"/>
                    </a:cubicBezTo>
                    <a:lnTo>
                      <a:pt x="227" y="20836"/>
                    </a:lnTo>
                    <a:cubicBezTo>
                      <a:pt x="101" y="20831"/>
                      <a:pt x="0" y="20659"/>
                      <a:pt x="0" y="20448"/>
                    </a:cubicBezTo>
                    <a:lnTo>
                      <a:pt x="0" y="1147"/>
                    </a:lnTo>
                    <a:cubicBezTo>
                      <a:pt x="0" y="936"/>
                      <a:pt x="101" y="763"/>
                      <a:pt x="227" y="7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E6E6E6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13867" tIns="13867" rIns="13867" bIns="13867" anchor="ctr" anchorCtr="0">
                <a:noAutofit/>
              </a:bodyPr>
              <a:lstStyle/>
              <a:p>
                <a:pPr marL="0" marR="0" lvl="0" indent="0" algn="ctr" defTabSz="41083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Tx/>
                  <a:buNone/>
                  <a:tabLst/>
                  <a:defRPr/>
                </a:pPr>
                <a:endParaRPr kumimoji="0" sz="182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164" name="Shape 164"/>
            <p:cNvSpPr txBox="1"/>
            <p:nvPr/>
          </p:nvSpPr>
          <p:spPr>
            <a:xfrm>
              <a:off x="2479889" y="15570258"/>
              <a:ext cx="7391329" cy="8742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997" tIns="25997" rIns="25997" bIns="25997" anchor="t" anchorCtr="0">
              <a:noAutofit/>
            </a:bodyPr>
            <a:lstStyle/>
            <a:p>
              <a:pPr marL="5776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3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5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Parents felt the report was easy to </a:t>
              </a:r>
              <a:r>
                <a:rPr kumimoji="0" lang="en-US" sz="1600" b="1" i="1" u="none" strike="noStrike" kern="1200" cap="none" spc="5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use</a:t>
              </a:r>
              <a:r>
                <a:rPr kumimoji="0" lang="en-US" sz="1600" b="1" i="0" u="none" strike="noStrike" kern="1200" cap="none" spc="5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and </a:t>
              </a:r>
              <a:r>
                <a:rPr kumimoji="0" lang="en-US" sz="1600" b="1" i="1" u="none" strike="noStrike" kern="1200" cap="none" spc="5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navigate.</a:t>
              </a: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12205578" y="12805124"/>
              <a:ext cx="7482733" cy="9632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997" tIns="25997" rIns="25997" bIns="25997" anchor="t" anchorCtr="0">
              <a:noAutofit/>
            </a:bodyPr>
            <a:lstStyle/>
            <a:p>
              <a:pPr marL="5776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3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5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Parents are very familiar with MCAS and have an appetite for school performance information.</a:t>
              </a:r>
            </a:p>
            <a:p>
              <a:pPr marL="0" marR="55243" lvl="0" indent="0" algn="l" defTabSz="410834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3257"/>
                </a:buClr>
                <a:buSzPts val="3200"/>
                <a:buFontTx/>
                <a:buNone/>
                <a:tabLst/>
                <a:defRPr/>
              </a:pPr>
              <a:endParaRPr kumimoji="0" sz="10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21303181" y="15325665"/>
              <a:ext cx="8879961" cy="9472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997" tIns="25997" rIns="25997" bIns="25997" anchor="t" anchorCtr="0">
              <a:noAutofit/>
            </a:bodyPr>
            <a:lstStyle/>
            <a:p>
              <a:pPr marL="5776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3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5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Most parents were unable to conclude how  their school was doing.</a:t>
              </a:r>
            </a:p>
            <a:p>
              <a:pPr marL="0" marR="55243" lvl="0" indent="0" algn="l" defTabSz="410834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3257"/>
                </a:buClr>
                <a:buSzPts val="3200"/>
                <a:buFontTx/>
                <a:buNone/>
                <a:tabLst/>
                <a:defRPr/>
              </a:pPr>
              <a:endParaRPr kumimoji="0" sz="10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73" name="Shape 173" descr="woman holding hands with a small chil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36728" y="10541557"/>
              <a:ext cx="3781053" cy="4548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 txBox="1"/>
            <p:nvPr/>
          </p:nvSpPr>
          <p:spPr>
            <a:xfrm>
              <a:off x="32090984" y="12914870"/>
              <a:ext cx="7591507" cy="7146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997" tIns="25997" rIns="25997" bIns="25997" anchor="t" anchorCtr="0">
              <a:noAutofit/>
            </a:bodyPr>
            <a:lstStyle/>
            <a:p>
              <a:pPr marL="5776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3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5" normalizeH="0" baseline="0" noProof="0" dirty="0">
                  <a:ln>
                    <a:noFill/>
                  </a:ln>
                  <a:solidFill>
                    <a:srgbClr val="13447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Parents overlooked the explanations and went directly to graphs, but sometimes misinterpreted the data.*</a:t>
              </a:r>
            </a:p>
          </p:txBody>
        </p:sp>
        <p:pic>
          <p:nvPicPr>
            <p:cNvPr id="178" name="Shape 178" descr="person holding hands with a chil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270466" y="7640480"/>
              <a:ext cx="4249842" cy="482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Shape 573" descr="woman holding hands with a child">
              <a:extLst>
                <a:ext uri="{FF2B5EF4-FFF2-40B4-BE49-F238E27FC236}">
                  <a16:creationId xmlns:a16="http://schemas.microsoft.com/office/drawing/2014/main" id="{077925E7-A7ED-461C-9157-60CB861E061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3541184" y="10906049"/>
              <a:ext cx="5180705" cy="4828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601" descr="two women ">
              <a:extLst>
                <a:ext uri="{FF2B5EF4-FFF2-40B4-BE49-F238E27FC236}">
                  <a16:creationId xmlns:a16="http://schemas.microsoft.com/office/drawing/2014/main" id="{87526191-6971-4535-8DCA-1D79562B6E0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797881" y="7816029"/>
              <a:ext cx="5110005" cy="44790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AFAA7A-ECE5-4B1C-B358-FF3AABDCB826}"/>
              </a:ext>
            </a:extLst>
          </p:cNvPr>
          <p:cNvSpPr txBox="1"/>
          <p:nvPr/>
        </p:nvSpPr>
        <p:spPr>
          <a:xfrm>
            <a:off x="11799012" y="6540420"/>
            <a:ext cx="350203" cy="1236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525" tIns="15525" rIns="15525" bIns="15525" numCol="1" spcCol="38100" rtlCol="0" anchor="ctr">
            <a:spAutoFit/>
          </a:bodyPr>
          <a:lstStyle/>
          <a:p>
            <a:pPr marL="0" marR="0" lvl="0" indent="0" algn="ctr" defTabSz="41074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18</a:t>
            </a:r>
          </a:p>
        </p:txBody>
      </p:sp>
      <p:sp>
        <p:nvSpPr>
          <p:cNvPr id="28" name="Shape 92">
            <a:extLst>
              <a:ext uri="{FF2B5EF4-FFF2-40B4-BE49-F238E27FC236}">
                <a16:creationId xmlns:a16="http://schemas.microsoft.com/office/drawing/2014/main" id="{673A4D99-B8C3-1F4F-9ECA-82BB1E4E1A9E}"/>
              </a:ext>
            </a:extLst>
          </p:cNvPr>
          <p:cNvSpPr txBox="1"/>
          <p:nvPr/>
        </p:nvSpPr>
        <p:spPr>
          <a:xfrm>
            <a:off x="0" y="203435"/>
            <a:ext cx="12373582" cy="105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997" tIns="25997" rIns="25997" bIns="25997" anchor="b" anchorCtr="0">
            <a:noAutofit/>
          </a:bodyPr>
          <a:lstStyle/>
          <a:p>
            <a:pPr marL="0" marR="55243" lvl="0" indent="0" algn="ctr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6400"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0" marR="55243" lvl="0" indent="0" algn="ctr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6400"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0" marR="55243" lvl="0" indent="0" algn="ctr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6400"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0" marR="55243" lvl="0" indent="0" algn="ctr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64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Phase I Insights:</a:t>
            </a:r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Phase I insights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8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 descr="pasted-image.pdf">
            <a:extLst>
              <a:ext uri="{FF2B5EF4-FFF2-40B4-BE49-F238E27FC236}">
                <a16:creationId xmlns:a16="http://schemas.microsoft.com/office/drawing/2014/main" id="{D60C54CE-B095-6440-9AA0-16A47D76E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t="21750" b="71706"/>
          <a:stretch>
            <a:fillRect/>
          </a:stretch>
        </p:blipFill>
        <p:spPr>
          <a:xfrm>
            <a:off x="428" y="-29116"/>
            <a:ext cx="12191145" cy="126226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911E77-94AE-F34E-8512-7B4E6E644390}"/>
              </a:ext>
            </a:extLst>
          </p:cNvPr>
          <p:cNvSpPr txBox="1"/>
          <p:nvPr/>
        </p:nvSpPr>
        <p:spPr>
          <a:xfrm>
            <a:off x="261511" y="136525"/>
            <a:ext cx="1124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Communications </a:t>
            </a:r>
            <a:r>
              <a:rPr kumimoji="0" lang="en-US" sz="3600" b="1" i="0" u="none" strike="noStrike" kern="1200" cap="none" spc="6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F86A5-7887-2C45-A91A-593F1D98A425}"/>
              </a:ext>
            </a:extLst>
          </p:cNvPr>
          <p:cNvSpPr/>
          <p:nvPr/>
        </p:nvSpPr>
        <p:spPr>
          <a:xfrm>
            <a:off x="5581061" y="1637485"/>
            <a:ext cx="6266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93972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Parent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Flyer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  <a:p>
            <a:pPr marL="457200" marR="0" lvl="0" indent="-457200" algn="l" defTabSz="193972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FAQ</a:t>
            </a:r>
          </a:p>
          <a:p>
            <a:pPr marL="457200" marR="0" lvl="0" indent="-457200" algn="l" defTabSz="193972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Social Media Toolkit</a:t>
            </a:r>
          </a:p>
          <a:p>
            <a:pPr marL="457200" marR="0" lvl="0" indent="-457200" algn="l" defTabSz="193972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Engaging Partners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pic>
        <p:nvPicPr>
          <p:cNvPr id="10" name="Picture 9" descr="Image result for massachusetts pta logo">
            <a:extLst>
              <a:ext uri="{FF2B5EF4-FFF2-40B4-BE49-F238E27FC236}">
                <a16:creationId xmlns:a16="http://schemas.microsoft.com/office/drawing/2014/main" id="{5E3B93BF-D516-584A-BFA0-BD858CCC0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r="7818" b="18223"/>
          <a:stretch/>
        </p:blipFill>
        <p:spPr bwMode="auto">
          <a:xfrm>
            <a:off x="5688156" y="4180342"/>
            <a:ext cx="2174574" cy="9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Phenomenal Moms, boston logo">
            <a:extLst>
              <a:ext uri="{FF2B5EF4-FFF2-40B4-BE49-F238E27FC236}">
                <a16:creationId xmlns:a16="http://schemas.microsoft.com/office/drawing/2014/main" id="{3F026F76-0693-594B-9FA6-43560FA4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07" y="5448078"/>
            <a:ext cx="2919506" cy="9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ma parents united">
            <a:extLst>
              <a:ext uri="{FF2B5EF4-FFF2-40B4-BE49-F238E27FC236}">
                <a16:creationId xmlns:a16="http://schemas.microsoft.com/office/drawing/2014/main" id="{EB812715-0D12-E74A-8975-A5BB71CB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67" y="4089224"/>
            <a:ext cx="1131291" cy="11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AEDF6E-3E91-4088-A8B0-061D4BB1F76E}"/>
              </a:ext>
            </a:extLst>
          </p:cNvPr>
          <p:cNvSpPr txBox="1"/>
          <p:nvPr/>
        </p:nvSpPr>
        <p:spPr>
          <a:xfrm>
            <a:off x="11758760" y="6544816"/>
            <a:ext cx="350203" cy="1236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5525" tIns="15525" rIns="15525" bIns="15525" numCol="1" spcCol="38100" rtlCol="0" anchor="ctr">
            <a:spAutoFit/>
          </a:bodyPr>
          <a:lstStyle/>
          <a:p>
            <a:pPr marL="0" marR="0" lvl="0" indent="0" algn="ctr" defTabSz="41074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19</a:t>
            </a:r>
          </a:p>
        </p:txBody>
      </p:sp>
      <p:pic>
        <p:nvPicPr>
          <p:cNvPr id="14" name="Content Placeholder 4" descr="report card fly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90" y="1398785"/>
            <a:ext cx="4052692" cy="52697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29D772-E1CF-B24A-B416-7A63650FAA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3437" y="1864895"/>
            <a:ext cx="5516563" cy="369294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Bibb Hubbard</a:t>
            </a:r>
          </a:p>
          <a:p>
            <a:pPr marL="0" indent="0" algn="l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Founder &amp; President, Learning Heroes</a:t>
            </a:r>
          </a:p>
          <a:p>
            <a:pPr marL="0" indent="0" algn="l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bhubbard@learningheroes.org</a:t>
            </a:r>
          </a:p>
          <a:p>
            <a:pPr marL="0" indent="0" algn="l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Erica Gray</a:t>
            </a:r>
          </a:p>
          <a:p>
            <a:pPr marL="0" indent="0" algn="l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Advisor</a:t>
            </a:r>
          </a:p>
          <a:p>
            <a:pPr marL="0" indent="0" algn="l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Erica_Gray@hcmstrategists.com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7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3" name="unnamed.png" descr="8 people waiving">
            <a:extLst>
              <a:ext uri="{FF2B5EF4-FFF2-40B4-BE49-F238E27FC236}">
                <a16:creationId xmlns:a16="http://schemas.microsoft.com/office/drawing/2014/main" id="{4709DE4E-7746-438C-BD9A-47406408A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13124" y="4926808"/>
            <a:ext cx="5397005" cy="15596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86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graphicFrame>
        <p:nvGraphicFramePr>
          <p:cNvPr id="5" name="Diagram 4" descr="Fall 2017&#10; Convene internal working group&#10; Review federal requirements&#10;Winter 2018&#10; Survey #1: stakeholder input&#10; Review survey results&#10;Spring/ Summer 2018&#10; Design draft prototype&#10;Fall 2018&#10; Survey #2: stakeholder feedback&#10; 1:1 parent interviews&#10; Parent focus groups&#10;Late Fall 2018&#10; Review feedback&#10; Build reports &#10;December 2018&#10; Publish reports&#10;"/>
          <p:cNvGraphicFramePr/>
          <p:nvPr>
            <p:extLst>
              <p:ext uri="{D42A27DB-BD31-4B8C-83A1-F6EECF244321}">
                <p14:modId xmlns:p14="http://schemas.microsoft.com/office/powerpoint/2010/main" val="2174313614"/>
              </p:ext>
            </p:extLst>
          </p:nvPr>
        </p:nvGraphicFramePr>
        <p:xfrm>
          <a:off x="360680" y="1117600"/>
          <a:ext cx="11470641" cy="560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2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Stakeholder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Survey #1 (input), prior to designing </a:t>
            </a:r>
            <a:r>
              <a:rPr lang="en-US" sz="2800" smtClean="0"/>
              <a:t>report cards – 730 responses</a:t>
            </a:r>
            <a:endParaRPr lang="en-US" sz="2800" dirty="0" smtClean="0"/>
          </a:p>
          <a:p>
            <a:pPr lvl="1"/>
            <a:r>
              <a:rPr lang="en-US" sz="2400" dirty="0" smtClean="0"/>
              <a:t>Connection to Massachusetts public schools</a:t>
            </a:r>
          </a:p>
          <a:p>
            <a:pPr lvl="1"/>
            <a:r>
              <a:rPr lang="en-US" sz="2400" dirty="0" smtClean="0"/>
              <a:t>Level of comfort with education data</a:t>
            </a:r>
          </a:p>
          <a:p>
            <a:pPr lvl="1"/>
            <a:r>
              <a:rPr lang="en-US" sz="2400" dirty="0" smtClean="0"/>
              <a:t>Prioritization of topics (demographics, MCAS results, accountability, climate/environment, finances, teacher data, course offerings, etc.)</a:t>
            </a:r>
          </a:p>
          <a:p>
            <a:pPr lvl="1"/>
            <a:r>
              <a:rPr lang="en-US" sz="2400" dirty="0" smtClean="0"/>
              <a:t>Level of detail (overall results, subgroup results, data over time)</a:t>
            </a:r>
          </a:p>
          <a:p>
            <a:pPr lvl="1"/>
            <a:r>
              <a:rPr lang="en-US" sz="2400" dirty="0" smtClean="0"/>
              <a:t>Viewing preference (paper, computer, phone/tablet)</a:t>
            </a:r>
          </a:p>
          <a:p>
            <a:pPr lvl="1"/>
            <a:r>
              <a:rPr lang="en-US" sz="2400" dirty="0" smtClean="0"/>
              <a:t>Reactions to previous report card overview </a:t>
            </a:r>
          </a:p>
          <a:p>
            <a:pPr lvl="1"/>
            <a:r>
              <a:rPr lang="en-US" sz="2400" dirty="0" smtClean="0"/>
              <a:t>Open-ended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7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Stakeholder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Top indicators</a:t>
            </a:r>
            <a:endParaRPr lang="en-US" sz="2800" dirty="0"/>
          </a:p>
          <a:p>
            <a:pPr lvl="1"/>
            <a:r>
              <a:rPr lang="en-US" sz="2400" dirty="0" smtClean="0"/>
              <a:t>Student outcomes (graduation &amp; college-going rates)</a:t>
            </a:r>
          </a:p>
          <a:p>
            <a:pPr lvl="1"/>
            <a:r>
              <a:rPr lang="en-US" sz="2400" dirty="0" smtClean="0"/>
              <a:t>Course offerings </a:t>
            </a:r>
          </a:p>
          <a:p>
            <a:pPr lvl="1"/>
            <a:r>
              <a:rPr lang="en-US" sz="2400" dirty="0" smtClean="0"/>
              <a:t>Climate/environment</a:t>
            </a:r>
          </a:p>
          <a:p>
            <a:pPr lvl="1"/>
            <a:r>
              <a:rPr lang="en-US" sz="2400" dirty="0" smtClean="0"/>
              <a:t>Student demographics </a:t>
            </a:r>
          </a:p>
          <a:p>
            <a:r>
              <a:rPr lang="en-US" sz="2800" dirty="0" smtClean="0"/>
              <a:t>Preferences</a:t>
            </a:r>
          </a:p>
          <a:p>
            <a:pPr lvl="1"/>
            <a:r>
              <a:rPr lang="en-US" sz="2400" dirty="0" smtClean="0"/>
              <a:t>Detailed data</a:t>
            </a:r>
          </a:p>
          <a:p>
            <a:pPr lvl="1"/>
            <a:r>
              <a:rPr lang="en-US" sz="2400" dirty="0" smtClean="0"/>
              <a:t>Data over time</a:t>
            </a:r>
          </a:p>
          <a:p>
            <a:pPr lvl="1"/>
            <a:r>
              <a:rPr lang="en-US" sz="2400" dirty="0" smtClean="0"/>
              <a:t>Viewed on a screen (computer, phone, tablet)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95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on report card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Survey #2 (feedback) – 1,159 responses</a:t>
            </a:r>
          </a:p>
          <a:p>
            <a:pPr lvl="1"/>
            <a:r>
              <a:rPr lang="en-US" sz="2400" dirty="0" smtClean="0"/>
              <a:t>Reactions to prototype</a:t>
            </a:r>
          </a:p>
          <a:p>
            <a:pPr lvl="1"/>
            <a:r>
              <a:rPr lang="en-US" sz="2400" dirty="0" smtClean="0"/>
              <a:t>Questions specific to language, data displays, etc.</a:t>
            </a:r>
          </a:p>
          <a:p>
            <a:r>
              <a:rPr lang="en-US" sz="2800" dirty="0" smtClean="0"/>
              <a:t>Interviews</a:t>
            </a:r>
          </a:p>
          <a:p>
            <a:pPr lvl="1"/>
            <a:r>
              <a:rPr lang="en-US" sz="2400" dirty="0" smtClean="0"/>
              <a:t>8 in-depth, 1:1 virtual interviews with Massachusetts parents</a:t>
            </a:r>
          </a:p>
          <a:p>
            <a:r>
              <a:rPr lang="en-US" sz="2800" dirty="0" smtClean="0"/>
              <a:t>Parent focus groups </a:t>
            </a:r>
          </a:p>
          <a:p>
            <a:pPr lvl="1"/>
            <a:r>
              <a:rPr lang="en-US" sz="2400" dirty="0" smtClean="0"/>
              <a:t>Massachusetts PTA, Massachusetts Parents United, Phenomenal Moms</a:t>
            </a:r>
          </a:p>
          <a:p>
            <a:r>
              <a:rPr lang="en-US" sz="2800" dirty="0" smtClean="0"/>
              <a:t>BESE advisory council feedback</a:t>
            </a:r>
          </a:p>
          <a:p>
            <a:pPr lvl="1"/>
            <a:r>
              <a:rPr lang="en-US" sz="2400" dirty="0" smtClean="0"/>
              <a:t>Parent &amp; Community Engagement &amp; Involvement Advisory Council (PCIEAC)</a:t>
            </a:r>
          </a:p>
          <a:p>
            <a:pPr lvl="1"/>
            <a:r>
              <a:rPr lang="en-US" sz="2400" dirty="0" smtClean="0"/>
              <a:t>Accountability &amp; Assistance Advisory Council (AAAC)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80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card demo &amp;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5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447F6B-FE9D-3546-B3D5-520DCC46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77" y="3417816"/>
            <a:ext cx="7374008" cy="1271861"/>
          </a:xfrm>
        </p:spPr>
        <p:txBody>
          <a:bodyPr/>
          <a:lstStyle/>
          <a:p>
            <a:pPr>
              <a:defRPr sz="7200" spc="144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lang="en-US" sz="3200" dirty="0">
                <a:latin typeface="Proxima Nova Medium"/>
                <a:cs typeface="Arial" panose="020B0604020202020204" pitchFamily="34" charset="0"/>
              </a:rPr>
              <a:t/>
            </a:r>
            <a:br>
              <a:rPr lang="en-US" sz="3200" dirty="0">
                <a:latin typeface="Proxima Nova Medium"/>
                <a:cs typeface="Arial" panose="020B0604020202020204" pitchFamily="34" charset="0"/>
              </a:rPr>
            </a:br>
            <a:r>
              <a:rPr lang="en-US" sz="3200" dirty="0">
                <a:latin typeface="Proxima Nova Medium"/>
                <a:cs typeface="Arial" panose="020B0604020202020204" pitchFamily="34" charset="0"/>
              </a:rPr>
              <a:t/>
            </a:r>
            <a:br>
              <a:rPr lang="en-US" sz="3200" dirty="0">
                <a:latin typeface="Proxima Nova Medium"/>
                <a:cs typeface="Arial" panose="020B0604020202020204" pitchFamily="34" charset="0"/>
              </a:rPr>
            </a:br>
            <a:r>
              <a:rPr lang="en-US" sz="3200" dirty="0">
                <a:latin typeface="Proxima Nova Medium"/>
                <a:cs typeface="Arial" panose="020B0604020202020204" pitchFamily="34" charset="0"/>
              </a:rPr>
              <a:t/>
            </a:r>
            <a:br>
              <a:rPr lang="en-US" sz="3200" dirty="0">
                <a:latin typeface="Proxima Nova Medium"/>
                <a:cs typeface="Arial" panose="020B0604020202020204" pitchFamily="34" charset="0"/>
              </a:rPr>
            </a:br>
            <a:r>
              <a:rPr lang="en-US" sz="3200" dirty="0">
                <a:latin typeface="Proxima Nova Medium"/>
                <a:cs typeface="Arial" panose="020B0604020202020204" pitchFamily="34" charset="0"/>
              </a:rPr>
              <a:t/>
            </a:r>
            <a:br>
              <a:rPr lang="en-US" sz="3200" dirty="0">
                <a:latin typeface="Proxima Nova Medium"/>
                <a:cs typeface="Arial" panose="020B0604020202020204" pitchFamily="34" charset="0"/>
              </a:rPr>
            </a:br>
            <a:r>
              <a:rPr lang="en-US" sz="3200" dirty="0">
                <a:latin typeface="Proxima Nova Medium"/>
                <a:cs typeface="Arial" panose="020B0604020202020204" pitchFamily="34" charset="0"/>
              </a:rPr>
              <a:t/>
            </a:r>
            <a:br>
              <a:rPr lang="en-US" sz="3200" dirty="0">
                <a:latin typeface="Proxima Nova Medium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Creating Parent-Friendly School Report Cards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060832-267B-6C49-8BB0-193A8758FB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0962" y="4496069"/>
            <a:ext cx="3608519" cy="815233"/>
          </a:xfrm>
        </p:spPr>
        <p:txBody>
          <a:bodyPr/>
          <a:lstStyle/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January 14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Unprecedented Research">
            <a:extLst>
              <a:ext uri="{FF2B5EF4-FFF2-40B4-BE49-F238E27FC236}">
                <a16:creationId xmlns:a16="http://schemas.microsoft.com/office/drawing/2014/main" id="{47D33451-67B7-1148-8FCF-DF5BCEF1C69A}"/>
              </a:ext>
            </a:extLst>
          </p:cNvPr>
          <p:cNvGrpSpPr/>
          <p:nvPr/>
        </p:nvGrpSpPr>
        <p:grpSpPr>
          <a:xfrm>
            <a:off x="2982" y="-59856"/>
            <a:ext cx="12188591" cy="1262082"/>
            <a:chOff x="1820" y="-58717"/>
            <a:chExt cx="24382180" cy="2524682"/>
          </a:xfrm>
        </p:grpSpPr>
        <p:pic>
          <p:nvPicPr>
            <p:cNvPr id="11" name="BALH_blue_background.png" descr="blue background">
              <a:extLst>
                <a:ext uri="{FF2B5EF4-FFF2-40B4-BE49-F238E27FC236}">
                  <a16:creationId xmlns:a16="http://schemas.microsoft.com/office/drawing/2014/main" id="{B53308A7-2AA7-644F-B7E4-90E1CF1E7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1" b="76079"/>
            <a:stretch/>
          </p:blipFill>
          <p:spPr>
            <a:xfrm>
              <a:off x="1820" y="-58717"/>
              <a:ext cx="14966539" cy="25246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2" name="BALH_blue_background.png" descr="blue background">
              <a:extLst>
                <a:ext uri="{FF2B5EF4-FFF2-40B4-BE49-F238E27FC236}">
                  <a16:creationId xmlns:a16="http://schemas.microsoft.com/office/drawing/2014/main" id="{E375F623-9D25-6F45-9190-E67ACCE99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r="5988" b="76080"/>
            <a:stretch/>
          </p:blipFill>
          <p:spPr>
            <a:xfrm>
              <a:off x="10313506" y="-58717"/>
              <a:ext cx="14070494" cy="25246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247" y="350971"/>
            <a:ext cx="11853772" cy="509096"/>
          </a:xfrm>
          <a:prstGeom prst="rect">
            <a:avLst/>
          </a:prstGeom>
        </p:spPr>
        <p:txBody>
          <a:bodyPr vert="horz" wrap="square" lIns="0" tIns="10396" rIns="0" bIns="0" rtlCol="0" anchor="b">
            <a:spAutoFit/>
          </a:bodyPr>
          <a:lstStyle/>
          <a:p>
            <a:pPr marL="7701" algn="ctr">
              <a:spcBef>
                <a:spcPts val="82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Research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247" y="1544385"/>
            <a:ext cx="5715130" cy="4753461"/>
          </a:xfrm>
          <a:prstGeom prst="rect">
            <a:avLst/>
          </a:prstGeom>
        </p:spPr>
        <p:txBody>
          <a:bodyPr vert="horz" wrap="square" lIns="0" tIns="4234" rIns="0" bIns="0" rtlCol="0">
            <a:spAutoFit/>
          </a:bodyPr>
          <a:lstStyle/>
          <a:p>
            <a:pPr marL="7701" marR="3081" lvl="0" indent="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Conducted research in 25 states:</a:t>
            </a:r>
          </a:p>
          <a:p>
            <a:pPr marL="7701" marR="3081" lvl="0" indent="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6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  <a:r>
              <a:rPr kumimoji="0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groups</a:t>
            </a:r>
          </a:p>
          <a:p>
            <a:pPr marL="7701" marR="3081" lvl="0" indent="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83" b="1" i="0" u="none" strike="noStrike" kern="1200" cap="none" spc="6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Dozens of In Depth I</a:t>
            </a:r>
            <a:r>
              <a:rPr kumimoji="0" lang="en-US" sz="2183" b="1" i="0" u="none" strike="noStrike" kern="1200" cap="none" spc="3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nterviews (IDIs)</a:t>
            </a:r>
            <a:endParaRPr kumimoji="0" lang="en-US" sz="2183" b="0" i="0" u="none" strike="noStrike" kern="1200" cap="none" spc="3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183" b="1" i="0" u="none" strike="noStrike" kern="1200" cap="none" spc="6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national </a:t>
            </a:r>
            <a:r>
              <a:rPr kumimoji="0" sz="2183" b="1" i="0" u="none" strike="noStrike" kern="1200" cap="none" spc="3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quantitative </a:t>
            </a:r>
            <a:r>
              <a:rPr kumimoji="0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surveys</a:t>
            </a:r>
            <a:r>
              <a:rPr kumimoji="0" lang="en-US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183" b="1" i="0" u="none" strike="noStrike" kern="1200" cap="none" spc="6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Dozens of ethnography sessions</a:t>
            </a:r>
            <a:r>
              <a:rPr kumimoji="0" sz="2183" b="1" i="0" u="none" strike="noStrike" kern="1200" cap="none" spc="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183" b="0" i="0" u="none" strike="noStrike" kern="1200" cap="none" spc="3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183" b="1" i="0" u="none" strike="noStrike" kern="1200" cap="none" spc="7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183" b="1" i="0" u="none" strike="noStrike" kern="1200" cap="none" spc="7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Dozens of tests of our tools</a:t>
            </a:r>
          </a:p>
          <a:p>
            <a:pPr marL="7701" marR="3081" lvl="0" indent="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83" b="1" i="0" u="none" strike="noStrike" kern="1200" cap="none" spc="7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4921" marR="3081" lvl="0" indent="-277220" algn="l" defTabSz="914358" rtl="0" eaLnBrk="1" fontAlgn="auto" latinLnBrk="0" hangingPunct="1">
              <a:lnSpc>
                <a:spcPct val="102000"/>
              </a:lnSpc>
              <a:spcBef>
                <a:spcPts val="33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183" b="1" i="0" u="none" strike="noStrike" kern="1200" cap="none" spc="7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low-income parents/guardians and parents/guardians of color</a:t>
            </a:r>
            <a:endParaRPr kumimoji="0" lang="en-US" sz="2183" b="0" i="0" u="none" strike="noStrike" kern="1200" cap="none" spc="4" normalizeH="0" baseline="0" noProof="0" dirty="0">
              <a:ln>
                <a:noFill/>
              </a:ln>
              <a:solidFill>
                <a:srgbClr val="1344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9635" y="5505113"/>
            <a:ext cx="1610117" cy="944736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7701" marR="3081" lvl="0" indent="0" algn="l" defTabSz="914358" rtl="0" eaLnBrk="1" fontAlgn="auto" latinLnBrk="0" hangingPunct="1">
              <a:lnSpc>
                <a:spcPct val="101600"/>
              </a:lnSpc>
              <a:spcBef>
                <a:spcPts val="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3" b="0" i="0" u="none" strike="noStrike" kern="1200" cap="none" spc="0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sz="1213" b="0" i="0" u="none" strike="noStrike" kern="1200" cap="none" spc="0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Dark blue states  represent</a:t>
            </a:r>
            <a:r>
              <a:rPr kumimoji="0" sz="1213" b="0" i="0" u="none" strike="noStrike" kern="1200" cap="none" spc="-36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213" b="0" i="0" u="none" strike="noStrike" kern="1200" cap="none" spc="0" normalizeH="0" baseline="0" noProof="0" dirty="0">
                <a:ln>
                  <a:noFill/>
                </a:ln>
                <a:solidFill>
                  <a:srgbClr val="1344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locations where qualitative  research was  conducted.</a:t>
            </a:r>
            <a:endParaRPr kumimoji="0" sz="12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Map of United States of America">
            <a:extLst>
              <a:ext uri="{FF2B5EF4-FFF2-40B4-BE49-F238E27FC236}">
                <a16:creationId xmlns:a16="http://schemas.microsoft.com/office/drawing/2014/main" id="{4F31F99A-B0CF-4F68-84C3-17392D40C5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2"/>
          <a:stretch/>
        </p:blipFill>
        <p:spPr>
          <a:xfrm>
            <a:off x="5477016" y="1202226"/>
            <a:ext cx="6748935" cy="4234789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31D9E0A8-3899-4554-8C41-DCD0B7548A59}"/>
              </a:ext>
            </a:extLst>
          </p:cNvPr>
          <p:cNvSpPr txBox="1">
            <a:spLocks/>
          </p:cNvSpPr>
          <p:nvPr/>
        </p:nvSpPr>
        <p:spPr>
          <a:xfrm>
            <a:off x="11886188" y="6560985"/>
            <a:ext cx="151920" cy="923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89" kern="1200">
                <a:solidFill>
                  <a:schemeClr val="bg1">
                    <a:lumMod val="50000"/>
                  </a:schemeClr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Medium"/>
                <a:sym typeface="Proxima Nova Medium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65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 descr="United Negro College Fund (UNCF) logo"/>
          <p:cNvSpPr/>
          <p:nvPr/>
        </p:nvSpPr>
        <p:spPr>
          <a:xfrm>
            <a:off x="9958633" y="3346039"/>
            <a:ext cx="1538410" cy="1349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 descr="Parent Teacher Association (PTA) logo"/>
          <p:cNvSpPr/>
          <p:nvPr/>
        </p:nvSpPr>
        <p:spPr>
          <a:xfrm>
            <a:off x="7075077" y="2522936"/>
            <a:ext cx="1945145" cy="986605"/>
          </a:xfrm>
          <a:prstGeom prst="rect">
            <a:avLst/>
          </a:prstGeom>
          <a:blipFill>
            <a:blip r:embed="rId4" cstate="print"/>
            <a:stretch>
              <a:fillRect l="3196" t="-53551" r="3748" b="-45592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 descr="Univision logo"/>
          <p:cNvSpPr/>
          <p:nvPr/>
        </p:nvSpPr>
        <p:spPr>
          <a:xfrm>
            <a:off x="7432843" y="445660"/>
            <a:ext cx="1309642" cy="11425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 descr="Unidos US logo"/>
          <p:cNvSpPr/>
          <p:nvPr/>
        </p:nvSpPr>
        <p:spPr>
          <a:xfrm>
            <a:off x="9332479" y="2542363"/>
            <a:ext cx="2293634" cy="866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 descr="Scholastic logo"/>
          <p:cNvSpPr/>
          <p:nvPr/>
        </p:nvSpPr>
        <p:spPr>
          <a:xfrm>
            <a:off x="9400110" y="398509"/>
            <a:ext cx="2245731" cy="785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 descr="National Urban League logo"/>
          <p:cNvSpPr/>
          <p:nvPr/>
        </p:nvSpPr>
        <p:spPr>
          <a:xfrm>
            <a:off x="7668908" y="4542629"/>
            <a:ext cx="2006784" cy="10408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 descr="National Summer Learning Association (NSLA) logo"/>
          <p:cNvSpPr/>
          <p:nvPr/>
        </p:nvSpPr>
        <p:spPr>
          <a:xfrm>
            <a:off x="9536620" y="1074846"/>
            <a:ext cx="2089493" cy="15348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 descr="Flamboyan Foundation logo"/>
          <p:cNvSpPr/>
          <p:nvPr/>
        </p:nvSpPr>
        <p:spPr>
          <a:xfrm>
            <a:off x="6855665" y="5399377"/>
            <a:ext cx="1816635" cy="11500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 descr="Denver Public Schools logo"/>
          <p:cNvSpPr/>
          <p:nvPr/>
        </p:nvSpPr>
        <p:spPr>
          <a:xfrm>
            <a:off x="456288" y="2861697"/>
            <a:ext cx="2501238" cy="9369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 descr="Texas Education Agency logo"/>
          <p:cNvSpPr/>
          <p:nvPr/>
        </p:nvSpPr>
        <p:spPr>
          <a:xfrm>
            <a:off x="1165737" y="4930313"/>
            <a:ext cx="1518404" cy="7535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 descr="District of Columbia Public Schools logo"/>
          <p:cNvSpPr/>
          <p:nvPr/>
        </p:nvSpPr>
        <p:spPr>
          <a:xfrm>
            <a:off x="465915" y="3923036"/>
            <a:ext cx="2903828" cy="7535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New Mexico Public Education Department logo">
            <a:extLst>
              <a:ext uri="{FF2B5EF4-FFF2-40B4-BE49-F238E27FC236}">
                <a16:creationId xmlns:a16="http://schemas.microsoft.com/office/drawing/2014/main" id="{5C59B151-936C-4F05-BFB7-493B5C4D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08" y="5808260"/>
            <a:ext cx="2478233" cy="9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hio Department of Education logo">
            <a:extLst>
              <a:ext uri="{FF2B5EF4-FFF2-40B4-BE49-F238E27FC236}">
                <a16:creationId xmlns:a16="http://schemas.microsoft.com/office/drawing/2014/main" id="{3F65931F-BA65-46AE-B7DD-4594C78E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3" y="1948469"/>
            <a:ext cx="3210038" cy="7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ssissippi Department of Education logo">
            <a:extLst>
              <a:ext uri="{FF2B5EF4-FFF2-40B4-BE49-F238E27FC236}">
                <a16:creationId xmlns:a16="http://schemas.microsoft.com/office/drawing/2014/main" id="{ED8FBBC8-5F1F-43A7-853F-1B87092D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21" y="1510038"/>
            <a:ext cx="3135017" cy="11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laware Department of Education logo">
            <a:extLst>
              <a:ext uri="{FF2B5EF4-FFF2-40B4-BE49-F238E27FC236}">
                <a16:creationId xmlns:a16="http://schemas.microsoft.com/office/drawing/2014/main" id="{69D24AC6-2955-47FB-8898-D1EB5028E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99" y="2697406"/>
            <a:ext cx="2761350" cy="9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regon Department of Education logo">
            <a:extLst>
              <a:ext uri="{FF2B5EF4-FFF2-40B4-BE49-F238E27FC236}">
                <a16:creationId xmlns:a16="http://schemas.microsoft.com/office/drawing/2014/main" id="{0498AE56-50EA-4EA1-B842-2DBD74A6F99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455" t="9015" r="13096" b="9879"/>
          <a:stretch/>
        </p:blipFill>
        <p:spPr>
          <a:xfrm>
            <a:off x="2286154" y="189715"/>
            <a:ext cx="1230119" cy="1370202"/>
          </a:xfrm>
          <a:prstGeom prst="rect">
            <a:avLst/>
          </a:prstGeom>
        </p:spPr>
      </p:pic>
      <p:pic>
        <p:nvPicPr>
          <p:cNvPr id="10" name="Picture 9" descr="New Hamphire Department of Education logo">
            <a:extLst>
              <a:ext uri="{FF2B5EF4-FFF2-40B4-BE49-F238E27FC236}">
                <a16:creationId xmlns:a16="http://schemas.microsoft.com/office/drawing/2014/main" id="{3A428CAA-A418-4EEA-AB5A-5D0ECF6C83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3150" y="261148"/>
            <a:ext cx="2692068" cy="1142564"/>
          </a:xfrm>
          <a:prstGeom prst="rect">
            <a:avLst/>
          </a:prstGeom>
        </p:spPr>
      </p:pic>
      <p:pic>
        <p:nvPicPr>
          <p:cNvPr id="1042" name="Picture 18" descr="nevada department of education logo">
            <a:extLst>
              <a:ext uri="{FF2B5EF4-FFF2-40B4-BE49-F238E27FC236}">
                <a16:creationId xmlns:a16="http://schemas.microsoft.com/office/drawing/2014/main" id="{12072E95-C361-467C-A759-DABA6AD3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4" y="354307"/>
            <a:ext cx="1747642" cy="13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bject 24" descr="Office of the State Superintendent of Education (OSSE) logo">
            <a:extLst>
              <a:ext uri="{FF2B5EF4-FFF2-40B4-BE49-F238E27FC236}">
                <a16:creationId xmlns:a16="http://schemas.microsoft.com/office/drawing/2014/main" id="{0EB0FD57-6768-4760-B995-AAB10E78FF76}"/>
              </a:ext>
            </a:extLst>
          </p:cNvPr>
          <p:cNvSpPr/>
          <p:nvPr/>
        </p:nvSpPr>
        <p:spPr>
          <a:xfrm>
            <a:off x="7520205" y="3523218"/>
            <a:ext cx="1292269" cy="108592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4" name="Picture 20" descr="Council of Chief State School Officers (CCSSO) logo">
            <a:extLst>
              <a:ext uri="{FF2B5EF4-FFF2-40B4-BE49-F238E27FC236}">
                <a16:creationId xmlns:a16="http://schemas.microsoft.com/office/drawing/2014/main" id="{02652C08-FEAA-4D4F-8B01-5F4C768F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45" y="4709911"/>
            <a:ext cx="2006784" cy="9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EdNavigator logo">
            <a:extLst>
              <a:ext uri="{FF2B5EF4-FFF2-40B4-BE49-F238E27FC236}">
                <a16:creationId xmlns:a16="http://schemas.microsoft.com/office/drawing/2014/main" id="{3614C528-ED5D-4D22-AD67-7C40889BE9D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9305" r="9371"/>
          <a:stretch/>
        </p:blipFill>
        <p:spPr>
          <a:xfrm>
            <a:off x="6803961" y="1601901"/>
            <a:ext cx="2795269" cy="984407"/>
          </a:xfrm>
          <a:prstGeom prst="rect">
            <a:avLst/>
          </a:prstGeom>
        </p:spPr>
      </p:pic>
      <p:pic>
        <p:nvPicPr>
          <p:cNvPr id="4" name="Picture 3" descr="CORE Districts logo">
            <a:extLst>
              <a:ext uri="{FF2B5EF4-FFF2-40B4-BE49-F238E27FC236}">
                <a16:creationId xmlns:a16="http://schemas.microsoft.com/office/drawing/2014/main" id="{6E2877EE-920D-4CFD-9C75-7220FEEF7AE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39447" y="5902274"/>
            <a:ext cx="2478233" cy="745287"/>
          </a:xfrm>
          <a:prstGeom prst="rect">
            <a:avLst/>
          </a:prstGeom>
        </p:spPr>
      </p:pic>
      <p:pic>
        <p:nvPicPr>
          <p:cNvPr id="6" name="Picture 5" descr="Common Sense logo">
            <a:extLst>
              <a:ext uri="{FF2B5EF4-FFF2-40B4-BE49-F238E27FC236}">
                <a16:creationId xmlns:a16="http://schemas.microsoft.com/office/drawing/2014/main" id="{9F656681-71A3-41E7-BF20-4070BE26242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76467" y="5743989"/>
            <a:ext cx="2483492" cy="722362"/>
          </a:xfrm>
          <a:prstGeom prst="rect">
            <a:avLst/>
          </a:prstGeom>
        </p:spPr>
      </p:pic>
      <p:pic>
        <p:nvPicPr>
          <p:cNvPr id="1026" name="Picture 2" descr="National Association of State Boards of Education (NASBE) logo">
            <a:extLst>
              <a:ext uri="{FF2B5EF4-FFF2-40B4-BE49-F238E27FC236}">
                <a16:creationId xmlns:a16="http://schemas.microsoft.com/office/drawing/2014/main" id="{CE89D0FD-0E1E-41D1-924B-07C3B1C3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571" y="4809068"/>
            <a:ext cx="3030798" cy="5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assachusetts Department of Elementary and Secondary Education logo">
            <a:extLst>
              <a:ext uri="{FF2B5EF4-FFF2-40B4-BE49-F238E27FC236}">
                <a16:creationId xmlns:a16="http://schemas.microsoft.com/office/drawing/2014/main" id="{16E91879-D9EF-40B0-957D-A02893D0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41" y="3325249"/>
            <a:ext cx="3573263" cy="17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ALH_blue_background.png" descr="blue background">
            <a:extLst>
              <a:ext uri="{FF2B5EF4-FFF2-40B4-BE49-F238E27FC236}">
                <a16:creationId xmlns:a16="http://schemas.microsoft.com/office/drawing/2014/main" id="{B0F93E67-34C0-9C45-8B5D-5320F2635F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1" b="76079"/>
          <a:stretch/>
        </p:blipFill>
        <p:spPr>
          <a:xfrm>
            <a:off x="2553" y="-60102"/>
            <a:ext cx="7482261" cy="1262171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18" name="BALH_blue_background.png" descr="blue background">
            <a:extLst>
              <a:ext uri="{FF2B5EF4-FFF2-40B4-BE49-F238E27FC236}">
                <a16:creationId xmlns:a16="http://schemas.microsoft.com/office/drawing/2014/main" id="{56F9D85D-3C50-8C45-B7FC-68494BA5E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5988" b="76080"/>
          <a:stretch/>
        </p:blipFill>
        <p:spPr>
          <a:xfrm>
            <a:off x="5157701" y="-60102"/>
            <a:ext cx="7034299" cy="1262171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grpSp>
        <p:nvGrpSpPr>
          <p:cNvPr id="2" name="Group 1" descr="Massachusetts Partners">
            <a:extLst>
              <a:ext uri="{FF2B5EF4-FFF2-40B4-BE49-F238E27FC236}">
                <a16:creationId xmlns:a16="http://schemas.microsoft.com/office/drawing/2014/main" id="{E5F1B717-0933-4D8A-8A69-64F098AC74D2}"/>
              </a:ext>
            </a:extLst>
          </p:cNvPr>
          <p:cNvGrpSpPr/>
          <p:nvPr/>
        </p:nvGrpSpPr>
        <p:grpSpPr>
          <a:xfrm>
            <a:off x="1440384" y="1543206"/>
            <a:ext cx="9311232" cy="4762218"/>
            <a:chOff x="1347109" y="1540907"/>
            <a:chExt cx="9311232" cy="4762218"/>
          </a:xfrm>
        </p:grpSpPr>
        <p:pic>
          <p:nvPicPr>
            <p:cNvPr id="11" name="Picture 10" descr="EdNavigator logo">
              <a:extLst>
                <a:ext uri="{FF2B5EF4-FFF2-40B4-BE49-F238E27FC236}">
                  <a16:creationId xmlns:a16="http://schemas.microsoft.com/office/drawing/2014/main" id="{FABA22B4-F1E0-4F9E-8E5E-50448A7B9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05" r="9371"/>
            <a:stretch/>
          </p:blipFill>
          <p:spPr>
            <a:xfrm>
              <a:off x="2354871" y="5142986"/>
              <a:ext cx="3294268" cy="1160139"/>
            </a:xfrm>
            <a:prstGeom prst="rect">
              <a:avLst/>
            </a:prstGeom>
          </p:spPr>
        </p:pic>
        <p:pic>
          <p:nvPicPr>
            <p:cNvPr id="2052" name="Picture 4" descr="Image result for Hyde Square Task Force">
              <a:extLst>
                <a:ext uri="{FF2B5EF4-FFF2-40B4-BE49-F238E27FC236}">
                  <a16:creationId xmlns:a16="http://schemas.microsoft.com/office/drawing/2014/main" id="{F5538053-647B-462A-8636-2DDBEA5A0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372" y="1801285"/>
              <a:ext cx="1689261" cy="168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ma parents united">
              <a:extLst>
                <a:ext uri="{FF2B5EF4-FFF2-40B4-BE49-F238E27FC236}">
                  <a16:creationId xmlns:a16="http://schemas.microsoft.com/office/drawing/2014/main" id="{C0B76C03-458A-4F5D-9933-89278E976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8325" y="1540907"/>
              <a:ext cx="2210016" cy="221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massachusetts pta logo">
              <a:extLst>
                <a:ext uri="{FF2B5EF4-FFF2-40B4-BE49-F238E27FC236}">
                  <a16:creationId xmlns:a16="http://schemas.microsoft.com/office/drawing/2014/main" id="{3A71A026-3E71-4EAA-BB6F-F4A4721865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32" r="7818" b="18223"/>
            <a:stretch/>
          </p:blipFill>
          <p:spPr bwMode="auto">
            <a:xfrm>
              <a:off x="1347109" y="2076169"/>
              <a:ext cx="2940571" cy="126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Phenomenal Moms, boston logo">
              <a:extLst>
                <a:ext uri="{FF2B5EF4-FFF2-40B4-BE49-F238E27FC236}">
                  <a16:creationId xmlns:a16="http://schemas.microsoft.com/office/drawing/2014/main" id="{119DF54F-AABB-42BC-9D90-B8B5FE32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208" y="5054900"/>
              <a:ext cx="3731551" cy="1240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urban league of springfield massachusetts">
              <a:extLst>
                <a:ext uri="{FF2B5EF4-FFF2-40B4-BE49-F238E27FC236}">
                  <a16:creationId xmlns:a16="http://schemas.microsoft.com/office/drawing/2014/main" id="{DEBFE8A2-D65E-4F49-AFAD-D44698A1A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645" y="3844077"/>
              <a:ext cx="57150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boston schools finder">
              <a:extLst>
                <a:ext uri="{FF2B5EF4-FFF2-40B4-BE49-F238E27FC236}">
                  <a16:creationId xmlns:a16="http://schemas.microsoft.com/office/drawing/2014/main" id="{257024C2-E6A1-414B-9B05-56A36CA2EA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21"/>
            <a:stretch/>
          </p:blipFill>
          <p:spPr bwMode="auto">
            <a:xfrm>
              <a:off x="1349736" y="3714744"/>
              <a:ext cx="2105025" cy="160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object 21">
            <a:extLst>
              <a:ext uri="{FF2B5EF4-FFF2-40B4-BE49-F238E27FC236}">
                <a16:creationId xmlns:a16="http://schemas.microsoft.com/office/drawing/2014/main" id="{D6E3838B-F384-0D43-915E-0418B4114F43}"/>
              </a:ext>
            </a:extLst>
          </p:cNvPr>
          <p:cNvSpPr txBox="1"/>
          <p:nvPr/>
        </p:nvSpPr>
        <p:spPr>
          <a:xfrm>
            <a:off x="11813244" y="6483096"/>
            <a:ext cx="114935" cy="1102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 marR="0" lvl="0" indent="0" algn="l" defTabSz="4572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254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60101"/>
            <a:ext cx="10515600" cy="12621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Partners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8722-D79C-E942-9524-2AA69FF26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484" y="2290353"/>
            <a:ext cx="8335642" cy="1271861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Findings from Relevant Research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6F639DB-1BF9-1F4B-93E3-3DC863AFE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72" y="3562214"/>
            <a:ext cx="2509344" cy="25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161" descr="textbox">
            <a:extLst>
              <a:ext uri="{FF2B5EF4-FFF2-40B4-BE49-F238E27FC236}">
                <a16:creationId xmlns:a16="http://schemas.microsoft.com/office/drawing/2014/main" id="{43BE8BFF-B0E0-9B48-B456-F308C774EF0F}"/>
              </a:ext>
            </a:extLst>
          </p:cNvPr>
          <p:cNvGrpSpPr/>
          <p:nvPr/>
        </p:nvGrpSpPr>
        <p:grpSpPr>
          <a:xfrm>
            <a:off x="8979648" y="1780795"/>
            <a:ext cx="2871389" cy="4707550"/>
            <a:chOff x="116029" y="-2144401"/>
            <a:chExt cx="6404791" cy="16635141"/>
          </a:xfrm>
        </p:grpSpPr>
        <p:sp>
          <p:nvSpPr>
            <p:cNvPr id="42" name="Shape 162">
              <a:extLst>
                <a:ext uri="{FF2B5EF4-FFF2-40B4-BE49-F238E27FC236}">
                  <a16:creationId xmlns:a16="http://schemas.microsoft.com/office/drawing/2014/main" id="{F5C9B903-8047-A449-A61B-496FDADABAA0}"/>
                </a:ext>
              </a:extLst>
            </p:cNvPr>
            <p:cNvSpPr/>
            <p:nvPr/>
          </p:nvSpPr>
          <p:spPr>
            <a:xfrm rot="10800000">
              <a:off x="116029" y="232432"/>
              <a:ext cx="5303608" cy="8657570"/>
            </a:xfrm>
            <a:custGeom>
              <a:avLst/>
              <a:gdLst/>
              <a:ahLst/>
              <a:cxnLst/>
              <a:rect l="0" t="0" r="0" b="0"/>
              <a:pathLst>
                <a:path w="21600" h="21595" extrusionOk="0">
                  <a:moveTo>
                    <a:pt x="228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8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8" y="759"/>
                  </a:cubicBezTo>
                  <a:close/>
                </a:path>
              </a:pathLst>
            </a:custGeom>
            <a:solidFill>
              <a:srgbClr val="4D4D4D">
                <a:alpha val="5098"/>
              </a:srgbClr>
            </a:solidFill>
            <a:ln>
              <a:noFill/>
            </a:ln>
          </p:spPr>
          <p:txBody>
            <a:bodyPr spcFirstLastPara="1" wrap="square" lIns="13867" tIns="13867" rIns="13867" bIns="13867" anchor="ctr" anchorCtr="0">
              <a:noAutofit/>
            </a:bodyPr>
            <a:lstStyle/>
            <a:p>
              <a:pPr marL="0" marR="0" lvl="0" indent="0" algn="ctr" defTabSz="41083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Tx/>
                <a:buNone/>
                <a:tabLst/>
                <a:defRPr/>
              </a:pPr>
              <a:endParaRPr kumimoji="0" sz="18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endParaRPr>
            </a:p>
          </p:txBody>
        </p:sp>
        <p:sp>
          <p:nvSpPr>
            <p:cNvPr id="43" name="Shape 163">
              <a:extLst>
                <a:ext uri="{FF2B5EF4-FFF2-40B4-BE49-F238E27FC236}">
                  <a16:creationId xmlns:a16="http://schemas.microsoft.com/office/drawing/2014/main" id="{EFFC59E2-32DA-5E45-9700-C3C8ED530158}"/>
                </a:ext>
              </a:extLst>
            </p:cNvPr>
            <p:cNvSpPr/>
            <p:nvPr/>
          </p:nvSpPr>
          <p:spPr>
            <a:xfrm rot="10800000">
              <a:off x="234110" y="-2144401"/>
              <a:ext cx="6286710" cy="16635141"/>
            </a:xfrm>
            <a:custGeom>
              <a:avLst/>
              <a:gdLst/>
              <a:ahLst/>
              <a:cxnLst/>
              <a:rect l="0" t="0" r="0" b="0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3867" tIns="13867" rIns="13867" bIns="13867" anchor="ctr" anchorCtr="0">
              <a:noAutofit/>
            </a:bodyPr>
            <a:lstStyle/>
            <a:p>
              <a:pPr marL="0" marR="0" lvl="0" indent="0" algn="ctr" defTabSz="41083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Tx/>
                <a:buNone/>
                <a:tabLst/>
                <a:defRPr/>
              </a:pPr>
              <a:endParaRPr kumimoji="0" sz="18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endParaRPr>
            </a:p>
          </p:txBody>
        </p:sp>
      </p:grpSp>
      <p:grpSp>
        <p:nvGrpSpPr>
          <p:cNvPr id="37" name="Shape 161" descr="textbox">
            <a:extLst>
              <a:ext uri="{FF2B5EF4-FFF2-40B4-BE49-F238E27FC236}">
                <a16:creationId xmlns:a16="http://schemas.microsoft.com/office/drawing/2014/main" id="{8792D4C4-3E5C-AF4C-B8A2-0201266903A2}"/>
              </a:ext>
            </a:extLst>
          </p:cNvPr>
          <p:cNvGrpSpPr/>
          <p:nvPr/>
        </p:nvGrpSpPr>
        <p:grpSpPr>
          <a:xfrm>
            <a:off x="5812913" y="2028343"/>
            <a:ext cx="3034984" cy="3768024"/>
            <a:chOff x="-1722717" y="-2558164"/>
            <a:chExt cx="7142354" cy="13272172"/>
          </a:xfrm>
        </p:grpSpPr>
        <p:sp>
          <p:nvSpPr>
            <p:cNvPr id="38" name="Shape 162">
              <a:extLst>
                <a:ext uri="{FF2B5EF4-FFF2-40B4-BE49-F238E27FC236}">
                  <a16:creationId xmlns:a16="http://schemas.microsoft.com/office/drawing/2014/main" id="{0FF82E33-799C-D543-AF8A-DFC7DF543048}"/>
                </a:ext>
              </a:extLst>
            </p:cNvPr>
            <p:cNvSpPr/>
            <p:nvPr/>
          </p:nvSpPr>
          <p:spPr>
            <a:xfrm rot="10800000">
              <a:off x="116029" y="232430"/>
              <a:ext cx="5303608" cy="8657571"/>
            </a:xfrm>
            <a:custGeom>
              <a:avLst/>
              <a:gdLst/>
              <a:ahLst/>
              <a:cxnLst/>
              <a:rect l="0" t="0" r="0" b="0"/>
              <a:pathLst>
                <a:path w="21600" h="21595" extrusionOk="0">
                  <a:moveTo>
                    <a:pt x="228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8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8" y="759"/>
                  </a:cubicBezTo>
                  <a:close/>
                </a:path>
              </a:pathLst>
            </a:custGeom>
            <a:solidFill>
              <a:srgbClr val="4D4D4D">
                <a:alpha val="5098"/>
              </a:srgbClr>
            </a:solidFill>
            <a:ln>
              <a:noFill/>
            </a:ln>
          </p:spPr>
          <p:txBody>
            <a:bodyPr spcFirstLastPara="1" wrap="square" lIns="13867" tIns="13867" rIns="13867" bIns="13867" anchor="ctr" anchorCtr="0">
              <a:noAutofit/>
            </a:bodyPr>
            <a:lstStyle/>
            <a:p>
              <a:pPr marL="0" marR="0" lvl="0" indent="0" algn="ctr" defTabSz="41083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Tx/>
                <a:buNone/>
                <a:tabLst/>
                <a:defRPr/>
              </a:pPr>
              <a:endParaRPr kumimoji="0" sz="182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endParaRPr>
            </a:p>
          </p:txBody>
        </p:sp>
        <p:sp>
          <p:nvSpPr>
            <p:cNvPr id="39" name="Shape 163">
              <a:extLst>
                <a:ext uri="{FF2B5EF4-FFF2-40B4-BE49-F238E27FC236}">
                  <a16:creationId xmlns:a16="http://schemas.microsoft.com/office/drawing/2014/main" id="{6904DA62-0FB9-1D48-8A34-31A25C5F33A3}"/>
                </a:ext>
              </a:extLst>
            </p:cNvPr>
            <p:cNvSpPr/>
            <p:nvPr/>
          </p:nvSpPr>
          <p:spPr>
            <a:xfrm rot="10800000">
              <a:off x="-1722717" y="-2558164"/>
              <a:ext cx="6559874" cy="13272172"/>
            </a:xfrm>
            <a:custGeom>
              <a:avLst/>
              <a:gdLst/>
              <a:ahLst/>
              <a:cxnLst/>
              <a:rect l="0" t="0" r="0" b="0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3867" tIns="13867" rIns="13867" bIns="13867" anchor="ctr" anchorCtr="0">
              <a:noAutofit/>
            </a:bodyPr>
            <a:lstStyle/>
            <a:p>
              <a:pPr marL="0" marR="0" lvl="0" indent="0" algn="ctr" defTabSz="41083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Tx/>
                <a:buNone/>
                <a:tabLst/>
                <a:defRPr/>
              </a:pPr>
              <a:endParaRPr kumimoji="0" sz="18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endParaRPr>
            </a:p>
          </p:txBody>
        </p:sp>
      </p:grpSp>
      <p:sp>
        <p:nvSpPr>
          <p:cNvPr id="35" name="Shape 163" descr="textbox">
            <a:extLst>
              <a:ext uri="{FF2B5EF4-FFF2-40B4-BE49-F238E27FC236}">
                <a16:creationId xmlns:a16="http://schemas.microsoft.com/office/drawing/2014/main" id="{30F89916-59C2-234A-B397-0EBB296DA664}"/>
              </a:ext>
            </a:extLst>
          </p:cNvPr>
          <p:cNvSpPr/>
          <p:nvPr/>
        </p:nvSpPr>
        <p:spPr>
          <a:xfrm rot="10800000">
            <a:off x="3057811" y="2143223"/>
            <a:ext cx="2453327" cy="4345121"/>
          </a:xfrm>
          <a:custGeom>
            <a:avLst/>
            <a:gdLst/>
            <a:ahLst/>
            <a:cxnLst/>
            <a:rect l="0" t="0" r="0" b="0"/>
            <a:pathLst>
              <a:path w="21600" h="21595" extrusionOk="0">
                <a:moveTo>
                  <a:pt x="227" y="759"/>
                </a:moveTo>
                <a:lnTo>
                  <a:pt x="21362" y="0"/>
                </a:lnTo>
                <a:cubicBezTo>
                  <a:pt x="21491" y="-5"/>
                  <a:pt x="21597" y="165"/>
                  <a:pt x="21600" y="379"/>
                </a:cubicBezTo>
                <a:cubicBezTo>
                  <a:pt x="21600" y="382"/>
                  <a:pt x="21600" y="384"/>
                  <a:pt x="21600" y="387"/>
                </a:cubicBezTo>
                <a:lnTo>
                  <a:pt x="21600" y="21207"/>
                </a:lnTo>
                <a:cubicBezTo>
                  <a:pt x="21600" y="21421"/>
                  <a:pt x="21496" y="21595"/>
                  <a:pt x="21367" y="21595"/>
                </a:cubicBezTo>
                <a:cubicBezTo>
                  <a:pt x="21366" y="21595"/>
                  <a:pt x="21364" y="21595"/>
                  <a:pt x="21362" y="21595"/>
                </a:cubicBezTo>
                <a:lnTo>
                  <a:pt x="227" y="20836"/>
                </a:lnTo>
                <a:cubicBezTo>
                  <a:pt x="101" y="20831"/>
                  <a:pt x="0" y="20659"/>
                  <a:pt x="0" y="20448"/>
                </a:cubicBezTo>
                <a:lnTo>
                  <a:pt x="0" y="1147"/>
                </a:lnTo>
                <a:cubicBezTo>
                  <a:pt x="0" y="936"/>
                  <a:pt x="101" y="763"/>
                  <a:pt x="227" y="75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E6E6E6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3867" tIns="13867" rIns="13867" bIns="13867" anchor="ctr" anchorCtr="0">
            <a:noAutofit/>
          </a:bodyPr>
          <a:lstStyle/>
          <a:p>
            <a:pPr marL="0" marR="0" lvl="0" indent="0" algn="ctr" defTabSz="41083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Tx/>
              <a:buNone/>
              <a:tabLst/>
              <a:defRPr/>
            </a:pPr>
            <a:endParaRPr kumimoji="0" sz="182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63" name="Shape 163" descr="textbox"/>
          <p:cNvSpPr/>
          <p:nvPr/>
        </p:nvSpPr>
        <p:spPr>
          <a:xfrm rot="10800000">
            <a:off x="294466" y="2292032"/>
            <a:ext cx="2432934" cy="3302855"/>
          </a:xfrm>
          <a:custGeom>
            <a:avLst/>
            <a:gdLst/>
            <a:ahLst/>
            <a:cxnLst/>
            <a:rect l="0" t="0" r="0" b="0"/>
            <a:pathLst>
              <a:path w="21600" h="21595" extrusionOk="0">
                <a:moveTo>
                  <a:pt x="227" y="759"/>
                </a:moveTo>
                <a:lnTo>
                  <a:pt x="21362" y="0"/>
                </a:lnTo>
                <a:cubicBezTo>
                  <a:pt x="21491" y="-5"/>
                  <a:pt x="21597" y="165"/>
                  <a:pt x="21600" y="379"/>
                </a:cubicBezTo>
                <a:cubicBezTo>
                  <a:pt x="21600" y="382"/>
                  <a:pt x="21600" y="384"/>
                  <a:pt x="21600" y="387"/>
                </a:cubicBezTo>
                <a:lnTo>
                  <a:pt x="21600" y="21207"/>
                </a:lnTo>
                <a:cubicBezTo>
                  <a:pt x="21600" y="21421"/>
                  <a:pt x="21496" y="21595"/>
                  <a:pt x="21367" y="21595"/>
                </a:cubicBezTo>
                <a:cubicBezTo>
                  <a:pt x="21366" y="21595"/>
                  <a:pt x="21364" y="21595"/>
                  <a:pt x="21362" y="21595"/>
                </a:cubicBezTo>
                <a:lnTo>
                  <a:pt x="227" y="20836"/>
                </a:lnTo>
                <a:cubicBezTo>
                  <a:pt x="101" y="20831"/>
                  <a:pt x="0" y="20659"/>
                  <a:pt x="0" y="20448"/>
                </a:cubicBezTo>
                <a:lnTo>
                  <a:pt x="0" y="1147"/>
                </a:lnTo>
                <a:cubicBezTo>
                  <a:pt x="0" y="936"/>
                  <a:pt x="101" y="763"/>
                  <a:pt x="227" y="75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E6E6E6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3867" tIns="13867" rIns="13867" bIns="13867" anchor="ctr" anchorCtr="0">
            <a:noAutofit/>
          </a:bodyPr>
          <a:lstStyle/>
          <a:p>
            <a:pPr marL="0" marR="0" lvl="0" indent="0" algn="ctr" defTabSz="41083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Tx/>
              <a:buNone/>
              <a:tabLst/>
              <a:defRPr/>
            </a:pPr>
            <a:endParaRPr kumimoji="0" sz="182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644832" y="2784870"/>
            <a:ext cx="2066988" cy="185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997" tIns="25997" rIns="25997" bIns="25997" anchor="t" anchorCtr="0">
            <a:noAutofit/>
          </a:bodyPr>
          <a:lstStyle/>
          <a:p>
            <a:pPr marL="0" marR="55243" lvl="0" indent="0" algn="l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32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School-Based Report Card</a:t>
            </a:r>
          </a:p>
          <a:p>
            <a:pPr marL="0" marR="55243" lvl="0" indent="0" algn="l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32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  <a:p>
            <a:pPr marL="0" marR="151749" lvl="0" indent="0" algn="l" defTabSz="76795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solidFill>
                  <a:srgbClr val="4D4D4D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Qualitative + Quantitative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Proxima Nova Regular"/>
            </a:endParaRPr>
          </a:p>
          <a:p>
            <a:pPr marL="341313" marR="151749" lvl="0" indent="-171450" algn="l" defTabSz="76795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600">
                <a:solidFill>
                  <a:srgbClr val="4D4D4D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MS</a:t>
            </a:r>
          </a:p>
          <a:p>
            <a:pPr marL="341313" marR="151749" lvl="0" indent="-171450" algn="l" defTabSz="76795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600">
                <a:solidFill>
                  <a:srgbClr val="4D4D4D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OH</a:t>
            </a:r>
          </a:p>
          <a:p>
            <a:pPr marL="341313" marR="151749" lvl="0" indent="-171450" algn="l" defTabSz="76795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600">
                <a:solidFill>
                  <a:srgbClr val="4D4D4D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DC</a:t>
            </a:r>
          </a:p>
          <a:p>
            <a:pPr marL="341313" marR="151749" lvl="0" indent="-171450" algn="l" defTabSz="76795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600">
                <a:solidFill>
                  <a:srgbClr val="4D4D4D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NM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3252078" y="2818284"/>
            <a:ext cx="2243562" cy="203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997" tIns="25997" rIns="25997" bIns="25997" anchor="t" anchorCtr="0">
            <a:noAutofit/>
          </a:bodyPr>
          <a:lstStyle/>
          <a:p>
            <a:pPr marL="0" marR="55243" lvl="0" indent="0" algn="l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32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Parents 2017</a:t>
            </a:r>
          </a:p>
          <a:p>
            <a:pPr marL="0" marR="55243" lvl="0" indent="0" algn="l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32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  <a:p>
            <a:pPr marL="0" marR="55243" lvl="0" indent="0" algn="l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32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National Online Survey of K-8 parents, oversample of African American and Latino families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6045189" y="2786791"/>
            <a:ext cx="2469551" cy="30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997" tIns="25997" rIns="25997" bIns="25997" anchor="t" anchorCtr="0">
            <a:noAutofit/>
          </a:bodyPr>
          <a:lstStyle/>
          <a:p>
            <a:pPr marL="0" marR="55243" lvl="0" indent="0" algn="l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32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Massachusetts Parent Mindsets, 2018</a:t>
            </a:r>
          </a:p>
          <a:p>
            <a:pPr marL="0" marR="55243" lvl="0" indent="0" algn="l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32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  <a:p>
            <a:pPr marL="0" marR="55243" lvl="0" indent="0" algn="l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32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State-wide Online Survey of parents with oversample of African American and Latino parents, as well as Suffolk County parents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pic>
        <p:nvPicPr>
          <p:cNvPr id="173" name="Shape 173" descr="woman holding hands with small chi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724" y="1717833"/>
            <a:ext cx="988420" cy="94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9265297" y="2757134"/>
            <a:ext cx="2524260" cy="348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997" tIns="25997" rIns="25997" bIns="25997" anchor="t" anchorCtr="0">
            <a:noAutofit/>
          </a:bodyPr>
          <a:lstStyle/>
          <a:p>
            <a:pPr marL="8159" marR="3264" lvl="0" indent="0" algn="l" defTabSz="410834" rtl="0" eaLnBrk="1" fontAlgn="auto" latinLnBrk="0" hangingPunct="0">
              <a:lnSpc>
                <a:spcPct val="1111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Parents 2018</a:t>
            </a:r>
          </a:p>
          <a:p>
            <a:pPr marL="8159" marR="3264" lvl="0" indent="0" algn="l" defTabSz="410834" rtl="0" eaLnBrk="1" fontAlgn="auto" latinLnBrk="0" hangingPunct="0">
              <a:lnSpc>
                <a:spcPct val="1111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8159" marR="3264" lvl="0" indent="0" algn="l" defTabSz="410834" rtl="0" eaLnBrk="1" fontAlgn="auto" latinLnBrk="0" hangingPunct="0">
              <a:lnSpc>
                <a:spcPct val="1111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80 qualitative sessions with parents, their children, teachers, principals, guidance counselors</a:t>
            </a:r>
          </a:p>
          <a:p>
            <a:pPr marL="8159" marR="3264" lvl="0" indent="0" algn="l" defTabSz="410834" rtl="0" eaLnBrk="1" fontAlgn="auto" latinLnBrk="0" hangingPunct="0">
              <a:lnSpc>
                <a:spcPct val="1111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151749" lvl="0" indent="0" algn="l" defTabSz="76795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solidFill>
                  <a:srgbClr val="4D4D4D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National Online Survey of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Proxima Nova Regular"/>
            </a:endParaRPr>
          </a:p>
          <a:p>
            <a:pPr marL="341313" marR="151749" lvl="0" indent="-171450" algn="l" defTabSz="76795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600">
                <a:solidFill>
                  <a:srgbClr val="4D4D4D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Grades 3-8 teachers</a:t>
            </a:r>
          </a:p>
          <a:p>
            <a:pPr marL="341313" marR="151749" lvl="0" indent="-171450" algn="l" defTabSz="76795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600">
                <a:solidFill>
                  <a:srgbClr val="4D4D4D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roxima Nova"/>
              </a:rPr>
              <a:t>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rade 3-8 parents with oversample of African American and Latino parents</a:t>
            </a:r>
          </a:p>
        </p:txBody>
      </p:sp>
      <p:pic>
        <p:nvPicPr>
          <p:cNvPr id="178" name="Shape 178" descr="person holding hands with chi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0207" y="1683185"/>
            <a:ext cx="1050690" cy="102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573" descr="woman holding hands with small child">
            <a:extLst>
              <a:ext uri="{FF2B5EF4-FFF2-40B4-BE49-F238E27FC236}">
                <a16:creationId xmlns:a16="http://schemas.microsoft.com/office/drawing/2014/main" id="{077925E7-A7ED-461C-9157-60CB861E061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594247" y="1780795"/>
            <a:ext cx="1280828" cy="102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601" descr="two women talking">
            <a:extLst>
              <a:ext uri="{FF2B5EF4-FFF2-40B4-BE49-F238E27FC236}">
                <a16:creationId xmlns:a16="http://schemas.microsoft.com/office/drawing/2014/main" id="{87526191-6971-4535-8DCA-1D79562B6E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2226" y="1733433"/>
            <a:ext cx="1263350" cy="9485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lide Number">
            <a:extLst>
              <a:ext uri="{FF2B5EF4-FFF2-40B4-BE49-F238E27FC236}">
                <a16:creationId xmlns:a16="http://schemas.microsoft.com/office/drawing/2014/main" id="{717D37D6-3A49-4D3D-B4AC-14118BEE7151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938000" y="6496050"/>
            <a:ext cx="254000" cy="233363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noProof="0" smtClean="0">
                <a:sym typeface="Proxima Nova Bold"/>
              </a:rPr>
              <a:pPr lvl="0"/>
              <a:t>8</a:t>
            </a:fld>
            <a:endParaRPr lang="en-US" noProof="0" dirty="0">
              <a:sym typeface="Proxima Nova Bold"/>
            </a:endParaRPr>
          </a:p>
        </p:txBody>
      </p:sp>
      <p:sp>
        <p:nvSpPr>
          <p:cNvPr id="13" name="Title 12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cxnSp>
        <p:nvCxnSpPr>
          <p:cNvPr id="31" name="Straight Connector 30" descr="line">
            <a:extLst>
              <a:ext uri="{FF2B5EF4-FFF2-40B4-BE49-F238E27FC236}">
                <a16:creationId xmlns:a16="http://schemas.microsoft.com/office/drawing/2014/main" id="{B539EF64-74E0-4371-885A-D61CFD9121A1}"/>
              </a:ext>
            </a:extLst>
          </p:cNvPr>
          <p:cNvCxnSpPr>
            <a:cxnSpLocks/>
          </p:cNvCxnSpPr>
          <p:nvPr/>
        </p:nvCxnSpPr>
        <p:spPr>
          <a:xfrm>
            <a:off x="5852485" y="1286513"/>
            <a:ext cx="448887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Shape 92">
            <a:extLst>
              <a:ext uri="{FF2B5EF4-FFF2-40B4-BE49-F238E27FC236}">
                <a16:creationId xmlns:a16="http://schemas.microsoft.com/office/drawing/2014/main" id="{673A4D99-B8C3-1F4F-9ECA-82BB1E4E1A9E}"/>
              </a:ext>
            </a:extLst>
          </p:cNvPr>
          <p:cNvSpPr txBox="1"/>
          <p:nvPr/>
        </p:nvSpPr>
        <p:spPr>
          <a:xfrm>
            <a:off x="1658475" y="597191"/>
            <a:ext cx="8875050" cy="42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997" tIns="25997" rIns="25997" bIns="25997" anchor="b" anchorCtr="0">
            <a:noAutofit/>
          </a:bodyPr>
          <a:lstStyle/>
          <a:p>
            <a:pPr marL="0" marR="55243" lvl="0" indent="0" algn="ctr" defTabSz="410834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43257"/>
              </a:buClr>
              <a:buSzPts val="64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Proxima Nova"/>
                <a:cs typeface="Arial" panose="020B0604020202020204" pitchFamily="34" charset="0"/>
                <a:sym typeface="Proxima Nova"/>
              </a:rPr>
              <a:t>Research Methodology</a:t>
            </a:r>
          </a:p>
        </p:txBody>
      </p:sp>
    </p:spTree>
    <p:extLst>
      <p:ext uri="{BB962C8B-B14F-4D97-AF65-F5344CB8AC3E}">
        <p14:creationId xmlns:p14="http://schemas.microsoft.com/office/powerpoint/2010/main" val="2245682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Research Reveals a Shocking and Persistent Disconnect</a:t>
            </a:r>
            <a:b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0612924-CDBA-4F49-AAD3-918F701A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16266-9EFC-AA48-A7FA-65B041A20E18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graphicFrame>
        <p:nvGraphicFramePr>
          <p:cNvPr id="9" name="Chart 8" descr="In each year 2016-2018, about 90% of parents said their 4th grade child was performing at or above proficient in math, whereas national assessment data shows that only about 40% of students in grade 4 are proficient in math">
            <a:extLst>
              <a:ext uri="{FF2B5EF4-FFF2-40B4-BE49-F238E27FC236}">
                <a16:creationId xmlns:a16="http://schemas.microsoft.com/office/drawing/2014/main" id="{10475932-AB22-2E4E-A14C-9CE16FC97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61806"/>
              </p:ext>
            </p:extLst>
          </p:nvPr>
        </p:nvGraphicFramePr>
        <p:xfrm>
          <a:off x="686676" y="1647390"/>
          <a:ext cx="5314731" cy="443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 descr="In each year 2016-2018, about 90% of parents said their 4th grade child was performing at or above proficient in reading, whereas national assessment data shows that only about 36% of students in grade 4 are proficient in reading">
            <a:extLst>
              <a:ext uri="{FF2B5EF4-FFF2-40B4-BE49-F238E27FC236}">
                <a16:creationId xmlns:a16="http://schemas.microsoft.com/office/drawing/2014/main" id="{63413C3F-851C-AF42-95CB-3A13A0F49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190854"/>
              </p:ext>
            </p:extLst>
          </p:nvPr>
        </p:nvGraphicFramePr>
        <p:xfrm>
          <a:off x="6330731" y="1647390"/>
          <a:ext cx="5314731" cy="443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ALH_blue_background.png" descr="blue background">
            <a:extLst>
              <a:ext uri="{FF2B5EF4-FFF2-40B4-BE49-F238E27FC236}">
                <a16:creationId xmlns:a16="http://schemas.microsoft.com/office/drawing/2014/main" id="{C6B72676-167E-3B46-A6AB-B4E6B738A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1" b="76079"/>
          <a:stretch/>
        </p:blipFill>
        <p:spPr>
          <a:xfrm>
            <a:off x="-1" y="-1"/>
            <a:ext cx="12225951" cy="1140903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950ED358-37C6-7F4C-BB46-04057EC4838A}"/>
              </a:ext>
            </a:extLst>
          </p:cNvPr>
          <p:cNvSpPr txBox="1">
            <a:spLocks/>
          </p:cNvSpPr>
          <p:nvPr/>
        </p:nvSpPr>
        <p:spPr>
          <a:xfrm>
            <a:off x="763374" y="66603"/>
            <a:ext cx="10515600" cy="1007694"/>
          </a:xfrm>
          <a:prstGeom prst="rect">
            <a:avLst/>
          </a:prstGeom>
        </p:spPr>
        <p:txBody>
          <a:bodyPr vert="horz" wrap="square" lIns="0" tIns="10396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0" lvl="0" indent="0" algn="ctr" defTabSz="914400" rtl="0" eaLnBrk="1" fontAlgn="auto" latinLnBrk="0" hangingPunct="1">
              <a:lnSpc>
                <a:spcPct val="9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 Research Reveals a Shocking and Persistent Disconnect</a:t>
            </a:r>
          </a:p>
        </p:txBody>
      </p:sp>
    </p:spTree>
    <p:extLst>
      <p:ext uri="{BB962C8B-B14F-4D97-AF65-F5344CB8AC3E}">
        <p14:creationId xmlns:p14="http://schemas.microsoft.com/office/powerpoint/2010/main" val="32826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4443">
            <a:alpha val="15000"/>
          </a:srgb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3314" tIns="73314" rIns="73314" bIns="73314" numCol="1" spcCol="38100" rtlCol="0" anchor="t">
        <a:spAutoFit/>
      </a:bodyPr>
      <a:lstStyle>
        <a:defPPr marL="571373" marR="0" indent="0" algn="l" defTabSz="1813222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107" normalizeH="0" baseline="0">
            <a:ln>
              <a:noFill/>
            </a:ln>
            <a:solidFill>
              <a:srgbClr val="0178B5"/>
            </a:solidFill>
            <a:effectLst/>
            <a:uFillTx/>
            <a:latin typeface="Proxima Nova Semibold"/>
            <a:ea typeface="Proxima Nova Semibold"/>
            <a:cs typeface="Proxima Nova Semibold"/>
            <a:sym typeface="Proxima Nova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3314" tIns="73314" rIns="73314" bIns="73314" numCol="1" spcCol="38100" rtlCol="0" anchor="ctr">
        <a:spAutoFit/>
      </a:bodyPr>
      <a:lstStyle>
        <a:defPPr marL="0" marR="0" indent="0" algn="ctr" defTabSz="193972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4443">
            <a:alpha val="15000"/>
          </a:srgb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3314" tIns="73314" rIns="73314" bIns="73314" numCol="1" spcCol="38100" rtlCol="0" anchor="t">
        <a:spAutoFit/>
      </a:bodyPr>
      <a:lstStyle>
        <a:defPPr marL="571373" marR="0" indent="0" algn="l" defTabSz="1813222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107" normalizeH="0" baseline="0">
            <a:ln>
              <a:noFill/>
            </a:ln>
            <a:solidFill>
              <a:srgbClr val="0178B5"/>
            </a:solidFill>
            <a:effectLst/>
            <a:uFillTx/>
            <a:latin typeface="Proxima Nova Semibold"/>
            <a:ea typeface="Proxima Nova Semibold"/>
            <a:cs typeface="Proxima Nova Semibold"/>
            <a:sym typeface="Proxima Nova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73314" tIns="73314" rIns="73314" bIns="73314" numCol="1" spcCol="38100" rtlCol="0" anchor="ctr">
        <a:spAutoFit/>
      </a:bodyPr>
      <a:lstStyle>
        <a:defPPr marL="0" marR="0" indent="0" algn="ctr" defTabSz="193972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DESE-231-47982</_dlc_DocId>
    <_dlc_DocIdUrl xmlns="733efe1c-5bbe-4968-87dc-d400e65c879f">
      <Url>https://sharepoint.doemass.org/ese/webteam/cps/_layouts/DocIdRedir.aspx?ID=DESE-231-47982</Url>
      <Description>DESE-231-47982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1704BAD-4335-4718-84B9-F0CB4A48A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87CFF7-C6C2-4C6A-8B5F-E442A38BC496}">
  <ds:schemaRefs>
    <ds:schemaRef ds:uri="http://purl.org/dc/elements/1.1/"/>
    <ds:schemaRef ds:uri="733efe1c-5bbe-4968-87dc-d400e65c879f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a4e05da-b9bc-4326-ad73-01ef31b95567"/>
  </ds:schemaRefs>
</ds:datastoreItem>
</file>

<file path=customXml/itemProps3.xml><?xml version="1.0" encoding="utf-8"?>
<ds:datastoreItem xmlns:ds="http://schemas.openxmlformats.org/officeDocument/2006/customXml" ds:itemID="{9B2E1CD9-E995-4CA4-BC9F-18D49CD189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74A7ECD-4728-470B-8497-E997D801088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324</TotalTime>
  <Words>1645</Words>
  <Application>Microsoft Office PowerPoint</Application>
  <PresentationFormat>Widescreen</PresentationFormat>
  <Paragraphs>321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27</vt:i4>
      </vt:variant>
    </vt:vector>
  </HeadingPairs>
  <TitlesOfParts>
    <vt:vector size="65" baseType="lpstr">
      <vt:lpstr>等线</vt:lpstr>
      <vt:lpstr>Gill Sans</vt:lpstr>
      <vt:lpstr>Helvetica Light</vt:lpstr>
      <vt:lpstr>Helvetica Neue Light</vt:lpstr>
      <vt:lpstr>Proxima Nova</vt:lpstr>
      <vt:lpstr>Proxima Nova Bold</vt:lpstr>
      <vt:lpstr>Proxima Nova Extrabold</vt:lpstr>
      <vt:lpstr>Proxima Nova Light</vt:lpstr>
      <vt:lpstr>Proxima Nova Medium</vt:lpstr>
      <vt:lpstr>Proxima Nova Regular</vt:lpstr>
      <vt:lpstr>Proxima Nova Semibold</vt:lpstr>
      <vt:lpstr>Rubik</vt:lpstr>
      <vt:lpstr>Segoe</vt:lpstr>
      <vt:lpstr>Segoe SemiBold</vt:lpstr>
      <vt:lpstr>Arial</vt:lpstr>
      <vt:lpstr>Calibri</vt:lpstr>
      <vt:lpstr>Calibri Light</vt:lpstr>
      <vt:lpstr>Courier New</vt:lpstr>
      <vt:lpstr>Helvetica</vt:lpstr>
      <vt:lpstr>Segoe UI</vt:lpstr>
      <vt:lpstr>Segoe UI Semibold</vt:lpstr>
      <vt:lpstr>Times New Roman</vt:lpstr>
      <vt:lpstr>Wingdings</vt:lpstr>
      <vt:lpstr>ESE​​</vt:lpstr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White</vt:lpstr>
      <vt:lpstr>3_White</vt:lpstr>
      <vt:lpstr>School and District  Report Cards</vt:lpstr>
      <vt:lpstr>Background information</vt:lpstr>
      <vt:lpstr>     Creating Parent-Friendly School Report Cards </vt:lpstr>
      <vt:lpstr>Unprecedented Research</vt:lpstr>
      <vt:lpstr>National partners</vt:lpstr>
      <vt:lpstr>Massachusetts Partners</vt:lpstr>
      <vt:lpstr>Findings from Relevant Research</vt:lpstr>
      <vt:lpstr>Research methodology</vt:lpstr>
      <vt:lpstr>National Research Reveals a Shocking and Persistent Disconnect </vt:lpstr>
      <vt:lpstr>Massachusetts Parents </vt:lpstr>
      <vt:lpstr>MA Parents More Likely to Question their  Child’s Achievement when Presented with Data</vt:lpstr>
      <vt:lpstr>The Disconnect is Solvable</vt:lpstr>
      <vt:lpstr>Parents Value Academic &amp; Non-Academic Measures</vt:lpstr>
      <vt:lpstr>Parents Need Context</vt:lpstr>
      <vt:lpstr>When we say… Parents hear…</vt:lpstr>
      <vt:lpstr>Progress Over Time Gives Parents Confidence  </vt:lpstr>
      <vt:lpstr>School Performance Drives Action</vt:lpstr>
      <vt:lpstr>Creating a Parent-Friendly School Report in Massachusetts</vt:lpstr>
      <vt:lpstr>Phases of support</vt:lpstr>
      <vt:lpstr>Phase I insights</vt:lpstr>
      <vt:lpstr>Communications support</vt:lpstr>
      <vt:lpstr>contact</vt:lpstr>
      <vt:lpstr>Redesign process</vt:lpstr>
      <vt:lpstr>Stakeholder input</vt:lpstr>
      <vt:lpstr>Stakeholder input</vt:lpstr>
      <vt:lpstr>Feedback on report card prototype</vt:lpstr>
      <vt:lpstr>Report card demo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Jan. 14 2019 Special Meeting: Item 1 Attach. School and District Report Cards PP</dc:title>
  <dc:creator>DESE</dc:creator>
  <cp:lastModifiedBy>Zou, Dong (EOE)</cp:lastModifiedBy>
  <cp:revision>53</cp:revision>
  <cp:lastPrinted>2017-08-07T14:46:10Z</cp:lastPrinted>
  <dcterms:created xsi:type="dcterms:W3CDTF">2019-01-10T20:41:10Z</dcterms:created>
  <dcterms:modified xsi:type="dcterms:W3CDTF">2019-01-16T16:25:40Z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16 2019</vt:lpwstr>
  </property>
</Properties>
</file>