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28"/>
  </p:notesMasterIdLst>
  <p:handoutMasterIdLst>
    <p:handoutMasterId r:id="rId29"/>
  </p:handoutMasterIdLst>
  <p:sldIdLst>
    <p:sldId id="306" r:id="rId6"/>
    <p:sldId id="352" r:id="rId7"/>
    <p:sldId id="343" r:id="rId8"/>
    <p:sldId id="335" r:id="rId9"/>
    <p:sldId id="351" r:id="rId10"/>
    <p:sldId id="346" r:id="rId11"/>
    <p:sldId id="347" r:id="rId12"/>
    <p:sldId id="357" r:id="rId13"/>
    <p:sldId id="360" r:id="rId14"/>
    <p:sldId id="318" r:id="rId15"/>
    <p:sldId id="355" r:id="rId16"/>
    <p:sldId id="363" r:id="rId17"/>
    <p:sldId id="374" r:id="rId18"/>
    <p:sldId id="372" r:id="rId19"/>
    <p:sldId id="373" r:id="rId20"/>
    <p:sldId id="368" r:id="rId21"/>
    <p:sldId id="376" r:id="rId22"/>
    <p:sldId id="366" r:id="rId23"/>
    <p:sldId id="365" r:id="rId24"/>
    <p:sldId id="367" r:id="rId25"/>
    <p:sldId id="359" r:id="rId26"/>
    <p:sldId id="377" r:id="rId27"/>
  </p:sldIdLst>
  <p:sldSz cx="12192000" cy="6858000"/>
  <p:notesSz cx="7010400" cy="92964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&amp; content" id="{AEEF91B5-C040-418C-A7EF-D396E8C5FE21}">
          <p14:sldIdLst>
            <p14:sldId id="306"/>
            <p14:sldId id="352"/>
            <p14:sldId id="343"/>
            <p14:sldId id="335"/>
            <p14:sldId id="351"/>
            <p14:sldId id="346"/>
            <p14:sldId id="347"/>
            <p14:sldId id="357"/>
            <p14:sldId id="360"/>
            <p14:sldId id="318"/>
            <p14:sldId id="355"/>
            <p14:sldId id="363"/>
            <p14:sldId id="374"/>
            <p14:sldId id="372"/>
            <p14:sldId id="373"/>
            <p14:sldId id="368"/>
            <p14:sldId id="376"/>
            <p14:sldId id="366"/>
            <p14:sldId id="365"/>
            <p14:sldId id="367"/>
            <p14:sldId id="359"/>
            <p14:sldId id="377"/>
          </p14:sldIdLst>
        </p14:section>
        <p14:section name="Basic text box" id="{DCD4DD07-CAF7-4E7A-9DCD-CDE5ABF2F349}">
          <p14:sldIdLst/>
        </p14:section>
        <p14:section name="Infographics" id="{C4E083B3-F14A-4392-9B82-0F42DAC53658}">
          <p14:sldIdLst/>
        </p14:section>
        <p14:section name="End &amp; Contact" id="{7D930A8E-F6E7-47DF-97AA-43BE2C93C7FD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Xi Wang" initials="XW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459"/>
    <a:srgbClr val="101D35"/>
    <a:srgbClr val="FF0000"/>
    <a:srgbClr val="203B6A"/>
    <a:srgbClr val="CCCED4"/>
    <a:srgbClr val="FFFFFF"/>
    <a:srgbClr val="000000"/>
    <a:srgbClr val="009999"/>
    <a:srgbClr val="E385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8488" autoAdjust="0"/>
  </p:normalViewPr>
  <p:slideViewPr>
    <p:cSldViewPr snapToGrid="0">
      <p:cViewPr varScale="1">
        <p:scale>
          <a:sx n="82" d="100"/>
          <a:sy n="82" d="100"/>
        </p:scale>
        <p:origin x="114" y="8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02"/>
    </p:cViewPr>
  </p:sorterViewPr>
  <p:notesViewPr>
    <p:cSldViewPr snapToGrid="0">
      <p:cViewPr varScale="1">
        <p:scale>
          <a:sx n="51" d="100"/>
          <a:sy n="51" d="100"/>
        </p:scale>
        <p:origin x="2692" y="5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43" Type="http://schemas.microsoft.com/office/2015/10/relationships/revisionInfo" Target="revisionInfo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F6ED4749-19D8-4E36-90F7-E6B4510440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9A48534B-5D3C-4807-A728-1CB2BECA5F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49EE748-B40B-414E-BAA7-F3C486CFB5C1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7F99B70-1AD7-4C7C-A906-8B56C25C43B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320F0F0-CF1A-496E-BED7-9E4922DA6A0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418C9F7-038D-4319-89ED-95033548141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3968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7A38425-D63F-4DFC-BD0C-2F1E5D93D1F4}" type="datetimeFigureOut">
              <a:rPr lang="zh-CN" altLang="en-US" smtClean="0"/>
              <a:pPr/>
              <a:t>2019/1/17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DCCD5AF-71CD-4C88-AC55-E7BE057B2D3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583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51994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32599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189683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2062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13547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720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74411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CCD5AF-71CD-4C88-AC55-E7BE057B2D3C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925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A16031F9-E14B-462C-B8F1-B51AFEC42C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06654" y="1958196"/>
            <a:ext cx="6678954" cy="1656272"/>
          </a:xfrm>
          <a:noFill/>
        </p:spPr>
        <p:txBody>
          <a:bodyPr wrap="square" rtlCol="0">
            <a:noAutofit/>
          </a:bodyPr>
          <a:lstStyle>
            <a:lvl1pPr>
              <a:defRPr lang="zh-CN" altLang="en-US" sz="4000" b="0" dirty="0">
                <a:solidFill>
                  <a:schemeClr val="bg1"/>
                </a:solidFill>
                <a:latin typeface="Segoe" panose="020B0503040204020203" pitchFamily="34" charset="0"/>
                <a:ea typeface="+mn-ea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Main Title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1DDA73CA-A448-4132-A3BC-CF4C9ED91A3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7389" y="3650895"/>
            <a:ext cx="6659592" cy="826214"/>
          </a:xfrm>
          <a:noFill/>
        </p:spPr>
        <p:txBody>
          <a:bodyPr wrap="square" rtlCol="0" anchor="t" anchorCtr="0">
            <a:noAutofit/>
          </a:bodyPr>
          <a:lstStyle>
            <a:lvl1pPr marL="0" indent="0">
              <a:buNone/>
              <a:defRPr lang="zh-CN" altLang="en-US" sz="2400" dirty="0">
                <a:solidFill>
                  <a:schemeClr val="bg1"/>
                </a:solidFill>
                <a:latin typeface="Segoe" panose="020B0503040204020203" pitchFamily="34" charset="0"/>
                <a:cs typeface="Segoe" panose="020B0503040204020203" pitchFamily="34" charset="0"/>
              </a:defRPr>
            </a:lvl1pPr>
          </a:lstStyle>
          <a:p>
            <a:pPr marL="0" lvl="0"/>
            <a:r>
              <a:rPr lang="en-US" altLang="zh-CN" dirty="0"/>
              <a:t>Place Subtitle/Host/Date</a:t>
            </a:r>
            <a:r>
              <a:rPr lang="zh-CN" altLang="en-US" dirty="0"/>
              <a:t> </a:t>
            </a:r>
            <a:r>
              <a:rPr lang="en-US" altLang="zh-CN" dirty="0" smtClean="0"/>
              <a:t>Here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footer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9C8EADF-3157-4C1F-BCC9-7C1CFA7B9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23913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884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pa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The 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0" y="824283"/>
            <a:ext cx="12192000" cy="2164578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Colored background box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0" y="2961565"/>
            <a:ext cx="12192000" cy="2110056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5" name="Straight Connector 4" descr="White graphic line."/>
          <p:cNvCxnSpPr/>
          <p:nvPr userDrawn="1"/>
        </p:nvCxnSpPr>
        <p:spPr>
          <a:xfrm>
            <a:off x="1992573" y="3734373"/>
            <a:ext cx="82432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0405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 2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ESE logo.">
            <a:extLst>
              <a:ext uri="{FF2B5EF4-FFF2-40B4-BE49-F238E27FC236}">
                <a16:creationId xmlns:a16="http://schemas.microsoft.com/office/drawing/2014/main" id="{C0409D6F-5022-4C54-A665-4417B8EF0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87316" y="5630644"/>
            <a:ext cx="2417368" cy="1175641"/>
          </a:xfrm>
          <a:prstGeom prst="rect">
            <a:avLst/>
          </a:prstGeom>
        </p:spPr>
      </p:pic>
      <p:pic>
        <p:nvPicPr>
          <p:cNvPr id="8" name="图片 7" descr="Massachusetts map.">
            <a:extLst>
              <a:ext uri="{FF2B5EF4-FFF2-40B4-BE49-F238E27FC236}">
                <a16:creationId xmlns:a16="http://schemas.microsoft.com/office/drawing/2014/main" id="{550F10F7-8704-4715-B443-EFB6D73BBCD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duotone>
              <a:prstClr val="black"/>
              <a:schemeClr val="bg1">
                <a:lumMod val="6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128" y="1921878"/>
            <a:ext cx="4068567" cy="2563965"/>
          </a:xfrm>
          <a:prstGeom prst="rect">
            <a:avLst/>
          </a:prstGeom>
          <a:noFill/>
        </p:spPr>
      </p:pic>
      <p:sp>
        <p:nvSpPr>
          <p:cNvPr id="9" name="矩形 8" descr="Colored blackground box.">
            <a:extLst>
              <a:ext uri="{FF2B5EF4-FFF2-40B4-BE49-F238E27FC236}">
                <a16:creationId xmlns:a16="http://schemas.microsoft.com/office/drawing/2014/main" id="{7D512A3C-1A6C-4890-AAF3-6E19AD2E7913}"/>
              </a:ext>
            </a:extLst>
          </p:cNvPr>
          <p:cNvSpPr/>
          <p:nvPr userDrawn="1"/>
        </p:nvSpPr>
        <p:spPr>
          <a:xfrm>
            <a:off x="5301464" y="1921878"/>
            <a:ext cx="6890535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 descr="Graphic bar.">
            <a:extLst>
              <a:ext uri="{FF2B5EF4-FFF2-40B4-BE49-F238E27FC236}">
                <a16:creationId xmlns:a16="http://schemas.microsoft.com/office/drawing/2014/main" id="{72CE4073-084A-4342-853D-A4762D8A1AC4}"/>
              </a:ext>
            </a:extLst>
          </p:cNvPr>
          <p:cNvSpPr/>
          <p:nvPr userDrawn="1"/>
        </p:nvSpPr>
        <p:spPr>
          <a:xfrm>
            <a:off x="4952999" y="1921878"/>
            <a:ext cx="173182" cy="258847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20">
            <a:extLst>
              <a:ext uri="{FF2B5EF4-FFF2-40B4-BE49-F238E27FC236}">
                <a16:creationId xmlns:a16="http://schemas.microsoft.com/office/drawing/2014/main" id="{8E1396B4-19B0-464B-B28D-6834EE0C27C9}"/>
              </a:ext>
            </a:extLst>
          </p:cNvPr>
          <p:cNvSpPr txBox="1"/>
          <p:nvPr userDrawn="1"/>
        </p:nvSpPr>
        <p:spPr>
          <a:xfrm>
            <a:off x="5417537" y="2189724"/>
            <a:ext cx="6672942" cy="20621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Place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Your Very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</a:t>
            </a:r>
            <a:r>
              <a:rPr lang="en-US" altLang="zh-CN" sz="3200" dirty="0" err="1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Very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 Long Main </a:t>
            </a:r>
            <a:r>
              <a:rPr lang="en-US" altLang="zh-CN" sz="3200" dirty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Title </a:t>
            </a:r>
            <a:r>
              <a:rPr lang="en-US" altLang="zh-CN" sz="3200" dirty="0" smtClean="0">
                <a:solidFill>
                  <a:schemeClr val="bg1"/>
                </a:solidFill>
                <a:latin typeface="Segoe SemiBold" panose="020B0703040204020203" pitchFamily="34" charset="0"/>
                <a:cs typeface="Segoe SemiBold" panose="020B0703040204020203" pitchFamily="34" charset="0"/>
              </a:rPr>
              <a:t>Here</a:t>
            </a:r>
            <a:endParaRPr lang="zh-CN" altLang="en-US" sz="3200" dirty="0">
              <a:solidFill>
                <a:schemeClr val="bg1"/>
              </a:solidFill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2" name="文本框 21">
            <a:extLst>
              <a:ext uri="{FF2B5EF4-FFF2-40B4-BE49-F238E27FC236}">
                <a16:creationId xmlns:a16="http://schemas.microsoft.com/office/drawing/2014/main" id="{A6AA5C36-C54D-41A3-A64E-9114483887CE}"/>
              </a:ext>
            </a:extLst>
          </p:cNvPr>
          <p:cNvSpPr txBox="1"/>
          <p:nvPr userDrawn="1"/>
        </p:nvSpPr>
        <p:spPr>
          <a:xfrm>
            <a:off x="5417537" y="4552460"/>
            <a:ext cx="6672942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CN" sz="2400" dirty="0">
                <a:solidFill>
                  <a:schemeClr val="accent1">
                    <a:lumMod val="50000"/>
                  </a:schemeClr>
                </a:solidFill>
                <a:latin typeface="Segoe" panose="020B0503040204020203" pitchFamily="34" charset="0"/>
                <a:cs typeface="Segoe" panose="020B0503040204020203" pitchFamily="34" charset="0"/>
              </a:rPr>
              <a:t>Place Subtitle/Host/Date Here</a:t>
            </a:r>
            <a:endParaRPr lang="zh-CN" altLang="en-US" sz="2400" dirty="0">
              <a:solidFill>
                <a:schemeClr val="accent1">
                  <a:lumMod val="50000"/>
                </a:schemeClr>
              </a:solidFill>
              <a:latin typeface="Segoe" panose="020B0503040204020203" pitchFamily="34" charset="0"/>
              <a:cs typeface="Segoe" panose="020B0503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0788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-1"/>
            <a:ext cx="2807594" cy="685800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95835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 descr="Colored background box.">
            <a:extLst>
              <a:ext uri="{FF2B5EF4-FFF2-40B4-BE49-F238E27FC236}">
                <a16:creationId xmlns:a16="http://schemas.microsoft.com/office/drawing/2014/main" id="{70FF4C12-B5A4-42EB-A0E1-FD89DCFAC495}"/>
              </a:ext>
            </a:extLst>
          </p:cNvPr>
          <p:cNvSpPr/>
          <p:nvPr userDrawn="1"/>
        </p:nvSpPr>
        <p:spPr>
          <a:xfrm>
            <a:off x="1" y="1948543"/>
            <a:ext cx="2034861" cy="2002971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3107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o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7366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51000" indent="-2794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116138" indent="-287338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15131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-one column numbering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The star in the ESE logo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370972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7743" y="1230403"/>
            <a:ext cx="11370972" cy="5049746"/>
          </a:xfrm>
        </p:spPr>
        <p:txBody>
          <a:bodyPr>
            <a:noAutofit/>
          </a:bodyPr>
          <a:lstStyle>
            <a:lvl1pPr marL="514350" indent="-514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8526"/>
              </a:buClr>
              <a:buFont typeface="+mj-lt"/>
              <a:buAutoNum type="arabicPeriod"/>
              <a:defRPr sz="32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buClr>
                <a:srgbClr val="E38526"/>
              </a:buClr>
              <a:buFont typeface="Courier New" panose="02070309020205020404" pitchFamily="49" charset="0"/>
              <a:buChar char="o"/>
              <a:defRPr sz="2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buClr>
                <a:srgbClr val="E38526"/>
              </a:buClr>
              <a:buFont typeface="Wingdings" panose="05000000000000000000" pitchFamily="2" charset="2"/>
              <a:buChar char="§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buClr>
                <a:srgbClr val="E38526"/>
              </a:buClr>
              <a:buFont typeface="Wingdings" panose="05000000000000000000" pitchFamily="2" charset="2"/>
              <a:buChar char="Ø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buClr>
                <a:srgbClr val="E38526"/>
              </a:buClr>
              <a:buFont typeface="Wingdings" panose="05000000000000000000" pitchFamily="2" charset="2"/>
              <a:buChar char="v"/>
              <a:defRPr sz="20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create numbering list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250371" y="6356350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7926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7" descr="The star in the ESE logo.">
            <a:extLst>
              <a:ext uri="{FF2B5EF4-FFF2-40B4-BE49-F238E27FC236}">
                <a16:creationId xmlns:a16="http://schemas.microsoft.com/office/drawing/2014/main" id="{0A84CDFA-79F7-4BA0-98A7-CE6AD7E69B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94301496-3A04-4B17-9688-6289A84D6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5429" y="218940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17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5429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8" name="文本占位符 2">
            <a:extLst>
              <a:ext uri="{FF2B5EF4-FFF2-40B4-BE49-F238E27FC236}">
                <a16:creationId xmlns:a16="http://schemas.microsoft.com/office/drawing/2014/main" id="{3F8C2E89-BE57-4EAB-8E44-06A7578A41E7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6313714" y="1336505"/>
            <a:ext cx="5452057" cy="776702"/>
          </a:xfrm>
          <a:solidFill>
            <a:srgbClr val="E38526"/>
          </a:solidFill>
        </p:spPr>
        <p:txBody>
          <a:bodyPr anchor="ctr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5" name="标题 1">
            <a:extLst>
              <a:ext uri="{FF2B5EF4-FFF2-40B4-BE49-F238E27FC236}">
                <a16:creationId xmlns:a16="http://schemas.microsoft.com/office/drawing/2014/main" id="{73DEFAAE-AB64-48F2-AA3E-533A2C127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7743" y="288925"/>
            <a:ext cx="11433757" cy="679905"/>
          </a:xfrm>
        </p:spPr>
        <p:txBody>
          <a:bodyPr>
            <a:noAutofit/>
          </a:bodyPr>
          <a:lstStyle>
            <a:lvl1pPr>
              <a:defRPr sz="300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 altLang="zh-CN" dirty="0" smtClean="0"/>
              <a:t>Click here to edit 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  <p:sp>
        <p:nvSpPr>
          <p:cNvPr id="14" name="内容占位符 2">
            <a:extLst>
              <a:ext uri="{FF2B5EF4-FFF2-40B4-BE49-F238E27FC236}">
                <a16:creationId xmlns:a16="http://schemas.microsoft.com/office/drawing/2014/main" id="{35FFD893-9645-4ABA-BC18-4957569298FB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6313713" y="2204358"/>
            <a:ext cx="5452057" cy="3799267"/>
          </a:xfrm>
        </p:spPr>
        <p:txBody>
          <a:bodyPr>
            <a:noAutofit/>
          </a:bodyPr>
          <a:lstStyle>
            <a:lvl1pPr marL="2286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Arial" panose="020B0604020202020204" pitchFamily="34" charset="0"/>
              <a:buChar char="•"/>
              <a:defRPr sz="2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6858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Courier New" panose="02070309020205020404" pitchFamily="49" charset="0"/>
              <a:buChar char="o"/>
              <a:defRPr sz="24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11430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§"/>
              <a:defRPr sz="20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3pPr>
            <a:lvl4pPr marL="16002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Ø"/>
              <a:defRPr sz="180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4pPr>
            <a:lvl5pPr marL="2057400" indent="-228600">
              <a:lnSpc>
                <a:spcPct val="100000"/>
              </a:lnSpc>
              <a:spcAft>
                <a:spcPts val="0"/>
              </a:spcAft>
              <a:buClr>
                <a:srgbClr val="E38526"/>
              </a:buClr>
              <a:buFont typeface="Wingdings" panose="05000000000000000000" pitchFamily="2" charset="2"/>
              <a:buChar char="v"/>
              <a:defRPr sz="18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en-US" altLang="zh-CN" dirty="0" smtClean="0"/>
              <a:t>Click here to edit bullet points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Fourth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4844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8" descr="The star in the ESE logo.">
            <a:extLst>
              <a:ext uri="{FF2B5EF4-FFF2-40B4-BE49-F238E27FC236}">
                <a16:creationId xmlns:a16="http://schemas.microsoft.com/office/drawing/2014/main" id="{234F7B3A-2AAD-4113-B4B3-FCD9CEE213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238317">
            <a:off x="10844110" y="6132352"/>
            <a:ext cx="756578" cy="778194"/>
          </a:xfrm>
          <a:prstGeom prst="rect">
            <a:avLst/>
          </a:prstGeom>
        </p:spPr>
      </p:pic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1BACC49-F766-444F-90DC-64E004B0AB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346882"/>
            <a:ext cx="6172200" cy="451416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 smtClean="0"/>
              <a:t>Click icon to add picture</a:t>
            </a:r>
            <a:endParaRPr lang="zh-CN" altLang="en-US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737304"/>
            <a:ext cx="3932237" cy="313168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789AAC3-A063-423A-AB89-4EC9283B8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矩形 6" descr="Colored background box.">
            <a:extLst>
              <a:ext uri="{FF2B5EF4-FFF2-40B4-BE49-F238E27FC236}">
                <a16:creationId xmlns:a16="http://schemas.microsoft.com/office/drawing/2014/main" id="{A875BDB0-8CE9-4FCF-818B-C21A2BF5A21B}"/>
              </a:ext>
            </a:extLst>
          </p:cNvPr>
          <p:cNvSpPr/>
          <p:nvPr userDrawn="1"/>
        </p:nvSpPr>
        <p:spPr>
          <a:xfrm>
            <a:off x="0" y="212726"/>
            <a:ext cx="250371" cy="832304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 descr="Colored background box.">
            <a:extLst>
              <a:ext uri="{FF2B5EF4-FFF2-40B4-BE49-F238E27FC236}">
                <a16:creationId xmlns:a16="http://schemas.microsoft.com/office/drawing/2014/main" id="{5DF00629-F578-459E-B808-C056CC098EE1}"/>
              </a:ext>
            </a:extLst>
          </p:cNvPr>
          <p:cNvSpPr/>
          <p:nvPr userDrawn="1"/>
        </p:nvSpPr>
        <p:spPr>
          <a:xfrm>
            <a:off x="435429" y="212727"/>
            <a:ext cx="11756571" cy="832304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567743" y="357819"/>
            <a:ext cx="11370972" cy="552324"/>
          </a:xfrm>
        </p:spPr>
        <p:txBody>
          <a:bodyPr>
            <a:noAutofit/>
          </a:bodyPr>
          <a:lstStyle>
            <a:lvl1pPr>
              <a:defRPr lang="en-US" sz="3000" kern="1200" baseline="0" dirty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2" name="文本占位符 3">
            <a:extLst>
              <a:ext uri="{FF2B5EF4-FFF2-40B4-BE49-F238E27FC236}">
                <a16:creationId xmlns:a16="http://schemas.microsoft.com/office/drawing/2014/main" id="{53551CA8-3893-4798-AD18-62C5C646C8C2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839788" y="1346883"/>
            <a:ext cx="3932237" cy="1255534"/>
          </a:xfrm>
        </p:spPr>
        <p:txBody>
          <a:bodyPr>
            <a:noAutofit/>
          </a:bodyPr>
          <a:lstStyle>
            <a:lvl1pPr marL="0" indent="0">
              <a:buNone/>
              <a:defRPr sz="2800" b="1" baseline="0">
                <a:solidFill>
                  <a:schemeClr val="accent1">
                    <a:lumMod val="5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 dirty="0" smtClean="0"/>
              <a:t>Click here to edit subtitle</a:t>
            </a:r>
            <a:endParaRPr lang="zh-CN" altLang="en-US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50371" y="6352143"/>
            <a:ext cx="7713372" cy="369332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Massachusetts Department of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Elementary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and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Secondary</a:t>
            </a:r>
            <a:r>
              <a:rPr lang="en-US" baseline="0" dirty="0" smtClean="0">
                <a:latin typeface="Segoe"/>
              </a:rPr>
              <a:t> </a:t>
            </a:r>
            <a:r>
              <a:rPr lang="en-US" sz="1200" kern="1200" dirty="0" smtClean="0">
                <a:solidFill>
                  <a:schemeClr val="tx1">
                    <a:tint val="75000"/>
                  </a:schemeClr>
                </a:solidFill>
                <a:latin typeface="Segoe"/>
                <a:ea typeface="+mn-ea"/>
                <a:cs typeface="+mn-cs"/>
              </a:rPr>
              <a:t>Education</a:t>
            </a:r>
            <a:endParaRPr lang="en-US" sz="1200" kern="1200" dirty="0">
              <a:solidFill>
                <a:schemeClr val="tx1">
                  <a:tint val="75000"/>
                </a:schemeClr>
              </a:solidFill>
              <a:latin typeface="Segoe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0273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0701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713B8FF0-B949-418A-B884-7856ED3FF0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altLang="zh-CN" dirty="0" smtClean="0"/>
              <a:t>Click here to edit master title</a:t>
            </a:r>
            <a:endParaRPr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D3B3FFB-82AC-4EC9-A398-722C2D7E76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altLang="zh-CN" dirty="0" smtClean="0"/>
              <a:t>Click here to edit text</a:t>
            </a:r>
            <a:endParaRPr lang="zh-CN" altLang="en-US" dirty="0"/>
          </a:p>
          <a:p>
            <a:pPr lvl="1"/>
            <a:r>
              <a:rPr lang="en-US" altLang="zh-CN" dirty="0" smtClean="0"/>
              <a:t>Second level</a:t>
            </a:r>
            <a:endParaRPr lang="zh-CN" altLang="en-US" dirty="0"/>
          </a:p>
          <a:p>
            <a:pPr lvl="2"/>
            <a:r>
              <a:rPr lang="en-US" altLang="zh-CN" dirty="0" smtClean="0"/>
              <a:t>Third level</a:t>
            </a:r>
            <a:endParaRPr lang="zh-CN" altLang="en-US" dirty="0"/>
          </a:p>
          <a:p>
            <a:pPr lvl="3"/>
            <a:r>
              <a:rPr lang="en-US" altLang="zh-CN" dirty="0" smtClean="0"/>
              <a:t>Forth level</a:t>
            </a:r>
            <a:endParaRPr lang="zh-CN" altLang="en-US" dirty="0"/>
          </a:p>
          <a:p>
            <a:pPr lvl="4"/>
            <a:r>
              <a:rPr lang="en-US" altLang="zh-CN" dirty="0" smtClean="0"/>
              <a:t>Fifth level</a:t>
            </a:r>
            <a:endParaRPr lang="zh-CN" altLang="en-US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977E61-00A2-43A0-9328-9D066838A9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68EC-92F0-4572-9577-023BA49E05D2}" type="datetime1">
              <a:rPr lang="en-US" altLang="zh-CN" smtClean="0"/>
              <a:pPr/>
              <a:t>1/17/2019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850DC4-B6F4-4C90-A6C9-8DF7DE7F5E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65AC83-998D-49FC-8885-4FB383A937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7229C-EC7B-4063-A33B-28A5E87E32E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841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5" r:id="rId3"/>
    <p:sldLayoutId id="2147483661" r:id="rId4"/>
    <p:sldLayoutId id="2147483660" r:id="rId5"/>
    <p:sldLayoutId id="2147483664" r:id="rId6"/>
    <p:sldLayoutId id="2147483652" r:id="rId7"/>
    <p:sldLayoutId id="2147483657" r:id="rId8"/>
    <p:sldLayoutId id="2147483654" r:id="rId9"/>
    <p:sldLayoutId id="2147483663" r:id="rId10"/>
    <p:sldLayoutId id="2147483662" r:id="rId11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Segoe UI Semibold" panose="020B0702040204020203" pitchFamily="34" charset="0"/>
          <a:ea typeface="+mj-ea"/>
          <a:cs typeface="Segoe UI Semibold" panose="020B07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E38526"/>
        </a:buClr>
        <a:buFont typeface="Arial" panose="020B0604020202020204" pitchFamily="34" charset="0"/>
        <a:buChar char="•"/>
        <a:defRPr sz="3200" kern="1200" baseline="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1pPr>
      <a:lvl2pPr marL="7366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Courier New" panose="02070309020205020404" pitchFamily="49" charset="0"/>
        <a:buChar char="o"/>
        <a:defRPr sz="28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§"/>
        <a:defRPr sz="24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3pPr>
      <a:lvl4pPr marL="1651000" indent="-279400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Ø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4pPr>
      <a:lvl5pPr marL="2116138" indent="-287338" algn="l" defTabSz="914400" rtl="0" eaLnBrk="1" latinLnBrk="0" hangingPunct="1">
        <a:lnSpc>
          <a:spcPct val="90000"/>
        </a:lnSpc>
        <a:spcBef>
          <a:spcPts val="500"/>
        </a:spcBef>
        <a:buClr>
          <a:srgbClr val="E38526"/>
        </a:buClr>
        <a:buFont typeface="Wingdings" panose="05000000000000000000" pitchFamily="2" charset="2"/>
        <a:buChar char="v"/>
        <a:defRPr sz="2000" kern="1200">
          <a:solidFill>
            <a:schemeClr val="accent1">
              <a:lumMod val="50000"/>
            </a:schemeClr>
          </a:solidFill>
          <a:latin typeface="Segoe UI" panose="020B0502040204020203" pitchFamily="34" charset="0"/>
          <a:ea typeface="+mn-ea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6654" y="1958195"/>
            <a:ext cx="6678954" cy="2450031"/>
          </a:xfrm>
        </p:spPr>
        <p:txBody>
          <a:bodyPr/>
          <a:lstStyle/>
          <a:p>
            <a:r>
              <a:rPr lang="en-US" sz="3600" dirty="0" smtClean="0"/>
              <a:t>Automated Test Scoring for MCAS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1400" dirty="0"/>
              <a:t/>
            </a:r>
            <a:br>
              <a:rPr lang="en-US" sz="1400" dirty="0"/>
            </a:br>
            <a:r>
              <a:rPr lang="en-US" sz="2400" dirty="0" smtClean="0"/>
              <a:t>Special Meeting of the Board of Elementary and Secondary Education</a:t>
            </a:r>
            <a:br>
              <a:rPr lang="en-US" sz="2400" dirty="0" smtClean="0"/>
            </a:br>
            <a:r>
              <a:rPr lang="en-US" sz="2400" dirty="0" smtClean="0"/>
              <a:t>January 14, 2019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17389" y="4565311"/>
            <a:ext cx="6659592" cy="8262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zh-CN" sz="2200" dirty="0" smtClean="0">
                <a:solidFill>
                  <a:schemeClr val="tx1">
                    <a:lumMod val="50000"/>
                  </a:schemeClr>
                </a:solidFill>
              </a:rPr>
              <a:t>Deputy Commissioner Jeff Wulfson</a:t>
            </a:r>
            <a:br>
              <a:rPr lang="en-US" altLang="zh-CN" sz="2200" dirty="0" smtClean="0">
                <a:solidFill>
                  <a:schemeClr val="tx1">
                    <a:lumMod val="50000"/>
                  </a:schemeClr>
                </a:solidFill>
              </a:rPr>
            </a:br>
            <a:r>
              <a:rPr lang="en-US" altLang="zh-CN" sz="2200" dirty="0" smtClean="0">
                <a:solidFill>
                  <a:schemeClr val="tx1">
                    <a:lumMod val="50000"/>
                  </a:schemeClr>
                </a:solidFill>
              </a:rPr>
              <a:t>Associate Commissioner Michol Stapel </a:t>
            </a:r>
            <a:r>
              <a:rPr lang="en-US" altLang="zh-CN" dirty="0">
                <a:solidFill>
                  <a:schemeClr val="tx1">
                    <a:lumMod val="50000"/>
                  </a:schemeClr>
                </a:solidFill>
              </a:rPr>
              <a:t/>
            </a:r>
            <a:br>
              <a:rPr lang="en-US" altLang="zh-CN" dirty="0">
                <a:solidFill>
                  <a:schemeClr val="tx1">
                    <a:lumMod val="50000"/>
                  </a:schemeClr>
                </a:solidFill>
              </a:rPr>
            </a:br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en-US" altLang="zh-CN" dirty="0" smtClean="0">
              <a:solidFill>
                <a:schemeClr val="tx1">
                  <a:lumMod val="50000"/>
                </a:schemeClr>
              </a:solidFill>
            </a:endParaRPr>
          </a:p>
          <a:p>
            <a:endParaRPr lang="zh-CN" altLang="en-US" dirty="0" smtClean="0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30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Georgia"/>
              </a:rPr>
              <a:t>Pilot Research on One MCAS Grade 5 ELA Essay from 2017</a:t>
            </a:r>
            <a:endParaRPr lang="en-US" dirty="0">
              <a:latin typeface="+mj-lt"/>
              <a:cs typeface="Georgia"/>
            </a:endParaRPr>
          </a:p>
        </p:txBody>
      </p:sp>
      <p:graphicFrame>
        <p:nvGraphicFramePr>
          <p:cNvPr id="10" name="Table 9" descr="Idea Development &#10;&#10;Scorer 1: Scorer 2:&#10;N: 2,468&#10;Mean agreement rates (Exact): 70.6%&#10;Mean agreement rates (Adjacent): 99.6%&#10;&#10;Scorer 1: Automated engine&#10;N: 23,457&#10;Mean agreement rates (Exact): 71.7%&#10;Mean agreement rates (Adjacent): 99.3%&#10;&#10;Expert score: Automated engine&#10;N: 1,982&#10;Mean agreement rates (Exact): 81.5%&#10;Mean agreement rates (Adjacent): 99.8%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0298224"/>
              </p:ext>
            </p:extLst>
          </p:nvPr>
        </p:nvGraphicFramePr>
        <p:xfrm>
          <a:off x="848413" y="1214481"/>
          <a:ext cx="8435287" cy="240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66">
                  <a:extLst>
                    <a:ext uri="{9D8B030D-6E8A-4147-A177-3AD203B41FA5}">
                      <a16:colId xmlns:a16="http://schemas.microsoft.com/office/drawing/2014/main" val="1586473001"/>
                    </a:ext>
                  </a:extLst>
                </a:gridCol>
                <a:gridCol w="2259556">
                  <a:extLst>
                    <a:ext uri="{9D8B030D-6E8A-4147-A177-3AD203B41FA5}">
                      <a16:colId xmlns:a16="http://schemas.microsoft.com/office/drawing/2014/main" val="22789853"/>
                    </a:ext>
                  </a:extLst>
                </a:gridCol>
                <a:gridCol w="1146665">
                  <a:extLst>
                    <a:ext uri="{9D8B030D-6E8A-4147-A177-3AD203B41FA5}">
                      <a16:colId xmlns:a16="http://schemas.microsoft.com/office/drawing/2014/main" val="9742812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51640233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717229099"/>
                    </a:ext>
                  </a:extLst>
                </a:gridCol>
              </a:tblGrid>
              <a:tr h="452288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 Development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agreement rates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65996"/>
                  </a:ext>
                </a:extLst>
              </a:tr>
              <a:tr h="3453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Adjacent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90066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2,468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99.6%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013511"/>
                  </a:ext>
                </a:extLst>
              </a:tr>
              <a:tr h="556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23,457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71.7%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99.3%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0418720"/>
                  </a:ext>
                </a:extLst>
              </a:tr>
              <a:tr h="55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1,982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81.5%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283997"/>
                  </a:ext>
                </a:extLst>
              </a:tr>
            </a:tbl>
          </a:graphicData>
        </a:graphic>
      </p:graphicFrame>
      <p:graphicFrame>
        <p:nvGraphicFramePr>
          <p:cNvPr id="11" name="Table 10" descr="Idea Development &#10;Exact agreement by score point 0: &#10;Exact agreement by score point 1: &#10;Exact agreement by score point 2: &#10;Exact agreement by score point 3: &#10;Exact agreement by score point 4: &#10;&#10;Scorer 1: Scorer 2&#10;Exact agreement by score point 0: 55.9%&#10;Exact agreement by score point 1: 75.7%&#10;Exact agreement by score point 2: 71.6%&#10;Exact agreement by score point 3: 65.5%&#10;Exact agreement by score point 4: 31.8%&#10;&#10;Scorer 1: Automated engine&#10;Exact agreement by score point 0: 55.5%&#10;Exact agreement by score point 1: 74.1%&#10;Exact agreement by score point 2: 77.2%&#10;Exact agreement by score point 3: 58.7%&#10;Exact agreement by score point 4: 50.7%&#10;&#10;Expert score: Automated engine&#10;Exact agreement by score point 0: 71.8%&#10;Exact agreement by score point 1: 84.4%&#10;Exact agreement by score point 2: 87.8&#10;Exact agreement by score point 3: 65.8%&#10;Exact agreement by score point 4: 50.0%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9331505"/>
              </p:ext>
            </p:extLst>
          </p:nvPr>
        </p:nvGraphicFramePr>
        <p:xfrm>
          <a:off x="848413" y="3864273"/>
          <a:ext cx="8474696" cy="249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15">
                  <a:extLst>
                    <a:ext uri="{9D8B030D-6E8A-4147-A177-3AD203B41FA5}">
                      <a16:colId xmlns:a16="http://schemas.microsoft.com/office/drawing/2014/main" val="665793488"/>
                    </a:ext>
                  </a:extLst>
                </a:gridCol>
                <a:gridCol w="2243579">
                  <a:extLst>
                    <a:ext uri="{9D8B030D-6E8A-4147-A177-3AD203B41FA5}">
                      <a16:colId xmlns:a16="http://schemas.microsoft.com/office/drawing/2014/main" val="399309337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25446051"/>
                    </a:ext>
                  </a:extLst>
                </a:gridCol>
                <a:gridCol w="1027522">
                  <a:extLst>
                    <a:ext uri="{9D8B030D-6E8A-4147-A177-3AD203B41FA5}">
                      <a16:colId xmlns:a16="http://schemas.microsoft.com/office/drawing/2014/main" val="2443909942"/>
                    </a:ext>
                  </a:extLst>
                </a:gridCol>
                <a:gridCol w="954543">
                  <a:extLst>
                    <a:ext uri="{9D8B030D-6E8A-4147-A177-3AD203B41FA5}">
                      <a16:colId xmlns:a16="http://schemas.microsoft.com/office/drawing/2014/main" val="2820713781"/>
                    </a:ext>
                  </a:extLst>
                </a:gridCol>
                <a:gridCol w="941874">
                  <a:extLst>
                    <a:ext uri="{9D8B030D-6E8A-4147-A177-3AD203B41FA5}">
                      <a16:colId xmlns:a16="http://schemas.microsoft.com/office/drawing/2014/main" val="2724852857"/>
                    </a:ext>
                  </a:extLst>
                </a:gridCol>
                <a:gridCol w="875063">
                  <a:extLst>
                    <a:ext uri="{9D8B030D-6E8A-4147-A177-3AD203B41FA5}">
                      <a16:colId xmlns:a16="http://schemas.microsoft.com/office/drawing/2014/main" val="2070993707"/>
                    </a:ext>
                  </a:extLst>
                </a:gridCol>
              </a:tblGrid>
              <a:tr h="499735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 agreement by score point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81434"/>
                  </a:ext>
                </a:extLst>
              </a:tr>
              <a:tr h="30616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966213"/>
                  </a:ext>
                </a:extLst>
              </a:tr>
              <a:tr h="571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 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55.9%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75.7%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71.6%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65.5%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31.8%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696210"/>
                  </a:ext>
                </a:extLst>
              </a:tr>
              <a:tr h="547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55.5%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74.1%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77.2%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58.7%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50.7%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626121"/>
                  </a:ext>
                </a:extLst>
              </a:tr>
              <a:tr h="547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71.8%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84.4%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87.8%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65.8%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50.0%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7542732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10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1490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Georgia"/>
              </a:rPr>
              <a:t>Pilot Research on One MCAS Grade 5 ELA Essay from 2017</a:t>
            </a:r>
            <a:endParaRPr lang="en-US" dirty="0">
              <a:latin typeface="+mj-lt"/>
              <a:cs typeface="Georgia"/>
            </a:endParaRPr>
          </a:p>
        </p:txBody>
      </p:sp>
      <p:graphicFrame>
        <p:nvGraphicFramePr>
          <p:cNvPr id="10" name="Table 9" descr="Conventions  N Mean agreement rates&#10;  Exact Adjacent&#10;Scorer 1 Scorer 2 2,478 68.6% 99.4%&#10;Scorer 1 Automated engine 23,470 72.1% 99.4%&#10;Expert score Automated engine 1,993 82.1% 99.8%&#10;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4656777"/>
              </p:ext>
            </p:extLst>
          </p:nvPr>
        </p:nvGraphicFramePr>
        <p:xfrm>
          <a:off x="848413" y="1281128"/>
          <a:ext cx="7733613" cy="22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66">
                  <a:extLst>
                    <a:ext uri="{9D8B030D-6E8A-4147-A177-3AD203B41FA5}">
                      <a16:colId xmlns:a16="http://schemas.microsoft.com/office/drawing/2014/main" val="1586473001"/>
                    </a:ext>
                  </a:extLst>
                </a:gridCol>
                <a:gridCol w="2364821">
                  <a:extLst>
                    <a:ext uri="{9D8B030D-6E8A-4147-A177-3AD203B41FA5}">
                      <a16:colId xmlns:a16="http://schemas.microsoft.com/office/drawing/2014/main" val="227898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74281268"/>
                    </a:ext>
                  </a:extLst>
                </a:gridCol>
                <a:gridCol w="1343168">
                  <a:extLst>
                    <a:ext uri="{9D8B030D-6E8A-4147-A177-3AD203B41FA5}">
                      <a16:colId xmlns:a16="http://schemas.microsoft.com/office/drawing/2014/main" val="1051640233"/>
                    </a:ext>
                  </a:extLst>
                </a:gridCol>
                <a:gridCol w="1600058">
                  <a:extLst>
                    <a:ext uri="{9D8B030D-6E8A-4147-A177-3AD203B41FA5}">
                      <a16:colId xmlns:a16="http://schemas.microsoft.com/office/drawing/2014/main" val="2717229099"/>
                    </a:ext>
                  </a:extLst>
                </a:gridCol>
              </a:tblGrid>
              <a:tr h="452288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Conventions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agreement rates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65996"/>
                  </a:ext>
                </a:extLst>
              </a:tr>
              <a:tr h="3453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Adjacent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90066"/>
                  </a:ext>
                </a:extLst>
              </a:tr>
              <a:tr h="437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2,478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68.6%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99.4%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013511"/>
                  </a:ext>
                </a:extLst>
              </a:tr>
              <a:tr h="48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23,470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72.1%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99.4%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0418720"/>
                  </a:ext>
                </a:extLst>
              </a:tr>
              <a:tr h="55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1,993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82.1%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51641717"/>
                  </a:ext>
                </a:extLst>
              </a:tr>
            </a:tbl>
          </a:graphicData>
        </a:graphic>
      </p:graphicFrame>
      <p:graphicFrame>
        <p:nvGraphicFramePr>
          <p:cNvPr id="11" name="Table 10" descr="Conventions Exact agreement by score point&#10; 0 1 2 3&#10;Scorer 1 Scorer 2  60.4% 63.4% 72.1% 70.7%&#10;Scorer 1 Automated engine 68.8% 63.2% 76.4% 73.8%&#10;Expert score Automated engine 82.6% 76.1% 85.9% 81.8%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753546"/>
              </p:ext>
            </p:extLst>
          </p:nvPr>
        </p:nvGraphicFramePr>
        <p:xfrm>
          <a:off x="852341" y="3865590"/>
          <a:ext cx="7762187" cy="245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15">
                  <a:extLst>
                    <a:ext uri="{9D8B030D-6E8A-4147-A177-3AD203B41FA5}">
                      <a16:colId xmlns:a16="http://schemas.microsoft.com/office/drawing/2014/main" val="665793488"/>
                    </a:ext>
                  </a:extLst>
                </a:gridCol>
                <a:gridCol w="2332872">
                  <a:extLst>
                    <a:ext uri="{9D8B030D-6E8A-4147-A177-3AD203B41FA5}">
                      <a16:colId xmlns:a16="http://schemas.microsoft.com/office/drawing/2014/main" val="399309337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254460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390994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82071378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724852857"/>
                    </a:ext>
                  </a:extLst>
                </a:gridCol>
              </a:tblGrid>
              <a:tr h="499735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 agreement by score point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81434"/>
                  </a:ext>
                </a:extLst>
              </a:tr>
              <a:tr h="4151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966213"/>
                  </a:ext>
                </a:extLst>
              </a:tr>
              <a:tr h="498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 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60.4%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63.4%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72.1%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70.7%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47696210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68.8%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63.2%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76.4%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73.8%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2626121"/>
                  </a:ext>
                </a:extLst>
              </a:tr>
              <a:tr h="537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82.6%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76.1%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85.9%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81.8%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30419136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0955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137717"/>
            <a:ext cx="11370972" cy="504974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 smtClean="0">
                <a:latin typeface="+mn-lt"/>
              </a:rPr>
              <a:t>Scope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+mn-lt"/>
              </a:rPr>
              <a:t>Selected one </a:t>
            </a:r>
            <a:r>
              <a:rPr lang="en-US" altLang="en-US" sz="2400" dirty="0">
                <a:latin typeface="+mn-lt"/>
              </a:rPr>
              <a:t>operational </a:t>
            </a:r>
            <a:r>
              <a:rPr lang="en-US" altLang="en-US" sz="2400" dirty="0" smtClean="0">
                <a:latin typeface="+mn-lt"/>
              </a:rPr>
              <a:t>essay prompt </a:t>
            </a:r>
            <a:r>
              <a:rPr lang="en-US" altLang="en-US" sz="2400" dirty="0">
                <a:latin typeface="+mn-lt"/>
              </a:rPr>
              <a:t>from each grade (3-8</a:t>
            </a:r>
            <a:r>
              <a:rPr lang="en-US" altLang="en-US" sz="2400" dirty="0" smtClean="0">
                <a:latin typeface="+mn-lt"/>
              </a:rPr>
              <a:t>), </a:t>
            </a:r>
            <a:r>
              <a:rPr lang="en-US" altLang="en-US" sz="2400" dirty="0">
                <a:latin typeface="+mn-lt"/>
              </a:rPr>
              <a:t>as well as one short answer from grade 4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+mn-lt"/>
              </a:rPr>
              <a:t>Rescored </a:t>
            </a:r>
            <a:r>
              <a:rPr lang="en-US" altLang="en-US" sz="2400" dirty="0" smtClean="0"/>
              <a:t>≈</a:t>
            </a:r>
            <a:r>
              <a:rPr lang="en-US" altLang="en-US" sz="2400" dirty="0" smtClean="0">
                <a:latin typeface="+mn-lt"/>
              </a:rPr>
              <a:t>400,000 </a:t>
            </a:r>
            <a:r>
              <a:rPr lang="en-US" altLang="en-US" sz="2400" dirty="0">
                <a:latin typeface="+mn-lt"/>
              </a:rPr>
              <a:t>student </a:t>
            </a:r>
            <a:r>
              <a:rPr lang="en-US" altLang="en-US" sz="2400" dirty="0" smtClean="0">
                <a:latin typeface="+mn-lt"/>
              </a:rPr>
              <a:t>responses to those prompts using the automated engine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b="1" dirty="0" smtClean="0">
                <a:latin typeface="+mn-lt"/>
              </a:rPr>
              <a:t>Training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+mn-lt"/>
              </a:rPr>
              <a:t>Calibrated engine using </a:t>
            </a:r>
            <a:r>
              <a:rPr lang="en-US" altLang="en-US" sz="2400" dirty="0" smtClean="0"/>
              <a:t>≈6</a:t>
            </a:r>
            <a:r>
              <a:rPr lang="en-US" altLang="en-US" sz="2400" dirty="0" smtClean="0">
                <a:latin typeface="+mn-lt"/>
              </a:rPr>
              <a:t>,000 responses from each prompt scored by human scorers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+mn-lt"/>
              </a:rPr>
              <a:t>Training papers were randomly </a:t>
            </a:r>
            <a:r>
              <a:rPr lang="en-US" altLang="en-US" sz="2400" dirty="0">
                <a:latin typeface="+mn-lt"/>
              </a:rPr>
              <a:t>selected, </a:t>
            </a:r>
            <a:r>
              <a:rPr lang="en-US" altLang="en-US" sz="2400" dirty="0" smtClean="0">
                <a:latin typeface="+mn-lt"/>
              </a:rPr>
              <a:t>with oversampling at low </a:t>
            </a:r>
            <a:r>
              <a:rPr lang="en-US" altLang="en-US" sz="2400" dirty="0">
                <a:latin typeface="+mn-lt"/>
              </a:rPr>
              <a:t>frequency score </a:t>
            </a:r>
            <a:r>
              <a:rPr lang="en-US" altLang="en-US" sz="2400" dirty="0" smtClean="0">
                <a:latin typeface="+mn-lt"/>
              </a:rPr>
              <a:t>points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en-US" sz="2400" dirty="0" smtClean="0">
                <a:latin typeface="+mn-lt"/>
              </a:rPr>
              <a:t>Where available, the engine was trained using the best available human score (e.g., read-behind or resolution scores)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F27229C-EC7B-4063-A33B-28A5E87E32ED}" type="slidenum">
              <a:rPr kumimoji="0" lang="zh-CN" altLang="en-US" b="0" i="0" u="none" strike="noStrike" kern="1200" cap="none" spc="0" normalizeH="0" baseline="0" noProof="0" smtClean="0">
                <a:ln>
                  <a:noFill/>
                </a:ln>
                <a:solidFill>
                  <a:srgbClr val="203B6A"/>
                </a:solidFill>
                <a:effectLst/>
                <a:uLnTx/>
                <a:uFillTx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rgbClr val="203B6A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2018 Study of Automated Essay Scoring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465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4791"/>
            <a:ext cx="11370972" cy="679905"/>
          </a:xfrm>
        </p:spPr>
        <p:txBody>
          <a:bodyPr/>
          <a:lstStyle/>
          <a:p>
            <a:r>
              <a:rPr lang="en-US" dirty="0"/>
              <a:t>2018 Study of Automated Essay </a:t>
            </a:r>
            <a:r>
              <a:rPr lang="en-US" dirty="0" smtClean="0"/>
              <a:t>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b="1" dirty="0" smtClean="0">
                <a:solidFill>
                  <a:srgbClr val="101D35"/>
                </a:solidFill>
              </a:rPr>
              <a:t>Overall Results</a:t>
            </a:r>
            <a:r>
              <a:rPr lang="en-US" altLang="en-US" dirty="0" smtClean="0">
                <a:solidFill>
                  <a:schemeClr val="tx1"/>
                </a:solidFill>
              </a:rPr>
              <a:t> </a:t>
            </a:r>
            <a:endParaRPr lang="en-US" altLang="en-US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solidFill>
                  <a:srgbClr val="101D35"/>
                </a:solidFill>
              </a:rPr>
              <a:t>The </a:t>
            </a:r>
            <a:r>
              <a:rPr lang="en-US" dirty="0" smtClean="0">
                <a:solidFill>
                  <a:srgbClr val="101D35"/>
                </a:solidFill>
              </a:rPr>
              <a:t>scores assigned by the automated engine compared </a:t>
            </a:r>
            <a:r>
              <a:rPr lang="en-US" dirty="0">
                <a:solidFill>
                  <a:srgbClr val="101D35"/>
                </a:solidFill>
              </a:rPr>
              <a:t>favorably to the human </a:t>
            </a:r>
            <a:r>
              <a:rPr lang="en-US" dirty="0" smtClean="0">
                <a:solidFill>
                  <a:srgbClr val="101D35"/>
                </a:solidFill>
              </a:rPr>
              <a:t>scorers, across dozens of metrics</a:t>
            </a:r>
            <a:endParaRPr lang="en-US" dirty="0">
              <a:solidFill>
                <a:srgbClr val="101D35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101D35"/>
                </a:solidFill>
              </a:rPr>
              <a:t>In particular, the scores assigned by the automated engine tended to show high rates of agreement with scores assigned by expert scorers</a:t>
            </a:r>
            <a:endParaRPr lang="en-US" altLang="en-US" sz="3200" dirty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8017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Georgia"/>
              </a:rPr>
              <a:t>MCAS Grade 8 ELA Essay from 2018</a:t>
            </a:r>
            <a:endParaRPr lang="en-US" dirty="0">
              <a:latin typeface="+mj-lt"/>
              <a:cs typeface="Georgia"/>
            </a:endParaRPr>
          </a:p>
        </p:txBody>
      </p:sp>
      <p:graphicFrame>
        <p:nvGraphicFramePr>
          <p:cNvPr id="10" name="Table 9" descr="Idea Development: Scorer 1, Scorer 2&#10;N: 6,553&#10;Mean agreement rates (Exact):64.4%&#10;Mean agreement rates (Adjacent):99.5%&#10;&#10;Idea Development: Scorer 1, Automated engine&#10;N: 72,958&#10;Mean agreement rates (Exact):60.3%&#10;Mean agreement rates (Adjacent):96.9%&#10;&#10;Idea Development: Expert Score, Automated engine&#10;N: 4,552&#10;Mean agreement rates (Exact):65.6%&#10;Mean agreement rates (Adjacent):97.8%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618647"/>
              </p:ext>
            </p:extLst>
          </p:nvPr>
        </p:nvGraphicFramePr>
        <p:xfrm>
          <a:off x="848413" y="1214481"/>
          <a:ext cx="8435287" cy="2404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0008">
                  <a:extLst>
                    <a:ext uri="{9D8B030D-6E8A-4147-A177-3AD203B41FA5}">
                      <a16:colId xmlns:a16="http://schemas.microsoft.com/office/drawing/2014/main" val="1586473001"/>
                    </a:ext>
                  </a:extLst>
                </a:gridCol>
                <a:gridCol w="2290714">
                  <a:extLst>
                    <a:ext uri="{9D8B030D-6E8A-4147-A177-3AD203B41FA5}">
                      <a16:colId xmlns:a16="http://schemas.microsoft.com/office/drawing/2014/main" val="22789853"/>
                    </a:ext>
                  </a:extLst>
                </a:gridCol>
                <a:gridCol w="1146665">
                  <a:extLst>
                    <a:ext uri="{9D8B030D-6E8A-4147-A177-3AD203B41FA5}">
                      <a16:colId xmlns:a16="http://schemas.microsoft.com/office/drawing/2014/main" val="97428126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1051640233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717229099"/>
                    </a:ext>
                  </a:extLst>
                </a:gridCol>
              </a:tblGrid>
              <a:tr h="452288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 Development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agreement rates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65996"/>
                  </a:ext>
                </a:extLst>
              </a:tr>
              <a:tr h="3453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Adjacent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90066"/>
                  </a:ext>
                </a:extLst>
              </a:tr>
              <a:tr h="4938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6,553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64.4%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99.5%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55013511"/>
                  </a:ext>
                </a:extLst>
              </a:tr>
              <a:tr h="55618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72,958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60.3%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96.9%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80418720"/>
                  </a:ext>
                </a:extLst>
              </a:tr>
              <a:tr h="55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4,552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65.6%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97.8%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26283997"/>
                  </a:ext>
                </a:extLst>
              </a:tr>
            </a:tbl>
          </a:graphicData>
        </a:graphic>
      </p:graphicFrame>
      <p:graphicFrame>
        <p:nvGraphicFramePr>
          <p:cNvPr id="11" name="Table 10" descr="Scorer 1, Scorer 2&#10;Exact agreement by 0 score point: 78.4%&#10;Exact agreement by 1 score point: 64.0%&#10;Exact agreement by 2 score points: 64.7%&#10;Exact agreement by 3 score points: 63.4%&#10;Exact agreement by 4 score points: 52.1%&#10;Exact agreement by 5 score points: 20.5%&#10;&#10;Scorer 1, Automated engine&#10;Exact agreement by 0 score point: 62.5%&#10;Exact agreement by 1 score point: 57.3%&#10;Exact agreement by 2 score points: 66.4%&#10;Exact agreement by 3 score points: 61.4%&#10;Exact agreement by 4 score points: 41.5%&#10;Exact agreement by 5 score points: 56.0%&#10;&#10;Expert Score, Automated engine&#10;Exact agreement by 0 score point: 70.5%&#10;Exact agreement by 1 score point: 61.0%&#10;Exact agreement by 2 score points: 71.3%&#10;Exact agreement by 3 score points: 66.6%&#10;Exact agreement by 4 score points: 46.9%&#10;Exact agreement by 5 score points: 68.4%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4574250"/>
              </p:ext>
            </p:extLst>
          </p:nvPr>
        </p:nvGraphicFramePr>
        <p:xfrm>
          <a:off x="848413" y="3864273"/>
          <a:ext cx="8430388" cy="24920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5422">
                  <a:extLst>
                    <a:ext uri="{9D8B030D-6E8A-4147-A177-3AD203B41FA5}">
                      <a16:colId xmlns:a16="http://schemas.microsoft.com/office/drawing/2014/main" val="665793488"/>
                    </a:ext>
                  </a:extLst>
                </a:gridCol>
                <a:gridCol w="2211526">
                  <a:extLst>
                    <a:ext uri="{9D8B030D-6E8A-4147-A177-3AD203B41FA5}">
                      <a16:colId xmlns:a16="http://schemas.microsoft.com/office/drawing/2014/main" val="3993093373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92544605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443909942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820713781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72485285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2070993707"/>
                    </a:ext>
                  </a:extLst>
                </a:gridCol>
                <a:gridCol w="777240">
                  <a:extLst>
                    <a:ext uri="{9D8B030D-6E8A-4147-A177-3AD203B41FA5}">
                      <a16:colId xmlns:a16="http://schemas.microsoft.com/office/drawing/2014/main" val="652322608"/>
                    </a:ext>
                  </a:extLst>
                </a:gridCol>
              </a:tblGrid>
              <a:tr h="499735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 agreement by score point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95781434"/>
                  </a:ext>
                </a:extLst>
              </a:tr>
              <a:tr h="306164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966213"/>
                  </a:ext>
                </a:extLst>
              </a:tr>
              <a:tr h="5716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 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78.4%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64.0%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64.7%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63.4%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52.1%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20.5%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847696210"/>
                  </a:ext>
                </a:extLst>
              </a:tr>
              <a:tr h="547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62.5%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57.3%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66.4%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41.5%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56.0%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742626121"/>
                  </a:ext>
                </a:extLst>
              </a:tr>
              <a:tr h="54727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70.5%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b-NO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61.0%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71.3%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66.6%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46.9%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68.4%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075427324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14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99276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Georgia"/>
              </a:rPr>
              <a:t>MCAS Grade 8 ELA Essay from 2018</a:t>
            </a:r>
            <a:endParaRPr lang="en-US" dirty="0">
              <a:latin typeface="+mj-lt"/>
              <a:cs typeface="Georgia"/>
            </a:endParaRPr>
          </a:p>
        </p:txBody>
      </p:sp>
      <p:graphicFrame>
        <p:nvGraphicFramePr>
          <p:cNvPr id="10" name="Table 9" descr="Conventions: Scorer 1, Scorer 2&#10;N: 6,725&#10;Mean agreement rates (Exact): 71.3%&#10;Mean agreement rates (Adjacent): 99.7%&#10;&#10;Conventions: Scorer 1, Automated engine&#10;N: 74,939&#10;Mean agreement rates (Exact): 69.6%&#10;Mean agreement rates (Adjacent): 98.7%&#10;&#10;Conventions: Expert score, Automated engine&#10;N: 4,671&#10;Mean agreement rates (Exact): 75.4%&#10;Mean agreement rates (Adjacent): 99.1%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38192"/>
              </p:ext>
            </p:extLst>
          </p:nvPr>
        </p:nvGraphicFramePr>
        <p:xfrm>
          <a:off x="848413" y="1281128"/>
          <a:ext cx="7733613" cy="22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66">
                  <a:extLst>
                    <a:ext uri="{9D8B030D-6E8A-4147-A177-3AD203B41FA5}">
                      <a16:colId xmlns:a16="http://schemas.microsoft.com/office/drawing/2014/main" val="1586473001"/>
                    </a:ext>
                  </a:extLst>
                </a:gridCol>
                <a:gridCol w="2364821">
                  <a:extLst>
                    <a:ext uri="{9D8B030D-6E8A-4147-A177-3AD203B41FA5}">
                      <a16:colId xmlns:a16="http://schemas.microsoft.com/office/drawing/2014/main" val="2278985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974281268"/>
                    </a:ext>
                  </a:extLst>
                </a:gridCol>
                <a:gridCol w="1343168">
                  <a:extLst>
                    <a:ext uri="{9D8B030D-6E8A-4147-A177-3AD203B41FA5}">
                      <a16:colId xmlns:a16="http://schemas.microsoft.com/office/drawing/2014/main" val="1051640233"/>
                    </a:ext>
                  </a:extLst>
                </a:gridCol>
                <a:gridCol w="1600058">
                  <a:extLst>
                    <a:ext uri="{9D8B030D-6E8A-4147-A177-3AD203B41FA5}">
                      <a16:colId xmlns:a16="http://schemas.microsoft.com/office/drawing/2014/main" val="2717229099"/>
                    </a:ext>
                  </a:extLst>
                </a:gridCol>
              </a:tblGrid>
              <a:tr h="452288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Conventions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agreement rates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65996"/>
                  </a:ext>
                </a:extLst>
              </a:tr>
              <a:tr h="3453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Adjacent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90066"/>
                  </a:ext>
                </a:extLst>
              </a:tr>
              <a:tr h="437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6,725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71.3%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99.7%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755013511"/>
                  </a:ext>
                </a:extLst>
              </a:tr>
              <a:tr h="48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i-FI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 74,939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69.6%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98.7%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480418720"/>
                  </a:ext>
                </a:extLst>
              </a:tr>
              <a:tr h="55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s-IS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 4,671 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99.1%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151641717"/>
                  </a:ext>
                </a:extLst>
              </a:tr>
            </a:tbl>
          </a:graphicData>
        </a:graphic>
      </p:graphicFrame>
      <p:graphicFrame>
        <p:nvGraphicFramePr>
          <p:cNvPr id="11" name="Table 10" descr="Conventions: Scorer 1, Scorer 2&#10;Exact agreement by 0 score point: 73.9%&#10;Exact agreement by 1 score point: 65.8%&#10;Exact agreement by 2 score point: 60.1%&#10;Exact agreement by 3 score point: 83.4%&#10;&#10;Conventions: Scorer 1, Automated engine&#10;Exact agreement by 0 score point: 71.4%&#10;Exact agreement by 1 score point: 61.7%&#10;Exact agreement by 2 score point: 59.6%&#10;Exact agreement by 3 score point: 82.9%&#10;&#10;Conventions: Expert score, Automated engine &#10;Exact agreement by 0 score point: 79.2%&#10;Exact agreement by 1 score point: 69.1%&#10;Exact agreement by 2 score point: 66.5%&#10;Exact agreement by 3 score point: 88.2%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0151289"/>
              </p:ext>
            </p:extLst>
          </p:nvPr>
        </p:nvGraphicFramePr>
        <p:xfrm>
          <a:off x="852341" y="3865590"/>
          <a:ext cx="7762187" cy="24503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715">
                  <a:extLst>
                    <a:ext uri="{9D8B030D-6E8A-4147-A177-3AD203B41FA5}">
                      <a16:colId xmlns:a16="http://schemas.microsoft.com/office/drawing/2014/main" val="665793488"/>
                    </a:ext>
                  </a:extLst>
                </a:gridCol>
                <a:gridCol w="2332872">
                  <a:extLst>
                    <a:ext uri="{9D8B030D-6E8A-4147-A177-3AD203B41FA5}">
                      <a16:colId xmlns:a16="http://schemas.microsoft.com/office/drawing/2014/main" val="399309337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925446051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2443909942"/>
                    </a:ext>
                  </a:extLst>
                </a:gridCol>
                <a:gridCol w="927100">
                  <a:extLst>
                    <a:ext uri="{9D8B030D-6E8A-4147-A177-3AD203B41FA5}">
                      <a16:colId xmlns:a16="http://schemas.microsoft.com/office/drawing/2014/main" val="2820713781"/>
                    </a:ext>
                  </a:extLst>
                </a:gridCol>
                <a:gridCol w="977900">
                  <a:extLst>
                    <a:ext uri="{9D8B030D-6E8A-4147-A177-3AD203B41FA5}">
                      <a16:colId xmlns:a16="http://schemas.microsoft.com/office/drawing/2014/main" val="2724852857"/>
                    </a:ext>
                  </a:extLst>
                </a:gridCol>
              </a:tblGrid>
              <a:tr h="499735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 agreement by score point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5781434"/>
                  </a:ext>
                </a:extLst>
              </a:tr>
              <a:tr h="41518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60966213"/>
                  </a:ext>
                </a:extLst>
              </a:tr>
              <a:tr h="49849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 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73.9%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65.8%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800" b="0" i="0" u="none" strike="noStrike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60.1%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83.4%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847696210"/>
                  </a:ext>
                </a:extLst>
              </a:tr>
              <a:tr h="49962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71.4%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61.7%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59.6%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82.9%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742626121"/>
                  </a:ext>
                </a:extLst>
              </a:tr>
              <a:tr h="53732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79.2%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69.1%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66.5%</a:t>
                      </a: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88.2%</a:t>
                      </a: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030419136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15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7506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9080" y="1340266"/>
            <a:ext cx="3419795" cy="3868143"/>
          </a:xfrm>
        </p:spPr>
        <p:txBody>
          <a:bodyPr/>
          <a:lstStyle/>
          <a:p>
            <a:r>
              <a:rPr lang="en-US" sz="2000" dirty="0" smtClean="0"/>
              <a:t>Comparisons were made using 130 different measures of consistency and accuracy. </a:t>
            </a:r>
          </a:p>
          <a:p>
            <a:endParaRPr lang="en-US" sz="2000" dirty="0"/>
          </a:p>
          <a:p>
            <a:r>
              <a:rPr lang="en-US" sz="2000" dirty="0" smtClean="0"/>
              <a:t>The automated engine: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met</a:t>
            </a:r>
            <a:r>
              <a:rPr lang="en-US" sz="2000" dirty="0" smtClean="0"/>
              <a:t> “acceptance criteria” for 128 of those 130 measures</a:t>
            </a:r>
          </a:p>
          <a:p>
            <a:endParaRPr lang="en-US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e</a:t>
            </a:r>
            <a:r>
              <a:rPr lang="en-US" sz="2000" b="1" dirty="0" smtClean="0"/>
              <a:t>xceeded</a:t>
            </a:r>
            <a:r>
              <a:rPr lang="en-US" sz="2000" dirty="0" smtClean="0"/>
              <a:t> human scoring on 99 of those 130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2018 Automated Essay Scoring: Overall Findings</a:t>
            </a:r>
            <a:endParaRPr lang="en-US" sz="3200" dirty="0"/>
          </a:p>
        </p:txBody>
      </p:sp>
      <p:sp>
        <p:nvSpPr>
          <p:cNvPr id="3" name="Rectangle 2" descr="Light Blue Rectangle"/>
          <p:cNvSpPr/>
          <p:nvPr/>
        </p:nvSpPr>
        <p:spPr>
          <a:xfrm>
            <a:off x="4328736" y="5265545"/>
            <a:ext cx="141316" cy="27432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 descr="Green Rectangle"/>
          <p:cNvSpPr/>
          <p:nvPr/>
        </p:nvSpPr>
        <p:spPr>
          <a:xfrm>
            <a:off x="4328736" y="5603478"/>
            <a:ext cx="141316" cy="274320"/>
          </a:xfrm>
          <a:prstGeom prst="rect">
            <a:avLst/>
          </a:prstGeom>
          <a:solidFill>
            <a:srgbClr val="00C459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 descr="Orange Rectangle"/>
          <p:cNvSpPr/>
          <p:nvPr/>
        </p:nvSpPr>
        <p:spPr>
          <a:xfrm>
            <a:off x="4328736" y="5941410"/>
            <a:ext cx="141316" cy="27432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470052" y="5277911"/>
            <a:ext cx="772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exceeded criteria 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4470052" y="5598054"/>
            <a:ext cx="63359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met criteria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4470052" y="5905831"/>
            <a:ext cx="77219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= below criteria</a:t>
            </a:r>
            <a:endParaRPr lang="en-US" sz="1400" dirty="0"/>
          </a:p>
        </p:txBody>
      </p:sp>
      <p:graphicFrame>
        <p:nvGraphicFramePr>
          <p:cNvPr id="12" name="Table 11" descr="Idea Dev.: 3&#10;Auto-Human1: 1 exceeded criteria, 3 met criteria, 1 below criteria&#10;Auto-Backread: 3 exceeded criteria, 2 met criteria&#10;&#10;Idea Dev.: 4&#10;Auto-Human1: 5 exceeded criteria&#10;Auto-Backread: 4 exceeded criteria, 1 met criteria&#10;&#10;Idea Dev.: 5&#10;Auto-Human1: 5 exceeded criteria&#10;Auto-Backread: 2 exceeded criteria, 3 met criteria&#10;&#10;Idea Dev.: 6&#10;Auto-Human1: 2 exceeded criteria, 3 met criteria&#10;Auto-Backread: 5 exceeded criteria&#10;&#10;Idea Dev.: 7&#10;Auto-Human1: 4 exceeded criteria, 1 met criteria&#10;Auto-Backread: 4 exceeded criteria, 1 met criteria&#10;&#10;Idea Dev.: 8&#10;Auto-Human1: 1 exceeded criteria, 4 met criteria&#10;Auto-Backread: 3 exceeded criteria, 2 met criter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860890"/>
              </p:ext>
            </p:extLst>
          </p:nvPr>
        </p:nvGraphicFramePr>
        <p:xfrm>
          <a:off x="4328736" y="1298972"/>
          <a:ext cx="7345680" cy="1407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9987880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42801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12034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13848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64843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072792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78910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23103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60109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7789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35925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061758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95838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42398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15967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903804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6814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96375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177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45387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825464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34329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0546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519790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199551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130574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60109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9507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7002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127845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0405241"/>
                    </a:ext>
                  </a:extLst>
                </a:gridCol>
              </a:tblGrid>
              <a:tr h="185306">
                <a:tc>
                  <a:txBody>
                    <a:bodyPr/>
                    <a:lstStyle/>
                    <a:p>
                      <a:endParaRPr lang="en-US" dirty="0"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30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101D35"/>
                          </a:solidFill>
                        </a:rPr>
                        <a:t>Grade</a:t>
                      </a:r>
                      <a:endParaRPr lang="en-US" sz="1600" dirty="0">
                        <a:solidFill>
                          <a:srgbClr val="101D35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8202278"/>
                  </a:ext>
                </a:extLst>
              </a:tr>
              <a:tr h="18211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Arial Narrow" panose="020B0606020202030204" pitchFamily="34" charset="0"/>
                        </a:rPr>
                        <a:t>Idea</a:t>
                      </a:r>
                      <a:r>
                        <a:rPr lang="en-US" sz="1400" b="1" baseline="0" dirty="0" smtClean="0">
                          <a:latin typeface="Arial Narrow" panose="020B0606020202030204" pitchFamily="34" charset="0"/>
                        </a:rPr>
                        <a:t> Dev.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3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4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5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6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7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8</a:t>
                      </a:r>
                      <a:endParaRPr lang="en-US" sz="1400" b="1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68128"/>
                  </a:ext>
                </a:extLst>
              </a:tr>
              <a:tr h="244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Auto-Human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9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Auto-</a:t>
                      </a:r>
                      <a:r>
                        <a:rPr lang="en-US" sz="1200" dirty="0" err="1" smtClean="0">
                          <a:latin typeface="Arial Narrow" panose="020B0606020202030204" pitchFamily="34" charset="0"/>
                        </a:rPr>
                        <a:t>Backread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23771"/>
                  </a:ext>
                </a:extLst>
              </a:tr>
            </a:tbl>
          </a:graphicData>
        </a:graphic>
      </p:graphicFrame>
      <p:graphicFrame>
        <p:nvGraphicFramePr>
          <p:cNvPr id="14" name="Table 13" descr="Conventions: 3&#10;Auto-Human1: 5 exceeded criteria&#10;Auto-Backread: 5 exceeded criteria&#10;&#10;Conventions: 4&#10;Auto-Human1: 5 exceeded criteria&#10;Auto-Backread: 5 exceeded criteria&#10;&#10;Conventions: 5&#10;Auto-Human1: 5 exceeded criteria&#10;Auto-Backread: 2 exceeded criteria, 2 met criteria, 1 below criteria&#10;&#10;Conventions: 6&#10;Auto-Human1: 5 exceeded criteria&#10;Auto-Backread: 5 exceeded criteria&#10;&#10;Conventions: 7&#10;Auto-Human1: 5 exceeded criteria&#10;Auto-Backread: 5 exceeded criteria&#10;&#10;Conventions: 8&#10;Auto-Human1: 1 exceeded criteria, 4 met criteria&#10;Auto-Backread: 5 exceeded criter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509161"/>
              </p:ext>
            </p:extLst>
          </p:nvPr>
        </p:nvGraphicFramePr>
        <p:xfrm>
          <a:off x="4328736" y="2869125"/>
          <a:ext cx="734568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9987880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42801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12034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13848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64843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0727923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7891099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55231033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601092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6667789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9359257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1061758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958387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442398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159671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9038042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6681436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04963754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45617728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36453879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68254640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534329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4054601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9519790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81995514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01305744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06010997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49507863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8470021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12784595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330405241"/>
                    </a:ext>
                  </a:extLst>
                </a:gridCol>
              </a:tblGrid>
              <a:tr h="250074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  <a:latin typeface="Arial Narrow" panose="020B0606020202030204" pitchFamily="34" charset="0"/>
                        </a:rPr>
                        <a:t>Conventions</a:t>
                      </a:r>
                      <a:endParaRPr lang="en-US" sz="1400" b="1" dirty="0">
                        <a:solidFill>
                          <a:srgbClr val="101D3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3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5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6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7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8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68128"/>
                  </a:ext>
                </a:extLst>
              </a:tr>
              <a:tr h="244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Auto-Human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9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Auto-</a:t>
                      </a:r>
                      <a:r>
                        <a:rPr lang="en-US" sz="1200" dirty="0" err="1" smtClean="0">
                          <a:latin typeface="Arial Narrow" panose="020B0606020202030204" pitchFamily="34" charset="0"/>
                        </a:rPr>
                        <a:t>Backread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23771"/>
                  </a:ext>
                </a:extLst>
              </a:tr>
            </a:tbl>
          </a:graphicData>
        </a:graphic>
      </p:graphicFrame>
      <p:graphicFrame>
        <p:nvGraphicFramePr>
          <p:cNvPr id="15" name="Table 14" descr="Shot resp.: 4&#10;Auto-Human1: 2 exceeded criteria, 3 met criteria&#10;Auto-Backread: 5 exceeded criteri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0419626"/>
              </p:ext>
            </p:extLst>
          </p:nvPr>
        </p:nvGraphicFramePr>
        <p:xfrm>
          <a:off x="4328736" y="4073518"/>
          <a:ext cx="213868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7280">
                  <a:extLst>
                    <a:ext uri="{9D8B030D-6E8A-4147-A177-3AD203B41FA5}">
                      <a16:colId xmlns:a16="http://schemas.microsoft.com/office/drawing/2014/main" val="199878809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24280188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881203450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771384836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2136484319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4107279235"/>
                    </a:ext>
                  </a:extLst>
                </a:gridCol>
              </a:tblGrid>
              <a:tr h="197636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  <a:latin typeface="Arial Narrow" panose="020B0606020202030204" pitchFamily="34" charset="0"/>
                        </a:rPr>
                        <a:t>Short resp.</a:t>
                      </a:r>
                      <a:endParaRPr lang="en-US" sz="1400" b="1" dirty="0">
                        <a:solidFill>
                          <a:srgbClr val="101D35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rgbClr val="101D35"/>
                          </a:solidFill>
                        </a:rPr>
                        <a:t>4</a:t>
                      </a:r>
                      <a:endParaRPr lang="en-US" sz="1400" b="1" dirty="0">
                        <a:solidFill>
                          <a:srgbClr val="101D35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23968128"/>
                  </a:ext>
                </a:extLst>
              </a:tr>
              <a:tr h="2449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Auto-Human</a:t>
                      </a:r>
                      <a:r>
                        <a:rPr lang="en-US" sz="1200" baseline="0" dirty="0" smtClean="0">
                          <a:latin typeface="Arial Narrow" panose="020B0606020202030204" pitchFamily="34" charset="0"/>
                        </a:rPr>
                        <a:t>1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C4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27966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Arial Narrow" panose="020B0606020202030204" pitchFamily="34" charset="0"/>
                        </a:rPr>
                        <a:t>Auto-</a:t>
                      </a:r>
                      <a:r>
                        <a:rPr lang="en-US" sz="1200" dirty="0" err="1" smtClean="0">
                          <a:latin typeface="Arial Narrow" panose="020B0606020202030204" pitchFamily="34" charset="0"/>
                        </a:rPr>
                        <a:t>Backread</a:t>
                      </a:r>
                      <a:endParaRPr lang="en-US" sz="1200" dirty="0"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01D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4423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0671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+mj-lt"/>
                <a:cs typeface="Georgia"/>
              </a:rPr>
              <a:t>Agreement Rates Across All 2018 Essays</a:t>
            </a:r>
            <a:endParaRPr lang="en-US" dirty="0">
              <a:latin typeface="+mj-lt"/>
              <a:cs typeface="Georgia"/>
            </a:endParaRPr>
          </a:p>
        </p:txBody>
      </p:sp>
      <p:graphicFrame>
        <p:nvGraphicFramePr>
          <p:cNvPr id="10" name="Table 9" descr="Idea Development:Scorer 1, Scorer 2&#10;Mean agreement rates (Exact): 70%&#10;Mean agreement rates (Adjacent): 99%&#10;&#10;Idea Development:Scorer 1, Automated engine&#10;Mean agreement rates (Exact): 68%&#10;Mean agreement rates (Adjacent): 98%&#10;&#10;Idea Development:Expert score, Automated engine&#10;Mean agreement rates (Exact): 71%&#10;Mean agreement rates (Adjacent): ≈100%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40638"/>
              </p:ext>
            </p:extLst>
          </p:nvPr>
        </p:nvGraphicFramePr>
        <p:xfrm>
          <a:off x="848413" y="1281128"/>
          <a:ext cx="6819213" cy="22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66">
                  <a:extLst>
                    <a:ext uri="{9D8B030D-6E8A-4147-A177-3AD203B41FA5}">
                      <a16:colId xmlns:a16="http://schemas.microsoft.com/office/drawing/2014/main" val="1586473001"/>
                    </a:ext>
                  </a:extLst>
                </a:gridCol>
                <a:gridCol w="2364821">
                  <a:extLst>
                    <a:ext uri="{9D8B030D-6E8A-4147-A177-3AD203B41FA5}">
                      <a16:colId xmlns:a16="http://schemas.microsoft.com/office/drawing/2014/main" val="22789853"/>
                    </a:ext>
                  </a:extLst>
                </a:gridCol>
                <a:gridCol w="1343168">
                  <a:extLst>
                    <a:ext uri="{9D8B030D-6E8A-4147-A177-3AD203B41FA5}">
                      <a16:colId xmlns:a16="http://schemas.microsoft.com/office/drawing/2014/main" val="1051640233"/>
                    </a:ext>
                  </a:extLst>
                </a:gridCol>
                <a:gridCol w="1600058">
                  <a:extLst>
                    <a:ext uri="{9D8B030D-6E8A-4147-A177-3AD203B41FA5}">
                      <a16:colId xmlns:a16="http://schemas.microsoft.com/office/drawing/2014/main" val="2717229099"/>
                    </a:ext>
                  </a:extLst>
                </a:gridCol>
              </a:tblGrid>
              <a:tr h="452288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Idea Development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agreement rates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65996"/>
                  </a:ext>
                </a:extLst>
              </a:tr>
              <a:tr h="3453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Adjacent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90066"/>
                  </a:ext>
                </a:extLst>
              </a:tr>
              <a:tr h="437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755013511"/>
                  </a:ext>
                </a:extLst>
              </a:tr>
              <a:tr h="48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68%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98%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480418720"/>
                  </a:ext>
                </a:extLst>
              </a:tr>
              <a:tr h="55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71%</a:t>
                      </a:r>
                      <a:endParaRPr lang="hr-H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≈100%</a:t>
                      </a:r>
                      <a:endParaRPr lang="hr-H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151641717"/>
                  </a:ext>
                </a:extLst>
              </a:tr>
            </a:tbl>
          </a:graphicData>
        </a:graphic>
      </p:graphicFrame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r>
              <a:rPr lang="en-US" altLang="zh-CN" dirty="0" smtClean="0"/>
              <a:t>17</a:t>
            </a:r>
            <a:endParaRPr lang="zh-CN" altLang="en-US" dirty="0"/>
          </a:p>
        </p:txBody>
      </p:sp>
      <p:graphicFrame>
        <p:nvGraphicFramePr>
          <p:cNvPr id="7" name="Table 6" descr="Conventions:Scorer 1, Scorer 2&#10;Mean agreement rates (Exact): 70%&#10;Mean agreement rates (Adjacent): 99%&#10;&#10;Scorer 1, Automated engine&#10;Mean agreement rates (Exact): 72%&#10;Mean agreement rates (Adjacent): 99%&#10;&#10;Expert score, Automated engine&#10;Mean agreement rates (Exact): 75%&#10;Mean agreement rates (Adjacent): 99%&#10;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8464885"/>
              </p:ext>
            </p:extLst>
          </p:nvPr>
        </p:nvGraphicFramePr>
        <p:xfrm>
          <a:off x="848412" y="3865590"/>
          <a:ext cx="6819213" cy="22721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1166">
                  <a:extLst>
                    <a:ext uri="{9D8B030D-6E8A-4147-A177-3AD203B41FA5}">
                      <a16:colId xmlns:a16="http://schemas.microsoft.com/office/drawing/2014/main" val="1586473001"/>
                    </a:ext>
                  </a:extLst>
                </a:gridCol>
                <a:gridCol w="2364821">
                  <a:extLst>
                    <a:ext uri="{9D8B030D-6E8A-4147-A177-3AD203B41FA5}">
                      <a16:colId xmlns:a16="http://schemas.microsoft.com/office/drawing/2014/main" val="22789853"/>
                    </a:ext>
                  </a:extLst>
                </a:gridCol>
                <a:gridCol w="1343168">
                  <a:extLst>
                    <a:ext uri="{9D8B030D-6E8A-4147-A177-3AD203B41FA5}">
                      <a16:colId xmlns:a16="http://schemas.microsoft.com/office/drawing/2014/main" val="1051640233"/>
                    </a:ext>
                  </a:extLst>
                </a:gridCol>
                <a:gridCol w="1600058">
                  <a:extLst>
                    <a:ext uri="{9D8B030D-6E8A-4147-A177-3AD203B41FA5}">
                      <a16:colId xmlns:a16="http://schemas.microsoft.com/office/drawing/2014/main" val="2717229099"/>
                    </a:ext>
                  </a:extLst>
                </a:gridCol>
              </a:tblGrid>
              <a:tr h="452288">
                <a:tc rowSpan="2"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Conventions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Mean agreement rates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6165996"/>
                  </a:ext>
                </a:extLst>
              </a:tr>
              <a:tr h="345363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Exact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Adjacent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97890066"/>
                  </a:ext>
                </a:extLst>
              </a:tr>
              <a:tr h="43725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2</a:t>
                      </a:r>
                      <a:endParaRPr lang="en-US" sz="200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r-HR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</a:t>
                      </a:r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0%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1755013511"/>
                  </a:ext>
                </a:extLst>
              </a:tr>
              <a:tr h="48076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Scorer 1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Automated engine</a:t>
                      </a:r>
                      <a:endParaRPr lang="en-US" sz="20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72%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99%</a:t>
                      </a:r>
                      <a:endParaRPr lang="hr-HR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3480418720"/>
                  </a:ext>
                </a:extLst>
              </a:tr>
              <a:tr h="556487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Expert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score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Automated</a:t>
                      </a:r>
                      <a:r>
                        <a:rPr lang="en-US" sz="2000" baseline="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engine</a:t>
                      </a:r>
                      <a:endParaRPr lang="en-US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75%</a:t>
                      </a:r>
                      <a:endParaRPr lang="hr-H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99%</a:t>
                      </a:r>
                      <a:endParaRPr lang="hr-HR" sz="1800" b="0" i="0" u="none" strike="noStrike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ctr"/>
                </a:tc>
                <a:extLst>
                  <a:ext uri="{0D108BD9-81ED-4DB2-BD59-A6C34878D82A}">
                    <a16:rowId xmlns:a16="http://schemas.microsoft.com/office/drawing/2014/main" val="21516417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443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4"/>
          <p:cNvSpPr txBox="1">
            <a:spLocks noGrp="1"/>
          </p:cNvSpPr>
          <p:nvPr>
            <p:ph type="title"/>
          </p:nvPr>
        </p:nvSpPr>
        <p:spPr>
          <a:xfrm>
            <a:off x="558218" y="317500"/>
            <a:ext cx="11433757" cy="67990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kern="1200" baseline="0">
                <a:solidFill>
                  <a:schemeClr val="bg1"/>
                </a:solidFill>
                <a:latin typeface="Segoe UI Semibold" panose="020B0702040204020203" pitchFamily="34" charset="0"/>
                <a:ea typeface="+mj-ea"/>
                <a:cs typeface="Segoe UI Semibold" panose="020B0702040204020203" pitchFamily="34" charset="0"/>
              </a:defRPr>
            </a:lvl1pPr>
          </a:lstStyle>
          <a:p>
            <a:r>
              <a:rPr lang="en-US" sz="2800" dirty="0" smtClean="0"/>
              <a:t>Automated scoring produced virtually identical distributions of scores for Conventions . . . </a:t>
            </a:r>
            <a:endParaRPr lang="en-US" sz="2800" dirty="0"/>
          </a:p>
        </p:txBody>
      </p:sp>
      <p:pic>
        <p:nvPicPr>
          <p:cNvPr id="2" name="Picture 1" descr="IEA: Conventions vs. Frequency Bar Graph&#10;Mean = 1.66&#10;Std. Dev. = 0.977&#10;N = 330,7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2113207"/>
            <a:ext cx="5835423" cy="4675760"/>
          </a:xfrm>
          <a:prstGeom prst="rect">
            <a:avLst/>
          </a:prstGeom>
        </p:spPr>
      </p:pic>
      <p:pic>
        <p:nvPicPr>
          <p:cNvPr id="3" name="Picture 2" descr="Handscored: Conventions vs. Frequency Bar Graph&#10;Mean = 1.66&#10;Std. Dev. = 0.981&#10;N = 329,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3714" y="2113207"/>
            <a:ext cx="5871616" cy="4704761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Automated Engine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smtClean="0"/>
              <a:t>Human Scoring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35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IEA: Idea Development vs. Frequency Bar Graph&#10;Mean = 1.79&#10;Std. Dev. = 1.136&#10;N = 330,7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29" y="2157310"/>
            <a:ext cx="5802409" cy="4649307"/>
          </a:xfrm>
          <a:prstGeom prst="rect">
            <a:avLst/>
          </a:prstGeom>
        </p:spPr>
      </p:pic>
      <p:pic>
        <p:nvPicPr>
          <p:cNvPr id="18" name="Picture 17" descr="Handscored: Idea Development vs. Frequency Bar Graph&#10;Mean = 1.76&#10;Std. Dev. = 1.089&#10;N = 329,85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41" y="2113206"/>
            <a:ext cx="5844517" cy="468304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435429" y="1503693"/>
            <a:ext cx="5452057" cy="609514"/>
          </a:xfrm>
        </p:spPr>
        <p:txBody>
          <a:bodyPr/>
          <a:lstStyle/>
          <a:p>
            <a:r>
              <a:rPr lang="en-US" dirty="0" smtClean="0"/>
              <a:t>Automated Engine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5"/>
          </p:nvPr>
        </p:nvSpPr>
        <p:spPr>
          <a:xfrm>
            <a:off x="6313714" y="1503693"/>
            <a:ext cx="5452057" cy="609514"/>
          </a:xfrm>
        </p:spPr>
        <p:txBody>
          <a:bodyPr/>
          <a:lstStyle/>
          <a:p>
            <a:r>
              <a:rPr lang="en-US" dirty="0" smtClean="0"/>
              <a:t>Human </a:t>
            </a:r>
            <a:r>
              <a:rPr lang="en-US" dirty="0"/>
              <a:t>S</a:t>
            </a:r>
            <a:r>
              <a:rPr lang="en-US" dirty="0" smtClean="0"/>
              <a:t>coring</a:t>
            </a:r>
            <a:endParaRPr lang="en-US" dirty="0"/>
          </a:p>
        </p:txBody>
      </p:sp>
      <p:sp>
        <p:nvSpPr>
          <p:cNvPr id="16" name="Oval 15" descr="oval"/>
          <p:cNvSpPr/>
          <p:nvPr/>
        </p:nvSpPr>
        <p:spPr>
          <a:xfrm>
            <a:off x="3906931" y="6017828"/>
            <a:ext cx="437322" cy="135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 descr="oval"/>
          <p:cNvSpPr/>
          <p:nvPr/>
        </p:nvSpPr>
        <p:spPr>
          <a:xfrm>
            <a:off x="9848096" y="6023273"/>
            <a:ext cx="437322" cy="1351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. . . and Idea Development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4925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 descr="01 Overview of Current MCAS ELA Scoring"/>
          <p:cNvGrpSpPr/>
          <p:nvPr/>
        </p:nvGrpSpPr>
        <p:grpSpPr>
          <a:xfrm>
            <a:off x="3061064" y="652816"/>
            <a:ext cx="8839199" cy="809458"/>
            <a:chOff x="3061064" y="188784"/>
            <a:chExt cx="8839199" cy="809458"/>
          </a:xfrm>
        </p:grpSpPr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0795994-20AF-4E22-89F5-60153C5543DF}"/>
                </a:ext>
              </a:extLst>
            </p:cNvPr>
            <p:cNvSpPr/>
            <p:nvPr/>
          </p:nvSpPr>
          <p:spPr>
            <a:xfrm>
              <a:off x="3061064" y="188784"/>
              <a:ext cx="809458" cy="809458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01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73115394-DBAC-4972-899F-89A1E17FA883}"/>
                </a:ext>
              </a:extLst>
            </p:cNvPr>
            <p:cNvSpPr txBox="1"/>
            <p:nvPr/>
          </p:nvSpPr>
          <p:spPr>
            <a:xfrm>
              <a:off x="3918853" y="188784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1">
                      <a:lumMod val="50000"/>
                    </a:schemeClr>
                  </a:solidFill>
                </a:rPr>
                <a:t>Overview of Current MCAS ELA Scoring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1" name="Group 20" descr="02 Overview of Automated Scoring"/>
          <p:cNvGrpSpPr/>
          <p:nvPr/>
        </p:nvGrpSpPr>
        <p:grpSpPr>
          <a:xfrm>
            <a:off x="3061063" y="1873080"/>
            <a:ext cx="8839200" cy="809459"/>
            <a:chOff x="3061063" y="1873080"/>
            <a:chExt cx="8839200" cy="809459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8F780B69-F97B-4D0D-8F5F-78444E7DF0F0}"/>
                </a:ext>
              </a:extLst>
            </p:cNvPr>
            <p:cNvSpPr/>
            <p:nvPr/>
          </p:nvSpPr>
          <p:spPr>
            <a:xfrm>
              <a:off x="3061063" y="1873080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02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BB88417-3982-47EE-8B46-D25117B6C604}"/>
                </a:ext>
              </a:extLst>
            </p:cNvPr>
            <p:cNvSpPr txBox="1"/>
            <p:nvPr/>
          </p:nvSpPr>
          <p:spPr>
            <a:xfrm>
              <a:off x="3918853" y="1873080"/>
              <a:ext cx="7981410" cy="809459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1">
                      <a:lumMod val="50000"/>
                    </a:schemeClr>
                  </a:solidFill>
                </a:rPr>
                <a:t>Overview of Automated Scoring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grpSp>
        <p:nvGrpSpPr>
          <p:cNvPr id="22" name="Group 21" descr="03 Summary of Analyses from 2017 and 2018"/>
          <p:cNvGrpSpPr/>
          <p:nvPr/>
        </p:nvGrpSpPr>
        <p:grpSpPr>
          <a:xfrm>
            <a:off x="3061062" y="3110799"/>
            <a:ext cx="8839201" cy="809459"/>
            <a:chOff x="3061062" y="3110799"/>
            <a:chExt cx="8839201" cy="809459"/>
          </a:xfrm>
        </p:grpSpPr>
        <p:sp>
          <p:nvSpPr>
            <p:cNvPr id="12" name="矩形 11">
              <a:extLst>
                <a:ext uri="{FF2B5EF4-FFF2-40B4-BE49-F238E27FC236}">
                  <a16:creationId xmlns:a16="http://schemas.microsoft.com/office/drawing/2014/main" id="{8EED5C95-0E4E-4512-8773-6CA4934A6C58}"/>
                </a:ext>
              </a:extLst>
            </p:cNvPr>
            <p:cNvSpPr/>
            <p:nvPr/>
          </p:nvSpPr>
          <p:spPr>
            <a:xfrm>
              <a:off x="3061062" y="3110799"/>
              <a:ext cx="809459" cy="809459"/>
            </a:xfrm>
            <a:prstGeom prst="rect">
              <a:avLst/>
            </a:prstGeom>
            <a:solidFill>
              <a:srgbClr val="E3852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3200" dirty="0">
                  <a:latin typeface="Segoe SemiBold" panose="020B0703040204020203" pitchFamily="34" charset="0"/>
                  <a:cs typeface="Segoe SemiBold" panose="020B0703040204020203" pitchFamily="34" charset="0"/>
                </a:rPr>
                <a:t>03</a:t>
              </a:r>
              <a:endParaRPr lang="zh-CN" altLang="en-US" sz="3200" dirty="0">
                <a:latin typeface="Segoe SemiBold" panose="020B0703040204020203" pitchFamily="34" charset="0"/>
                <a:cs typeface="Segoe SemiBold" panose="020B0703040204020203" pitchFamily="34" charset="0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2EAD39A1-22F8-4668-9D3F-D036B2AB825E}"/>
                </a:ext>
              </a:extLst>
            </p:cNvPr>
            <p:cNvSpPr txBox="1"/>
            <p:nvPr/>
          </p:nvSpPr>
          <p:spPr>
            <a:xfrm>
              <a:off x="3918853" y="3110800"/>
              <a:ext cx="7981410" cy="809458"/>
            </a:xfrm>
            <a:prstGeom prst="rect">
              <a:avLst/>
            </a:prstGeom>
            <a:noFill/>
          </p:spPr>
          <p:txBody>
            <a:bodyPr wrap="square" rtlCol="0" anchor="ctr" anchorCtr="0">
              <a:noAutofit/>
            </a:bodyPr>
            <a:lstStyle>
              <a:defPPr>
                <a:defRPr lang="zh-CN"/>
              </a:defPPr>
              <a:lvl1pPr>
                <a:defRPr sz="4800">
                  <a:solidFill>
                    <a:schemeClr val="bg1"/>
                  </a:solidFill>
                  <a:latin typeface="Segoe SemiBold" panose="020B0703040204020203" pitchFamily="34" charset="0"/>
                  <a:ea typeface="Segoe UI Black" panose="020B0A02040204020203" pitchFamily="34" charset="0"/>
                  <a:cs typeface="Segoe SemiBold" panose="020B0703040204020203" pitchFamily="34" charset="0"/>
                </a:defRPr>
              </a:lvl1pPr>
            </a:lstStyle>
            <a:p>
              <a:r>
                <a:rPr lang="en-US" altLang="zh-CN" sz="3600" dirty="0" smtClean="0">
                  <a:solidFill>
                    <a:schemeClr val="accent1">
                      <a:lumMod val="50000"/>
                    </a:schemeClr>
                  </a:solidFill>
                </a:rPr>
                <a:t>Summary of Analyses from 2017 and 2018</a:t>
              </a:r>
              <a:endParaRPr lang="zh-CN" altLang="en-US" sz="3600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矩形 11">
            <a:extLst>
              <a:ext uri="{FF2B5EF4-FFF2-40B4-BE49-F238E27FC236}">
                <a16:creationId xmlns:a16="http://schemas.microsoft.com/office/drawing/2014/main" id="{8EED5C95-0E4E-4512-8773-6CA4934A6C58}"/>
              </a:ext>
            </a:extLst>
          </p:cNvPr>
          <p:cNvSpPr/>
          <p:nvPr/>
        </p:nvSpPr>
        <p:spPr>
          <a:xfrm>
            <a:off x="3109394" y="4348518"/>
            <a:ext cx="809459" cy="809459"/>
          </a:xfrm>
          <a:prstGeom prst="rect">
            <a:avLst/>
          </a:prstGeom>
          <a:solidFill>
            <a:srgbClr val="E385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dirty="0" smtClean="0">
                <a:latin typeface="Segoe SemiBold" panose="020B0703040204020203" pitchFamily="34" charset="0"/>
                <a:cs typeface="Segoe SemiBold" panose="020B0703040204020203" pitchFamily="34" charset="0"/>
              </a:rPr>
              <a:t>04</a:t>
            </a:r>
            <a:endParaRPr lang="zh-CN" altLang="en-US" sz="3200" dirty="0">
              <a:latin typeface="Segoe SemiBold" panose="020B0703040204020203" pitchFamily="34" charset="0"/>
              <a:cs typeface="Segoe SemiBold" panose="020B0703040204020203" pitchFamily="34" charset="0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EAD39A1-22F8-4668-9D3F-D036B2AB825E}"/>
              </a:ext>
            </a:extLst>
          </p:cNvPr>
          <p:cNvSpPr txBox="1"/>
          <p:nvPr/>
        </p:nvSpPr>
        <p:spPr>
          <a:xfrm>
            <a:off x="3967185" y="4348519"/>
            <a:ext cx="7981410" cy="809458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>
            <a:defPPr>
              <a:defRPr lang="zh-CN"/>
            </a:defPPr>
            <a:lvl1pPr>
              <a:defRPr sz="4800">
                <a:solidFill>
                  <a:schemeClr val="bg1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defRPr>
            </a:lvl1pPr>
          </a:lstStyle>
          <a:p>
            <a:r>
              <a:rPr lang="en-US" altLang="zh-CN" sz="3600" dirty="0" smtClean="0">
                <a:solidFill>
                  <a:schemeClr val="accent1">
                    <a:lumMod val="50000"/>
                  </a:schemeClr>
                </a:solidFill>
              </a:rPr>
              <a:t>Next Steps</a:t>
            </a:r>
            <a:endParaRPr lang="zh-CN" alt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546" y="2818350"/>
            <a:ext cx="3581400" cy="1325563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altLang="zh-CN" sz="3200" dirty="0" smtClean="0">
                <a:solidFill>
                  <a:prstClr val="white"/>
                </a:solidFill>
                <a:latin typeface="Segoe SemiBold" panose="020B0703040204020203" pitchFamily="34" charset="0"/>
                <a:ea typeface="Segoe UI Black" panose="020B0A02040204020203" pitchFamily="34" charset="0"/>
                <a:cs typeface="Segoe SemiBold" panose="020B0703040204020203" pitchFamily="34" charset="0"/>
              </a:rPr>
              <a:t>CONTENTS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531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graphicFrame>
        <p:nvGraphicFramePr>
          <p:cNvPr id="8" name="Content Placeholder 7" descr="Subgroup: White&#10;Average score (Automated Engine): 3.6&#10;Average score (Human-scored): 3.6&#10;&#10;Subgroup: Hispanic/Latino&#10;Average score (Automated Engine): 2.8&#10;Average score (Human-scored): 2.8&#10;&#10;Subgroup: Black/African American&#10;Average score (Automated Engine): 2.8&#10;Average score (Human-scored): 2.8&#10;&#10;Subgroup: Asian&#10;Average score (Automated Engine): 4.5&#10;Average score (Human-scored): 4.3&#10;&#10;Subgroup: Female&#10;Average score (Automated Engine): 3.9 &#10;Average score (Human-scored): 3.8&#10;&#10;Subgroup: Male&#10;Average score (Automated Engine): 3.0&#10;Average score (Human-scored): 3.0&#10;&#10;Subgroup: Econ. Disadvantaged&#10;Average score (Automated Engine): 2.7&#10;Average score (Human-scored): 2.7&#10;&#10;Subgroup: English Learner&#10;Average score (Automated Engine): 2.0&#10;Average score (Human-scored): 1.9&#10;&#10;Subgroup: Students on IEPs&#10;Average score (Automated Engine): 1.9&#10;Average score (Human-scored): 2.0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801619122"/>
              </p:ext>
            </p:extLst>
          </p:nvPr>
        </p:nvGraphicFramePr>
        <p:xfrm>
          <a:off x="434973" y="2136611"/>
          <a:ext cx="5452513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724">
                  <a:extLst>
                    <a:ext uri="{9D8B030D-6E8A-4147-A177-3AD203B41FA5}">
                      <a16:colId xmlns:a16="http://schemas.microsoft.com/office/drawing/2014/main" val="2932190745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val="370879944"/>
                    </a:ext>
                  </a:extLst>
                </a:gridCol>
                <a:gridCol w="1514662">
                  <a:extLst>
                    <a:ext uri="{9D8B030D-6E8A-4147-A177-3AD203B41FA5}">
                      <a16:colId xmlns:a16="http://schemas.microsoft.com/office/drawing/2014/main" val="296062504"/>
                    </a:ext>
                  </a:extLst>
                </a:gridCol>
              </a:tblGrid>
              <a:tr h="320040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Subgroup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baseline="0" dirty="0" smtClean="0"/>
                        <a:t>Average score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5634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Automated Engine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Human-scored</a:t>
                      </a: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5057761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3.6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2911914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Hispanic/Latino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93051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Black/African</a:t>
                      </a:r>
                      <a:r>
                        <a:rPr lang="en-US" baseline="0" dirty="0" smtClean="0"/>
                        <a:t> American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3069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Asian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Female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3.8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06964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Male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9302443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Econ.</a:t>
                      </a:r>
                      <a:r>
                        <a:rPr lang="en-US" baseline="0" dirty="0" smtClean="0"/>
                        <a:t> Disadvantaged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2.7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339405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English</a:t>
                      </a:r>
                      <a:r>
                        <a:rPr lang="en-US" baseline="0" dirty="0" smtClean="0"/>
                        <a:t> Learner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316381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Students on IEPs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0068039"/>
                  </a:ext>
                </a:extLst>
              </a:tr>
            </a:tbl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5429" y="1283953"/>
            <a:ext cx="5452057" cy="776702"/>
          </a:xfrm>
        </p:spPr>
        <p:txBody>
          <a:bodyPr/>
          <a:lstStyle/>
          <a:p>
            <a:r>
              <a:rPr lang="en-US" dirty="0" smtClean="0"/>
              <a:t>By Subgroup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5"/>
          </p:nvPr>
        </p:nvSpPr>
        <p:spPr>
          <a:xfrm>
            <a:off x="6313714" y="1283953"/>
            <a:ext cx="5452057" cy="776702"/>
          </a:xfrm>
        </p:spPr>
        <p:txBody>
          <a:bodyPr/>
          <a:lstStyle/>
          <a:p>
            <a:r>
              <a:rPr lang="en-US" dirty="0" smtClean="0"/>
              <a:t>By Achievement Level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Average Scores </a:t>
            </a:r>
            <a:r>
              <a:rPr lang="en-US" dirty="0"/>
              <a:t>A</a:t>
            </a:r>
            <a:r>
              <a:rPr lang="en-US" dirty="0" smtClean="0"/>
              <a:t>ssigned by Subgroup and Achievement </a:t>
            </a:r>
            <a:r>
              <a:rPr lang="en-US" dirty="0"/>
              <a:t>L</a:t>
            </a:r>
            <a:r>
              <a:rPr lang="en-US" dirty="0" smtClean="0"/>
              <a:t>evel</a:t>
            </a:r>
            <a:endParaRPr lang="en-US" dirty="0"/>
          </a:p>
        </p:txBody>
      </p:sp>
      <p:graphicFrame>
        <p:nvGraphicFramePr>
          <p:cNvPr id="9" name="Content Placeholder 7" descr="Achievement Level: Not Meeting Expectations&#10;Average score (Automated Engine): 0.8&#10;Average score (Human-scored): 0.8&#10;&#10;Achievement Level: Partially Meeting Expectations&#10;Average score (Automated Engine): 2.4&#10;Average score (Human-scored): 2.4&#10;&#10;Achievement Level: Meeting Expectations&#10;Average score (Automated Engine): 4.3&#10;Average score (Human-scored): 4.3&#10;&#10;Achievement Level: Exceeding Expectations&#10;Average score (Automated Engine): 6.2&#10;Average score (Human-scored): 6.1&#10;&#10;Achievement Level: All Students&#10;Average score (Automated Engine): 3.5&#10;Average score (Human-scored): 3.4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3655145878"/>
              </p:ext>
            </p:extLst>
          </p:nvPr>
        </p:nvGraphicFramePr>
        <p:xfrm>
          <a:off x="6284621" y="2136611"/>
          <a:ext cx="5452513" cy="3430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724">
                  <a:extLst>
                    <a:ext uri="{9D8B030D-6E8A-4147-A177-3AD203B41FA5}">
                      <a16:colId xmlns:a16="http://schemas.microsoft.com/office/drawing/2014/main" val="2932190745"/>
                    </a:ext>
                  </a:extLst>
                </a:gridCol>
                <a:gridCol w="1376127">
                  <a:extLst>
                    <a:ext uri="{9D8B030D-6E8A-4147-A177-3AD203B41FA5}">
                      <a16:colId xmlns:a16="http://schemas.microsoft.com/office/drawing/2014/main" val="370879944"/>
                    </a:ext>
                  </a:extLst>
                </a:gridCol>
                <a:gridCol w="1514662">
                  <a:extLst>
                    <a:ext uri="{9D8B030D-6E8A-4147-A177-3AD203B41FA5}">
                      <a16:colId xmlns:a16="http://schemas.microsoft.com/office/drawing/2014/main" val="296062504"/>
                    </a:ext>
                  </a:extLst>
                </a:gridCol>
              </a:tblGrid>
              <a:tr h="412635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Achievement Level</a:t>
                      </a:r>
                      <a:endParaRPr lang="en-US" dirty="0"/>
                    </a:p>
                  </a:txBody>
                  <a:tcPr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aseline="0" dirty="0" smtClean="0"/>
                        <a:t>Average score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6156344"/>
                  </a:ext>
                </a:extLst>
              </a:tr>
              <a:tr h="32004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Automated</a:t>
                      </a:r>
                    </a:p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Engine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Human-scored</a:t>
                      </a:r>
                      <a:endParaRPr lang="en-US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03B6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8996067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Not Meeting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0.8</a:t>
                      </a:r>
                      <a:endParaRPr lang="en-US" dirty="0"/>
                    </a:p>
                  </a:txBody>
                  <a:tcP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212911914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Partially</a:t>
                      </a:r>
                      <a:r>
                        <a:rPr lang="en-US" baseline="0" dirty="0" smtClean="0"/>
                        <a:t> Meeting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9993051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Meeting Expectations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4.3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3813069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Exceeding Expectations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6.1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66"/>
                  </a:ext>
                </a:extLst>
              </a:tr>
              <a:tr h="305792">
                <a:tc>
                  <a:txBody>
                    <a:bodyPr/>
                    <a:lstStyle/>
                    <a:p>
                      <a:r>
                        <a:rPr lang="en-US" dirty="0" smtClean="0"/>
                        <a:t>All Students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8906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9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Avoiding “Gaming” of Automated Essay Scoring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graphicFrame>
        <p:nvGraphicFramePr>
          <p:cNvPr id="6" name="Table 5" descr="Technique: Text, but not an essay (e.g., “gibberish”)&#10;Defense: Analyze whether patterns of words are likely to occur in English&#10;&#10;Technique: Repetition&#10;Defense: Conduct explicit frequency checks and checks for semantic redundancy; Evaluate sentence-to-sentence coherence&#10;&#10;&#10;Technique: Length (used to game human scorers as well)&#10;Defense: Use non-length related features;Parse out elements that contribute to length but are content-irrelevant&#10;&#10;Technique: Plagiarism/copying of source text (used to game human scorers as well)&#10;Defense: Compare semantic representation of response to source text (can be more effective than human scorers at detection)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5311787"/>
              </p:ext>
            </p:extLst>
          </p:nvPr>
        </p:nvGraphicFramePr>
        <p:xfrm>
          <a:off x="567743" y="1239354"/>
          <a:ext cx="10659581" cy="4578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34954">
                  <a:extLst>
                    <a:ext uri="{9D8B030D-6E8A-4147-A177-3AD203B41FA5}">
                      <a16:colId xmlns:a16="http://schemas.microsoft.com/office/drawing/2014/main" val="1011110416"/>
                    </a:ext>
                  </a:extLst>
                </a:gridCol>
                <a:gridCol w="7324627">
                  <a:extLst>
                    <a:ext uri="{9D8B030D-6E8A-4147-A177-3AD203B41FA5}">
                      <a16:colId xmlns:a16="http://schemas.microsoft.com/office/drawing/2014/main" val="457159951"/>
                    </a:ext>
                  </a:extLst>
                </a:gridCol>
              </a:tblGrid>
              <a:tr h="656818"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Technique</a:t>
                      </a:r>
                      <a:endParaRPr lang="en-US" sz="2400" dirty="0"/>
                    </a:p>
                  </a:txBody>
                  <a:tcPr marL="116377" marR="116377" marT="58188" marB="58188"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Defense</a:t>
                      </a:r>
                      <a:endParaRPr lang="en-US" sz="2400" dirty="0"/>
                    </a:p>
                  </a:txBody>
                  <a:tcPr marL="116377" marR="116377" marT="58188" marB="58188" anchor="ctr"/>
                </a:tc>
                <a:extLst>
                  <a:ext uri="{0D108BD9-81ED-4DB2-BD59-A6C34878D82A}">
                    <a16:rowId xmlns:a16="http://schemas.microsoft.com/office/drawing/2014/main" val="3733411190"/>
                  </a:ext>
                </a:extLst>
              </a:tr>
              <a:tr h="71041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Text, but not an essay </a:t>
                      </a:r>
                    </a:p>
                    <a:p>
                      <a:r>
                        <a:rPr lang="en-US" sz="2000" dirty="0" smtClean="0">
                          <a:latin typeface="+mn-lt"/>
                        </a:rPr>
                        <a:t>(e.g., “gibberish”)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16377" marR="116377" marT="58188" marB="58188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Analyze</a:t>
                      </a:r>
                      <a:r>
                        <a:rPr lang="en-US" sz="2000" baseline="0" dirty="0" smtClean="0">
                          <a:latin typeface="+mn-lt"/>
                        </a:rPr>
                        <a:t> whether patterns of words are likely to occur in English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16377" marR="116377" marT="58188" marB="58188"/>
                </a:tc>
                <a:extLst>
                  <a:ext uri="{0D108BD9-81ED-4DB2-BD59-A6C34878D82A}">
                    <a16:rowId xmlns:a16="http://schemas.microsoft.com/office/drawing/2014/main" val="4261848168"/>
                  </a:ext>
                </a:extLst>
              </a:tr>
              <a:tr h="110000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Repetition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16377" marR="116377" marT="58188" marB="58188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Conduct explicit frequency checks</a:t>
                      </a:r>
                      <a:r>
                        <a:rPr lang="en-US" sz="2000" baseline="0" dirty="0" smtClean="0">
                          <a:latin typeface="+mn-lt"/>
                        </a:rPr>
                        <a:t> and </a:t>
                      </a:r>
                      <a:r>
                        <a:rPr lang="en-US" sz="2000" dirty="0" smtClean="0">
                          <a:latin typeface="+mn-lt"/>
                        </a:rPr>
                        <a:t>checks for semantic redundancy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Evaluate sentence-to-sentence coherence</a:t>
                      </a:r>
                    </a:p>
                  </a:txBody>
                  <a:tcPr marL="116377" marR="116377" marT="58188" marB="58188"/>
                </a:tc>
                <a:extLst>
                  <a:ext uri="{0D108BD9-81ED-4DB2-BD59-A6C34878D82A}">
                    <a16:rowId xmlns:a16="http://schemas.microsoft.com/office/drawing/2014/main" val="1693937177"/>
                  </a:ext>
                </a:extLst>
              </a:tr>
              <a:tr h="1054385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Length</a:t>
                      </a:r>
                      <a:r>
                        <a:rPr lang="en-US" sz="2000" baseline="0" dirty="0" smtClean="0">
                          <a:latin typeface="+mn-lt"/>
                        </a:rPr>
                        <a:t> (used to game human scorers as well)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16377" marR="116377" marT="58188" marB="58188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Use non-length related features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</a:rPr>
                        <a:t>Parse out</a:t>
                      </a:r>
                      <a:r>
                        <a:rPr lang="en-US" sz="2000" baseline="0" dirty="0" smtClean="0">
                          <a:latin typeface="+mn-lt"/>
                        </a:rPr>
                        <a:t> elements that contribute to length but are </a:t>
                      </a:r>
                      <a:r>
                        <a:rPr lang="en-US" sz="2000" dirty="0" smtClean="0">
                          <a:latin typeface="+mn-lt"/>
                        </a:rPr>
                        <a:t>content-irrelevant</a:t>
                      </a:r>
                    </a:p>
                  </a:txBody>
                  <a:tcPr marL="116377" marR="116377" marT="58188" marB="58188"/>
                </a:tc>
                <a:extLst>
                  <a:ext uri="{0D108BD9-81ED-4DB2-BD59-A6C34878D82A}">
                    <a16:rowId xmlns:a16="http://schemas.microsoft.com/office/drawing/2014/main" val="1315272249"/>
                  </a:ext>
                </a:extLst>
              </a:tr>
              <a:tr h="104153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+mn-lt"/>
                        </a:rPr>
                        <a:t>Plagiarism/copying</a:t>
                      </a:r>
                      <a:r>
                        <a:rPr lang="en-US" sz="2000" baseline="0" dirty="0" smtClean="0">
                          <a:latin typeface="+mn-lt"/>
                        </a:rPr>
                        <a:t> of source text (used to game human scorers as well)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116377" marR="116377" marT="58188" marB="58188"/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000" dirty="0" smtClean="0">
                          <a:latin typeface="+mn-lt"/>
                          <a:cs typeface="Verdana"/>
                        </a:rPr>
                        <a:t>Compare semantic representation of response</a:t>
                      </a:r>
                      <a:r>
                        <a:rPr lang="en-US" sz="2000" baseline="0" dirty="0" smtClean="0">
                          <a:latin typeface="+mn-lt"/>
                          <a:cs typeface="Verdana"/>
                        </a:rPr>
                        <a:t> to source text (can be more effective than human scorers at detection)</a:t>
                      </a:r>
                      <a:endParaRPr lang="en-US" sz="2000" dirty="0" smtClean="0">
                        <a:latin typeface="+mn-lt"/>
                        <a:cs typeface="Verdana"/>
                      </a:endParaRPr>
                    </a:p>
                  </a:txBody>
                  <a:tcPr marL="116377" marR="116377" marT="58188" marB="58188"/>
                </a:tc>
                <a:extLst>
                  <a:ext uri="{0D108BD9-81ED-4DB2-BD59-A6C34878D82A}">
                    <a16:rowId xmlns:a16="http://schemas.microsoft.com/office/drawing/2014/main" val="30873208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99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3" y="284791"/>
            <a:ext cx="11370972" cy="679905"/>
          </a:xfrm>
        </p:spPr>
        <p:txBody>
          <a:bodyPr/>
          <a:lstStyle/>
          <a:p>
            <a:r>
              <a:rPr lang="en-US" dirty="0" smtClean="0"/>
              <a:t>Next Steps for 2019 and Beyond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rgbClr val="101D35"/>
                </a:solidFill>
              </a:rPr>
              <a:t>Spring 2019</a:t>
            </a:r>
            <a:endParaRPr lang="en-US" altLang="en-US" sz="2800" dirty="0">
              <a:solidFill>
                <a:schemeClr val="tx1"/>
              </a:solidFill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01D35"/>
                </a:solidFill>
              </a:rPr>
              <a:t>Grades 3-8: Use automated scoring </a:t>
            </a:r>
            <a:r>
              <a:rPr lang="en-US" sz="2400" b="1" dirty="0" smtClean="0">
                <a:solidFill>
                  <a:srgbClr val="101D35"/>
                </a:solidFill>
              </a:rPr>
              <a:t>as a second (double blind) score only</a:t>
            </a:r>
            <a:r>
              <a:rPr lang="en-US" sz="2400" dirty="0" smtClean="0">
                <a:solidFill>
                  <a:srgbClr val="101D35"/>
                </a:solidFill>
              </a:rPr>
              <a:t>, for at least one essay per grade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01D35"/>
                </a:solidFill>
              </a:rPr>
              <a:t>Grade 10: All essays will continue to be scored by hand (no automated scoring) at a 100% double blind rate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01D35"/>
                </a:solidFill>
              </a:rPr>
              <a:t>An essay receives the higher of the two scores if adjacent scores are assigned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101D35"/>
                </a:solidFill>
              </a:rPr>
              <a:t>Summer 2019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01D35"/>
                </a:solidFill>
              </a:rPr>
              <a:t>Analyze results and continue quantitative and qualitative analyses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solidFill>
                  <a:srgbClr val="101D35"/>
                </a:solidFill>
              </a:rPr>
              <a:t>Fall 2019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solidFill>
                  <a:srgbClr val="101D35"/>
                </a:solidFill>
              </a:rPr>
              <a:t>Provide an update to the Board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22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89501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Current ELA MCAS Scoring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5049746"/>
          </a:xfrm>
        </p:spPr>
        <p:txBody>
          <a:bodyPr/>
          <a:lstStyle/>
          <a:p>
            <a:r>
              <a:rPr lang="en-US" sz="2400" dirty="0" smtClean="0">
                <a:solidFill>
                  <a:srgbClr val="101D35"/>
                </a:solidFill>
              </a:rPr>
              <a:t>Approximately 1.5 million ELA essays will be scored by hundreds of trained scorers in spring 2019 at scoring </a:t>
            </a:r>
            <a:r>
              <a:rPr lang="en-US" sz="2400" dirty="0">
                <a:solidFill>
                  <a:srgbClr val="101D35"/>
                </a:solidFill>
              </a:rPr>
              <a:t>centers in </a:t>
            </a:r>
            <a:r>
              <a:rPr lang="en-US" sz="2400" dirty="0" smtClean="0">
                <a:solidFill>
                  <a:srgbClr val="101D35"/>
                </a:solidFill>
              </a:rPr>
              <a:t>8 states</a:t>
            </a:r>
          </a:p>
          <a:p>
            <a:r>
              <a:rPr lang="en-US" sz="2400" dirty="0" smtClean="0"/>
              <a:t>Scorers must meet minimum requirements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Associate’s degree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or 48 college credits, including two courses in the subject scored;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 requirements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are higher for scoring grade 10 and for scoring leaders and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supervisors</a:t>
            </a:r>
          </a:p>
          <a:p>
            <a:pPr lvl="1"/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Preference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given to applicants with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teaching experience and/or a 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</a:rPr>
              <a:t>bachelor’s degree or 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</a:rPr>
              <a:t>higher</a:t>
            </a:r>
          </a:p>
          <a:p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Scorers receive standardized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training on the MCAS program and scoring 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</a:rPr>
              <a:t>procedures, as well as specific 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</a:rPr>
              <a:t>training on each item that will be scored</a:t>
            </a:r>
          </a:p>
          <a:p>
            <a:endParaRPr lang="en-US" sz="2400" dirty="0" smtClean="0"/>
          </a:p>
          <a:p>
            <a:pPr marL="457200" lvl="1" indent="0">
              <a:buNone/>
            </a:pPr>
            <a:endParaRPr lang="en-US" sz="2000" dirty="0" smtClean="0"/>
          </a:p>
          <a:p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8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2691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Current ELA MCAS Scoring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567743" y="1261157"/>
            <a:ext cx="10681652" cy="4941679"/>
          </a:xfrm>
        </p:spPr>
        <p:txBody>
          <a:bodyPr/>
          <a:lstStyle/>
          <a:p>
            <a:r>
              <a:rPr lang="en-US" dirty="0" smtClean="0"/>
              <a:t>Next-generation ELA essays are written in response to text and are scored using rubrics for two “traits”:</a:t>
            </a:r>
            <a:br>
              <a:rPr lang="en-US" dirty="0" smtClean="0"/>
            </a:br>
            <a:endParaRPr lang="en-US" sz="1400" dirty="0" smtClean="0"/>
          </a:p>
          <a:p>
            <a:r>
              <a:rPr lang="en-US" b="0" dirty="0"/>
              <a:t>1. Idea Development </a:t>
            </a:r>
            <a:r>
              <a:rPr lang="en-US" b="0" dirty="0" smtClean="0"/>
              <a:t>(4 or 5 possible points, depending on grade)</a:t>
            </a:r>
            <a:endParaRPr lang="en-US" b="0" dirty="0"/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Quality and development of central idea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Selection and explanation of evidence and/or details 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Organization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Expression of ideas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Awareness of task and </a:t>
            </a:r>
            <a:r>
              <a:rPr lang="en-US" sz="2000" dirty="0" smtClean="0"/>
              <a:t>model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b="0" dirty="0"/>
              <a:t>2. </a:t>
            </a:r>
            <a:r>
              <a:rPr lang="en-US" b="0" dirty="0" smtClean="0"/>
              <a:t>Conventions (3 possible points)</a:t>
            </a:r>
            <a:endParaRPr lang="en-US" b="0" dirty="0"/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SimSun" panose="02010600030101010101" pitchFamily="2" charset="-122"/>
                <a:cs typeface="Times New Roman" panose="02020603050405020304" pitchFamily="18" charset="0"/>
              </a:rPr>
              <a:t>Sentence structure</a:t>
            </a:r>
          </a:p>
          <a:p>
            <a:pPr marL="800100" lvl="1" indent="-34290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en-US" sz="2000" dirty="0">
                <a:ea typeface="SimSun" panose="02010600030101010101" pitchFamily="2" charset="-122"/>
                <a:cs typeface="Times New Roman" panose="02020603050405020304" pitchFamily="18" charset="0"/>
              </a:rPr>
              <a:t>Grammar, usage, and mechanics</a:t>
            </a:r>
          </a:p>
          <a:p>
            <a:endParaRPr lang="en-US" dirty="0" smtClean="0"/>
          </a:p>
          <a:p>
            <a:r>
              <a:rPr lang="en-US" b="0" dirty="0" smtClean="0"/>
              <a:t> </a:t>
            </a:r>
            <a:br>
              <a:rPr lang="en-US" b="0" dirty="0" smtClean="0"/>
            </a:b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0776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Current ELA MCAS Scoring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13"/>
          </p:nvPr>
        </p:nvSpPr>
        <p:spPr>
          <a:xfrm>
            <a:off x="567743" y="1261158"/>
            <a:ext cx="10681652" cy="429123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Scoring begins with the selection of </a:t>
            </a:r>
            <a:r>
              <a:rPr lang="en-US" dirty="0" smtClean="0"/>
              <a:t>anchor papers </a:t>
            </a:r>
            <a:r>
              <a:rPr lang="en-US" b="0" dirty="0" smtClean="0"/>
              <a:t>(exemplars) 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0" dirty="0" smtClean="0"/>
              <a:t>Anchor </a:t>
            </a:r>
            <a:r>
              <a:rPr lang="en-US" sz="2400" b="0" dirty="0"/>
              <a:t>sets of student responses </a:t>
            </a:r>
            <a:r>
              <a:rPr lang="en-US" sz="2400" b="0" dirty="0" smtClean="0"/>
              <a:t>clearly </a:t>
            </a:r>
            <a:r>
              <a:rPr lang="en-US" sz="2400" b="0" dirty="0"/>
              <a:t>define the full extent of each score point, including the upper and lower </a:t>
            </a:r>
            <a:r>
              <a:rPr lang="en-US" sz="2400" b="0" dirty="0" smtClean="0"/>
              <a:t>limits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Identifies which kinds of student responses earn a 0, 1, 2, 3, 4, etc.</a:t>
            </a:r>
            <a:endParaRPr lang="en-US" sz="2400" b="0" dirty="0" smtClean="0"/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b="0" dirty="0" smtClean="0"/>
              <a:t>Training materials are prepared for each test item, including a scoring guide, samples of student papers representing each score point, practice sets, and qualifying tests for scorers. </a:t>
            </a:r>
          </a:p>
          <a:p>
            <a:pPr marL="914400" lvl="1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Training materials include examples of unusual and alternative types of responses</a:t>
            </a:r>
            <a:endParaRPr lang="en-US" sz="2000" b="0" dirty="0" smtClean="0"/>
          </a:p>
        </p:txBody>
      </p:sp>
    </p:spTree>
    <p:extLst>
      <p:ext uri="{BB962C8B-B14F-4D97-AF65-F5344CB8AC3E}">
        <p14:creationId xmlns:p14="http://schemas.microsoft.com/office/powerpoint/2010/main" val="2491291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Current MCAS ELA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/>
              <a:t>Scorers must receive training on and qualify </a:t>
            </a:r>
            <a:r>
              <a:rPr lang="en-US" sz="2800" dirty="0" smtClean="0"/>
              <a:t>to score each </a:t>
            </a:r>
            <a:r>
              <a:rPr lang="en-US" sz="2800" dirty="0"/>
              <a:t>individual </a:t>
            </a:r>
            <a:r>
              <a:rPr lang="en-US" sz="2800" dirty="0" smtClean="0"/>
              <a:t>item. 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Their ability to score an item accurately is monitored daily through a number of metrics, including a certain percentage of</a:t>
            </a:r>
            <a:r>
              <a:rPr lang="en-US" sz="2800" dirty="0" smtClean="0">
                <a:solidFill>
                  <a:srgbClr val="000000"/>
                </a:solidFill>
              </a:rPr>
              <a:t> read-behinds </a:t>
            </a:r>
            <a:r>
              <a:rPr lang="en-US" sz="2800" dirty="0" smtClean="0"/>
              <a:t>(by expert scorers), </a:t>
            </a:r>
            <a:r>
              <a:rPr lang="en-US" sz="2800" dirty="0" smtClean="0">
                <a:solidFill>
                  <a:srgbClr val="000000"/>
                </a:solidFill>
              </a:rPr>
              <a:t>double-blind scoring </a:t>
            </a:r>
            <a:r>
              <a:rPr lang="en-US" sz="2800" dirty="0" smtClean="0"/>
              <a:t>(by other scorers), embedded validity essays, and other quality checks.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/>
              <a:t>To continue scoring an item, scorers must achieve certain percentages of </a:t>
            </a:r>
            <a:r>
              <a:rPr lang="en-US" sz="2800" b="1" dirty="0" smtClean="0"/>
              <a:t>exact</a:t>
            </a:r>
            <a:r>
              <a:rPr lang="en-US" sz="2800" dirty="0" smtClean="0"/>
              <a:t> and </a:t>
            </a:r>
            <a:r>
              <a:rPr lang="en-US" sz="2800" b="1" dirty="0" smtClean="0"/>
              <a:t>adjacent </a:t>
            </a:r>
            <a:r>
              <a:rPr lang="en-US" sz="2800" dirty="0" smtClean="0"/>
              <a:t>agreement</a:t>
            </a:r>
            <a:r>
              <a:rPr lang="en-US" sz="2800" dirty="0"/>
              <a:t> </a:t>
            </a:r>
            <a:r>
              <a:rPr lang="en-US" sz="2800" dirty="0" smtClean="0"/>
              <a:t>when compared to their colleagues as well as expert scorers.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1492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Scorer Reliability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306604"/>
            <a:ext cx="6162995" cy="5049746"/>
          </a:xfrm>
        </p:spPr>
        <p:txBody>
          <a:bodyPr>
            <a:noAutofit/>
          </a:bodyPr>
          <a:lstStyle/>
          <a:p>
            <a:r>
              <a:rPr lang="en-US" b="1" dirty="0" smtClean="0"/>
              <a:t>Exact </a:t>
            </a:r>
          </a:p>
          <a:p>
            <a:pPr lvl="1"/>
            <a:r>
              <a:rPr lang="en-US" dirty="0" smtClean="0"/>
              <a:t>A scorer gives an essay the same scorer as another scorer does</a:t>
            </a:r>
            <a:br>
              <a:rPr lang="en-US" dirty="0" smtClean="0"/>
            </a:br>
            <a:endParaRPr lang="en-US" sz="1800" dirty="0" smtClean="0"/>
          </a:p>
          <a:p>
            <a:r>
              <a:rPr lang="en-US" b="1" dirty="0" smtClean="0"/>
              <a:t>Adjacent</a:t>
            </a:r>
          </a:p>
          <a:p>
            <a:pPr lvl="1"/>
            <a:r>
              <a:rPr lang="en-US" dirty="0"/>
              <a:t>A scorer </a:t>
            </a:r>
            <a:r>
              <a:rPr lang="en-US" dirty="0" smtClean="0"/>
              <a:t>gives an essay an adjacent </a:t>
            </a:r>
            <a:r>
              <a:rPr lang="en-US" dirty="0"/>
              <a:t>score </a:t>
            </a:r>
            <a:r>
              <a:rPr lang="en-US" dirty="0" smtClean="0"/>
              <a:t>(+/- one point)</a:t>
            </a:r>
          </a:p>
          <a:p>
            <a:pPr lvl="1"/>
            <a:endParaRPr lang="en-US" sz="1400" dirty="0" smtClean="0"/>
          </a:p>
          <a:p>
            <a:r>
              <a:rPr lang="en-US" b="1" dirty="0" smtClean="0"/>
              <a:t>Discrepant</a:t>
            </a:r>
          </a:p>
          <a:p>
            <a:pPr lvl="1"/>
            <a:r>
              <a:rPr lang="en-US" dirty="0" smtClean="0"/>
              <a:t>A scorer gives an essay a </a:t>
            </a:r>
            <a:br>
              <a:rPr lang="en-US" dirty="0" smtClean="0"/>
            </a:br>
            <a:r>
              <a:rPr lang="en-US" dirty="0" smtClean="0"/>
              <a:t>non-exact, non-adjacent score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7229C-EC7B-4063-A33B-28A5E87E32ED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graphicFrame>
        <p:nvGraphicFramePr>
          <p:cNvPr id="5" name="Table 4" descr="Exact&#10;Scorer A: 3&#10;Scorer B: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505605"/>
              </p:ext>
            </p:extLst>
          </p:nvPr>
        </p:nvGraphicFramePr>
        <p:xfrm>
          <a:off x="7091017" y="1723511"/>
          <a:ext cx="42627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4915">
                  <a:extLst>
                    <a:ext uri="{9D8B030D-6E8A-4147-A177-3AD203B41FA5}">
                      <a16:colId xmlns:a16="http://schemas.microsoft.com/office/drawing/2014/main" val="3221764567"/>
                    </a:ext>
                  </a:extLst>
                </a:gridCol>
                <a:gridCol w="2227868">
                  <a:extLst>
                    <a:ext uri="{9D8B030D-6E8A-4147-A177-3AD203B41FA5}">
                      <a16:colId xmlns:a16="http://schemas.microsoft.com/office/drawing/2014/main" val="123420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 (0-5 rubric)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Scorer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2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Scorer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472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091015" y="1348171"/>
            <a:ext cx="2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Exact </a:t>
            </a:r>
            <a:endParaRPr lang="en-US" sz="2000" b="1" dirty="0"/>
          </a:p>
        </p:txBody>
      </p:sp>
      <p:graphicFrame>
        <p:nvGraphicFramePr>
          <p:cNvPr id="7" name="Table 6" descr="Adjacent&#10;Scorer A: 3&#10;Scorer B: 2 or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5050839"/>
              </p:ext>
            </p:extLst>
          </p:nvPr>
        </p:nvGraphicFramePr>
        <p:xfrm>
          <a:off x="7091017" y="3490958"/>
          <a:ext cx="42627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9429">
                  <a:extLst>
                    <a:ext uri="{9D8B030D-6E8A-4147-A177-3AD203B41FA5}">
                      <a16:colId xmlns:a16="http://schemas.microsoft.com/office/drawing/2014/main" val="3221764567"/>
                    </a:ext>
                  </a:extLst>
                </a:gridCol>
                <a:gridCol w="2213354">
                  <a:extLst>
                    <a:ext uri="{9D8B030D-6E8A-4147-A177-3AD203B41FA5}">
                      <a16:colId xmlns:a16="http://schemas.microsoft.com/office/drawing/2014/main" val="123420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 (0-5 rubric)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Scorer</a:t>
                      </a:r>
                      <a:r>
                        <a:rPr lang="en-US" baseline="0" dirty="0" smtClean="0"/>
                        <a:t>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2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Scorer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 or 4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472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091015" y="3115618"/>
            <a:ext cx="2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Adjacent</a:t>
            </a:r>
            <a:endParaRPr lang="en-US" sz="2000" b="1" dirty="0"/>
          </a:p>
        </p:txBody>
      </p:sp>
      <p:graphicFrame>
        <p:nvGraphicFramePr>
          <p:cNvPr id="9" name="Table 8" descr="Discrepant&#10;Scorer A: 3&#10;Scorer B: 0, 1, or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7344256"/>
              </p:ext>
            </p:extLst>
          </p:nvPr>
        </p:nvGraphicFramePr>
        <p:xfrm>
          <a:off x="7091016" y="5258405"/>
          <a:ext cx="4262783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3768">
                  <a:extLst>
                    <a:ext uri="{9D8B030D-6E8A-4147-A177-3AD203B41FA5}">
                      <a16:colId xmlns:a16="http://schemas.microsoft.com/office/drawing/2014/main" val="3221764567"/>
                    </a:ext>
                  </a:extLst>
                </a:gridCol>
                <a:gridCol w="2209015">
                  <a:extLst>
                    <a:ext uri="{9D8B030D-6E8A-4147-A177-3AD203B41FA5}">
                      <a16:colId xmlns:a16="http://schemas.microsoft.com/office/drawing/2014/main" val="12342087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Score (0-5 rubric)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700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Scorer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82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Scorer 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0,</a:t>
                      </a:r>
                      <a:r>
                        <a:rPr lang="en-US" baseline="0" dirty="0" smtClean="0"/>
                        <a:t> 1, or 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5264722"/>
                  </a:ext>
                </a:extLst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7091015" y="4883065"/>
            <a:ext cx="27867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Discrepant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6827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utomated Scoring Proces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8" y="1165226"/>
            <a:ext cx="11329157" cy="49593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Scoring </a:t>
            </a:r>
            <a:r>
              <a:rPr lang="en-US" dirty="0"/>
              <a:t>P</a:t>
            </a:r>
            <a:r>
              <a:rPr lang="en-US" dirty="0" smtClean="0"/>
              <a:t>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2811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Automated Scoring Analyses on Next-Gen MCAS: 2017 and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7743" y="1230403"/>
            <a:ext cx="11370972" cy="3567840"/>
          </a:xfrm>
        </p:spPr>
        <p:txBody>
          <a:bodyPr/>
          <a:lstStyle/>
          <a:p>
            <a:r>
              <a:rPr lang="en-US" dirty="0" smtClean="0"/>
              <a:t>2017 – Pilot study conducted on one grade 5 essay to evaluate feasibility</a:t>
            </a:r>
          </a:p>
          <a:p>
            <a:r>
              <a:rPr lang="en-US" dirty="0" smtClean="0"/>
              <a:t>2018 – Expanded study to grades 3-8</a:t>
            </a:r>
          </a:p>
          <a:p>
            <a:r>
              <a:rPr lang="en-US" dirty="0" smtClean="0"/>
              <a:t>All research in both years was conducted after operational scoring 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dirty="0"/>
              <a:t>9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224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SE PowerPoint Template 2017">
  <a:themeElements>
    <a:clrScheme name="ESE color scheme">
      <a:dk1>
        <a:srgbClr val="203B6A"/>
      </a:dk1>
      <a:lt1>
        <a:sysClr val="window" lastClr="FFFFFF"/>
      </a:lt1>
      <a:dk2>
        <a:srgbClr val="203B6A"/>
      </a:dk2>
      <a:lt2>
        <a:srgbClr val="E7E6E6"/>
      </a:lt2>
      <a:accent1>
        <a:srgbClr val="203B6A"/>
      </a:accent1>
      <a:accent2>
        <a:srgbClr val="ED7D31"/>
      </a:accent2>
      <a:accent3>
        <a:srgbClr val="FFC000"/>
      </a:accent3>
      <a:accent4>
        <a:srgbClr val="0563C1"/>
      </a:accent4>
      <a:accent5>
        <a:srgbClr val="00B050"/>
      </a:accent5>
      <a:accent6>
        <a:srgbClr val="FFFF00"/>
      </a:accent6>
      <a:hlink>
        <a:srgbClr val="0563C1"/>
      </a:hlink>
      <a:folHlink>
        <a:srgbClr val="954F72"/>
      </a:folHlink>
    </a:clrScheme>
    <a:fontScheme name="ESE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ti_RoutingExistingProperties xmlns="0a4e05da-b9bc-4326-ad73-01ef31b95567" xsi:nil="true"/>
    <_dlc_DocIdPersistId xmlns="733efe1c-5bbe-4968-87dc-d400e65c879f">true</_dlc_DocIdPersistId>
    <_dlc_DocId xmlns="733efe1c-5bbe-4968-87dc-d400e65c879f">DESE-231-47985</_dlc_DocId>
    <_dlc_DocIdUrl xmlns="733efe1c-5bbe-4968-87dc-d400e65c879f">
      <Url>https://sharepoint.doemass.org/ese/webteam/cps/_layouts/DocIdRedir.aspx?ID=DESE-231-47985</Url>
      <Description>DESE-231-47985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24261BFE874874F899C38CF9C771BFF" ma:contentTypeVersion="7" ma:contentTypeDescription="Create a new document." ma:contentTypeScope="" ma:versionID="3a5a55f13e9bb649c79d8b6e4cc9fe8c">
  <xsd:schema xmlns:xsd="http://www.w3.org/2001/XMLSchema" xmlns:xs="http://www.w3.org/2001/XMLSchema" xmlns:p="http://schemas.microsoft.com/office/2006/metadata/properties" xmlns:ns2="0a4e05da-b9bc-4326-ad73-01ef31b95567" xmlns:ns3="733efe1c-5bbe-4968-87dc-d400e65c879f" targetNamespace="http://schemas.microsoft.com/office/2006/metadata/properties" ma:root="true" ma:fieldsID="9f746412060615af2bac066d19f8186c" ns2:_="" ns3:_="">
    <xsd:import namespace="0a4e05da-b9bc-4326-ad73-01ef31b95567"/>
    <xsd:import namespace="733efe1c-5bbe-4968-87dc-d400e65c879f"/>
    <xsd:element name="properties">
      <xsd:complexType>
        <xsd:sequence>
          <xsd:element name="documentManagement">
            <xsd:complexType>
              <xsd:all>
                <xsd:element ref="ns2:_vti_RoutingExistingProperties" minOccurs="0"/>
                <xsd:element ref="ns3:_dlc_DocId" minOccurs="0"/>
                <xsd:element ref="ns3:_dlc_DocIdUrl" minOccurs="0"/>
                <xsd:element ref="ns3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4e05da-b9bc-4326-ad73-01ef31b95567" elementFormDefault="qualified">
    <xsd:import namespace="http://schemas.microsoft.com/office/2006/documentManagement/types"/>
    <xsd:import namespace="http://schemas.microsoft.com/office/infopath/2007/PartnerControls"/>
    <xsd:element name="_vti_RoutingExistingProperties" ma:index="8" nillable="true" ma:displayName="Original Properties" ma:hidden="true" ma:internalName="_vti_RoutingExistingProperti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efe1c-5bbe-4968-87dc-d400e65c879f" elementFormDefault="qualified">
    <xsd:import namespace="http://schemas.microsoft.com/office/2006/documentManagement/types"/>
    <xsd:import namespace="http://schemas.microsoft.com/office/infopath/2007/PartnerControls"/>
    <xsd:element name="_dlc_DocId" ma:index="9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DropOffZoneRoutingForm</Edit>
  <New>DocumentLibraryForm</New>
</FormTemplates>
</file>

<file path=customXml/itemProps1.xml><?xml version="1.0" encoding="utf-8"?>
<ds:datastoreItem xmlns:ds="http://schemas.openxmlformats.org/officeDocument/2006/customXml" ds:itemID="{B16E58B7-5FE4-4E7C-B769-D67DC8F252F8}">
  <ds:schemaRefs>
    <ds:schemaRef ds:uri="733efe1c-5bbe-4968-87dc-d400e65c879f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schemas.microsoft.com/office/infopath/2007/PartnerControls"/>
    <ds:schemaRef ds:uri="http://purl.org/dc/terms/"/>
    <ds:schemaRef ds:uri="http://schemas.microsoft.com/office/2006/metadata/properties"/>
    <ds:schemaRef ds:uri="0a4e05da-b9bc-4326-ad73-01ef31b95567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D4C8B5F2-7096-475A-8036-564CAA17919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4e05da-b9bc-4326-ad73-01ef31b95567"/>
    <ds:schemaRef ds:uri="733efe1c-5bbe-4968-87dc-d400e65c87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149794-5702-45E3-A7BA-994EE1840320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3E361DE6-EDD5-4AF5-9A7A-C16CA561E0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ESE PowerPoint Template 2017</Template>
  <TotalTime>24002</TotalTime>
  <Words>1437</Words>
  <Application>Microsoft Office PowerPoint</Application>
  <PresentationFormat>Widescreen</PresentationFormat>
  <Paragraphs>457</Paragraphs>
  <Slides>22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等线</vt:lpstr>
      <vt:lpstr>Segoe</vt:lpstr>
      <vt:lpstr>Segoe SemiBold</vt:lpstr>
      <vt:lpstr>Segoe UI Black</vt:lpstr>
      <vt:lpstr>SimSun</vt:lpstr>
      <vt:lpstr>Arial</vt:lpstr>
      <vt:lpstr>Arial Narrow</vt:lpstr>
      <vt:lpstr>Calibri</vt:lpstr>
      <vt:lpstr>Courier New</vt:lpstr>
      <vt:lpstr>Georgia</vt:lpstr>
      <vt:lpstr>Segoe UI</vt:lpstr>
      <vt:lpstr>Segoe UI Semibold</vt:lpstr>
      <vt:lpstr>Times New Roman</vt:lpstr>
      <vt:lpstr>Verdana</vt:lpstr>
      <vt:lpstr>Wingdings</vt:lpstr>
      <vt:lpstr>ESE PowerPoint Template 2017</vt:lpstr>
      <vt:lpstr>Automated Test Scoring for MCAS  Special Meeting of the Board of Elementary and Secondary Education January 14, 2019</vt:lpstr>
      <vt:lpstr>CONTENTS</vt:lpstr>
      <vt:lpstr>Overview of Current ELA MCAS Scoring</vt:lpstr>
      <vt:lpstr>Overview of Current ELA MCAS Scoring</vt:lpstr>
      <vt:lpstr>Overview of Current ELA MCAS Scoring</vt:lpstr>
      <vt:lpstr>Overview of Current MCAS ELA Scoring</vt:lpstr>
      <vt:lpstr>Defining Scorer Reliability</vt:lpstr>
      <vt:lpstr>Automated Scoring Process</vt:lpstr>
      <vt:lpstr>Automated Scoring Analyses on Next-Gen MCAS: 2017 and 2018</vt:lpstr>
      <vt:lpstr>Pilot Research on One MCAS Grade 5 ELA Essay from 2017</vt:lpstr>
      <vt:lpstr>Pilot Research on One MCAS Grade 5 ELA Essay from 2017</vt:lpstr>
      <vt:lpstr>2018 Study of Automated Essay Scoring  </vt:lpstr>
      <vt:lpstr>2018 Study of Automated Essay Scoring</vt:lpstr>
      <vt:lpstr>MCAS Grade 8 ELA Essay from 2018</vt:lpstr>
      <vt:lpstr>MCAS Grade 8 ELA Essay from 2018</vt:lpstr>
      <vt:lpstr>2018 Automated Essay Scoring: Overall Findings</vt:lpstr>
      <vt:lpstr>Agreement Rates Across All 2018 Essays</vt:lpstr>
      <vt:lpstr>Automated scoring produced virtually identical distributions of scores for Conventions . . . </vt:lpstr>
      <vt:lpstr>. . . and Idea Development</vt:lpstr>
      <vt:lpstr>Average Scores Assigned by Subgroup and Achievement Level</vt:lpstr>
      <vt:lpstr>Avoiding “Gaming” of Automated Essay Scoring</vt:lpstr>
      <vt:lpstr>Next Steps for 2019 and Beyond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Jan. 14 2019 Special Meeting: Item 2 Attach. Automated Test Scoring for MCAS</dc:title>
  <dc:creator>DESE</dc:creator>
  <cp:lastModifiedBy>Zou, Dong (EOE)</cp:lastModifiedBy>
  <cp:revision>283</cp:revision>
  <cp:lastPrinted>2019-01-08T13:19:42Z</cp:lastPrinted>
  <dcterms:created xsi:type="dcterms:W3CDTF">2018-01-10T21:17:11Z</dcterms:created>
  <dcterms:modified xsi:type="dcterms:W3CDTF">2019-01-17T16:50:14Z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Jan 17 2019</vt:lpwstr>
  </property>
</Properties>
</file>