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77" r:id="rId6"/>
    <p:sldId id="335" r:id="rId7"/>
    <p:sldId id="336" r:id="rId8"/>
    <p:sldId id="284" r:id="rId9"/>
    <p:sldId id="322" r:id="rId10"/>
    <p:sldId id="321" r:id="rId11"/>
    <p:sldId id="323" r:id="rId12"/>
    <p:sldId id="331" r:id="rId13"/>
    <p:sldId id="346" r:id="rId14"/>
    <p:sldId id="333" r:id="rId15"/>
    <p:sldId id="334" r:id="rId16"/>
    <p:sldId id="319" r:id="rId17"/>
    <p:sldId id="326" r:id="rId18"/>
    <p:sldId id="324" r:id="rId19"/>
    <p:sldId id="338" r:id="rId20"/>
    <p:sldId id="342" r:id="rId21"/>
    <p:sldId id="343" r:id="rId22"/>
    <p:sldId id="339" r:id="rId23"/>
    <p:sldId id="344" r:id="rId24"/>
    <p:sldId id="340" r:id="rId25"/>
    <p:sldId id="345" r:id="rId26"/>
    <p:sldId id="341" r:id="rId27"/>
    <p:sldId id="337" r:id="rId28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35"/>
            <p14:sldId id="336"/>
            <p14:sldId id="284"/>
            <p14:sldId id="322"/>
            <p14:sldId id="321"/>
            <p14:sldId id="323"/>
            <p14:sldId id="331"/>
            <p14:sldId id="346"/>
            <p14:sldId id="333"/>
            <p14:sldId id="334"/>
            <p14:sldId id="319"/>
            <p14:sldId id="326"/>
            <p14:sldId id="324"/>
            <p14:sldId id="338"/>
            <p14:sldId id="342"/>
            <p14:sldId id="343"/>
            <p14:sldId id="339"/>
            <p14:sldId id="344"/>
            <p14:sldId id="340"/>
            <p14:sldId id="345"/>
            <p14:sldId id="341"/>
            <p14:sldId id="337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5C7"/>
    <a:srgbClr val="000000"/>
    <a:srgbClr val="C6D4EE"/>
    <a:srgbClr val="878C9E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82000" autoAdjust="0"/>
  </p:normalViewPr>
  <p:slideViewPr>
    <p:cSldViewPr snapToGrid="0">
      <p:cViewPr varScale="1">
        <p:scale>
          <a:sx n="50" d="100"/>
          <a:sy n="50" d="100"/>
        </p:scale>
        <p:origin x="60" y="13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128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Middle</a:t>
            </a:r>
            <a:r>
              <a:rPr lang="en-US" sz="2800" baseline="0" dirty="0"/>
              <a:t> school base rates (FY20 dollars)*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 components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 House 1</c:v>
                </c:pt>
                <c:pt idx="1">
                  <c:v>H.70 goals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6372</c:v>
                </c:pt>
                <c:pt idx="1">
                  <c:v>6372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9-4381-A74C-B609A7B0FE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Benefits and fixed charges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 House 1</c:v>
                </c:pt>
                <c:pt idx="1">
                  <c:v>H.70 goals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1070</c:v>
                </c:pt>
                <c:pt idx="1">
                  <c:v>1611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9-4381-A74C-B609A7B0FE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Guidance and psychological services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FY20 House 1</c:v>
                </c:pt>
                <c:pt idx="1">
                  <c:v>H.70 goals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314</c:v>
                </c:pt>
                <c:pt idx="1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69-4381-A74C-B609A7B0FE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8"/>
        <c:overlap val="100"/>
        <c:ser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serLines>
        <c:axId val="1305033519"/>
        <c:axId val="1305034767"/>
      </c:barChart>
      <c:catAx>
        <c:axId val="130503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034767"/>
        <c:crosses val="autoZero"/>
        <c:auto val="1"/>
        <c:lblAlgn val="ctr"/>
        <c:lblOffset val="100"/>
        <c:noMultiLvlLbl val="0"/>
      </c:catAx>
      <c:valAx>
        <c:axId val="1305034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 pupil rate</a:t>
                </a:r>
              </a:p>
            </c:rich>
          </c:tx>
          <c:layout>
            <c:manualLayout>
              <c:xMode val="edge"/>
              <c:yMode val="edge"/>
              <c:x val="7.8190449595085167E-3"/>
              <c:y val="0.384328840713076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033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English learner (EL) and </a:t>
            </a:r>
            <a:r>
              <a:rPr lang="en-US" sz="2800" dirty="0" err="1"/>
              <a:t>EcoDis</a:t>
            </a:r>
            <a:r>
              <a:rPr lang="en-US" sz="2800" dirty="0"/>
              <a:t> </a:t>
            </a:r>
            <a:r>
              <a:rPr lang="en-US" sz="2800" baseline="0" dirty="0"/>
              <a:t>increments (FY20 dollars)*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FY19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 grades 6–8</c:v>
                </c:pt>
                <c:pt idx="1">
                  <c:v>EcoDis decile 10</c:v>
                </c:pt>
                <c:pt idx="2">
                  <c:v>EcoDis decile 10 + High needs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2354.36</c:v>
                </c:pt>
                <c:pt idx="1">
                  <c:v>3979.57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7-429A-B344-FD30074501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 grades 6–8</c:v>
                </c:pt>
                <c:pt idx="1">
                  <c:v>EcoDis decile 10</c:v>
                </c:pt>
                <c:pt idx="2">
                  <c:v>EcoDis decile 10 + High needs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2721</c:v>
                </c:pt>
                <c:pt idx="1">
                  <c:v>4196</c:v>
                </c:pt>
                <c:pt idx="2">
                  <c:v>4222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7-429A-B344-FD30074501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H.70 goal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EL grades 6–8</c:v>
                </c:pt>
                <c:pt idx="1">
                  <c:v>EcoDis decile 10</c:v>
                </c:pt>
                <c:pt idx="2">
                  <c:v>EcoDis decile 10 + High needs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2721</c:v>
                </c:pt>
                <c:pt idx="1">
                  <c:v>4601</c:v>
                </c:pt>
                <c:pt idx="2">
                  <c:v>4782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7-429A-B344-FD30074501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6741439"/>
        <c:axId val="1326727295"/>
      </c:barChart>
      <c:catAx>
        <c:axId val="132674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727295"/>
        <c:crosses val="autoZero"/>
        <c:auto val="1"/>
        <c:lblAlgn val="ctr"/>
        <c:lblOffset val="100"/>
        <c:noMultiLvlLbl val="0"/>
      </c:catAx>
      <c:valAx>
        <c:axId val="132672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74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0.93905</cdr:y>
    </cdr:from>
    <cdr:to>
      <cdr:x>0.63144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-568325" y="4742060"/>
          <a:ext cx="71792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rgbClr val="4575C7"/>
              </a:solidFill>
            </a:rPr>
            <a:t>*Differences vary by grade category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O’D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98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76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32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H, pause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O’D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O’D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13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08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313817" y="1684339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1/25/2017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finance/chapter7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legislature.gov/Bills/191/H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acces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800" dirty="0">
                <a:latin typeface="Segoe SemiBold" panose="020B0703040204020203" pitchFamily="34" charset="0"/>
                <a:cs typeface="Segoe SemiBold" panose="020B0703040204020203" pitchFamily="34" charset="0"/>
              </a:rPr>
              <a:t>FY20 House 1 Budget Overview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BESE Meeting - February 12,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House 1 rate changes on FY20 aid</a:t>
            </a:r>
          </a:p>
        </p:txBody>
      </p:sp>
      <p:graphicFrame>
        <p:nvGraphicFramePr>
          <p:cNvPr id="4" name="Content Placeholder 3" descr="$129.9M Full funding of foundation and base aid requirements, reflecting current rate of inflation&#10;$30.6M Further increase in Foundation Budget formula for health care, including benefits for retirees&#10;$13.6M Additional increase in the factor for educating English language learners&#10;$12.8M Increased support to districts serving highest concentration of economically disadvantaged students&#10;$7.9M Minimum aid level of $20 per pupil for all districts&#10;$4.3M Increase in funding to help districts meet rising out-of-district special education costs&#10;$1.2M Introduction of a new enrollment category for students in Early College and Career Pathways&#10;$200.3M Total increas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297788"/>
              </p:ext>
            </p:extLst>
          </p:nvPr>
        </p:nvGraphicFramePr>
        <p:xfrm>
          <a:off x="568325" y="1230313"/>
          <a:ext cx="11369676" cy="49564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70540">
                  <a:extLst>
                    <a:ext uri="{9D8B030D-6E8A-4147-A177-3AD203B41FA5}">
                      <a16:colId xmlns:a16="http://schemas.microsoft.com/office/drawing/2014/main" val="618661776"/>
                    </a:ext>
                  </a:extLst>
                </a:gridCol>
                <a:gridCol w="9899136">
                  <a:extLst>
                    <a:ext uri="{9D8B030D-6E8A-4147-A177-3AD203B41FA5}">
                      <a16:colId xmlns:a16="http://schemas.microsoft.com/office/drawing/2014/main" val="1996415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/>
                        <a:t>$129.9M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/>
                        <a:t>Full funding of foundation and base aid requirements, reflecting current rate of inflation</a:t>
                      </a:r>
                    </a:p>
                    <a:p>
                      <a:endParaRPr lang="en-US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7305934"/>
                  </a:ext>
                </a:extLst>
              </a:tr>
              <a:tr h="699812">
                <a:tc>
                  <a:txBody>
                    <a:bodyPr/>
                    <a:lstStyle/>
                    <a:p>
                      <a:r>
                        <a:rPr lang="en-US" dirty="0"/>
                        <a:t>$30.6M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Further increase in Foundation Budget formula for health care, including benefits for retirees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549627"/>
                  </a:ext>
                </a:extLst>
              </a:tr>
              <a:tr h="654909">
                <a:tc>
                  <a:txBody>
                    <a:bodyPr/>
                    <a:lstStyle/>
                    <a:p>
                      <a:r>
                        <a:rPr lang="en-US" dirty="0"/>
                        <a:t>$13.6M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Additional increase in the factor for educating English language learners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376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$12.8M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Increased support to districts serving highest concentration of economically disadvantaged students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6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$7.9M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Minimum aid level of $20 per pupil for all districts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815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$4.3M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in funding to help districts meet rising out-of-district special education costs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854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$1.2M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Introduction of a new enrollment category for students in Early College and Career Pathways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746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$200.3M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 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18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55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to statewide foundation at full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2491273"/>
            <a:ext cx="11370972" cy="3788876"/>
          </a:xfrm>
        </p:spPr>
        <p:txBody>
          <a:bodyPr/>
          <a:lstStyle/>
          <a:p>
            <a:r>
              <a:rPr lang="en-US" dirty="0"/>
              <a:t>When fully implemented, the foundation budget will increase by more than $1 billion (in current dollars) resulting in an estimated increase of $3.3 billion by 2026</a:t>
            </a:r>
          </a:p>
        </p:txBody>
      </p:sp>
    </p:spTree>
    <p:extLst>
      <p:ext uri="{BB962C8B-B14F-4D97-AF65-F5344CB8AC3E}">
        <p14:creationId xmlns:p14="http://schemas.microsoft.com/office/powerpoint/2010/main" val="356152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688841"/>
            <a:ext cx="11370972" cy="4591308"/>
          </a:xfrm>
        </p:spPr>
        <p:txBody>
          <a:bodyPr/>
          <a:lstStyle/>
          <a:p>
            <a:r>
              <a:rPr lang="en-US" dirty="0"/>
              <a:t>The aggregate wealth model continues to be in effect. For municipalities with required contributions above targets, the requirement is reduced by 100 percent of the gap.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Cities and towns with combined effort yields greater than 175% of foundation have required local contributions set at not less than 82.5 percent of foundation.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school reimbursements restructured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Return to a 3-year, 100%/60%/40% schedule for transitional aid.</a:t>
            </a:r>
          </a:p>
          <a:p>
            <a:r>
              <a:rPr lang="en-US" sz="2800" dirty="0"/>
              <a:t>Transitional aid more closely tied to enrollment growth.</a:t>
            </a:r>
          </a:p>
          <a:p>
            <a:r>
              <a:rPr lang="en-US" sz="2800" dirty="0"/>
              <a:t>Supplemental aid for districts with high charter tuition costs and relatively low Chapter 70 aid.</a:t>
            </a:r>
          </a:p>
          <a:p>
            <a:r>
              <a:rPr lang="en-US" sz="2800" dirty="0"/>
              <a:t>$16 million increase over FY19 with full phase-in of the reimbursement program by FY22.</a:t>
            </a:r>
          </a:p>
          <a:p>
            <a:r>
              <a:rPr lang="en-US" sz="2800" dirty="0"/>
              <a:t>Facilities tuition rate is increased to $938 per pupil in FY20 and indexed to inflation in subsequent years.</a:t>
            </a:r>
          </a:p>
          <a:p>
            <a:pPr lvl="1"/>
            <a:r>
              <a:rPr lang="en-US" sz="2400" dirty="0"/>
              <a:t>Facilities tuition continues to be reimbursed at 100%</a:t>
            </a:r>
          </a:p>
        </p:txBody>
      </p:sp>
    </p:spTree>
    <p:extLst>
      <p:ext uri="{BB962C8B-B14F-4D97-AF65-F5344CB8AC3E}">
        <p14:creationId xmlns:p14="http://schemas.microsoft.com/office/powerpoint/2010/main" val="167658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tudent's right hand on top of notebook and pencil"/>
          <p:cNvPicPr>
            <a:picLocks noChangeAspect="1" noChangeArrowheads="1"/>
          </p:cNvPicPr>
          <p:nvPr/>
        </p:nvPicPr>
        <p:blipFill>
          <a:blip r:embed="rId2" cstate="print"/>
          <a:srcRect t="40287" b="10658"/>
          <a:stretch>
            <a:fillRect/>
          </a:stretch>
        </p:blipFill>
        <p:spPr bwMode="auto">
          <a:xfrm>
            <a:off x="0" y="0"/>
            <a:ext cx="12192000" cy="3971499"/>
          </a:xfrm>
          <a:prstGeom prst="rect">
            <a:avLst/>
          </a:prstGeom>
          <a:noFill/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Chapter 70 Link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480DAF-1C01-4F46-BA6A-ABF8305567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3247EC-EB67-4270-B3D7-984C5D3FA95E}"/>
              </a:ext>
            </a:extLst>
          </p:cNvPr>
          <p:cNvSpPr/>
          <p:nvPr/>
        </p:nvSpPr>
        <p:spPr>
          <a:xfrm>
            <a:off x="2243191" y="2543954"/>
            <a:ext cx="7705618" cy="2753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  <a:hlinkClick r:id="rId3"/>
              </a:rPr>
              <a:t>www.doe.mass.edu/finance/chapter70/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 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4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765D-BD69-4A91-B499-4826926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House 1 Budget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2AF2-0F97-4C2C-8926-3F2650D45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II.  LEA Reimbursement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8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56E2-F36F-4F9E-8BBB-03498203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 Reimbursements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E690-548F-4D9B-9331-9DFCCFF3A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Special Education Circuit Breaker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Special Education Circuit Breaker reimbursement (7061-0012) is increased by $4.5M over FY19 level.</a:t>
            </a:r>
          </a:p>
          <a:p>
            <a:pPr lvl="2"/>
            <a:r>
              <a:rPr lang="en-US" dirty="0"/>
              <a:t>Increase $4M to support the Department of Developmental Services voluntary residential placement prevention programs.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70% estimated claims reimbursement rate.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4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4846-DAC1-4B16-B17D-6379972B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 Reimbursements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3D30-537B-43F4-B0D0-180532037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Transportation Reimbursements</a:t>
            </a:r>
          </a:p>
          <a:p>
            <a:pPr lvl="1"/>
            <a:r>
              <a:rPr lang="en-US" dirty="0"/>
              <a:t>FY20 proposed funding level at FY19 amounts.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Reimbursement Percentages</a:t>
            </a:r>
          </a:p>
          <a:p>
            <a:pPr lvl="1"/>
            <a:r>
              <a:rPr lang="en-US" dirty="0"/>
              <a:t>Regional School Transportation – 76%</a:t>
            </a:r>
          </a:p>
          <a:p>
            <a:pPr lvl="1"/>
            <a:r>
              <a:rPr lang="en-US" dirty="0"/>
              <a:t>Homeless Student Transportation – 37%</a:t>
            </a:r>
          </a:p>
          <a:p>
            <a:pPr lvl="1"/>
            <a:r>
              <a:rPr lang="en-US" dirty="0"/>
              <a:t>Non-resident Vocational School Transportation – 6%</a:t>
            </a:r>
          </a:p>
        </p:txBody>
      </p:sp>
    </p:spTree>
    <p:extLst>
      <p:ext uri="{BB962C8B-B14F-4D97-AF65-F5344CB8AC3E}">
        <p14:creationId xmlns:p14="http://schemas.microsoft.com/office/powerpoint/2010/main" val="398656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House 1 Budget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III. School Improvement Resources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17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C6CF-668D-4AAE-8717-86DBA5AC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&amp; District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12FE9-0C03-428E-8A97-48482EB57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Governor recommending multi-year spending initiative. </a:t>
            </a:r>
          </a:p>
          <a:p>
            <a:pPr lvl="1"/>
            <a:r>
              <a:rPr lang="en-US" b="1" dirty="0"/>
              <a:t>$50 million </a:t>
            </a:r>
            <a:r>
              <a:rPr lang="en-US" dirty="0"/>
              <a:t>for a new trust fund to help drive quality </a:t>
            </a:r>
            <a:r>
              <a:rPr lang="en-US" b="1" dirty="0"/>
              <a:t>improvements in low-performing schools </a:t>
            </a:r>
            <a:r>
              <a:rPr lang="en-US" dirty="0"/>
              <a:t>(7010-5010 Public School Improvement Trust Fund)</a:t>
            </a:r>
          </a:p>
          <a:p>
            <a:pPr lvl="1"/>
            <a:r>
              <a:rPr lang="en-US" b="1" dirty="0"/>
              <a:t>$30 million </a:t>
            </a:r>
            <a:r>
              <a:rPr lang="en-US" dirty="0"/>
              <a:t>to help local school districts address their </a:t>
            </a:r>
            <a:r>
              <a:rPr lang="en-US" b="1" dirty="0"/>
              <a:t>school safety </a:t>
            </a:r>
            <a:r>
              <a:rPr lang="en-US" dirty="0"/>
              <a:t>needs (7010-5020 School Safety Trust Fund)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  <a:p>
            <a:r>
              <a:rPr lang="en-US" sz="2800" dirty="0"/>
              <a:t>Maintains FY19 $5M increase for Targeted Assistance into FY20.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7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46F9-884F-49E1-9345-09E93059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18" y="344909"/>
            <a:ext cx="11370972" cy="679905"/>
          </a:xfrm>
        </p:spPr>
        <p:txBody>
          <a:bodyPr/>
          <a:lstStyle/>
          <a:p>
            <a:r>
              <a:rPr lang="en-US" dirty="0"/>
              <a:t>Table of Contents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E47E0-782E-46D3-BBBB-13A5BC98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2052735"/>
            <a:ext cx="11370972" cy="4199422"/>
          </a:xfrm>
        </p:spPr>
        <p:txBody>
          <a:bodyPr/>
          <a:lstStyle/>
          <a:p>
            <a:r>
              <a:rPr lang="en-US" b="1" dirty="0"/>
              <a:t>I.   Overview of Chapter 70 and Charter Reimbursements</a:t>
            </a:r>
          </a:p>
          <a:p>
            <a:r>
              <a:rPr lang="en-US" b="1" dirty="0"/>
              <a:t>II.  LEA Reimbursement Programs</a:t>
            </a:r>
          </a:p>
          <a:p>
            <a:r>
              <a:rPr lang="en-US" b="1" dirty="0"/>
              <a:t>III. School Improvement Resources</a:t>
            </a:r>
          </a:p>
          <a:p>
            <a:r>
              <a:rPr lang="en-US" b="1" dirty="0"/>
              <a:t>IV. DESE Administered Programs</a:t>
            </a:r>
          </a:p>
        </p:txBody>
      </p:sp>
    </p:spTree>
    <p:extLst>
      <p:ext uri="{BB962C8B-B14F-4D97-AF65-F5344CB8AC3E}">
        <p14:creationId xmlns:p14="http://schemas.microsoft.com/office/powerpoint/2010/main" val="617701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House 1 Budget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IV.  DESE Administered Program Highlights</a:t>
            </a:r>
          </a:p>
        </p:txBody>
      </p:sp>
    </p:spTree>
    <p:extLst>
      <p:ext uri="{BB962C8B-B14F-4D97-AF65-F5344CB8AC3E}">
        <p14:creationId xmlns:p14="http://schemas.microsoft.com/office/powerpoint/2010/main" val="309754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C696-548D-408A-B0E3-17C561FE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 Administered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38A6-59CC-42DA-9903-29D70DBF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Teacher Certification </a:t>
            </a:r>
            <a:r>
              <a:rPr lang="en-US" dirty="0"/>
              <a:t>Retained Revenue (7061-9601) account increased by $400,000.  Increase designed to support the Office of Professional Practices Investigations and the Office of Educator Licensure. </a:t>
            </a:r>
          </a:p>
          <a:p>
            <a:r>
              <a:rPr lang="en-US" b="1" dirty="0"/>
              <a:t>Adult Basic Education </a:t>
            </a:r>
            <a:r>
              <a:rPr lang="en-US" dirty="0"/>
              <a:t>(7035-0002) increased by $4.27 million (less earmarks) which includes $4 million to implement the Latino Advisory Commission &amp; Black Advisory Commission recommendations.</a:t>
            </a:r>
          </a:p>
          <a:p>
            <a:r>
              <a:rPr lang="en-US" b="1" dirty="0"/>
              <a:t>Assessment &amp; Curriculum </a:t>
            </a:r>
            <a:r>
              <a:rPr lang="en-US" dirty="0"/>
              <a:t>(7061-9400) maintains the FY19 $1M increase.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01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House 1 Budget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38753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16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D8DC-759E-40DF-9930-7520DE8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House 1 Budget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AD7A-2C1C-45F8-ACA1-D3242201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I. Overview of Chapter 70 and Charter Reimbursements</a:t>
            </a:r>
          </a:p>
        </p:txBody>
      </p:sp>
    </p:spTree>
    <p:extLst>
      <p:ext uri="{BB962C8B-B14F-4D97-AF65-F5344CB8AC3E}">
        <p14:creationId xmlns:p14="http://schemas.microsoft.com/office/powerpoint/2010/main" val="168040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I. Overview of Chapter 70 and Charter Reimbursements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371600"/>
            <a:ext cx="10566400" cy="4876800"/>
          </a:xfrm>
        </p:spPr>
        <p:txBody>
          <a:bodyPr>
            <a:noAutofit/>
          </a:bodyPr>
          <a:lstStyle/>
          <a:p>
            <a:r>
              <a:rPr lang="en-US" dirty="0"/>
              <a:t>Preliminary FY20 Chapter 70 is $5.1 billion, a $200.3 million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increase (4.1%) over FY19. </a:t>
            </a:r>
          </a:p>
          <a:p>
            <a:pPr lvl="0"/>
            <a:r>
              <a:rPr lang="en-US" dirty="0"/>
              <a:t>Proposal accompanied by comprehensive school finance bill: </a:t>
            </a:r>
            <a:r>
              <a:rPr lang="en-US" dirty="0">
                <a:hlinkClick r:id="rId3"/>
              </a:rPr>
              <a:t>An Act to Promote Equity and Excellence in Education</a:t>
            </a:r>
            <a:r>
              <a:rPr lang="en-US" dirty="0"/>
              <a:t> (H. 70).</a:t>
            </a:r>
          </a:p>
          <a:p>
            <a:pPr lvl="0"/>
            <a:r>
              <a:rPr lang="en-US" dirty="0"/>
              <a:t>H.70 sets targets for changes to the foundation budget over the next 7 years.</a:t>
            </a:r>
          </a:p>
          <a:p>
            <a:pPr lvl="0"/>
            <a:r>
              <a:rPr lang="en-US" dirty="0"/>
              <a:t>Each year’s progress toward the targets will be included in the annual state budget (as H.1 does for FY20).</a:t>
            </a:r>
          </a:p>
          <a:p>
            <a:pPr lvl="0"/>
            <a:endParaRPr lang="en-US" dirty="0"/>
          </a:p>
          <a:p>
            <a:pPr lvl="1"/>
            <a:endParaRPr lang="en-US" sz="2400" dirty="0"/>
          </a:p>
          <a:p>
            <a:pPr lvl="0"/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goals for foundation budgets (phase-in starts FY20)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Out-of-district special education tuition: </a:t>
            </a:r>
            <a:r>
              <a:rPr lang="en-US" sz="2400" dirty="0"/>
              <a:t>Sets goal at 3x the statewide foundation budget per pupil, to close the gap between the foundation budget and circuit breaker (4x foundation). Goal rates to be updated annually.</a:t>
            </a:r>
          </a:p>
          <a:p>
            <a:r>
              <a:rPr lang="en-US" sz="2400" b="1" dirty="0"/>
              <a:t>Benefits and fixed charges: </a:t>
            </a:r>
            <a:r>
              <a:rPr lang="en-US" sz="2400" dirty="0"/>
              <a:t>Sets goal based on GIC premium rates for active and retired municipal employees. Goal rates to be updated annually.</a:t>
            </a:r>
          </a:p>
          <a:p>
            <a:r>
              <a:rPr lang="en-US" sz="2400" dirty="0"/>
              <a:t>For </a:t>
            </a:r>
            <a:r>
              <a:rPr lang="en-US" sz="2400" b="1" dirty="0"/>
              <a:t>economically disadvantaged </a:t>
            </a:r>
            <a:r>
              <a:rPr lang="en-US" sz="2400" dirty="0"/>
              <a:t>(</a:t>
            </a:r>
            <a:r>
              <a:rPr lang="en-US" sz="2400" dirty="0" err="1"/>
              <a:t>EcoDis</a:t>
            </a:r>
            <a:r>
              <a:rPr lang="en-US" sz="2400" dirty="0"/>
              <a:t>) students, the proposal expands the foundation budget over 7 years and introduces a more progressive decile rate structure to the highest 5 deciles.</a:t>
            </a:r>
          </a:p>
          <a:p>
            <a:r>
              <a:rPr lang="en-US" sz="2400" dirty="0"/>
              <a:t>In addition, the proposal introduces a </a:t>
            </a:r>
            <a:r>
              <a:rPr lang="en-US" sz="2400" b="1" dirty="0"/>
              <a:t>high needs concentration increment</a:t>
            </a:r>
            <a:r>
              <a:rPr lang="en-US" sz="2400" b="1" i="1" dirty="0"/>
              <a:t> </a:t>
            </a:r>
            <a:r>
              <a:rPr lang="en-US" sz="2400" dirty="0"/>
              <a:t>for districts serving the highest concentrations of </a:t>
            </a:r>
            <a:r>
              <a:rPr lang="en-US" sz="2400" dirty="0" err="1"/>
              <a:t>EcoDis</a:t>
            </a:r>
            <a:r>
              <a:rPr lang="en-US" sz="2400" dirty="0"/>
              <a:t> and EL students.</a:t>
            </a:r>
          </a:p>
          <a:p>
            <a:r>
              <a:rPr lang="en-US" sz="2400" b="1" dirty="0">
                <a:solidFill>
                  <a:srgbClr val="203B6A">
                    <a:lumMod val="50000"/>
                  </a:srgbClr>
                </a:solidFill>
              </a:rPr>
              <a:t>High quality early college and innovation pathways</a:t>
            </a:r>
            <a:r>
              <a:rPr lang="en-US" sz="2400" dirty="0">
                <a:solidFill>
                  <a:srgbClr val="203B6A">
                    <a:lumMod val="50000"/>
                  </a:srgbClr>
                </a:solidFill>
              </a:rPr>
              <a:t>: New rate to encourage and support approved program expansion over the next 7 to 10 years.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3839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rate structure for English learners (FY20)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427584"/>
            <a:ext cx="11370972" cy="4852565"/>
          </a:xfrm>
        </p:spPr>
        <p:txBody>
          <a:bodyPr/>
          <a:lstStyle/>
          <a:p>
            <a:r>
              <a:rPr lang="en-US" sz="2800" dirty="0"/>
              <a:t>The proposal completes the expansion of foundation budgets for </a:t>
            </a:r>
            <a:r>
              <a:rPr lang="en-US" sz="2800" b="1" dirty="0"/>
              <a:t>English learners (ELs)</a:t>
            </a:r>
            <a:r>
              <a:rPr lang="en-US" sz="2800" dirty="0"/>
              <a:t> started in FY19.</a:t>
            </a:r>
            <a:r>
              <a:rPr lang="en-US" sz="2800" b="1" dirty="0"/>
              <a:t> </a:t>
            </a:r>
            <a:r>
              <a:rPr lang="en-US" sz="2800" dirty="0"/>
              <a:t>Differentiated EL incremental rates by grade span (PK-5, 6-8, high school). Substantially increases EL rate for high school students.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foundation budget includes all students with low English proficiency, as measured by the statewide </a:t>
            </a:r>
            <a:r>
              <a:rPr lang="en-US" sz="2800" u="sng" dirty="0">
                <a:hlinkClick r:id="rId3"/>
              </a:rPr>
              <a:t>ACCESS for ELLs test</a:t>
            </a:r>
            <a:r>
              <a:rPr lang="en-US" sz="2800" dirty="0"/>
              <a:t>. However, students who have already met or exceeded state exit requirements are no longer counted as EL students in the foundation budget. This reduced headcount is mitigated by the increased rates.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7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goals for foundation budgets (phase-in after FY20)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707503"/>
            <a:ext cx="11370972" cy="4572646"/>
          </a:xfrm>
        </p:spPr>
        <p:txBody>
          <a:bodyPr/>
          <a:lstStyle/>
          <a:p>
            <a:pPr lvl="0"/>
            <a:r>
              <a:rPr lang="en-US" dirty="0"/>
              <a:t>Starting in FY21, phase-in toward new goal for </a:t>
            </a:r>
            <a:r>
              <a:rPr lang="en-US" b="1" dirty="0"/>
              <a:t>guidance and psychological services</a:t>
            </a:r>
            <a:r>
              <a:rPr lang="en-US" dirty="0"/>
              <a:t>, to better reflect staffing needs for additional student services.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In FY26, the proposal will raise </a:t>
            </a:r>
            <a:r>
              <a:rPr lang="en-US" b="1" dirty="0"/>
              <a:t>the assumed in-district special </a:t>
            </a:r>
            <a:r>
              <a:rPr lang="en-US" b="1" dirty="0" err="1"/>
              <a:t>ed</a:t>
            </a:r>
            <a:r>
              <a:rPr lang="en-US" b="1" dirty="0"/>
              <a:t> enrollment </a:t>
            </a:r>
            <a:r>
              <a:rPr lang="en-US" dirty="0"/>
              <a:t>rate from 3.75% to 4% of foundation enrollment for non-vocational students. </a:t>
            </a:r>
          </a:p>
          <a:p>
            <a:pPr lvl="0"/>
            <a:endParaRPr lang="en-US" dirty="0">
              <a:solidFill>
                <a:srgbClr val="203B6A">
                  <a:lumMod val="50000"/>
                </a:srgbClr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884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rates at full implementation</a:t>
            </a:r>
          </a:p>
        </p:txBody>
      </p:sp>
      <p:graphicFrame>
        <p:nvGraphicFramePr>
          <p:cNvPr id="6" name="Content Placeholder 5" descr="Middle school base rates (FY20 dollars)*&#10;&#10;FY20 House 1&#10;Guidance and psychological services: $314&#10;Benefits and fixed charges: $1,070&#10;Other components: $6,372&#10;&#10;H.70 goals&#10;Guidance and psychological services: $378&#10;Benefits and fixed charges: $1,611&#10;Other components: $6,372&#10;&#10;&#10;*Differences vary by grade categor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835472"/>
              </p:ext>
            </p:extLst>
          </p:nvPr>
        </p:nvGraphicFramePr>
        <p:xfrm>
          <a:off x="567743" y="1230313"/>
          <a:ext cx="11369675" cy="504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7743" y="6280150"/>
            <a:ext cx="717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575C7"/>
                </a:solidFill>
              </a:rPr>
              <a:t>*Differences vary by grade category</a:t>
            </a:r>
          </a:p>
        </p:txBody>
      </p:sp>
    </p:spTree>
    <p:extLst>
      <p:ext uri="{BB962C8B-B14F-4D97-AF65-F5344CB8AC3E}">
        <p14:creationId xmlns:p14="http://schemas.microsoft.com/office/powerpoint/2010/main" val="24572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rates at full implementation</a:t>
            </a:r>
          </a:p>
        </p:txBody>
      </p:sp>
      <p:graphicFrame>
        <p:nvGraphicFramePr>
          <p:cNvPr id="6" name="Content Placeholder 5" descr="English learner (EL) and EcoDis increments (FY20 dollars)*&#10;&#10;EL grades 6-8&#10;FY19: $2,354&#10;FY20: $2,721&#10;H.70 goal: $2,721&#10;&#10;EcoDis decile 10&#10;FY19: $3,980&#10;FY20: $4,196&#10;H.70 goal: $4,601&#10;&#10;EcoDis decile 10 + High Needs&#10;FY20: $4,222&#10;H.70 goal: $4,782&#10;&#10;&#10;*Differences vary by grade categor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394057"/>
              </p:ext>
            </p:extLst>
          </p:nvPr>
        </p:nvGraphicFramePr>
        <p:xfrm>
          <a:off x="568325" y="1230313"/>
          <a:ext cx="11369675" cy="504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349337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DESE-231-48815</_dlc_DocId>
    <_dlc_DocIdUrl xmlns="733efe1c-5bbe-4968-87dc-d400e65c879f">
      <Url>https://sharepoint.doemass.org/ese/webteam/cps/_layouts/DocIdRedir.aspx?ID=DESE-231-48815</Url>
      <Description>DESE-231-48815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F3554EFA-BD02-4EA5-AB9A-A75D781AD766}">
  <ds:schemaRefs>
    <ds:schemaRef ds:uri="733efe1c-5bbe-4968-87dc-d400e65c879f"/>
    <ds:schemaRef ds:uri="http://purl.org/dc/terms/"/>
    <ds:schemaRef ds:uri="http://schemas.microsoft.com/office/2006/metadata/properties"/>
    <ds:schemaRef ds:uri="0a4e05da-b9bc-4326-ad73-01ef31b9556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B8DE74-D9E4-4514-85AB-600ED0E23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ACC642-579D-4762-BA1D-E7726F28D83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F65E9D9-BA16-46EF-98B9-7C0D8246BF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3668</TotalTime>
  <Words>1095</Words>
  <Application>Microsoft Office PowerPoint</Application>
  <PresentationFormat>Widescreen</PresentationFormat>
  <Paragraphs>132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等线</vt:lpstr>
      <vt:lpstr>Segoe</vt:lpstr>
      <vt:lpstr>Segoe SemiBold</vt:lpstr>
      <vt:lpstr>Arial</vt:lpstr>
      <vt:lpstr>Courier New</vt:lpstr>
      <vt:lpstr>Segoe UI</vt:lpstr>
      <vt:lpstr>Segoe UI Semibold</vt:lpstr>
      <vt:lpstr>Wingdings</vt:lpstr>
      <vt:lpstr>ESE PowerPoint Template 2017</vt:lpstr>
      <vt:lpstr>FY20 House 1 Budget Overview</vt:lpstr>
      <vt:lpstr>Table of Contents </vt:lpstr>
      <vt:lpstr>FY20 House 1 Budget Overview </vt:lpstr>
      <vt:lpstr>I. Overview of Chapter 70 and Charter Reimbursements</vt:lpstr>
      <vt:lpstr>New goals for foundation budgets (phase-in starts FY20)</vt:lpstr>
      <vt:lpstr>New rate structure for English learners (FY20)</vt:lpstr>
      <vt:lpstr>New goals for foundation budgets (phase-in after FY20)</vt:lpstr>
      <vt:lpstr>Base rates at full implementation</vt:lpstr>
      <vt:lpstr>Incremental rates at full implementation</vt:lpstr>
      <vt:lpstr>Impact of House 1 rate changes on FY20 aid</vt:lpstr>
      <vt:lpstr>Impact to statewide foundation at full implementation</vt:lpstr>
      <vt:lpstr>Local contributions</vt:lpstr>
      <vt:lpstr>Charter school reimbursements restructured</vt:lpstr>
      <vt:lpstr>Finance Chapter 70 Link</vt:lpstr>
      <vt:lpstr>FY20 House 1 Budget Overview </vt:lpstr>
      <vt:lpstr>LEA Reimbursements</vt:lpstr>
      <vt:lpstr>LEA Reimbursements</vt:lpstr>
      <vt:lpstr>FY20 House 1 Budget Overview </vt:lpstr>
      <vt:lpstr>School &amp; District Assistance</vt:lpstr>
      <vt:lpstr>FY20 House 1 Budget Overview </vt:lpstr>
      <vt:lpstr>DESE Administered Programs</vt:lpstr>
      <vt:lpstr>FY20 House 1 Budget Overview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FY20 House 1 Budget Overview</dc:title>
  <dc:creator>DESE</dc:creator>
  <cp:lastModifiedBy>Zou, Dong (EOE)</cp:lastModifiedBy>
  <cp:revision>241</cp:revision>
  <cp:lastPrinted>2017-08-07T14:46:10Z</cp:lastPrinted>
  <dcterms:created xsi:type="dcterms:W3CDTF">2018-01-08T17:30:59Z</dcterms:created>
  <dcterms:modified xsi:type="dcterms:W3CDTF">2019-02-12T20:23:08Z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12 2019</vt:lpwstr>
  </property>
</Properties>
</file>