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85" r:id="rId6"/>
    <p:sldId id="323" r:id="rId7"/>
    <p:sldId id="328" r:id="rId8"/>
    <p:sldId id="332" r:id="rId9"/>
    <p:sldId id="343" r:id="rId10"/>
    <p:sldId id="333" r:id="rId11"/>
    <p:sldId id="350" r:id="rId12"/>
    <p:sldId id="322" r:id="rId13"/>
    <p:sldId id="339" r:id="rId14"/>
    <p:sldId id="307" r:id="rId15"/>
    <p:sldId id="338" r:id="rId16"/>
    <p:sldId id="341" r:id="rId1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5"/>
            <p14:sldId id="323"/>
            <p14:sldId id="328"/>
            <p14:sldId id="332"/>
            <p14:sldId id="343"/>
            <p14:sldId id="333"/>
            <p14:sldId id="350"/>
            <p14:sldId id="322"/>
            <p14:sldId id="339"/>
            <p14:sldId id="307"/>
            <p14:sldId id="338"/>
            <p14:sldId id="341"/>
          </p14:sldIdLst>
        </p14:section>
        <p14:section name="Infographics" id="{C4E083B3-F14A-4392-9B82-0F42DAC5365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FCB"/>
    <a:srgbClr val="CC0000"/>
    <a:srgbClr val="ED7D31"/>
    <a:srgbClr val="00B050"/>
    <a:srgbClr val="E38526"/>
    <a:srgbClr val="101D35"/>
    <a:srgbClr val="203B6A"/>
    <a:srgbClr val="CCCED4"/>
    <a:srgbClr val="E7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9610853796446"/>
          <c:y val="3.5692646653814379E-2"/>
          <c:w val="0.59139207662893711"/>
          <c:h val="0.626733270156157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Meeting Expectations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1.6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7-4D9F-BEC5-5B34DA0618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Partially Meeting Expectations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3.9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7-4D9F-BEC5-5B34DA0618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Meeting Expectations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3.8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7-4D9F-BEC5-5B34DA0618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Exceeding Expectations</c:v>
                </c:pt>
              </c:strCache>
            </c:strRef>
          </c:tx>
          <c:spPr>
            <a:solidFill>
              <a:srgbClr val="547FC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0.8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F7-4D9F-BEC5-5B34DA061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5109968"/>
        <c:axId val="1265117456"/>
      </c:barChart>
      <c:catAx>
        <c:axId val="126510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17456"/>
        <c:crosses val="autoZero"/>
        <c:auto val="1"/>
        <c:lblAlgn val="ctr"/>
        <c:lblOffset val="100"/>
        <c:noMultiLvlLbl val="0"/>
      </c:catAx>
      <c:valAx>
        <c:axId val="12651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0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9610853796446"/>
          <c:y val="3.5692646653814379E-2"/>
          <c:w val="0.59139207662893711"/>
          <c:h val="0.6267332701561575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Meeting Expectations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1.4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A-4D85-90FF-DC32CF72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Partially Meeting Expectations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4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A-4D85-90FF-DC32CF72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Meeting Expectations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3.9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A-4D85-90FF-DC32CF72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Exceeding Expectations</c:v>
                </c:pt>
              </c:strCache>
            </c:strRef>
          </c:tx>
          <c:spPr>
            <a:solidFill>
              <a:srgbClr val="547FCB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Grade 7 </c:v>
                </c:pt>
                <c:pt idx="1">
                  <c:v>Grade 8 </c:v>
                </c:pt>
                <c:pt idx="2">
                  <c:v>Grade 10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0.7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0A-4D85-90FF-DC32CF72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5109968"/>
        <c:axId val="1265117456"/>
      </c:barChart>
      <c:catAx>
        <c:axId val="126510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17456"/>
        <c:crosses val="autoZero"/>
        <c:auto val="1"/>
        <c:lblAlgn val="ctr"/>
        <c:lblOffset val="100"/>
        <c:noMultiLvlLbl val="0"/>
      </c:catAx>
      <c:valAx>
        <c:axId val="12651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10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0.57892</cdr:x>
      <cdr:y>0.03502</cdr:y>
    </cdr:from>
    <cdr:to>
      <cdr:x>0.66424</cdr:x>
      <cdr:y>0.66212</cdr:y>
    </cdr:to>
    <cdr:sp macro="" textlink="">
      <cdr:nvSpPr>
        <cdr:cNvPr id="2" name="Rectangle 1" descr="Grade 10 ELA&#10;NO DATA"/>
        <cdr:cNvSpPr/>
      </cdr:nvSpPr>
      <cdr:spPr>
        <a:xfrm xmlns:a="http://schemas.openxmlformats.org/drawingml/2006/main">
          <a:off x="2647310" y="161504"/>
          <a:ext cx="390155" cy="28917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0.57892</cdr:x>
      <cdr:y>0.0349</cdr:y>
    </cdr:from>
    <cdr:to>
      <cdr:x>0.66424</cdr:x>
      <cdr:y>0.66212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647310" y="160952"/>
          <a:ext cx="390155" cy="28923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/>
            <a:t>Grade 10 Math</a:t>
          </a:r>
        </a:p>
        <a:p xmlns:a="http://schemas.openxmlformats.org/drawingml/2006/main">
          <a:r>
            <a:rPr lang="pt-BR"/>
            <a:t>NO DATA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 of student performance is expected to change significantly.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 dirty="0"/>
              <a:t>May 2018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39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/>
          <a:lstStyle/>
          <a:p>
            <a:r>
              <a:rPr lang="en-US" altLang="zh-CN" sz="3600" dirty="0">
                <a:latin typeface="Segoe SemiBold" panose="020B0703040204020203" pitchFamily="34" charset="0"/>
                <a:cs typeface="Segoe SemiBold" panose="020B0703040204020203" pitchFamily="34" charset="0"/>
              </a:rPr>
              <a:t>Student Assessment Updates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6335" y="3456032"/>
            <a:ext cx="6659592" cy="1904388"/>
          </a:xfrm>
        </p:spPr>
        <p:txBody>
          <a:bodyPr/>
          <a:lstStyle/>
          <a:p>
            <a:r>
              <a:rPr lang="en-US" altLang="zh-CN" sz="2600" dirty="0"/>
              <a:t>Meeting of Board of Elementary and Secondary Education, March 2019</a:t>
            </a:r>
          </a:p>
        </p:txBody>
      </p:sp>
    </p:spTree>
    <p:extLst>
      <p:ext uri="{BB962C8B-B14F-4D97-AF65-F5344CB8AC3E}">
        <p14:creationId xmlns:p14="http://schemas.microsoft.com/office/powerpoint/2010/main" val="95920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35429" y="2347350"/>
            <a:ext cx="5452057" cy="3799267"/>
          </a:xfrm>
        </p:spPr>
        <p:txBody>
          <a:bodyPr/>
          <a:lstStyle/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en-US" sz="2200" dirty="0"/>
              <a:t>Identifying the level of student performance needed to attain each achievement level on the next-generation tests</a:t>
            </a: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en-US" sz="2200" dirty="0"/>
              <a:t>Verifying the interim graduation standard for the classes of 2021 and 2022 (linked to the legacy standard)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5429" y="1336504"/>
            <a:ext cx="5452057" cy="867853"/>
          </a:xfrm>
        </p:spPr>
        <p:txBody>
          <a:bodyPr/>
          <a:lstStyle/>
          <a:p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will</a:t>
            </a: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take place during standard setting?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xfrm>
            <a:off x="6313714" y="1336504"/>
            <a:ext cx="5452057" cy="852903"/>
          </a:xfrm>
        </p:spPr>
        <p:txBody>
          <a:bodyPr/>
          <a:lstStyle/>
          <a:p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will not</a:t>
            </a:r>
            <a:r>
              <a:rPr lang="en-US" sz="2400" b="0" u="sng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take place during standard setting?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Standard Setting for Grade 10 ELA and Mathematics in Summer 2019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313713" y="2362300"/>
            <a:ext cx="5452057" cy="3799267"/>
          </a:xfrm>
        </p:spPr>
        <p:txBody>
          <a:bodyPr/>
          <a:lstStyle/>
          <a:p>
            <a:pPr>
              <a:buSzPct val="150000"/>
              <a:buFont typeface="Segoe Script" panose="030B0504020000000003" pitchFamily="66" charset="0"/>
              <a:buChar char="X"/>
            </a:pPr>
            <a:r>
              <a:rPr lang="en-US" sz="2200" dirty="0"/>
              <a:t> Setting a</a:t>
            </a:r>
            <a:r>
              <a:rPr lang="en-US" sz="2200" b="1" dirty="0"/>
              <a:t> new </a:t>
            </a:r>
            <a:r>
              <a:rPr lang="en-US" sz="2200" dirty="0"/>
              <a:t>graduation standard for                    any class</a:t>
            </a:r>
          </a:p>
        </p:txBody>
      </p:sp>
    </p:spTree>
    <p:extLst>
      <p:ext uri="{BB962C8B-B14F-4D97-AF65-F5344CB8AC3E}">
        <p14:creationId xmlns:p14="http://schemas.microsoft.com/office/powerpoint/2010/main" val="401479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Standard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Recommendations are summarized and presented to ESE staff and the Commissioner for approval</a:t>
            </a:r>
          </a:p>
          <a:p>
            <a:r>
              <a:rPr lang="en-US" sz="2400" dirty="0"/>
              <a:t>Each student receives a scaled score, an achievement level, and a CD status (linked to legacy standard)</a:t>
            </a:r>
          </a:p>
          <a:p>
            <a:r>
              <a:rPr lang="en-US" sz="2400" dirty="0"/>
              <a:t>Reports printed and sent to districts for distribution to parents/guardians (target date: end of September)</a:t>
            </a:r>
          </a:p>
          <a:p>
            <a:pPr lvl="1"/>
            <a:r>
              <a:rPr lang="en-US" sz="2000" dirty="0"/>
              <a:t>Reports also available electronically for 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0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Adopt next-generation achievement levels for grade 10 ELA and mathematics, and for the science and technology/engineering tests (today’s vote)</a:t>
            </a:r>
          </a:p>
          <a:p>
            <a:r>
              <a:rPr lang="en-US" sz="2400" dirty="0"/>
              <a:t>Convene advisory group(s) and begin consultation with stakeholders (summer and fall)</a:t>
            </a:r>
          </a:p>
          <a:p>
            <a:r>
              <a:rPr lang="en-US" sz="2400" dirty="0"/>
              <a:t>Plan for communications and engagement, including public hearings and comment periods (summer and fall)</a:t>
            </a:r>
          </a:p>
          <a:p>
            <a:r>
              <a:rPr lang="en-US" sz="2400" dirty="0"/>
              <a:t>Hold a series of discussions with the Board (fall)</a:t>
            </a:r>
          </a:p>
          <a:p>
            <a:r>
              <a:rPr lang="en-US" sz="2400" dirty="0"/>
              <a:t>Present to the Board a recommendation on the Competency Determination for class of 2023 and beyond (goal: January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2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0795994-20AF-4E22-89F5-60153C5543DF}"/>
              </a:ext>
            </a:extLst>
          </p:cNvPr>
          <p:cNvSpPr/>
          <p:nvPr/>
        </p:nvSpPr>
        <p:spPr>
          <a:xfrm>
            <a:off x="3061064" y="652816"/>
            <a:ext cx="809458" cy="809458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3115394-DBAC-4972-899F-89A1E17FA883}"/>
              </a:ext>
            </a:extLst>
          </p:cNvPr>
          <p:cNvSpPr txBox="1"/>
          <p:nvPr/>
        </p:nvSpPr>
        <p:spPr>
          <a:xfrm>
            <a:off x="3918853" y="652816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</a:rPr>
              <a:t>Update on Transition to Next-Generation Grade 10 ELA and Mathematics Tests</a:t>
            </a:r>
            <a:endParaRPr lang="zh-CN" alt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F780B69-F97B-4D0D-8F5F-78444E7DF0F0}"/>
              </a:ext>
            </a:extLst>
          </p:cNvPr>
          <p:cNvSpPr/>
          <p:nvPr/>
        </p:nvSpPr>
        <p:spPr>
          <a:xfrm>
            <a:off x="3061063" y="1873080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30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B88417-3982-47EE-8B46-D25117B6C604}"/>
              </a:ext>
            </a:extLst>
          </p:cNvPr>
          <p:cNvSpPr txBox="1"/>
          <p:nvPr/>
        </p:nvSpPr>
        <p:spPr>
          <a:xfrm>
            <a:off x="3918853" y="1873080"/>
            <a:ext cx="7981410" cy="8094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</a:rPr>
              <a:t>Standard Setting for Grade 10 ELA and Mathematics Tests </a:t>
            </a:r>
            <a:endParaRPr lang="zh-CN" alt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ED5C95-0E4E-4512-8773-6CA4934A6C58}"/>
              </a:ext>
            </a:extLst>
          </p:cNvPr>
          <p:cNvSpPr/>
          <p:nvPr/>
        </p:nvSpPr>
        <p:spPr>
          <a:xfrm>
            <a:off x="3061062" y="3110799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30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AD39A1-22F8-4668-9D3F-D036B2AB825E}"/>
              </a:ext>
            </a:extLst>
          </p:cNvPr>
          <p:cNvSpPr txBox="1"/>
          <p:nvPr/>
        </p:nvSpPr>
        <p:spPr>
          <a:xfrm>
            <a:off x="3918853" y="3110800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</a:rPr>
              <a:t>Next Steps</a:t>
            </a:r>
            <a:endParaRPr lang="zh-CN" alt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78" y="282031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prstClr val="white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1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474732" cy="679905"/>
          </a:xfrm>
        </p:spPr>
        <p:txBody>
          <a:bodyPr/>
          <a:lstStyle/>
          <a:p>
            <a:r>
              <a:rPr lang="en-US" sz="2800" dirty="0"/>
              <a:t>Transition to Next-Generation Grade 10 Tests in ELA and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11474732" cy="4479616"/>
          </a:xfrm>
        </p:spPr>
        <p:txBody>
          <a:bodyPr/>
          <a:lstStyle/>
          <a:p>
            <a:r>
              <a:rPr lang="en-US" sz="2800" dirty="0">
                <a:solidFill>
                  <a:srgbClr val="203B6A"/>
                </a:solidFill>
              </a:rPr>
              <a:t>Spring 2019 – First administration of the next-generation tests</a:t>
            </a:r>
          </a:p>
          <a:p>
            <a:pPr lvl="1"/>
            <a:r>
              <a:rPr lang="en-US" sz="2400" dirty="0"/>
              <a:t>ELA – March 26 and 27 (primary administration dates)</a:t>
            </a:r>
          </a:p>
          <a:p>
            <a:pPr lvl="1"/>
            <a:r>
              <a:rPr lang="en-US" sz="2400" dirty="0"/>
              <a:t>Mathematics – May 21 and 22 (primary administration dates)</a:t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>
                <a:solidFill>
                  <a:srgbClr val="203B6A"/>
                </a:solidFill>
              </a:rPr>
              <a:t>Summer 2019 (Week of August 5) – Standard setting</a:t>
            </a:r>
          </a:p>
          <a:p>
            <a:pPr lvl="1"/>
            <a:r>
              <a:rPr lang="en-US" sz="2400" dirty="0"/>
              <a:t>Massachusetts educators convene to set the achievement levels on the next-generation grade 10 tests</a:t>
            </a:r>
          </a:p>
          <a:p>
            <a:pPr lvl="1"/>
            <a:r>
              <a:rPr lang="en-US" sz="2400" dirty="0"/>
              <a:t>Interim standard is established for the classes of 2021 and 2022 (the first two classes to take the new tests)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7742" y="5710019"/>
            <a:ext cx="1114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Standard setting for next-generation grades 5 and 8 science and technology/engineering tests will also take place in August 2019</a:t>
            </a:r>
          </a:p>
        </p:txBody>
      </p:sp>
    </p:spTree>
    <p:extLst>
      <p:ext uri="{BB962C8B-B14F-4D97-AF65-F5344CB8AC3E}">
        <p14:creationId xmlns:p14="http://schemas.microsoft.com/office/powerpoint/2010/main" val="210191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80" y="88026"/>
            <a:ext cx="11349134" cy="1143000"/>
          </a:xfrm>
        </p:spPr>
        <p:txBody>
          <a:bodyPr>
            <a:noAutofit/>
          </a:bodyPr>
          <a:lstStyle/>
          <a:p>
            <a:r>
              <a:rPr lang="en-US" sz="3500" dirty="0"/>
              <a:t>Overview of Key Grade 10 Standard Setting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98" y="1231026"/>
            <a:ext cx="11246498" cy="5125324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600" dirty="0"/>
              <a:t>Massachusetts educators work in grade- and subject-specific groups, lead by facilitators, to make judgments that produce </a:t>
            </a:r>
            <a:r>
              <a:rPr lang="en-US" sz="2600" b="1" dirty="0"/>
              <a:t>cut score recommendations </a:t>
            </a:r>
            <a:r>
              <a:rPr lang="en-US" sz="2600" dirty="0"/>
              <a:t>by identifying the knowledge, skills, and abilities that students need to demonstrate to reach each achievement level</a:t>
            </a:r>
          </a:p>
          <a:p>
            <a:pPr marL="1022350" lvl="1" indent="-514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Educators review results from grades 7 and 8 tests and make adjustments to their recommendations for grade 10, as needed, to address coherence in the system (“</a:t>
            </a:r>
            <a:r>
              <a:rPr lang="en-US" sz="2400" b="1" dirty="0"/>
              <a:t>vertical articulation</a:t>
            </a:r>
            <a:r>
              <a:rPr lang="en-US" sz="2400" dirty="0"/>
              <a:t>”)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600" dirty="0"/>
              <a:t>Educators examine student results on the legacy and next-generation tests to </a:t>
            </a:r>
            <a:r>
              <a:rPr lang="en-US" sz="2600" b="1" dirty="0"/>
              <a:t>verify the interim standard</a:t>
            </a:r>
            <a:endParaRPr lang="en-US" sz="2600" dirty="0"/>
          </a:p>
          <a:p>
            <a:pPr marL="740664" lvl="2" indent="-283464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740664" lvl="2" indent="-283464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9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Next-Generation MCAS Achievement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7743" y="1308010"/>
            <a:ext cx="10246437" cy="5048340"/>
          </a:xfrm>
          <a:prstGeom prst="rect">
            <a:avLst/>
          </a:prstGeom>
          <a:ln w="12700">
            <a:noFill/>
          </a:ln>
        </p:spPr>
        <p:txBody>
          <a:bodyPr vert="horz" lIns="91440" tIns="91440" rIns="91440" bIns="45720" rtlCol="0">
            <a:normAutofit fontScale="92500" lnSpcReduction="10000"/>
          </a:bodyPr>
          <a:lstStyle/>
          <a:p>
            <a:pPr lvl="0" indent="-3429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D1969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Exceeding Expectations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</a:br>
            <a:r>
              <a:rPr lang="en-US" sz="1900" dirty="0">
                <a:solidFill>
                  <a:srgbClr val="101D35"/>
                </a:solidFill>
              </a:rPr>
              <a:t>A student who performed at this level exceeded grade-level expectations by demonstrating mastery of the subject matter.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01D35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  <a:p>
            <a:pPr lvl="0" indent="-3429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1969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Meeting Expectations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</a:br>
            <a:r>
              <a:rPr lang="en-US" sz="1900" dirty="0">
                <a:solidFill>
                  <a:srgbClr val="101D35"/>
                </a:solidFill>
              </a:rPr>
              <a:t>A student who performed at this level met grade-level expectations and is academically on track to succeed in the current grade in this subject.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01D35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  <a:p>
            <a:pPr lvl="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1969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Partially Meeting Expectations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</a:br>
            <a:r>
              <a:rPr lang="en-US" sz="1900" dirty="0">
                <a:solidFill>
                  <a:srgbClr val="101D35"/>
                </a:solidFill>
              </a:rPr>
              <a:t>A student who performed at this level partially met grade-level expectations in this subject. The school, in consultation with the student's parent/guardian, should consider whether the student needs additional academic assistance to succeed in this subject.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01D35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  <a:p>
            <a:pPr lvl="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rgbClr val="0D1969"/>
                </a:solidFill>
                <a:ea typeface="Tahoma" pitchFamily="34" charset="0"/>
                <a:cs typeface="Tahoma" pitchFamily="34" charset="0"/>
              </a:rPr>
              <a:t>Not Meeting Expectations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</a:br>
            <a:r>
              <a:rPr lang="en-US" sz="1900" dirty="0">
                <a:solidFill>
                  <a:srgbClr val="101D35"/>
                </a:solidFill>
              </a:rPr>
              <a:t>A student who performed at this level did not meet grade-level expectations in this subject. The school, in consultation with the student's parent/guardian, should determine the coordinated academic assistance and/or additional instruction the student needs to succeed in this subject.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01D35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2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8270" y="84796"/>
            <a:ext cx="8070601" cy="1144958"/>
          </a:xfrm>
        </p:spPr>
        <p:txBody>
          <a:bodyPr>
            <a:normAutofit/>
          </a:bodyPr>
          <a:lstStyle/>
          <a:p>
            <a:r>
              <a:rPr lang="en-GB" sz="3600" dirty="0"/>
              <a:t>Achievement Levels and Cut Scores</a:t>
            </a:r>
            <a:endParaRPr lang="en-US" sz="3600" dirty="0"/>
          </a:p>
        </p:txBody>
      </p:sp>
      <p:pic>
        <p:nvPicPr>
          <p:cNvPr id="2" name="Picture 1" descr="Achievement Levels and Cut Scores 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252537"/>
            <a:ext cx="93249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Articulation </a:t>
            </a:r>
          </a:p>
        </p:txBody>
      </p:sp>
      <p:graphicFrame>
        <p:nvGraphicFramePr>
          <p:cNvPr id="8" name="Content Placeholder 7" descr="Grade 7 ELA&#10;Not Meeting Expectations: 16%&#10;Partially Meeting Expectations: 39%&#10;Meeting Expectations: 38%&#10;Exceeding Expectations: 8%&#10;&#10;Grade 8 ELA&#10;Not Meeting Expectations: 15%&#10;Partially Meeting Expectations: 34%&#10;Meeting Expectations: 41%&#10;Exceeding Expectations: 10%&#10;&#10;Grade 10 ELA&#10;NO DA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821057"/>
              </p:ext>
            </p:extLst>
          </p:nvPr>
        </p:nvGraphicFramePr>
        <p:xfrm>
          <a:off x="777559" y="1668780"/>
          <a:ext cx="4572842" cy="461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51211" y="492167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3996" y="3924300"/>
            <a:ext cx="44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1211" y="183028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51211" y="272865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21462" y="494499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462" y="402107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1462" y="184570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21462" y="274669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0062" y="1294913"/>
            <a:ext cx="2500708" cy="369332"/>
          </a:xfrm>
          <a:prstGeom prst="rect">
            <a:avLst/>
          </a:prstGeom>
          <a:noFill/>
          <a:ln>
            <a:solidFill>
              <a:srgbClr val="547F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44641" y="1294913"/>
            <a:ext cx="2583180" cy="369332"/>
          </a:xfrm>
          <a:prstGeom prst="rect">
            <a:avLst/>
          </a:prstGeom>
          <a:noFill/>
          <a:ln>
            <a:solidFill>
              <a:srgbClr val="547F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Math</a:t>
            </a:r>
          </a:p>
        </p:txBody>
      </p:sp>
      <p:graphicFrame>
        <p:nvGraphicFramePr>
          <p:cNvPr id="26" name="Content Placeholder 7" descr="Grade 7 Math&#10;Not Meeting Expectations: 14%&#10;Partially Meeting Expectations: 40%&#10;Meeting Expectations: 39%&#10;Exceeding Expectations: 7%&#10;&#10;Grade 8 Math&#10;Not Meeting Expectations: 12%&#10;Partially Meeting Expectations: 38%&#10;Meeting Expectations: 41%&#10;Exceeding Expectations: 8%&#10;&#10;Grade 10 Math&#10;NO DATA&#10;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49571"/>
              </p:ext>
            </p:extLst>
          </p:nvPr>
        </p:nvGraphicFramePr>
        <p:xfrm>
          <a:off x="6082757" y="1668780"/>
          <a:ext cx="4572842" cy="4611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22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Equipercentile Linking Model for Setting Interim Standard for the Competency Determination (ELA Simulation)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11" name="Picture 10" descr="Legacy&#10;Failing: 3% of Students&#10;Needs Improvement: 6% of Students&#10;Proficient: 45% of Students&#10;Advanced: 47% of Students&#10;&#10;Next Generation (simulated)&#10;Not Meeting Expecations: 8% of Students&#10;Partially Meeting Expectations: 40% of Students&#10;Meeting Expectations: 42% of Students&#10;Exceeding Expectations: 10% of Studen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1086077"/>
            <a:ext cx="79438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Validation of </a:t>
            </a:r>
            <a:r>
              <a:rPr lang="en-US" dirty="0" err="1"/>
              <a:t>Equipercentile</a:t>
            </a:r>
            <a:r>
              <a:rPr lang="en-US" dirty="0"/>
              <a:t> 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2"/>
            <a:ext cx="11370972" cy="5125947"/>
          </a:xfrm>
        </p:spPr>
        <p:txBody>
          <a:bodyPr/>
          <a:lstStyle/>
          <a:p>
            <a:r>
              <a:rPr lang="en-US" sz="2400" dirty="0"/>
              <a:t>For each cut score, educators will compare: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Educators will identify the items and student work that represent the best comparison of the knowledge, skills, and ability needed on the legacy and next-generation tests. The results of the statistical cuts will be adjusted if necessary.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4534" y="2901615"/>
            <a:ext cx="56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162952"/>
            <a:ext cx="441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Student results on a set of items from the 2019 next-generation test </a:t>
            </a:r>
            <a:r>
              <a:rPr lang="en-US" sz="2200" dirty="0"/>
              <a:t>that is associated with the statistically defined interim cut score (located just below, at, or just above the cut score)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117" y="2162952"/>
            <a:ext cx="4045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Student results on a set of items from the 2018 legacy test</a:t>
            </a:r>
            <a:r>
              <a:rPr lang="en-US" sz="2200" b="1" dirty="0"/>
              <a:t> </a:t>
            </a:r>
            <a:r>
              <a:rPr lang="en-US" sz="2200" dirty="0"/>
              <a:t>that is associated with that legacy cut score (located just below, at, or just above the cut score)</a:t>
            </a:r>
          </a:p>
        </p:txBody>
      </p:sp>
    </p:spTree>
    <p:extLst>
      <p:ext uri="{BB962C8B-B14F-4D97-AF65-F5344CB8AC3E}">
        <p14:creationId xmlns:p14="http://schemas.microsoft.com/office/powerpoint/2010/main" val="2368545386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DESE-231-49750</_dlc_DocId>
    <_dlc_DocIdUrl xmlns="733efe1c-5bbe-4968-87dc-d400e65c879f">
      <Url>https://sharepoint.doemass.org/ese/webteam/cps/_layouts/DocIdRedir.aspx?ID=DESE-231-49750</Url>
      <Description>DESE-231-49750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C1D91-A84B-4A71-A3B1-4A36832C698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2EC1833-F294-47BC-9CD4-F7284762E0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3ED7F-90B2-433F-9107-E34F156FF95C}">
  <ds:schemaRefs>
    <ds:schemaRef ds:uri="http://schemas.microsoft.com/office/2006/documentManagement/types"/>
    <ds:schemaRef ds:uri="http://purl.org/dc/terms/"/>
    <ds:schemaRef ds:uri="http://purl.org/dc/elements/1.1/"/>
    <ds:schemaRef ds:uri="0a4e05da-b9bc-4326-ad73-01ef31b95567"/>
    <ds:schemaRef ds:uri="http://www.w3.org/XML/1998/namespace"/>
    <ds:schemaRef ds:uri="http://purl.org/dc/dcmitype/"/>
    <ds:schemaRef ds:uri="733efe1c-5bbe-4968-87dc-d400e65c879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8D5B39F6-B541-46B9-8BBA-39BDF4AD7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2002</TotalTime>
  <Words>577</Words>
  <Application>Microsoft Office PowerPoint</Application>
  <PresentationFormat>Widescreen</PresentationFormat>
  <Paragraphs>83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Arial</vt:lpstr>
      <vt:lpstr>Courier New</vt:lpstr>
      <vt:lpstr>Segoe</vt:lpstr>
      <vt:lpstr>Segoe Script</vt:lpstr>
      <vt:lpstr>Segoe SemiBold</vt:lpstr>
      <vt:lpstr>Segoe UI</vt:lpstr>
      <vt:lpstr>Segoe UI Black</vt:lpstr>
      <vt:lpstr>Segoe UI Semibold</vt:lpstr>
      <vt:lpstr>Tahoma</vt:lpstr>
      <vt:lpstr>Wingdings</vt:lpstr>
      <vt:lpstr>ESE​​</vt:lpstr>
      <vt:lpstr>Student Assessment Updates</vt:lpstr>
      <vt:lpstr>CONTENTS</vt:lpstr>
      <vt:lpstr>Transition to Next-Generation Grade 10 Tests in ELA and Mathematics</vt:lpstr>
      <vt:lpstr>Overview of Key Grade 10 Standard Setting Activities</vt:lpstr>
      <vt:lpstr>Next-Generation MCAS Achievement Levels</vt:lpstr>
      <vt:lpstr>Achievement Levels and Cut Scores</vt:lpstr>
      <vt:lpstr>Vertical Articulation </vt:lpstr>
      <vt:lpstr>Equipercentile Linking Model for Setting Interim Standard for the Competency Determination (ELA Simulation)</vt:lpstr>
      <vt:lpstr>Educator Validation of Equipercentile Linking</vt:lpstr>
      <vt:lpstr>Standard Setting for Grade 10 ELA and Mathematics in Summer 2019</vt:lpstr>
      <vt:lpstr>After Standard Setting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March 2019 Item 4 Attachment: Student Assessment Updates</dc:title>
  <dc:creator>DESE</dc:creator>
  <cp:lastModifiedBy>Zou, Dong (EOE)</cp:lastModifiedBy>
  <cp:revision>174</cp:revision>
  <cp:lastPrinted>2019-03-22T17:18:26Z</cp:lastPrinted>
  <dcterms:created xsi:type="dcterms:W3CDTF">2018-09-11T12:34:25Z</dcterms:created>
  <dcterms:modified xsi:type="dcterms:W3CDTF">2019-04-25T16:11:09Z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27 2019</vt:lpwstr>
  </property>
</Properties>
</file>