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77" r:id="rId6"/>
    <p:sldId id="257" r:id="rId7"/>
    <p:sldId id="282" r:id="rId8"/>
    <p:sldId id="283" r:id="rId9"/>
    <p:sldId id="284" r:id="rId10"/>
    <p:sldId id="285" r:id="rId11"/>
    <p:sldId id="297" r:id="rId12"/>
    <p:sldId id="286" r:id="rId13"/>
    <p:sldId id="293" r:id="rId14"/>
    <p:sldId id="296" r:id="rId15"/>
    <p:sldId id="298" r:id="rId16"/>
    <p:sldId id="299" r:id="rId17"/>
    <p:sldId id="295" r:id="rId18"/>
    <p:sldId id="290" r:id="rId19"/>
    <p:sldId id="288" r:id="rId20"/>
    <p:sldId id="289" r:id="rId21"/>
    <p:sldId id="287" r:id="rId22"/>
    <p:sldId id="294" r:id="rId23"/>
    <p:sldId id="262" r:id="rId2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57"/>
            <p14:sldId id="282"/>
            <p14:sldId id="283"/>
            <p14:sldId id="284"/>
            <p14:sldId id="285"/>
            <p14:sldId id="297"/>
            <p14:sldId id="286"/>
            <p14:sldId id="293"/>
            <p14:sldId id="296"/>
            <p14:sldId id="298"/>
            <p14:sldId id="299"/>
            <p14:sldId id="295"/>
            <p14:sldId id="290"/>
            <p14:sldId id="288"/>
            <p14:sldId id="289"/>
            <p14:sldId id="287"/>
            <p14:sldId id="294"/>
            <p14:sldId id="262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w\Desktop\BostonPerPupilCharterGraph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Boston Public Schools in-district per</a:t>
            </a:r>
            <a:r>
              <a:rPr lang="en-US" baseline="0" dirty="0"/>
              <a:t> pupil spending and </a:t>
            </a:r>
            <a:br>
              <a:rPr lang="en-US" baseline="0" dirty="0"/>
            </a:br>
            <a:r>
              <a:rPr lang="en-US" baseline="0" dirty="0"/>
              <a:t>charter school enrollment: FY09-FY18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 $ per pupil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8-478C-9AD0-20478B62F59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68-478C-9AD0-20478B62F59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68-478C-9AD0-20478B62F59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8-478C-9AD0-20478B62F59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68-478C-9AD0-20478B62F59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8-478C-9AD0-20478B62F59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68-478C-9AD0-20478B62F59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68-478C-9AD0-20478B62F59C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BostonGraph!$B$3:$B$12</c:f>
              <c:strCache>
                <c:ptCount val="10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  <c:pt idx="5">
                  <c:v>FY14</c:v>
                </c:pt>
                <c:pt idx="6">
                  <c:v>FY15</c:v>
                </c:pt>
                <c:pt idx="7">
                  <c:v>FY16</c:v>
                </c:pt>
                <c:pt idx="8">
                  <c:v>FY17</c:v>
                </c:pt>
                <c:pt idx="9">
                  <c:v>FY18</c:v>
                </c:pt>
              </c:strCache>
            </c:strRef>
          </c:cat>
          <c:val>
            <c:numRef>
              <c:f>BostonGraph!$K$3:$K$12</c:f>
              <c:numCache>
                <c:formatCode>#,##0.00</c:formatCode>
                <c:ptCount val="10"/>
                <c:pt idx="0">
                  <c:v>18952.292804940713</c:v>
                </c:pt>
                <c:pt idx="1">
                  <c:v>17552.429893963417</c:v>
                </c:pt>
                <c:pt idx="2">
                  <c:v>17741.2015055058</c:v>
                </c:pt>
                <c:pt idx="3">
                  <c:v>17947.648420917358</c:v>
                </c:pt>
                <c:pt idx="4">
                  <c:v>18446.744527637358</c:v>
                </c:pt>
                <c:pt idx="5">
                  <c:v>19179.110907071241</c:v>
                </c:pt>
                <c:pt idx="6">
                  <c:v>19224.893393803599</c:v>
                </c:pt>
                <c:pt idx="7">
                  <c:v>20312.267846616083</c:v>
                </c:pt>
                <c:pt idx="8">
                  <c:v>20776.825831206825</c:v>
                </c:pt>
                <c:pt idx="9">
                  <c:v>22748.658833429748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68-478C-9AD0-20478B62F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3962592"/>
        <c:axId val="1653967584"/>
      </c:lineChart>
      <c:lineChart>
        <c:grouping val="standard"/>
        <c:varyColors val="0"/>
        <c:ser>
          <c:idx val="1"/>
          <c:order val="1"/>
          <c:tx>
            <c:v>Pupil FTEs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710099281068107E-2"/>
                  <c:y val="3.9187748590249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68-478C-9AD0-20478B62F59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68-478C-9AD0-20478B62F59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68-478C-9AD0-20478B62F59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68-478C-9AD0-20478B62F59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68-478C-9AD0-20478B62F59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68-478C-9AD0-20478B62F59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68-478C-9AD0-20478B62F59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68-478C-9AD0-20478B62F59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68-478C-9AD0-20478B62F59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BostonGraph!$P$19:$Y$19</c:f>
              <c:numCache>
                <c:formatCode>#,##0.00_);[Red]\(#,##0.00\)</c:formatCode>
                <c:ptCount val="10"/>
                <c:pt idx="0">
                  <c:v>4962.1030625893973</c:v>
                </c:pt>
                <c:pt idx="1">
                  <c:v>5086.1115371540009</c:v>
                </c:pt>
                <c:pt idx="2">
                  <c:v>5272.9080604767987</c:v>
                </c:pt>
                <c:pt idx="3">
                  <c:v>5749.3231049152682</c:v>
                </c:pt>
                <c:pt idx="4">
                  <c:v>6557.6779309947406</c:v>
                </c:pt>
                <c:pt idx="5">
                  <c:v>7502.5774798663006</c:v>
                </c:pt>
                <c:pt idx="6">
                  <c:v>8423.3104107684285</c:v>
                </c:pt>
                <c:pt idx="7">
                  <c:v>9251.2176601725769</c:v>
                </c:pt>
                <c:pt idx="8">
                  <c:v>9640</c:v>
                </c:pt>
                <c:pt idx="9">
                  <c:v>10252.329999999998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F68-478C-9AD0-20478B62F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192992"/>
        <c:axId val="1498190080"/>
      </c:lineChart>
      <c:catAx>
        <c:axId val="16539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967584"/>
        <c:crosses val="autoZero"/>
        <c:auto val="1"/>
        <c:lblAlgn val="ctr"/>
        <c:lblOffset val="100"/>
        <c:noMultiLvlLbl val="0"/>
      </c:catAx>
      <c:valAx>
        <c:axId val="165396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</a:t>
                </a:r>
                <a:r>
                  <a:rPr lang="en-US" baseline="0"/>
                  <a:t> per pupil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962592"/>
        <c:crosses val="autoZero"/>
        <c:crossBetween val="between"/>
      </c:valAx>
      <c:valAx>
        <c:axId val="1498190080"/>
        <c:scaling>
          <c:orientation val="minMax"/>
          <c:max val="25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Charter school pupil 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192992"/>
        <c:crosses val="max"/>
        <c:crossBetween val="between"/>
      </c:valAx>
      <c:catAx>
        <c:axId val="1498192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498190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47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80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43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73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10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8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05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4/25/2019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Charter School Funding in</a:t>
            </a:r>
            <a:b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Massachusetts</a:t>
            </a:r>
            <a:b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sz="3200" i="1" dirty="0">
                <a:latin typeface="Segoe SemiBold" panose="020B0703040204020203" pitchFamily="34" charset="0"/>
                <a:cs typeface="Segoe SemiBold" panose="020B0703040204020203" pitchFamily="34" charset="0"/>
              </a:rPr>
              <a:t>Policy and Practice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614469"/>
            <a:ext cx="6659592" cy="1249080"/>
          </a:xfrm>
        </p:spPr>
        <p:txBody>
          <a:bodyPr/>
          <a:lstStyle/>
          <a:p>
            <a:pPr algn="ctr"/>
            <a:r>
              <a:rPr lang="en-US" altLang="zh-CN" sz="1800" dirty="0"/>
              <a:t>Presentation to the </a:t>
            </a:r>
            <a:br>
              <a:rPr lang="en-US" altLang="zh-CN" sz="1800" dirty="0"/>
            </a:br>
            <a:r>
              <a:rPr lang="en-US" altLang="zh-CN" sz="1800" dirty="0"/>
              <a:t>Board of Elementary and Secondary Education</a:t>
            </a:r>
          </a:p>
          <a:p>
            <a:pPr algn="ctr"/>
            <a:r>
              <a:rPr lang="en-US" altLang="zh-CN" sz="1800" dirty="0"/>
              <a:t>March 26, 2019</a:t>
            </a:r>
          </a:p>
          <a:p>
            <a:pPr algn="ctr"/>
            <a:endParaRPr lang="zh-CN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state aid and charges – “Cherry Sheets”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aphicFrame>
        <p:nvGraphicFramePr>
          <p:cNvPr id="6" name="Content Placeholder 5" descr="C.S. 1-ER Commonwealth of Massachusetts Department of Revenue FY2019&#10;NOTICE TO ASSESSORS OF ESTIMATED RECEIPTS&#10;General Laws, Chapter 58, Section25A&#10;Boston&#10;&#10;A. EDUCATION:&#10; Distributions and Reimbursements:&#10;  Chapter 70: 220,001,735&#10;  School Transportation: 0&#10;  Charter Tuition Reimbursement: 22,661,898&#10;  Smart Growth: 0&#10; Offset Items - Reserve for Direct Expenditure:&#10;  School Choice Receiving Tuition: 0&#10; Sub-Total, All Education Items: 242,663,633&#10;B. GENERAL GOVERNMENT:&#10; Distributions and Reimbursements:&#10;  Unrestricted General Govement Aid: 195,892,075&#10;  Local Share of Racing Taxes: 323,653&#10;  Regional Public Libraries: 2,706,384&#10;  Urban Revitalization: 0&#10;  Veterans Benfits: 1,628,119&#10;  Exemp: VBS and Elderly: 1,016,542&#10;  State Owned Land: 318,922&#10; Offset Item - Reseve for Direct Expendkure:&#10;  Public Libraies, 702,827&#10; Sub-Total, All General Government: 202,588,522&#10;C. Total Estmated Receipts: 445,252,15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694836"/>
              </p:ext>
            </p:extLst>
          </p:nvPr>
        </p:nvGraphicFramePr>
        <p:xfrm>
          <a:off x="1440221" y="1373188"/>
          <a:ext cx="3889375" cy="504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3" imgW="5940984" imgH="7712093" progId="Word.Document.12">
                  <p:embed/>
                </p:oleObj>
              </mc:Choice>
              <mc:Fallback>
                <p:oleObj name="Document" r:id="rId3" imgW="5940984" imgH="77120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0221" y="1373188"/>
                        <a:ext cx="3889375" cy="504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C.S. 1-EC Commonwealth of Massachusetts Department of Revenue FY2019&#10;NOTICE TO ASSESSORS OF ESTIMATED CHARGES&#10;General Laws, Chapter 59, Section 21&#10;Boston&#10;&#10;A. COUNTY ASSESSMENTS:&#10; County Tax: 0&#10; Suffolk county Retirement: 3,874,532&#10; Essex County Reg Comm Center: 0&#10; Sub-Total, County Assessments: 3,874,532&#10;B. STATE ASSESSMENT AND CHARGES:&#10; Retired Employees Health Insurance: 10,886&#10; Retired Teachers Health Insurance: 0&#10; Mosquito Control Projects: 282,213&#10; Air Pollution: 261,883&#10; Metropolitan Area Planing Coulcils: 347,576&#10; Old Colony Planing Council: 0&#10; RMV Non-Reneval Curchange: 2,264,920&#10; Sub-Total, State Assessments: 3,167,478&#10;C. TRANSPORTATION AUTHORIE&#10; MBTA: 88,209,579&#10; Boston Metro. Transit District: 12,013&#10; Regional Transit: 0&#10; Sub-Total, Transportion Assessments: 88,221,592&#10;D. ANNUAL CHARGES AGAINST RECEIPTS:&#10; special Education: 782,439&#10; STRAP Repayments: 0&#10; Multi-Yr Repayment: 0&#10; Sub-Total, Annual Charges Against Receipts: 782,439&#10;E. TUITION aSSESSMENTS:&#10; School Choice Sending Tuition: 1,106,821&#10; Charter School Sending Tuition: 194,943,712&#10; Sub-Total, Tuition AssessnebtsL 196,050,533&#10;F. TOTAL ESTIMATED CHARGES: 292,096,5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77364"/>
              </p:ext>
            </p:extLst>
          </p:nvPr>
        </p:nvGraphicFramePr>
        <p:xfrm>
          <a:off x="6052062" y="1122362"/>
          <a:ext cx="33702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5" imgW="5940984" imgH="9549215" progId="Word.Document.12">
                  <p:embed/>
                </p:oleObj>
              </mc:Choice>
              <mc:Fallback>
                <p:oleObj name="Document" r:id="rId5" imgW="5940984" imgH="95492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2062" y="1122362"/>
                        <a:ext cx="33702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49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financial impact on sending districts?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19930" y="2017804"/>
            <a:ext cx="10054469" cy="3551723"/>
          </a:xfrm>
        </p:spPr>
        <p:txBody>
          <a:bodyPr/>
          <a:lstStyle/>
          <a:p>
            <a:pPr lvl="1"/>
            <a:r>
              <a:rPr lang="en-US" dirty="0"/>
              <a:t>How would we define financial impact?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What are the challenges in measuring financial impact?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How much is too much?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37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financial impact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19930" y="2017804"/>
            <a:ext cx="10257670" cy="3551723"/>
          </a:xfrm>
        </p:spPr>
        <p:txBody>
          <a:bodyPr/>
          <a:lstStyle/>
          <a:p>
            <a:pPr lvl="1"/>
            <a:r>
              <a:rPr lang="en-US" dirty="0"/>
              <a:t>Level services benchmark</a:t>
            </a:r>
          </a:p>
          <a:p>
            <a:pPr marL="863600" lvl="2" indent="0">
              <a:buNone/>
            </a:pPr>
            <a:r>
              <a:rPr lang="en-US" i="1" dirty="0"/>
              <a:t>Can the district respond to loss of enrollment with offsetting savings?</a:t>
            </a:r>
          </a:p>
          <a:p>
            <a:pPr marL="1371600" lvl="3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Opportunity cost benchmark</a:t>
            </a:r>
          </a:p>
          <a:p>
            <a:pPr marL="863600" lvl="2" indent="0">
              <a:buNone/>
            </a:pPr>
            <a:r>
              <a:rPr lang="en-US" i="1" dirty="0"/>
              <a:t>What would the district do with a higher funding level?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485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in measuring a district’s ability to reduce costs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Potential marginal savings depend on how many students leave the district, what grades they were in, and what schools they attended</a:t>
            </a:r>
          </a:p>
          <a:p>
            <a:r>
              <a:rPr lang="en-US" sz="2400" dirty="0"/>
              <a:t>Transportation costs for host districts also depend on where students live and what the district’s busing policies are</a:t>
            </a:r>
          </a:p>
          <a:p>
            <a:r>
              <a:rPr lang="en-US" sz="2400" dirty="0"/>
              <a:t>The greater the enrollment loss, the more opportunities to achieve offsetting savings</a:t>
            </a:r>
          </a:p>
          <a:p>
            <a:r>
              <a:rPr lang="en-US" sz="2400" dirty="0"/>
              <a:t>If there are potential cost savings, is the school committee willing to make the necessary budgetary decisions?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167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enrollment and revenue uncertainties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Charter school enrollment patterns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Overall district enrollment and chapter 70 trends</a:t>
            </a:r>
            <a:br>
              <a:rPr lang="en-US" sz="2400" dirty="0"/>
            </a:br>
            <a:endParaRPr lang="en-US" sz="2000" dirty="0"/>
          </a:p>
          <a:p>
            <a:r>
              <a:rPr lang="en-US" sz="2400" dirty="0"/>
              <a:t>Current building utilization and possible impact on future capital projects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Future municipal appropriation decisions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524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in-district per pupil spending vs charter enrollment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aphicFrame>
        <p:nvGraphicFramePr>
          <p:cNvPr id="6" name="Content Placeholder 5" descr="Boston Public Schools in-district per pupil spending and &#10;charter school enrollment: FY09-FY18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367850"/>
              </p:ext>
            </p:extLst>
          </p:nvPr>
        </p:nvGraphicFramePr>
        <p:xfrm>
          <a:off x="1563330" y="1230313"/>
          <a:ext cx="9134168" cy="504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170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studies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1579" y="1733006"/>
            <a:ext cx="9784081" cy="4454434"/>
          </a:xfrm>
        </p:spPr>
        <p:txBody>
          <a:bodyPr/>
          <a:lstStyle/>
          <a:p>
            <a:r>
              <a:rPr lang="en-US" sz="2800" i="1" dirty="0"/>
              <a:t>Fiscal and Education Spillovers from Charter School Expansion</a:t>
            </a:r>
            <a:r>
              <a:rPr lang="en-US" sz="2800" dirty="0"/>
              <a:t>, MIT School Effectiveness &amp; Inequality Initiative (authors Matthew Ridley and Camille Terrier), July 2018</a:t>
            </a:r>
          </a:p>
          <a:p>
            <a:r>
              <a:rPr lang="en-US" sz="2800" i="1" dirty="0"/>
              <a:t>The True Cost of Boston's Charter Schools</a:t>
            </a:r>
            <a:r>
              <a:rPr lang="en-US" sz="2800" dirty="0"/>
              <a:t>, Boston Municipal Research Bureau, April 3, 2016</a:t>
            </a:r>
          </a:p>
          <a:p>
            <a:r>
              <a:rPr lang="en-US" sz="2800" i="1" dirty="0"/>
              <a:t>Public Education Funding in Massachusetts: Putting Charter Schools in Context</a:t>
            </a:r>
            <a:r>
              <a:rPr lang="en-US" sz="2800" dirty="0"/>
              <a:t>, Massachusetts Taxpayers Foundation, September 28, 2016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261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much is too much?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2"/>
            <a:ext cx="11370972" cy="523638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Current statutory caps:</a:t>
            </a:r>
          </a:p>
          <a:p>
            <a:pPr lvl="1"/>
            <a:r>
              <a:rPr lang="en-US" sz="2000" dirty="0"/>
              <a:t>Most districts: charter tuition cannot exceed 9% of net school spending</a:t>
            </a:r>
          </a:p>
          <a:p>
            <a:pPr lvl="1"/>
            <a:r>
              <a:rPr lang="en-US" sz="2000" dirty="0"/>
              <a:t>Achievement Gap Act: cap increased to 18% in lowest performing districts</a:t>
            </a:r>
          </a:p>
          <a:p>
            <a:pPr lvl="1"/>
            <a:r>
              <a:rPr lang="en-US" sz="2000" dirty="0"/>
              <a:t>Question 2 did not change the current caps</a:t>
            </a:r>
          </a:p>
          <a:p>
            <a:pPr marL="457200" lvl="1" indent="0">
              <a:buNone/>
            </a:pPr>
            <a:r>
              <a:rPr lang="en-US" sz="2000" i="1" dirty="0"/>
              <a:t>		</a:t>
            </a:r>
          </a:p>
          <a:p>
            <a:pPr marL="457200" lvl="1" indent="0">
              <a:buNone/>
            </a:pPr>
            <a:r>
              <a:rPr lang="en-US" sz="2000" i="1" dirty="0"/>
              <a:t>		Districts closed to charter expansion in 2018-19 application cycle</a:t>
            </a: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3" name="Picture 2" descr="Berlin&#10;Boston&#10;Bourne&#10;Brimfield&#10;Brookfield&#10;Cambridge&#10;Chesterfield Goshen&#10;Clarksburg&#10;Conway&#10;Dracut&#10;Eastham&#10;Edgartown&#10;Erving&#10;Everett&#10;Fall River&#10;Farmington River&#10;Florida&#10;Franklin&#10;Frontier&#10;Hadley&#10;Hancock&#10;Hatfield&#10;Hawlemont&#10;Holland&#10;Holyoke&#10;Leverett&#10;Lowell&#10;Lynn&#10;Malden&#10;Medford&#10;Melrose&#10;New Salem Wendell&#10;Oak Bluffs&#10;Orleans&#10;Pelham&#10;Plainville&#10;Plymouth&#10;Plympton&#10;Provincetown&#10;Randolph&#10;Richmond&#10;Rowe&#10;Salem&#10;Sandwich&#10;Savoy&#10;Shutesbury&#10;Somerville&#10;Sunderland&#10;Tisbury&#10;Truro&#10;Upisland&#10;Wales&#10;Wellfleet&#10;Westhampton&#10;Whately&#10;Williamsburg&#10;Worthington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35" y="3705023"/>
            <a:ext cx="6859495" cy="27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21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much is too much?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In setting statutory caps, Legislature indicates awareness of potential impact on sending districts and gives its answer to the “how much is too much” question</a:t>
            </a:r>
          </a:p>
          <a:p>
            <a:r>
              <a:rPr lang="en-US" sz="2000" dirty="0"/>
              <a:t>Reflects policy decision that any negative impact is outweighed by the benefits of offering more high-quality educational choices to families</a:t>
            </a:r>
          </a:p>
          <a:p>
            <a:r>
              <a:rPr lang="en-US" sz="2000" dirty="0"/>
              <a:t>Reinforced by Legislature’s decision to raise cap in lowest performing districts – which include many of the poorest districts</a:t>
            </a:r>
          </a:p>
          <a:p>
            <a:r>
              <a:rPr lang="en-US" sz="2000" dirty="0"/>
              <a:t>In the charter authorizing process, the Department and Board have consistently over the years refrained from establishing lower caps, either as a general policy or in specific instances:</a:t>
            </a:r>
          </a:p>
          <a:p>
            <a:pPr lvl="1"/>
            <a:r>
              <a:rPr lang="en-US" sz="1600" dirty="0"/>
              <a:t>Questionable legal authority given clear statutory language</a:t>
            </a:r>
          </a:p>
          <a:p>
            <a:pPr lvl="1"/>
            <a:r>
              <a:rPr lang="en-US" sz="1600" dirty="0"/>
              <a:t>Difficulty in measuring impact</a:t>
            </a:r>
          </a:p>
          <a:p>
            <a:r>
              <a:rPr lang="en-US" sz="2000" dirty="0"/>
              <a:t>Need for adequate school funding, for all schools, is a major focus of this legislative session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47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tudent's hand on top of open 2017 calendar notebook and a pencil"/>
          <p:cNvPicPr>
            <a:picLocks noChangeAspect="1" noChangeArrowheads="1"/>
          </p:cNvPicPr>
          <p:nvPr/>
        </p:nvPicPr>
        <p:blipFill>
          <a:blip r:embed="rId2" cstate="print"/>
          <a:srcRect t="40287" b="10658"/>
          <a:stretch>
            <a:fillRect/>
          </a:stretch>
        </p:blipFill>
        <p:spPr bwMode="auto">
          <a:xfrm>
            <a:off x="0" y="0"/>
            <a:ext cx="12192000" cy="39714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975" y="3971499"/>
            <a:ext cx="6429375" cy="19304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rgbClr val="203B6A">
                    <a:lumMod val="50000"/>
                  </a:srgb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rPr>
              <a:t>Questions and Discussion</a:t>
            </a:r>
            <a:br>
              <a:rPr lang="en-US" altLang="zh-CN" sz="3200" dirty="0">
                <a:solidFill>
                  <a:srgbClr val="203B6A">
                    <a:lumMod val="50000"/>
                  </a:srgbClr>
                </a:solidFill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rPr>
            </a:b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480DAF-1C01-4F46-BA6A-ABF8305567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56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41" y="3038454"/>
            <a:ext cx="2809875" cy="88929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prstClr val="white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TOPICS</a:t>
            </a:r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795994-20AF-4E22-89F5-60153C5543DF}"/>
              </a:ext>
            </a:extLst>
          </p:cNvPr>
          <p:cNvSpPr/>
          <p:nvPr/>
        </p:nvSpPr>
        <p:spPr>
          <a:xfrm>
            <a:off x="3094540" y="2110225"/>
            <a:ext cx="809458" cy="809458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115394-DBAC-4972-899F-89A1E17FA883}"/>
              </a:ext>
            </a:extLst>
          </p:cNvPr>
          <p:cNvSpPr txBox="1"/>
          <p:nvPr/>
        </p:nvSpPr>
        <p:spPr>
          <a:xfrm>
            <a:off x="3918853" y="2110225"/>
            <a:ext cx="7981410" cy="8094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</a:rPr>
              <a:t>How does the funding system work?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F780B69-F97B-4D0D-8F5F-78444E7DF0F0}"/>
              </a:ext>
            </a:extLst>
          </p:cNvPr>
          <p:cNvSpPr/>
          <p:nvPr/>
        </p:nvSpPr>
        <p:spPr>
          <a:xfrm>
            <a:off x="3061062" y="3775489"/>
            <a:ext cx="809459" cy="809459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B88417-3982-47EE-8B46-D25117B6C604}"/>
              </a:ext>
            </a:extLst>
          </p:cNvPr>
          <p:cNvSpPr txBox="1"/>
          <p:nvPr/>
        </p:nvSpPr>
        <p:spPr>
          <a:xfrm>
            <a:off x="3918853" y="3775489"/>
            <a:ext cx="7981410" cy="8094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</a:rPr>
              <a:t>What is the financial impact on sending districts?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the funding system work?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of several tuition-based out of district enrollment options</a:t>
            </a:r>
          </a:p>
          <a:p>
            <a:pPr marL="508000" lvl="1" indent="0">
              <a:buNone/>
            </a:pPr>
            <a:r>
              <a:rPr lang="en-US" sz="2400" i="1" dirty="0"/>
              <a:t>Commonwealth charter schools, inter-district school choice, </a:t>
            </a:r>
            <a:br>
              <a:rPr lang="en-US" sz="2400" i="1" dirty="0"/>
            </a:br>
            <a:r>
              <a:rPr lang="en-US" sz="2400" i="1" dirty="0"/>
              <a:t>non-resident Chapter 74, inter-district tuition agreements, Commonwealth virtual schools, private special education schools</a:t>
            </a:r>
          </a:p>
          <a:p>
            <a:pPr marL="508000" lvl="1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dirty="0"/>
              <a:t>Common elements</a:t>
            </a:r>
          </a:p>
          <a:p>
            <a:pPr marL="850900" lvl="1" indent="-342900"/>
            <a:r>
              <a:rPr lang="en-US" sz="2400" i="1" dirty="0"/>
              <a:t>Students included in home (sending) district’s foundation budget and </a:t>
            </a:r>
            <a:br>
              <a:rPr lang="en-US" sz="2400" i="1" dirty="0"/>
            </a:br>
            <a:r>
              <a:rPr lang="en-US" sz="2400" i="1" dirty="0"/>
              <a:t>Chapter 70 aid</a:t>
            </a:r>
          </a:p>
          <a:p>
            <a:pPr marL="850900" lvl="1" indent="-342900"/>
            <a:r>
              <a:rPr lang="en-US" sz="2400" i="1" dirty="0"/>
              <a:t>Home district makes tuition payment to receiving district based on</a:t>
            </a:r>
            <a:br>
              <a:rPr lang="en-US" sz="2400" i="1" dirty="0"/>
            </a:br>
            <a:r>
              <a:rPr lang="en-US" sz="2400" i="1" dirty="0"/>
              <a:t>pre-determined tuition rates and the number of students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 tuition rates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533237"/>
            <a:ext cx="11370972" cy="4746912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2800" dirty="0"/>
              <a:t>Basic principle: replicate what the sending district would have spent if charter students were educated in-district</a:t>
            </a:r>
          </a:p>
          <a:p>
            <a:pPr lvl="0">
              <a:spcAft>
                <a:spcPts val="1200"/>
              </a:spcAft>
            </a:pPr>
            <a:r>
              <a:rPr lang="en-US" sz="2800" dirty="0"/>
              <a:t>Tuition rate established by DESE for each town/school combination</a:t>
            </a:r>
          </a:p>
          <a:p>
            <a:pPr lvl="0">
              <a:spcAft>
                <a:spcPts val="1200"/>
              </a:spcAft>
            </a:pPr>
            <a:r>
              <a:rPr lang="en-US" sz="2800" dirty="0"/>
              <a:t>Based on foundation budget for those students</a:t>
            </a:r>
          </a:p>
          <a:p>
            <a:pPr lvl="0">
              <a:spcAft>
                <a:spcPts val="1200"/>
              </a:spcAft>
            </a:pPr>
            <a:r>
              <a:rPr lang="en-US" sz="2800" dirty="0"/>
              <a:t>Additional increment for above foundation spending</a:t>
            </a:r>
          </a:p>
          <a:p>
            <a:pPr lvl="0">
              <a:spcAft>
                <a:spcPts val="1200"/>
              </a:spcAft>
            </a:pPr>
            <a:r>
              <a:rPr lang="en-US" sz="2800" dirty="0"/>
              <a:t>Applied to actual enrollment (including mid-year adjustments)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30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school choice rates?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Inter-district school choice funding assumes that incoming students are filling empty seats in existing schools and classrooms</a:t>
            </a:r>
          </a:p>
          <a:p>
            <a:pPr lvl="1"/>
            <a:r>
              <a:rPr lang="en-US" dirty="0"/>
              <a:t>Marginal cost of educating these students is relatively low</a:t>
            </a:r>
          </a:p>
          <a:p>
            <a:pPr lvl="1"/>
            <a:endParaRPr lang="en-US" dirty="0"/>
          </a:p>
          <a:p>
            <a:pPr marL="0" indent="-50800">
              <a:buNone/>
            </a:pPr>
            <a:r>
              <a:rPr lang="en-US" dirty="0"/>
              <a:t>For charter schools, tuition is the primary source of revenue</a:t>
            </a:r>
          </a:p>
          <a:p>
            <a:pPr marL="914400" lvl="1" indent="-457200"/>
            <a:r>
              <a:rPr lang="en-US" dirty="0"/>
              <a:t>Need to cover full cost of all school operations through tuition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471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Surplus give-backs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677971"/>
            <a:ext cx="11370972" cy="3855563"/>
          </a:xfrm>
        </p:spPr>
        <p:txBody>
          <a:bodyPr/>
          <a:lstStyle/>
          <a:p>
            <a:r>
              <a:rPr lang="en-US" sz="2800" dirty="0"/>
              <a:t>Achievement Gap Act (St. 2010, c.12) created requirement to identify “surplus funds” held by charter schools and return them to sending districts</a:t>
            </a:r>
          </a:p>
          <a:p>
            <a:r>
              <a:rPr lang="en-US" sz="2800" dirty="0"/>
              <a:t>Calculation rubric established by DESE in consultation with State Auditor; included in required annual audits</a:t>
            </a:r>
          </a:p>
          <a:p>
            <a:r>
              <a:rPr lang="en-US" sz="2800" dirty="0"/>
              <a:t>Charter schools permitted to hold funds for working capital and cash flow needs, contingencies, and planned capital projects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480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and transportation costs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489166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Facility costs</a:t>
            </a:r>
          </a:p>
          <a:p>
            <a:pPr lvl="1"/>
            <a:r>
              <a:rPr lang="en-US" dirty="0"/>
              <a:t>Charter schools not eligible for school building assistance grants</a:t>
            </a:r>
          </a:p>
          <a:p>
            <a:pPr lvl="1"/>
            <a:r>
              <a:rPr lang="en-US" dirty="0"/>
              <a:t>State pays $893 per pupil in lieu of SBA funding</a:t>
            </a:r>
          </a:p>
          <a:p>
            <a:pPr lvl="1"/>
            <a:r>
              <a:rPr lang="en-US" dirty="0"/>
              <a:t>May be supplemented by outside fundraising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Transportation costs</a:t>
            </a:r>
          </a:p>
          <a:p>
            <a:pPr lvl="1"/>
            <a:r>
              <a:rPr lang="en-US" dirty="0"/>
              <a:t>Host district must provide based on its own policies</a:t>
            </a:r>
          </a:p>
          <a:p>
            <a:pPr lvl="1"/>
            <a:r>
              <a:rPr lang="en-US" dirty="0"/>
              <a:t>Regional charter schools eligible for regional transportation reimbursement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515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bears the cost?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20810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Basic premise – local taxpayers pay a share of charter tuition, just as they pay a share of costs for in-district students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Example: Boston (FY19)</a:t>
            </a:r>
          </a:p>
          <a:p>
            <a:pPr marL="0" indent="0">
              <a:buNone/>
            </a:pPr>
            <a:r>
              <a:rPr lang="en-US" sz="2800" dirty="0"/>
              <a:t>	Budgeted net school spending 		$1,174M</a:t>
            </a:r>
          </a:p>
          <a:p>
            <a:pPr marL="0" indent="0">
              <a:buNone/>
            </a:pPr>
            <a:r>
              <a:rPr lang="en-US" sz="2800" dirty="0"/>
              <a:t>	Chapter 70 aid 					$   220M (19%)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800" dirty="0"/>
              <a:t>	Charter school tuition: 				$   178M</a:t>
            </a:r>
          </a:p>
          <a:p>
            <a:pPr marL="0" indent="0">
              <a:buNone/>
            </a:pPr>
            <a:r>
              <a:rPr lang="en-US" sz="2800" dirty="0"/>
              <a:t>			State share  	$  34M (19%)  </a:t>
            </a:r>
          </a:p>
          <a:p>
            <a:pPr marL="0" indent="0">
              <a:buNone/>
            </a:pPr>
            <a:r>
              <a:rPr lang="en-US" sz="2800" dirty="0"/>
              <a:t>			Local share 	$144M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592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Transitional reimbursement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387719"/>
            <a:ext cx="11370972" cy="5049746"/>
          </a:xfrm>
        </p:spPr>
        <p:txBody>
          <a:bodyPr/>
          <a:lstStyle/>
          <a:p>
            <a:r>
              <a:rPr lang="en-US" sz="2400" dirty="0"/>
              <a:t>Intended as temporary assistance to give districts time to adjust to lower enrollments</a:t>
            </a:r>
          </a:p>
          <a:p>
            <a:r>
              <a:rPr lang="en-US" sz="2400" dirty="0"/>
              <a:t>Current statutory formula: any tuition increase triggers 100% reimbursement in first year, 25% in next five years</a:t>
            </a:r>
          </a:p>
          <a:p>
            <a:r>
              <a:rPr lang="en-US" sz="2400" dirty="0"/>
              <a:t>Not fully funded (FY19 – 80% of year one, nothing for years 2-6)</a:t>
            </a:r>
          </a:p>
          <a:p>
            <a:r>
              <a:rPr lang="en-US" sz="2400" dirty="0"/>
              <a:t>Proposed changes in Governor’s school finance bill</a:t>
            </a:r>
          </a:p>
          <a:p>
            <a:pPr lvl="1"/>
            <a:r>
              <a:rPr lang="en-US" sz="2400" dirty="0"/>
              <a:t>Return to three year schedule (100%/60%/40%)</a:t>
            </a:r>
          </a:p>
          <a:p>
            <a:pPr lvl="1"/>
            <a:r>
              <a:rPr lang="en-US" sz="2400" dirty="0"/>
              <a:t>Focus on significant enrollment increases, not minor fluctuations and tuition rate increases</a:t>
            </a:r>
          </a:p>
          <a:p>
            <a:pPr lvl="1"/>
            <a:r>
              <a:rPr lang="en-US" sz="2400" dirty="0"/>
              <a:t>Increase funding to reach full funding by FY22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0453149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DESE-231-49755</_dlc_DocId>
    <_dlc_DocIdUrl xmlns="733efe1c-5bbe-4968-87dc-d400e65c879f">
      <Url>https://sharepoint.doemass.org/ese/webteam/cps/_layouts/DocIdRedir.aspx?ID=DESE-231-49755</Url>
      <Description>DESE-231-49755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8DB312-D360-463C-99F9-7C4F25450AB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71F1B58-8247-4DE4-BEFC-CA011CBD9F75}">
  <ds:schemaRefs>
    <ds:schemaRef ds:uri="http://purl.org/dc/terms/"/>
    <ds:schemaRef ds:uri="http://schemas.microsoft.com/office/infopath/2007/PartnerControls"/>
    <ds:schemaRef ds:uri="http://purl.org/dc/elements/1.1/"/>
    <ds:schemaRef ds:uri="733efe1c-5bbe-4968-87dc-d400e65c879f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0a4e05da-b9bc-4326-ad73-01ef31b9556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19552C2-A288-4450-B9A1-EFB7A43FD9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4A1845D-D943-4679-AC6F-6E90D5D79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2828</TotalTime>
  <Words>813</Words>
  <Application>Microsoft Office PowerPoint</Application>
  <PresentationFormat>Widescreen</PresentationFormat>
  <Paragraphs>132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Arial</vt:lpstr>
      <vt:lpstr>Courier New</vt:lpstr>
      <vt:lpstr>Segoe</vt:lpstr>
      <vt:lpstr>Segoe SemiBold</vt:lpstr>
      <vt:lpstr>Segoe UI</vt:lpstr>
      <vt:lpstr>Segoe UI Black</vt:lpstr>
      <vt:lpstr>Segoe UI Semibold</vt:lpstr>
      <vt:lpstr>Wingdings</vt:lpstr>
      <vt:lpstr>ESE​​</vt:lpstr>
      <vt:lpstr>Document</vt:lpstr>
      <vt:lpstr>Charter School Funding in Massachusetts Policy and Practice</vt:lpstr>
      <vt:lpstr>TOPICS</vt:lpstr>
      <vt:lpstr>How does the funding system work?</vt:lpstr>
      <vt:lpstr>Charter school tuition rates</vt:lpstr>
      <vt:lpstr>Why not school choice rates?</vt:lpstr>
      <vt:lpstr>Surplus give-backs</vt:lpstr>
      <vt:lpstr>Facility and transportation costs</vt:lpstr>
      <vt:lpstr>Who bears the cost?</vt:lpstr>
      <vt:lpstr>Transitional reimbursement</vt:lpstr>
      <vt:lpstr>Accounting for state aid and charges – “Cherry Sheets”</vt:lpstr>
      <vt:lpstr>What is the financial impact on sending districts?</vt:lpstr>
      <vt:lpstr>Defining financial impact</vt:lpstr>
      <vt:lpstr>Considerations in measuring a district’s ability to reduce costs</vt:lpstr>
      <vt:lpstr>Other enrollment and revenue uncertainties</vt:lpstr>
      <vt:lpstr>Boston in-district per pupil spending vs charter enrollment</vt:lpstr>
      <vt:lpstr>Research studies</vt:lpstr>
      <vt:lpstr>How much is too much?</vt:lpstr>
      <vt:lpstr>How much is too much?</vt:lpstr>
      <vt:lpstr>Questions and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March 2019 Item 5 Attachment: Charter School Funding in Massachusetts Policy and Practice</dc:title>
  <dc:creator>DESE</dc:creator>
  <cp:lastModifiedBy>Zou, Dong (EOE)</cp:lastModifiedBy>
  <cp:revision>66</cp:revision>
  <cp:lastPrinted>2019-03-25T17:57:11Z</cp:lastPrinted>
  <dcterms:created xsi:type="dcterms:W3CDTF">2019-03-01T18:05:48Z</dcterms:created>
  <dcterms:modified xsi:type="dcterms:W3CDTF">2019-04-25T16:11:29Z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Mar 27 2019</vt:lpwstr>
  </property>
</Properties>
</file>