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77" r:id="rId6"/>
    <p:sldId id="307" r:id="rId7"/>
    <p:sldId id="308" r:id="rId8"/>
    <p:sldId id="298" r:id="rId9"/>
    <p:sldId id="304" r:id="rId10"/>
    <p:sldId id="301" r:id="rId11"/>
    <p:sldId id="303" r:id="rId12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altLang="zh-CN"/>
              <a:t>2019/3/18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altLang="zh-CN"/>
              <a:t>2019/3/18</a:t>
            </a: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654" y="1958195"/>
            <a:ext cx="6678954" cy="1810241"/>
          </a:xfrm>
        </p:spPr>
        <p:txBody>
          <a:bodyPr/>
          <a:lstStyle/>
          <a:p>
            <a:r>
              <a:rPr lang="en-US" altLang="en-US" sz="3600" dirty="0"/>
              <a:t>District and School Accountability System: Proposed Modifications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7389" y="3768436"/>
            <a:ext cx="6659592" cy="593253"/>
          </a:xfrm>
        </p:spPr>
        <p:txBody>
          <a:bodyPr/>
          <a:lstStyle/>
          <a:p>
            <a:r>
              <a:rPr lang="en-US" altLang="zh-CN" sz="1600" dirty="0"/>
              <a:t>Presented to the Board of Elementary and Secondary Education</a:t>
            </a:r>
          </a:p>
          <a:p>
            <a:r>
              <a:rPr lang="en-US" altLang="zh-CN" sz="1600" dirty="0"/>
              <a:t>March 26, 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Accountability system change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 June 2018, the Board voted on two items related to the district and school accountability system</a:t>
            </a:r>
          </a:p>
          <a:p>
            <a:pPr lvl="1"/>
            <a:r>
              <a:rPr lang="en-US" sz="2400" dirty="0"/>
              <a:t>Board adopted regulations outlining the framework of the district and school accountability system and a process for an annual review of the system</a:t>
            </a:r>
          </a:p>
          <a:p>
            <a:pPr lvl="1"/>
            <a:r>
              <a:rPr lang="en-US" sz="2400" dirty="0"/>
              <a:t>Board approved the accountability system outlined in the “Summary of the Next-Generation District and School Accountability System” document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800" dirty="0"/>
              <a:t>Regulations require the Department to bring system changes to the Board for approval and require the Department to solicit public comment on those changes.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9365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Accountability system change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2019 is only the second year of the new accountability system and consideration was given to making changes to the system vs. gaining consistency in results </a:t>
            </a:r>
          </a:p>
          <a:p>
            <a:r>
              <a:rPr lang="en-US" sz="2800" dirty="0"/>
              <a:t>Recommendation is to make minimal changes in 2019 </a:t>
            </a:r>
          </a:p>
          <a:p>
            <a:pPr lvl="1"/>
            <a:r>
              <a:rPr lang="en-US" sz="2600" dirty="0"/>
              <a:t>Allow for system to incorporate a second year of data to make determinations</a:t>
            </a:r>
          </a:p>
          <a:p>
            <a:pPr lvl="1"/>
            <a:r>
              <a:rPr lang="en-US" sz="2600" dirty="0"/>
              <a:t>Another year of a consistent system will allow for greater understanding with stakeholders</a:t>
            </a:r>
          </a:p>
          <a:p>
            <a:pPr lvl="1"/>
            <a:r>
              <a:rPr lang="en-US" sz="2600" dirty="0"/>
              <a:t>Complexity with changing system at the same time of the major grade 10 assessment transition   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795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changes to the accountability system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Participation rate calculation</a:t>
            </a:r>
          </a:p>
          <a:p>
            <a:r>
              <a:rPr lang="en-US" sz="2800" i="1" dirty="0"/>
              <a:t>Old method: </a:t>
            </a:r>
            <a:r>
              <a:rPr lang="en-US" sz="2800" dirty="0"/>
              <a:t>Calculate participation rates separately for each subject (ELA, math, science) for each subgroup</a:t>
            </a:r>
          </a:p>
          <a:p>
            <a:r>
              <a:rPr lang="en-US" sz="2800" i="1" dirty="0"/>
              <a:t>Proposed new method:</a:t>
            </a:r>
            <a:r>
              <a:rPr lang="en-US" sz="2800" dirty="0"/>
              <a:t> Calculate participation rates for all subjects combined at the </a:t>
            </a:r>
            <a:r>
              <a:rPr lang="en-US" sz="2800" b="1" dirty="0"/>
              <a:t>subgroup</a:t>
            </a:r>
            <a:r>
              <a:rPr lang="en-US" sz="2800" dirty="0"/>
              <a:t> level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</a:rPr>
              <a:t>Rationale</a:t>
            </a:r>
          </a:p>
          <a:p>
            <a:r>
              <a:rPr lang="en-US" sz="2400" dirty="0"/>
              <a:t>Small subgroups had a large impact on school identification for participation reasons and this change would at least double the N size of most subgroups</a:t>
            </a:r>
          </a:p>
          <a:p>
            <a:r>
              <a:rPr lang="en-US" sz="2400" dirty="0"/>
              <a:t>Science participation results had even lower N sizes</a:t>
            </a:r>
          </a:p>
          <a:p>
            <a:r>
              <a:rPr lang="en-US" sz="2400" dirty="0"/>
              <a:t>Change would better identify school participation issues </a:t>
            </a:r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983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changes to the accountability system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Progress towards targets categories</a:t>
            </a:r>
          </a:p>
          <a:p>
            <a:r>
              <a:rPr lang="en-US" sz="2600" dirty="0"/>
              <a:t>Progress towards targets currently reported in 2 categories: </a:t>
            </a:r>
            <a:r>
              <a:rPr lang="en-US" sz="2600" i="1" dirty="0"/>
              <a:t>meeting targets </a:t>
            </a:r>
            <a:r>
              <a:rPr lang="en-US" sz="2600" dirty="0"/>
              <a:t>&amp; </a:t>
            </a:r>
            <a:r>
              <a:rPr lang="en-US" sz="2600" i="1" dirty="0"/>
              <a:t>partially meeting targets</a:t>
            </a:r>
          </a:p>
          <a:p>
            <a:r>
              <a:rPr lang="en-US" sz="2600" dirty="0"/>
              <a:t>In 2018, the Board voted to move to three categories starting in with 2019 reporting (</a:t>
            </a:r>
            <a:r>
              <a:rPr lang="en-US" sz="2600" i="1" dirty="0"/>
              <a:t>meeting targets</a:t>
            </a:r>
            <a:r>
              <a:rPr lang="en-US" sz="2600" dirty="0"/>
              <a:t>, </a:t>
            </a:r>
            <a:r>
              <a:rPr lang="en-US" sz="2600" i="1" dirty="0"/>
              <a:t>partially meeting targets</a:t>
            </a:r>
            <a:r>
              <a:rPr lang="en-US" sz="2600" dirty="0"/>
              <a:t>, &amp; </a:t>
            </a:r>
            <a:r>
              <a:rPr lang="en-US" sz="2600" i="1" dirty="0"/>
              <a:t>not meeting targets</a:t>
            </a:r>
            <a:r>
              <a:rPr lang="en-US" sz="2600" dirty="0"/>
              <a:t>)</a:t>
            </a:r>
          </a:p>
          <a:p>
            <a:r>
              <a:rPr lang="en-US" sz="2600" i="1" dirty="0"/>
              <a:t>Proposed change: </a:t>
            </a:r>
            <a:r>
              <a:rPr lang="en-US" sz="2600" dirty="0"/>
              <a:t>Move to three categories, with modification to call out improvement in middle category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Rationale</a:t>
            </a:r>
          </a:p>
          <a:p>
            <a:r>
              <a:rPr lang="en-US" sz="2400" dirty="0"/>
              <a:t>Accountability system is designed around improvement and category labels should reflect that value </a:t>
            </a:r>
            <a:endParaRPr lang="en-US" sz="2400" b="1" dirty="0">
              <a:solidFill>
                <a:schemeClr val="accent2"/>
              </a:solidFill>
            </a:endParaRPr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1563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changes to the accountability system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Using two years of data</a:t>
            </a:r>
          </a:p>
          <a:p>
            <a:r>
              <a:rPr lang="en-US" sz="2600" dirty="0"/>
              <a:t>Accountability results for 2019 would include 2018 &amp; 2019 data (weighting of those years to be detailed for public comment)</a:t>
            </a:r>
          </a:p>
          <a:p>
            <a:r>
              <a:rPr lang="en-US" sz="2600" dirty="0"/>
              <a:t>Intent has always been to work up to a system that includes multiple years of data</a:t>
            </a:r>
            <a:endParaRPr lang="en-US" sz="26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Expanded advanced coursework list (high school only)</a:t>
            </a:r>
          </a:p>
          <a:p>
            <a:r>
              <a:rPr lang="en-US" sz="2600" dirty="0"/>
              <a:t>Reviewed advanced course list and recommend to add Project Lead the Way (PLTW) courses</a:t>
            </a:r>
          </a:p>
          <a:p>
            <a:r>
              <a:rPr lang="en-US" sz="2600" dirty="0"/>
              <a:t>Commit to annual review of the course list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lvl="1"/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3133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changes to the accountability system – timeline </a:t>
            </a:r>
          </a:p>
        </p:txBody>
      </p:sp>
      <p:graphicFrame>
        <p:nvGraphicFramePr>
          <p:cNvPr id="4" name="Content Placeholder 3" descr="March 2019 - Initial discussion of potential changes with AAAC &amp; the Board.&#10;April 2019 - Discussion of proposed changes with the Board; Board vote to solicit public comment on proposed changes.&#10;Late April to early June 2019 - Public comment period; In-depth discussion of proposed changes with AAAC (May 29).&#10;June 2019 - Final discussion &amp; Board vote on proposed changes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071207"/>
              </p:ext>
            </p:extLst>
          </p:nvPr>
        </p:nvGraphicFramePr>
        <p:xfrm>
          <a:off x="567743" y="1431481"/>
          <a:ext cx="11369676" cy="32969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974289">
                  <a:extLst>
                    <a:ext uri="{9D8B030D-6E8A-4147-A177-3AD203B41FA5}">
                      <a16:colId xmlns:a16="http://schemas.microsoft.com/office/drawing/2014/main" val="2259867947"/>
                    </a:ext>
                  </a:extLst>
                </a:gridCol>
                <a:gridCol w="9395387">
                  <a:extLst>
                    <a:ext uri="{9D8B030D-6E8A-4147-A177-3AD203B41FA5}">
                      <a16:colId xmlns:a16="http://schemas.microsoft.com/office/drawing/2014/main" val="3676338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Timeframe</a:t>
                      </a:r>
                      <a:endParaRPr lang="en-US" sz="2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Action</a:t>
                      </a:r>
                      <a:endParaRPr lang="en-US" sz="2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264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March 2019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Initial discussion of potential changes with the Board’s Accountability</a:t>
                      </a:r>
                      <a:r>
                        <a:rPr lang="en-US" sz="2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and Assistance Advisory Council (AAAC)</a:t>
                      </a:r>
                      <a: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&amp; the Board of Elementary</a:t>
                      </a:r>
                      <a:r>
                        <a:rPr lang="en-US" sz="2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and Secondary Education 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56210" marR="0" indent="-15621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079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April –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May 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Department to seek public comment on proposed changes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679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June 2019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Final discussion &amp; Board vote on proposed changes</a:t>
                      </a:r>
                    </a:p>
                    <a:p>
                      <a:pPr marL="156210" marR="0" indent="-15621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13099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8367231"/>
      </p:ext>
    </p:extLst>
  </p:cSld>
  <p:clrMapOvr>
    <a:masterClrMapping/>
  </p:clrMapOvr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DESE-231-49756</_dlc_DocId>
    <_dlc_DocIdUrl xmlns="733efe1c-5bbe-4968-87dc-d400e65c879f">
      <Url>https://sharepoint.doemass.org/ese/webteam/cps/_layouts/DocIdRedir.aspx?ID=DESE-231-49756</Url>
      <Description>DESE-231-49756</Description>
    </_dlc_DocIdUrl>
  </documentManagement>
</p:properties>
</file>

<file path=customXml/itemProps1.xml><?xml version="1.0" encoding="utf-8"?>
<ds:datastoreItem xmlns:ds="http://schemas.openxmlformats.org/officeDocument/2006/customXml" ds:itemID="{9C0AB176-602F-47C2-A92D-CB66EC1D62F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BB4272E-D6A6-4BA6-8763-E02AC64543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B3458D-F3DF-4710-A2E3-2E5AF7963B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ECAA349-1BC0-4E25-AE1D-CC82D99F1C17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dcmitype/"/>
    <ds:schemaRef ds:uri="0a4e05da-b9bc-4326-ad73-01ef31b95567"/>
    <ds:schemaRef ds:uri="733efe1c-5bbe-4968-87dc-d400e65c879f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322</TotalTime>
  <Words>507</Words>
  <Application>Microsoft Office PowerPoint</Application>
  <PresentationFormat>Widescreen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等线</vt:lpstr>
      <vt:lpstr>Arial</vt:lpstr>
      <vt:lpstr>Courier New</vt:lpstr>
      <vt:lpstr>Segoe</vt:lpstr>
      <vt:lpstr>Segoe SemiBold</vt:lpstr>
      <vt:lpstr>Segoe UI</vt:lpstr>
      <vt:lpstr>Segoe UI Semibold</vt:lpstr>
      <vt:lpstr>Symbol</vt:lpstr>
      <vt:lpstr>Times New Roman</vt:lpstr>
      <vt:lpstr>Wingdings</vt:lpstr>
      <vt:lpstr>ESE​​</vt:lpstr>
      <vt:lpstr>District and School Accountability System: Proposed Modifications </vt:lpstr>
      <vt:lpstr>Accountability system change process</vt:lpstr>
      <vt:lpstr>Accountability system change process</vt:lpstr>
      <vt:lpstr>Proposed changes to the accountability system</vt:lpstr>
      <vt:lpstr>Proposed changes to the accountability system</vt:lpstr>
      <vt:lpstr>Proposed changes to the accountability system</vt:lpstr>
      <vt:lpstr>Potential changes to the accountability system – timeline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March 2019 Item 6 Attachment: District and School Accountability System: Proposed Modifications</dc:title>
  <dc:creator>DESE</dc:creator>
  <cp:lastModifiedBy>Zou, Dong (EOE)</cp:lastModifiedBy>
  <cp:revision>78</cp:revision>
  <cp:lastPrinted>2017-08-07T14:46:10Z</cp:lastPrinted>
  <dcterms:created xsi:type="dcterms:W3CDTF">2019-03-06T17:47:56Z</dcterms:created>
  <dcterms:modified xsi:type="dcterms:W3CDTF">2019-04-25T16:11:51Z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Mar 27 2019</vt:lpwstr>
  </property>
</Properties>
</file>