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6" y="2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pPr marL="254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100" dirty="0"/>
              <a:t>‹#›</a:t>
            </a:fld>
            <a:endParaRPr spc="1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4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74" y="5143475"/>
                </a:moveTo>
                <a:lnTo>
                  <a:pt x="0" y="5143475"/>
                </a:lnTo>
                <a:lnTo>
                  <a:pt x="0" y="0"/>
                </a:lnTo>
                <a:lnTo>
                  <a:pt x="9143974" y="0"/>
                </a:lnTo>
                <a:lnTo>
                  <a:pt x="9143974" y="5143475"/>
                </a:lnTo>
                <a:close/>
              </a:path>
            </a:pathLst>
          </a:custGeom>
          <a:solidFill>
            <a:srgbClr val="040D11">
              <a:alpha val="2114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15387" y="498312"/>
            <a:ext cx="8132325" cy="413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15399" y="607850"/>
            <a:ext cx="7729220" cy="3716654"/>
          </a:xfrm>
          <a:custGeom>
            <a:avLst/>
            <a:gdLst/>
            <a:ahLst/>
            <a:cxnLst/>
            <a:rect l="l" t="t" r="r" b="b"/>
            <a:pathLst>
              <a:path w="7729220" h="3716654">
                <a:moveTo>
                  <a:pt x="0" y="3716124"/>
                </a:moveTo>
                <a:lnTo>
                  <a:pt x="0" y="9524"/>
                </a:lnTo>
                <a:lnTo>
                  <a:pt x="0" y="4264"/>
                </a:lnTo>
                <a:lnTo>
                  <a:pt x="4264" y="0"/>
                </a:lnTo>
                <a:lnTo>
                  <a:pt x="9524" y="0"/>
                </a:lnTo>
                <a:lnTo>
                  <a:pt x="7729099" y="0"/>
                </a:lnTo>
              </a:path>
            </a:pathLst>
          </a:custGeom>
          <a:ln w="9524">
            <a:solidFill>
              <a:srgbClr val="B0C6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34449" y="626900"/>
            <a:ext cx="7710170" cy="3697604"/>
          </a:xfrm>
          <a:custGeom>
            <a:avLst/>
            <a:gdLst/>
            <a:ahLst/>
            <a:cxnLst/>
            <a:rect l="l" t="t" r="r" b="b"/>
            <a:pathLst>
              <a:path w="7710170" h="3697604">
                <a:moveTo>
                  <a:pt x="0" y="3697074"/>
                </a:moveTo>
                <a:lnTo>
                  <a:pt x="0" y="0"/>
                </a:lnTo>
                <a:lnTo>
                  <a:pt x="7710049" y="0"/>
                </a:lnTo>
              </a:path>
            </a:pathLst>
          </a:custGeom>
          <a:ln w="9524">
            <a:solidFill>
              <a:srgbClr val="B0C6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99549" y="811975"/>
            <a:ext cx="7729220" cy="3716654"/>
          </a:xfrm>
          <a:custGeom>
            <a:avLst/>
            <a:gdLst/>
            <a:ahLst/>
            <a:cxnLst/>
            <a:rect l="l" t="t" r="r" b="b"/>
            <a:pathLst>
              <a:path w="7729220" h="3716654">
                <a:moveTo>
                  <a:pt x="7729099" y="0"/>
                </a:moveTo>
                <a:lnTo>
                  <a:pt x="7729099" y="3706599"/>
                </a:lnTo>
                <a:lnTo>
                  <a:pt x="7729099" y="3711860"/>
                </a:lnTo>
                <a:lnTo>
                  <a:pt x="7724834" y="3716124"/>
                </a:lnTo>
                <a:lnTo>
                  <a:pt x="7719574" y="3716124"/>
                </a:lnTo>
                <a:lnTo>
                  <a:pt x="0" y="3716124"/>
                </a:lnTo>
              </a:path>
            </a:pathLst>
          </a:custGeom>
          <a:ln w="9524">
            <a:solidFill>
              <a:srgbClr val="B0C6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799549" y="811975"/>
            <a:ext cx="7710170" cy="3697604"/>
          </a:xfrm>
          <a:custGeom>
            <a:avLst/>
            <a:gdLst/>
            <a:ahLst/>
            <a:cxnLst/>
            <a:rect l="l" t="t" r="r" b="b"/>
            <a:pathLst>
              <a:path w="7710170" h="3697604">
                <a:moveTo>
                  <a:pt x="7710049" y="0"/>
                </a:moveTo>
                <a:lnTo>
                  <a:pt x="7710049" y="3697074"/>
                </a:lnTo>
                <a:lnTo>
                  <a:pt x="0" y="3697074"/>
                </a:lnTo>
              </a:path>
            </a:pathLst>
          </a:custGeom>
          <a:ln w="9524">
            <a:solidFill>
              <a:srgbClr val="B0C6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12474" y="3909833"/>
            <a:ext cx="921200" cy="921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7910383" y="304924"/>
            <a:ext cx="921200" cy="921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8A9BA6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434343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pPr marL="254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100" dirty="0"/>
              <a:t>‹#›</a:t>
            </a:fld>
            <a:endParaRPr spc="1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4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74" y="5143475"/>
                </a:moveTo>
                <a:lnTo>
                  <a:pt x="0" y="5143475"/>
                </a:lnTo>
                <a:lnTo>
                  <a:pt x="0" y="0"/>
                </a:lnTo>
                <a:lnTo>
                  <a:pt x="9143974" y="0"/>
                </a:lnTo>
                <a:lnTo>
                  <a:pt x="9143974" y="5143475"/>
                </a:lnTo>
                <a:close/>
              </a:path>
            </a:pathLst>
          </a:custGeom>
          <a:solidFill>
            <a:srgbClr val="040D11">
              <a:alpha val="2114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15387" y="498312"/>
            <a:ext cx="8132325" cy="413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15399" y="607850"/>
            <a:ext cx="7729220" cy="3716654"/>
          </a:xfrm>
          <a:custGeom>
            <a:avLst/>
            <a:gdLst/>
            <a:ahLst/>
            <a:cxnLst/>
            <a:rect l="l" t="t" r="r" b="b"/>
            <a:pathLst>
              <a:path w="7729220" h="3716654">
                <a:moveTo>
                  <a:pt x="0" y="3716124"/>
                </a:moveTo>
                <a:lnTo>
                  <a:pt x="0" y="9524"/>
                </a:lnTo>
                <a:lnTo>
                  <a:pt x="0" y="4264"/>
                </a:lnTo>
                <a:lnTo>
                  <a:pt x="4264" y="0"/>
                </a:lnTo>
                <a:lnTo>
                  <a:pt x="9524" y="0"/>
                </a:lnTo>
                <a:lnTo>
                  <a:pt x="7729099" y="0"/>
                </a:lnTo>
              </a:path>
            </a:pathLst>
          </a:custGeom>
          <a:ln w="9524">
            <a:solidFill>
              <a:srgbClr val="B0C6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34449" y="626900"/>
            <a:ext cx="7710170" cy="3697604"/>
          </a:xfrm>
          <a:custGeom>
            <a:avLst/>
            <a:gdLst/>
            <a:ahLst/>
            <a:cxnLst/>
            <a:rect l="l" t="t" r="r" b="b"/>
            <a:pathLst>
              <a:path w="7710170" h="3697604">
                <a:moveTo>
                  <a:pt x="0" y="3697074"/>
                </a:moveTo>
                <a:lnTo>
                  <a:pt x="0" y="0"/>
                </a:lnTo>
                <a:lnTo>
                  <a:pt x="7710049" y="0"/>
                </a:lnTo>
              </a:path>
            </a:pathLst>
          </a:custGeom>
          <a:ln w="9524">
            <a:solidFill>
              <a:srgbClr val="B0C6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99549" y="811975"/>
            <a:ext cx="7729220" cy="3716654"/>
          </a:xfrm>
          <a:custGeom>
            <a:avLst/>
            <a:gdLst/>
            <a:ahLst/>
            <a:cxnLst/>
            <a:rect l="l" t="t" r="r" b="b"/>
            <a:pathLst>
              <a:path w="7729220" h="3716654">
                <a:moveTo>
                  <a:pt x="7729099" y="0"/>
                </a:moveTo>
                <a:lnTo>
                  <a:pt x="7729099" y="3706599"/>
                </a:lnTo>
                <a:lnTo>
                  <a:pt x="7729099" y="3711860"/>
                </a:lnTo>
                <a:lnTo>
                  <a:pt x="7724834" y="3716124"/>
                </a:lnTo>
                <a:lnTo>
                  <a:pt x="7719574" y="3716124"/>
                </a:lnTo>
                <a:lnTo>
                  <a:pt x="0" y="3716124"/>
                </a:lnTo>
              </a:path>
            </a:pathLst>
          </a:custGeom>
          <a:ln w="9524">
            <a:solidFill>
              <a:srgbClr val="B0C6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799549" y="811975"/>
            <a:ext cx="7710170" cy="3697604"/>
          </a:xfrm>
          <a:custGeom>
            <a:avLst/>
            <a:gdLst/>
            <a:ahLst/>
            <a:cxnLst/>
            <a:rect l="l" t="t" r="r" b="b"/>
            <a:pathLst>
              <a:path w="7710170" h="3697604">
                <a:moveTo>
                  <a:pt x="7710049" y="0"/>
                </a:moveTo>
                <a:lnTo>
                  <a:pt x="7710049" y="3697074"/>
                </a:lnTo>
                <a:lnTo>
                  <a:pt x="0" y="3697074"/>
                </a:lnTo>
              </a:path>
            </a:pathLst>
          </a:custGeom>
          <a:ln w="9524">
            <a:solidFill>
              <a:srgbClr val="B0C6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12474" y="3909833"/>
            <a:ext cx="921200" cy="921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7910383" y="304924"/>
            <a:ext cx="921200" cy="921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8A9BA6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pPr marL="254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100" dirty="0"/>
              <a:t>‹#›</a:t>
            </a:fld>
            <a:endParaRPr spc="1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8A9BA6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pPr marL="254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100" dirty="0"/>
              <a:t>‹#›</a:t>
            </a:fld>
            <a:endParaRPr spc="1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4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74" y="5143475"/>
                </a:moveTo>
                <a:lnTo>
                  <a:pt x="0" y="5143475"/>
                </a:lnTo>
                <a:lnTo>
                  <a:pt x="0" y="0"/>
                </a:lnTo>
                <a:lnTo>
                  <a:pt x="9143974" y="0"/>
                </a:lnTo>
                <a:lnTo>
                  <a:pt x="9143974" y="5143475"/>
                </a:lnTo>
                <a:close/>
              </a:path>
            </a:pathLst>
          </a:custGeom>
          <a:solidFill>
            <a:srgbClr val="040D11">
              <a:alpha val="2114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15387" y="498312"/>
            <a:ext cx="8132325" cy="413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15399" y="607850"/>
            <a:ext cx="7729220" cy="3716654"/>
          </a:xfrm>
          <a:custGeom>
            <a:avLst/>
            <a:gdLst/>
            <a:ahLst/>
            <a:cxnLst/>
            <a:rect l="l" t="t" r="r" b="b"/>
            <a:pathLst>
              <a:path w="7729220" h="3716654">
                <a:moveTo>
                  <a:pt x="0" y="3716124"/>
                </a:moveTo>
                <a:lnTo>
                  <a:pt x="0" y="9524"/>
                </a:lnTo>
                <a:lnTo>
                  <a:pt x="0" y="4264"/>
                </a:lnTo>
                <a:lnTo>
                  <a:pt x="4264" y="0"/>
                </a:lnTo>
                <a:lnTo>
                  <a:pt x="9524" y="0"/>
                </a:lnTo>
                <a:lnTo>
                  <a:pt x="7729099" y="0"/>
                </a:lnTo>
              </a:path>
            </a:pathLst>
          </a:custGeom>
          <a:ln w="9524">
            <a:solidFill>
              <a:srgbClr val="B0C6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34449" y="626900"/>
            <a:ext cx="7710170" cy="3697604"/>
          </a:xfrm>
          <a:custGeom>
            <a:avLst/>
            <a:gdLst/>
            <a:ahLst/>
            <a:cxnLst/>
            <a:rect l="l" t="t" r="r" b="b"/>
            <a:pathLst>
              <a:path w="7710170" h="3697604">
                <a:moveTo>
                  <a:pt x="0" y="3697074"/>
                </a:moveTo>
                <a:lnTo>
                  <a:pt x="0" y="0"/>
                </a:lnTo>
                <a:lnTo>
                  <a:pt x="7710049" y="0"/>
                </a:lnTo>
              </a:path>
            </a:pathLst>
          </a:custGeom>
          <a:ln w="9524">
            <a:solidFill>
              <a:srgbClr val="B0C6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99549" y="811975"/>
            <a:ext cx="7729220" cy="3716654"/>
          </a:xfrm>
          <a:custGeom>
            <a:avLst/>
            <a:gdLst/>
            <a:ahLst/>
            <a:cxnLst/>
            <a:rect l="l" t="t" r="r" b="b"/>
            <a:pathLst>
              <a:path w="7729220" h="3716654">
                <a:moveTo>
                  <a:pt x="7729099" y="0"/>
                </a:moveTo>
                <a:lnTo>
                  <a:pt x="7729099" y="3706599"/>
                </a:lnTo>
                <a:lnTo>
                  <a:pt x="7729099" y="3711860"/>
                </a:lnTo>
                <a:lnTo>
                  <a:pt x="7724834" y="3716124"/>
                </a:lnTo>
                <a:lnTo>
                  <a:pt x="7719574" y="3716124"/>
                </a:lnTo>
                <a:lnTo>
                  <a:pt x="0" y="3716124"/>
                </a:lnTo>
              </a:path>
            </a:pathLst>
          </a:custGeom>
          <a:ln w="9524">
            <a:solidFill>
              <a:srgbClr val="B0C6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799549" y="811975"/>
            <a:ext cx="7710170" cy="3697604"/>
          </a:xfrm>
          <a:custGeom>
            <a:avLst/>
            <a:gdLst/>
            <a:ahLst/>
            <a:cxnLst/>
            <a:rect l="l" t="t" r="r" b="b"/>
            <a:pathLst>
              <a:path w="7710170" h="3697604">
                <a:moveTo>
                  <a:pt x="7710049" y="0"/>
                </a:moveTo>
                <a:lnTo>
                  <a:pt x="7710049" y="3697074"/>
                </a:lnTo>
                <a:lnTo>
                  <a:pt x="0" y="3697074"/>
                </a:lnTo>
              </a:path>
            </a:pathLst>
          </a:custGeom>
          <a:ln w="9524">
            <a:solidFill>
              <a:srgbClr val="B0C6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12474" y="3909833"/>
            <a:ext cx="921200" cy="921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7910383" y="304924"/>
            <a:ext cx="921200" cy="921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4254787" y="4561437"/>
            <a:ext cx="634425" cy="5820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pPr marL="254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100" dirty="0"/>
              <a:t>‹#›</a:t>
            </a:fld>
            <a:endParaRPr spc="1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F2132E7-3E7A-46F1-A7D4-1FFCFEC4E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42637" y="664043"/>
            <a:ext cx="85872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8A9BA6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45673" y="1642973"/>
            <a:ext cx="7052652" cy="1809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434343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501946" y="4766394"/>
            <a:ext cx="140335" cy="222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pPr marL="254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100" dirty="0"/>
              <a:t>‹#›</a:t>
            </a:fld>
            <a:endParaRPr spc="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globaloutreachmass@gmail.com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Background Image: Map of Indian Ocean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semi transparent background: gray"/>
          <p:cNvSpPr/>
          <p:nvPr/>
        </p:nvSpPr>
        <p:spPr>
          <a:xfrm>
            <a:off x="2516837" y="498312"/>
            <a:ext cx="4129425" cy="413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White corner lines"/>
          <p:cNvSpPr/>
          <p:nvPr/>
        </p:nvSpPr>
        <p:spPr>
          <a:xfrm>
            <a:off x="2616849" y="607850"/>
            <a:ext cx="3686175" cy="3716654"/>
          </a:xfrm>
          <a:custGeom>
            <a:avLst/>
            <a:gdLst/>
            <a:ahLst/>
            <a:cxnLst/>
            <a:rect l="l" t="t" r="r" b="b"/>
            <a:pathLst>
              <a:path w="3686175" h="3716654">
                <a:moveTo>
                  <a:pt x="0" y="3716124"/>
                </a:moveTo>
                <a:lnTo>
                  <a:pt x="0" y="9524"/>
                </a:lnTo>
                <a:lnTo>
                  <a:pt x="0" y="4264"/>
                </a:lnTo>
                <a:lnTo>
                  <a:pt x="4264" y="0"/>
                </a:lnTo>
                <a:lnTo>
                  <a:pt x="9524" y="0"/>
                </a:lnTo>
                <a:lnTo>
                  <a:pt x="3685586" y="0"/>
                </a:lnTo>
              </a:path>
            </a:pathLst>
          </a:custGeom>
          <a:ln w="9524">
            <a:solidFill>
              <a:srgbClr val="B0C6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White corner lines"/>
          <p:cNvSpPr/>
          <p:nvPr/>
        </p:nvSpPr>
        <p:spPr>
          <a:xfrm>
            <a:off x="2635899" y="626900"/>
            <a:ext cx="3667125" cy="3697604"/>
          </a:xfrm>
          <a:custGeom>
            <a:avLst/>
            <a:gdLst/>
            <a:ahLst/>
            <a:cxnLst/>
            <a:rect l="l" t="t" r="r" b="b"/>
            <a:pathLst>
              <a:path w="3667125" h="3697604">
                <a:moveTo>
                  <a:pt x="0" y="3697074"/>
                </a:moveTo>
                <a:lnTo>
                  <a:pt x="0" y="0"/>
                </a:lnTo>
                <a:lnTo>
                  <a:pt x="3666536" y="0"/>
                </a:lnTo>
              </a:path>
            </a:pathLst>
          </a:custGeom>
          <a:ln w="9524">
            <a:solidFill>
              <a:srgbClr val="B0C6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 descr="White corner lines"/>
          <p:cNvSpPr/>
          <p:nvPr/>
        </p:nvSpPr>
        <p:spPr>
          <a:xfrm>
            <a:off x="2841625" y="811975"/>
            <a:ext cx="3686175" cy="3716654"/>
          </a:xfrm>
          <a:custGeom>
            <a:avLst/>
            <a:gdLst/>
            <a:ahLst/>
            <a:cxnLst/>
            <a:rect l="l" t="t" r="r" b="b"/>
            <a:pathLst>
              <a:path w="3686175" h="3716654">
                <a:moveTo>
                  <a:pt x="3685586" y="0"/>
                </a:moveTo>
                <a:lnTo>
                  <a:pt x="3685586" y="3706599"/>
                </a:lnTo>
                <a:lnTo>
                  <a:pt x="3685586" y="3711860"/>
                </a:lnTo>
                <a:lnTo>
                  <a:pt x="3681322" y="3716124"/>
                </a:lnTo>
                <a:lnTo>
                  <a:pt x="3676061" y="3716124"/>
                </a:lnTo>
                <a:lnTo>
                  <a:pt x="0" y="3716124"/>
                </a:lnTo>
              </a:path>
            </a:pathLst>
          </a:custGeom>
          <a:ln w="9524">
            <a:solidFill>
              <a:srgbClr val="B0C6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 descr="White corner lines"/>
          <p:cNvSpPr/>
          <p:nvPr/>
        </p:nvSpPr>
        <p:spPr>
          <a:xfrm>
            <a:off x="2841625" y="811975"/>
            <a:ext cx="3667125" cy="3697604"/>
          </a:xfrm>
          <a:custGeom>
            <a:avLst/>
            <a:gdLst/>
            <a:ahLst/>
            <a:cxnLst/>
            <a:rect l="l" t="t" r="r" b="b"/>
            <a:pathLst>
              <a:path w="3667125" h="3697604">
                <a:moveTo>
                  <a:pt x="3666536" y="0"/>
                </a:moveTo>
                <a:lnTo>
                  <a:pt x="3666536" y="3697074"/>
                </a:lnTo>
                <a:lnTo>
                  <a:pt x="0" y="3697074"/>
                </a:lnTo>
              </a:path>
            </a:pathLst>
          </a:custGeom>
          <a:ln w="9524">
            <a:solidFill>
              <a:srgbClr val="B0C6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 descr="visual effect"/>
          <p:cNvSpPr/>
          <p:nvPr/>
        </p:nvSpPr>
        <p:spPr>
          <a:xfrm>
            <a:off x="2316266" y="3909833"/>
            <a:ext cx="921200" cy="921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 descr="visual effect"/>
          <p:cNvSpPr/>
          <p:nvPr/>
        </p:nvSpPr>
        <p:spPr>
          <a:xfrm>
            <a:off x="5906208" y="304924"/>
            <a:ext cx="921200" cy="921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E4270D3-17B4-4BF5-A299-1972E81C3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86" y="2062899"/>
            <a:ext cx="4129426" cy="99257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3600" kern="1200" spc="-15" dirty="0">
                <a:ea typeface="+mn-ea"/>
              </a:rPr>
              <a:t>Global</a:t>
            </a:r>
            <a:r>
              <a:rPr lang="en-US" sz="3600" kern="1200" spc="-150" dirty="0">
                <a:ea typeface="+mn-ea"/>
              </a:rPr>
              <a:t> </a:t>
            </a:r>
            <a:r>
              <a:rPr lang="en-US" sz="3600" kern="1200" spc="40" dirty="0">
                <a:ea typeface="+mn-ea"/>
              </a:rPr>
              <a:t>Outreach</a:t>
            </a:r>
            <a:br>
              <a:rPr lang="en-US" sz="3600" kern="1200" dirty="0">
                <a:solidFill>
                  <a:prstClr val="black"/>
                </a:solidFill>
                <a:ea typeface="+mn-ea"/>
              </a:rPr>
            </a:br>
            <a:r>
              <a:rPr lang="en-US" sz="2850" i="1" kern="1200" spc="-80" dirty="0">
                <a:latin typeface="Georgia"/>
                <a:ea typeface="+mn-ea"/>
                <a:cs typeface="Georgia"/>
              </a:rPr>
              <a:t>SSAC</a:t>
            </a:r>
            <a:r>
              <a:rPr lang="en-US" sz="2850" i="1" kern="1200" spc="-110" dirty="0">
                <a:latin typeface="Georgia"/>
                <a:ea typeface="+mn-ea"/>
                <a:cs typeface="Georgia"/>
              </a:rPr>
              <a:t> </a:t>
            </a:r>
            <a:r>
              <a:rPr lang="en-US" sz="2850" i="1" kern="1200" spc="-40" dirty="0">
                <a:latin typeface="Georgia"/>
                <a:ea typeface="+mn-ea"/>
                <a:cs typeface="Georgia"/>
              </a:rPr>
              <a:t>Workgroup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40" dirty="0"/>
              <a:t>Goal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4300" y="1627733"/>
            <a:ext cx="6791959" cy="1539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ct val="100000"/>
              </a:lnSpc>
            </a:pPr>
            <a:r>
              <a:rPr sz="2400" spc="-80" dirty="0">
                <a:solidFill>
                  <a:srgbClr val="434343"/>
                </a:solidFill>
                <a:latin typeface="Palatino Linotype"/>
                <a:cs typeface="Palatino Linotype"/>
              </a:rPr>
              <a:t>By </a:t>
            </a:r>
            <a:r>
              <a:rPr sz="2400" dirty="0">
                <a:solidFill>
                  <a:srgbClr val="434343"/>
                </a:solidFill>
                <a:latin typeface="Palatino Linotype"/>
                <a:cs typeface="Palatino Linotype"/>
              </a:rPr>
              <a:t>the </a:t>
            </a:r>
            <a:r>
              <a:rPr sz="2400" spc="-25" dirty="0">
                <a:solidFill>
                  <a:srgbClr val="434343"/>
                </a:solidFill>
                <a:latin typeface="Palatino Linotype"/>
                <a:cs typeface="Palatino Linotype"/>
              </a:rPr>
              <a:t>end </a:t>
            </a:r>
            <a:r>
              <a:rPr sz="2400" spc="-50" dirty="0">
                <a:solidFill>
                  <a:srgbClr val="434343"/>
                </a:solidFill>
                <a:latin typeface="Palatino Linotype"/>
                <a:cs typeface="Palatino Linotype"/>
              </a:rPr>
              <a:t>of </a:t>
            </a:r>
            <a:r>
              <a:rPr sz="2400" dirty="0">
                <a:solidFill>
                  <a:srgbClr val="434343"/>
                </a:solidFill>
                <a:latin typeface="Palatino Linotype"/>
                <a:cs typeface="Palatino Linotype"/>
              </a:rPr>
              <a:t>the </a:t>
            </a:r>
            <a:r>
              <a:rPr sz="2400" spc="-10" dirty="0">
                <a:solidFill>
                  <a:srgbClr val="434343"/>
                </a:solidFill>
                <a:latin typeface="Palatino Linotype"/>
                <a:cs typeface="Palatino Linotype"/>
              </a:rPr>
              <a:t>summer, </a:t>
            </a:r>
            <a:r>
              <a:rPr sz="2400" spc="-125" dirty="0">
                <a:solidFill>
                  <a:srgbClr val="434343"/>
                </a:solidFill>
                <a:latin typeface="Palatino Linotype"/>
                <a:cs typeface="Palatino Linotype"/>
              </a:rPr>
              <a:t>we </a:t>
            </a:r>
            <a:r>
              <a:rPr sz="2400" spc="-20" dirty="0">
                <a:solidFill>
                  <a:srgbClr val="434343"/>
                </a:solidFill>
                <a:latin typeface="Palatino Linotype"/>
                <a:cs typeface="Palatino Linotype"/>
              </a:rPr>
              <a:t>hope</a:t>
            </a:r>
            <a:r>
              <a:rPr sz="2400" spc="20" dirty="0">
                <a:solidFill>
                  <a:srgbClr val="434343"/>
                </a:solidFill>
                <a:latin typeface="Palatino Linotype"/>
                <a:cs typeface="Palatino Linotype"/>
              </a:rPr>
              <a:t> </a:t>
            </a:r>
            <a:r>
              <a:rPr sz="2400" spc="-10" dirty="0">
                <a:solidFill>
                  <a:srgbClr val="434343"/>
                </a:solidFill>
                <a:latin typeface="Palatino Linotype"/>
                <a:cs typeface="Palatino Linotype"/>
              </a:rPr>
              <a:t>to:</a:t>
            </a:r>
            <a:endParaRPr sz="2400">
              <a:latin typeface="Palatino Linotype"/>
              <a:cs typeface="Palatino Linotype"/>
            </a:endParaRPr>
          </a:p>
          <a:p>
            <a:pPr marL="546100" marR="5080" indent="-533400">
              <a:lnSpc>
                <a:spcPts val="2850"/>
              </a:lnSpc>
              <a:spcBef>
                <a:spcPts val="690"/>
              </a:spcBef>
              <a:buClr>
                <a:srgbClr val="B0C6D3"/>
              </a:buClr>
              <a:buFont typeface="MS UI Gothic"/>
              <a:buChar char="➢"/>
              <a:tabLst>
                <a:tab pos="545465" algn="l"/>
                <a:tab pos="546100" algn="l"/>
              </a:tabLst>
            </a:pPr>
            <a:r>
              <a:rPr sz="2400" spc="-80" dirty="0">
                <a:solidFill>
                  <a:srgbClr val="434343"/>
                </a:solidFill>
                <a:latin typeface="Palatino Linotype"/>
                <a:cs typeface="Palatino Linotype"/>
              </a:rPr>
              <a:t>Have </a:t>
            </a:r>
            <a:r>
              <a:rPr sz="2400" spc="-65" dirty="0">
                <a:solidFill>
                  <a:srgbClr val="434343"/>
                </a:solidFill>
                <a:latin typeface="Palatino Linotype"/>
                <a:cs typeface="Palatino Linotype"/>
              </a:rPr>
              <a:t>grown </a:t>
            </a:r>
            <a:r>
              <a:rPr sz="2400" dirty="0">
                <a:solidFill>
                  <a:srgbClr val="434343"/>
                </a:solidFill>
                <a:latin typeface="Palatino Linotype"/>
                <a:cs typeface="Palatino Linotype"/>
              </a:rPr>
              <a:t>enough </a:t>
            </a:r>
            <a:r>
              <a:rPr sz="2400" spc="-45" dirty="0">
                <a:solidFill>
                  <a:srgbClr val="434343"/>
                </a:solidFill>
                <a:latin typeface="Palatino Linotype"/>
                <a:cs typeface="Palatino Linotype"/>
              </a:rPr>
              <a:t>support </a:t>
            </a:r>
            <a:r>
              <a:rPr sz="2400" spc="-55" dirty="0">
                <a:solidFill>
                  <a:srgbClr val="434343"/>
                </a:solidFill>
                <a:latin typeface="Palatino Linotype"/>
                <a:cs typeface="Palatino Linotype"/>
              </a:rPr>
              <a:t>and </a:t>
            </a:r>
            <a:r>
              <a:rPr sz="2400" spc="-20" dirty="0">
                <a:solidFill>
                  <a:srgbClr val="434343"/>
                </a:solidFill>
                <a:latin typeface="Palatino Linotype"/>
                <a:cs typeface="Palatino Linotype"/>
              </a:rPr>
              <a:t>met </a:t>
            </a:r>
            <a:r>
              <a:rPr sz="2400" spc="-90" dirty="0">
                <a:solidFill>
                  <a:srgbClr val="434343"/>
                </a:solidFill>
                <a:latin typeface="Palatino Linotype"/>
                <a:cs typeface="Palatino Linotype"/>
              </a:rPr>
              <a:t>with  </a:t>
            </a:r>
            <a:r>
              <a:rPr sz="2400" dirty="0">
                <a:solidFill>
                  <a:srgbClr val="434343"/>
                </a:solidFill>
                <a:latin typeface="Palatino Linotype"/>
                <a:cs typeface="Palatino Linotype"/>
              </a:rPr>
              <a:t>enough legislators </a:t>
            </a:r>
            <a:r>
              <a:rPr sz="2400" spc="-50" dirty="0">
                <a:solidFill>
                  <a:srgbClr val="434343"/>
                </a:solidFill>
                <a:latin typeface="Palatino Linotype"/>
                <a:cs typeface="Palatino Linotype"/>
              </a:rPr>
              <a:t>to </a:t>
            </a:r>
            <a:r>
              <a:rPr sz="2400" spc="25" dirty="0">
                <a:solidFill>
                  <a:srgbClr val="434343"/>
                </a:solidFill>
                <a:latin typeface="Palatino Linotype"/>
                <a:cs typeface="Palatino Linotype"/>
              </a:rPr>
              <a:t>begin </a:t>
            </a:r>
            <a:r>
              <a:rPr sz="2400" spc="-30" dirty="0">
                <a:solidFill>
                  <a:srgbClr val="434343"/>
                </a:solidFill>
                <a:latin typeface="Palatino Linotype"/>
                <a:cs typeface="Palatino Linotype"/>
              </a:rPr>
              <a:t>drafting </a:t>
            </a:r>
            <a:r>
              <a:rPr sz="2400" spc="-25" dirty="0">
                <a:solidFill>
                  <a:srgbClr val="434343"/>
                </a:solidFill>
                <a:latin typeface="Palatino Linotype"/>
                <a:cs typeface="Palatino Linotype"/>
              </a:rPr>
              <a:t>a</a:t>
            </a:r>
            <a:r>
              <a:rPr sz="2400" spc="-160" dirty="0">
                <a:solidFill>
                  <a:srgbClr val="434343"/>
                </a:solidFill>
                <a:latin typeface="Palatino Linotype"/>
                <a:cs typeface="Palatino Linotype"/>
              </a:rPr>
              <a:t> </a:t>
            </a:r>
            <a:r>
              <a:rPr sz="2400" spc="-35" dirty="0">
                <a:solidFill>
                  <a:srgbClr val="434343"/>
                </a:solidFill>
                <a:latin typeface="Palatino Linotype"/>
                <a:cs typeface="Palatino Linotype"/>
              </a:rPr>
              <a:t>proposal  </a:t>
            </a:r>
            <a:r>
              <a:rPr sz="2400" spc="-5" dirty="0">
                <a:solidFill>
                  <a:srgbClr val="434343"/>
                </a:solidFill>
                <a:latin typeface="Palatino Linotype"/>
                <a:cs typeface="Palatino Linotype"/>
              </a:rPr>
              <a:t>bill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4" name="object 4" descr="Page 10"/>
          <p:cNvSpPr/>
          <p:nvPr/>
        </p:nvSpPr>
        <p:spPr>
          <a:xfrm>
            <a:off x="4254787" y="4561437"/>
            <a:ext cx="634425" cy="582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78527" y="4766394"/>
            <a:ext cx="187325" cy="22225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spc="35" dirty="0">
                <a:solidFill>
                  <a:srgbClr val="FFFFFF"/>
                </a:solidFill>
                <a:latin typeface="Book Antiqua"/>
                <a:cs typeface="Book Antiqua"/>
              </a:rPr>
              <a:t>10</a:t>
            </a:r>
            <a:endParaRPr sz="12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752801" y="3149234"/>
            <a:ext cx="163893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135" dirty="0">
                <a:solidFill>
                  <a:srgbClr val="434343"/>
                </a:solidFill>
                <a:latin typeface="Calibri"/>
                <a:cs typeface="Calibri"/>
              </a:rPr>
              <a:t>Any</a:t>
            </a:r>
            <a:r>
              <a:rPr sz="1800" b="1" spc="-85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1800" b="1" spc="85" dirty="0">
                <a:solidFill>
                  <a:srgbClr val="434343"/>
                </a:solidFill>
                <a:latin typeface="Calibri"/>
                <a:cs typeface="Calibri"/>
              </a:rPr>
              <a:t>questions?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 descr="Instagram Logo"/>
          <p:cNvSpPr/>
          <p:nvPr/>
        </p:nvSpPr>
        <p:spPr>
          <a:xfrm>
            <a:off x="893601" y="3723874"/>
            <a:ext cx="1190949" cy="622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697116" y="3876656"/>
            <a:ext cx="2510155" cy="318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434343"/>
                </a:solidFill>
                <a:latin typeface="Palatino Linotype"/>
                <a:cs typeface="Palatino Linotype"/>
              </a:rPr>
              <a:t>@globaloutreachnetwork</a:t>
            </a:r>
            <a:endParaRPr sz="1800" dirty="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23650" y="3876556"/>
            <a:ext cx="3268979" cy="318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434343"/>
                </a:solidFill>
                <a:latin typeface="Palatino Linotype"/>
                <a:cs typeface="Palatino Linotype"/>
                <a:hlinkClick r:id="rId3"/>
              </a:rPr>
              <a:t>globaloutreachmass@gmail.com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7" name="object 7" descr="Gmail Icon"/>
          <p:cNvSpPr/>
          <p:nvPr/>
        </p:nvSpPr>
        <p:spPr>
          <a:xfrm>
            <a:off x="4506200" y="3874339"/>
            <a:ext cx="444424" cy="321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84471" y="4766394"/>
            <a:ext cx="175260" cy="22225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spc="-15" dirty="0">
                <a:solidFill>
                  <a:srgbClr val="FFFFFF"/>
                </a:solidFill>
                <a:latin typeface="Book Antiqua"/>
                <a:cs typeface="Book Antiqua"/>
              </a:rPr>
              <a:t>11</a:t>
            </a:r>
            <a:endParaRPr sz="1200">
              <a:latin typeface="Book Antiqua"/>
              <a:cs typeface="Book Antiqua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004431E-2FE3-4BB4-9295-DB5231FB6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2659618"/>
            <a:ext cx="1953363" cy="369332"/>
          </a:xfrm>
        </p:spPr>
        <p:txBody>
          <a:bodyPr/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2400" kern="1200" spc="-110" dirty="0">
                <a:ea typeface="+mn-ea"/>
              </a:rPr>
              <a:t>THANKS!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World Map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semi transparent background: light gray"/>
          <p:cNvSpPr/>
          <p:nvPr/>
        </p:nvSpPr>
        <p:spPr>
          <a:xfrm>
            <a:off x="24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74" y="5143475"/>
                </a:moveTo>
                <a:lnTo>
                  <a:pt x="0" y="5143475"/>
                </a:lnTo>
                <a:lnTo>
                  <a:pt x="0" y="0"/>
                </a:lnTo>
                <a:lnTo>
                  <a:pt x="9143974" y="0"/>
                </a:lnTo>
                <a:lnTo>
                  <a:pt x="9143974" y="5143475"/>
                </a:lnTo>
                <a:close/>
              </a:path>
            </a:pathLst>
          </a:custGeom>
          <a:solidFill>
            <a:srgbClr val="040D11">
              <a:alpha val="2114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semi transparent background: gray"/>
          <p:cNvSpPr/>
          <p:nvPr/>
        </p:nvSpPr>
        <p:spPr>
          <a:xfrm>
            <a:off x="515387" y="498312"/>
            <a:ext cx="8132325" cy="413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White corner lines"/>
          <p:cNvSpPr/>
          <p:nvPr/>
        </p:nvSpPr>
        <p:spPr>
          <a:xfrm>
            <a:off x="615399" y="607850"/>
            <a:ext cx="7729220" cy="3716654"/>
          </a:xfrm>
          <a:custGeom>
            <a:avLst/>
            <a:gdLst/>
            <a:ahLst/>
            <a:cxnLst/>
            <a:rect l="l" t="t" r="r" b="b"/>
            <a:pathLst>
              <a:path w="7729220" h="3716654">
                <a:moveTo>
                  <a:pt x="0" y="3716124"/>
                </a:moveTo>
                <a:lnTo>
                  <a:pt x="0" y="9524"/>
                </a:lnTo>
                <a:lnTo>
                  <a:pt x="0" y="4264"/>
                </a:lnTo>
                <a:lnTo>
                  <a:pt x="4264" y="0"/>
                </a:lnTo>
                <a:lnTo>
                  <a:pt x="9524" y="0"/>
                </a:lnTo>
                <a:lnTo>
                  <a:pt x="7729099" y="0"/>
                </a:lnTo>
              </a:path>
            </a:pathLst>
          </a:custGeom>
          <a:ln w="9524">
            <a:solidFill>
              <a:srgbClr val="B0C6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 descr="White corner lines"/>
          <p:cNvSpPr/>
          <p:nvPr/>
        </p:nvSpPr>
        <p:spPr>
          <a:xfrm>
            <a:off x="634449" y="626900"/>
            <a:ext cx="7710170" cy="3697604"/>
          </a:xfrm>
          <a:custGeom>
            <a:avLst/>
            <a:gdLst/>
            <a:ahLst/>
            <a:cxnLst/>
            <a:rect l="l" t="t" r="r" b="b"/>
            <a:pathLst>
              <a:path w="7710170" h="3697604">
                <a:moveTo>
                  <a:pt x="0" y="3697074"/>
                </a:moveTo>
                <a:lnTo>
                  <a:pt x="0" y="0"/>
                </a:lnTo>
                <a:lnTo>
                  <a:pt x="7710049" y="0"/>
                </a:lnTo>
              </a:path>
            </a:pathLst>
          </a:custGeom>
          <a:ln w="9524">
            <a:solidFill>
              <a:srgbClr val="B0C6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 descr="White corner lines"/>
          <p:cNvSpPr/>
          <p:nvPr/>
        </p:nvSpPr>
        <p:spPr>
          <a:xfrm>
            <a:off x="799549" y="811975"/>
            <a:ext cx="7729220" cy="3716654"/>
          </a:xfrm>
          <a:custGeom>
            <a:avLst/>
            <a:gdLst/>
            <a:ahLst/>
            <a:cxnLst/>
            <a:rect l="l" t="t" r="r" b="b"/>
            <a:pathLst>
              <a:path w="7729220" h="3716654">
                <a:moveTo>
                  <a:pt x="7729099" y="0"/>
                </a:moveTo>
                <a:lnTo>
                  <a:pt x="7729099" y="3706599"/>
                </a:lnTo>
                <a:lnTo>
                  <a:pt x="7729099" y="3711860"/>
                </a:lnTo>
                <a:lnTo>
                  <a:pt x="7724834" y="3716124"/>
                </a:lnTo>
                <a:lnTo>
                  <a:pt x="7719574" y="3716124"/>
                </a:lnTo>
                <a:lnTo>
                  <a:pt x="0" y="3716124"/>
                </a:lnTo>
              </a:path>
            </a:pathLst>
          </a:custGeom>
          <a:ln w="9524">
            <a:solidFill>
              <a:srgbClr val="B0C6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 descr="White corner lines"/>
          <p:cNvSpPr/>
          <p:nvPr/>
        </p:nvSpPr>
        <p:spPr>
          <a:xfrm>
            <a:off x="799549" y="811975"/>
            <a:ext cx="7710170" cy="3697604"/>
          </a:xfrm>
          <a:custGeom>
            <a:avLst/>
            <a:gdLst/>
            <a:ahLst/>
            <a:cxnLst/>
            <a:rect l="l" t="t" r="r" b="b"/>
            <a:pathLst>
              <a:path w="7710170" h="3697604">
                <a:moveTo>
                  <a:pt x="7710049" y="0"/>
                </a:moveTo>
                <a:lnTo>
                  <a:pt x="7710049" y="3697074"/>
                </a:lnTo>
                <a:lnTo>
                  <a:pt x="0" y="3697074"/>
                </a:lnTo>
              </a:path>
            </a:pathLst>
          </a:custGeom>
          <a:ln w="9524">
            <a:solidFill>
              <a:srgbClr val="B0C6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 descr="visual effect"/>
          <p:cNvSpPr/>
          <p:nvPr/>
        </p:nvSpPr>
        <p:spPr>
          <a:xfrm>
            <a:off x="312474" y="3909833"/>
            <a:ext cx="921200" cy="921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 descr="visual effect"/>
          <p:cNvSpPr/>
          <p:nvPr/>
        </p:nvSpPr>
        <p:spPr>
          <a:xfrm>
            <a:off x="7910383" y="304924"/>
            <a:ext cx="921200" cy="921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91187" y="664043"/>
            <a:ext cx="236220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0" dirty="0"/>
              <a:t>Who </a:t>
            </a:r>
            <a:r>
              <a:rPr spc="90" dirty="0"/>
              <a:t>are</a:t>
            </a:r>
            <a:r>
              <a:rPr spc="-140" dirty="0"/>
              <a:t> </a:t>
            </a:r>
            <a:r>
              <a:rPr spc="-20" dirty="0"/>
              <a:t>we?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65199" y="1629765"/>
            <a:ext cx="6743700" cy="1418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4665" indent="-481965">
              <a:lnSpc>
                <a:spcPct val="100000"/>
              </a:lnSpc>
              <a:buClr>
                <a:srgbClr val="B0C6D3"/>
              </a:buClr>
              <a:buFont typeface="MS UI Gothic"/>
              <a:buChar char="➢"/>
              <a:tabLst>
                <a:tab pos="494665" algn="l"/>
                <a:tab pos="495300" algn="l"/>
              </a:tabLst>
            </a:pPr>
            <a:r>
              <a:rPr sz="2000" spc="-100" dirty="0">
                <a:solidFill>
                  <a:srgbClr val="434343"/>
                </a:solidFill>
                <a:latin typeface="Palatino Linotype"/>
                <a:cs typeface="Palatino Linotype"/>
              </a:rPr>
              <a:t>SSAC </a:t>
            </a:r>
            <a:r>
              <a:rPr sz="2000" spc="-50" dirty="0">
                <a:solidFill>
                  <a:srgbClr val="434343"/>
                </a:solidFill>
                <a:latin typeface="Palatino Linotype"/>
                <a:cs typeface="Palatino Linotype"/>
              </a:rPr>
              <a:t>Workgroup </a:t>
            </a:r>
            <a:r>
              <a:rPr sz="2000" spc="-5" dirty="0">
                <a:solidFill>
                  <a:srgbClr val="434343"/>
                </a:solidFill>
                <a:latin typeface="Palatino Linotype"/>
                <a:cs typeface="Palatino Linotype"/>
              </a:rPr>
              <a:t>created this</a:t>
            </a:r>
            <a:r>
              <a:rPr sz="2000" spc="45" dirty="0">
                <a:solidFill>
                  <a:srgbClr val="434343"/>
                </a:solidFill>
                <a:latin typeface="Palatino Linotype"/>
                <a:cs typeface="Palatino Linotype"/>
              </a:rPr>
              <a:t> </a:t>
            </a:r>
            <a:r>
              <a:rPr sz="2000" spc="-15" dirty="0">
                <a:solidFill>
                  <a:srgbClr val="434343"/>
                </a:solidFill>
                <a:latin typeface="Palatino Linotype"/>
                <a:cs typeface="Palatino Linotype"/>
              </a:rPr>
              <a:t>FY19</a:t>
            </a:r>
            <a:endParaRPr sz="20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B0C6D3"/>
              </a:buClr>
              <a:buFont typeface="MS UI Gothic"/>
              <a:buChar char="➢"/>
            </a:pPr>
            <a:endParaRPr sz="3100">
              <a:latin typeface="Times New Roman"/>
              <a:cs typeface="Times New Roman"/>
            </a:endParaRPr>
          </a:p>
          <a:p>
            <a:pPr marL="494665" marR="5080" indent="-481965">
              <a:lnSpc>
                <a:spcPct val="100000"/>
              </a:lnSpc>
              <a:buClr>
                <a:srgbClr val="B0C6D3"/>
              </a:buClr>
              <a:buFont typeface="MS UI Gothic"/>
              <a:buChar char="➢"/>
              <a:tabLst>
                <a:tab pos="494665" algn="l"/>
                <a:tab pos="495300" algn="l"/>
              </a:tabLst>
            </a:pPr>
            <a:r>
              <a:rPr sz="2000" spc="-265" dirty="0">
                <a:solidFill>
                  <a:srgbClr val="434343"/>
                </a:solidFill>
                <a:latin typeface="Palatino Linotype"/>
                <a:cs typeface="Palatino Linotype"/>
              </a:rPr>
              <a:t>A </a:t>
            </a:r>
            <a:r>
              <a:rPr sz="2000" spc="-30" dirty="0">
                <a:solidFill>
                  <a:srgbClr val="434343"/>
                </a:solidFill>
                <a:latin typeface="Palatino Linotype"/>
                <a:cs typeface="Palatino Linotype"/>
              </a:rPr>
              <a:t>group </a:t>
            </a:r>
            <a:r>
              <a:rPr sz="2000" spc="-40" dirty="0">
                <a:solidFill>
                  <a:srgbClr val="434343"/>
                </a:solidFill>
                <a:latin typeface="Palatino Linotype"/>
                <a:cs typeface="Palatino Linotype"/>
              </a:rPr>
              <a:t>of </a:t>
            </a:r>
            <a:r>
              <a:rPr sz="2000" spc="-20" dirty="0">
                <a:solidFill>
                  <a:srgbClr val="434343"/>
                </a:solidFill>
                <a:latin typeface="Palatino Linotype"/>
                <a:cs typeface="Palatino Linotype"/>
              </a:rPr>
              <a:t>students looking </a:t>
            </a:r>
            <a:r>
              <a:rPr sz="2000" spc="-30" dirty="0">
                <a:solidFill>
                  <a:srgbClr val="434343"/>
                </a:solidFill>
                <a:latin typeface="Palatino Linotype"/>
                <a:cs typeface="Palatino Linotype"/>
              </a:rPr>
              <a:t>for </a:t>
            </a:r>
            <a:r>
              <a:rPr sz="2000" spc="5" dirty="0">
                <a:solidFill>
                  <a:srgbClr val="434343"/>
                </a:solidFill>
                <a:latin typeface="Palatino Linotype"/>
                <a:cs typeface="Palatino Linotype"/>
              </a:rPr>
              <a:t>stronger </a:t>
            </a:r>
            <a:r>
              <a:rPr sz="2000" spc="-90" dirty="0">
                <a:solidFill>
                  <a:srgbClr val="434343"/>
                </a:solidFill>
                <a:latin typeface="Palatino Linotype"/>
                <a:cs typeface="Palatino Linotype"/>
              </a:rPr>
              <a:t>world </a:t>
            </a:r>
            <a:r>
              <a:rPr sz="2000" dirty="0">
                <a:solidFill>
                  <a:srgbClr val="434343"/>
                </a:solidFill>
                <a:latin typeface="Palatino Linotype"/>
                <a:cs typeface="Palatino Linotype"/>
              </a:rPr>
              <a:t>language  </a:t>
            </a:r>
            <a:r>
              <a:rPr sz="2000" spc="-45" dirty="0">
                <a:solidFill>
                  <a:srgbClr val="434343"/>
                </a:solidFill>
                <a:latin typeface="Palatino Linotype"/>
                <a:cs typeface="Palatino Linotype"/>
              </a:rPr>
              <a:t>and </a:t>
            </a:r>
            <a:r>
              <a:rPr sz="2000" spc="-5" dirty="0">
                <a:solidFill>
                  <a:srgbClr val="434343"/>
                </a:solidFill>
                <a:latin typeface="Palatino Linotype"/>
                <a:cs typeface="Palatino Linotype"/>
              </a:rPr>
              <a:t>culture </a:t>
            </a:r>
            <a:r>
              <a:rPr sz="2000" spc="-15" dirty="0">
                <a:solidFill>
                  <a:srgbClr val="434343"/>
                </a:solidFill>
                <a:latin typeface="Palatino Linotype"/>
                <a:cs typeface="Palatino Linotype"/>
              </a:rPr>
              <a:t>education </a:t>
            </a:r>
            <a:r>
              <a:rPr sz="2000" spc="-45" dirty="0">
                <a:solidFill>
                  <a:srgbClr val="434343"/>
                </a:solidFill>
                <a:latin typeface="Palatino Linotype"/>
                <a:cs typeface="Palatino Linotype"/>
              </a:rPr>
              <a:t>and </a:t>
            </a:r>
            <a:r>
              <a:rPr sz="2000" spc="-15" dirty="0">
                <a:solidFill>
                  <a:srgbClr val="434343"/>
                </a:solidFill>
                <a:latin typeface="Palatino Linotype"/>
                <a:cs typeface="Palatino Linotype"/>
              </a:rPr>
              <a:t>reform </a:t>
            </a:r>
            <a:r>
              <a:rPr sz="2000" spc="10" dirty="0">
                <a:solidFill>
                  <a:srgbClr val="434343"/>
                </a:solidFill>
                <a:latin typeface="Palatino Linotype"/>
                <a:cs typeface="Palatino Linotype"/>
              </a:rPr>
              <a:t>in</a:t>
            </a:r>
            <a:r>
              <a:rPr sz="2000" spc="-60" dirty="0">
                <a:solidFill>
                  <a:srgbClr val="434343"/>
                </a:solidFill>
                <a:latin typeface="Palatino Linotype"/>
                <a:cs typeface="Palatino Linotype"/>
              </a:rPr>
              <a:t> </a:t>
            </a:r>
            <a:r>
              <a:rPr sz="2000" spc="-10" dirty="0">
                <a:solidFill>
                  <a:srgbClr val="434343"/>
                </a:solidFill>
                <a:latin typeface="Palatino Linotype"/>
                <a:cs typeface="Palatino Linotype"/>
              </a:rPr>
              <a:t>Massachusetts</a:t>
            </a:r>
            <a:endParaRPr sz="2000">
              <a:latin typeface="Palatino Linotype"/>
              <a:cs typeface="Palatino Linotype"/>
            </a:endParaRPr>
          </a:p>
        </p:txBody>
      </p:sp>
      <p:sp>
        <p:nvSpPr>
          <p:cNvPr id="13" name="object 13" descr="Page 2"/>
          <p:cNvSpPr/>
          <p:nvPr/>
        </p:nvSpPr>
        <p:spPr>
          <a:xfrm>
            <a:off x="4254787" y="4561437"/>
            <a:ext cx="634425" cy="5820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100" dirty="0"/>
              <a:t>2</a:t>
            </a:fld>
            <a:endParaRPr spc="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World Map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semi transparent background: light gray"/>
          <p:cNvSpPr/>
          <p:nvPr/>
        </p:nvSpPr>
        <p:spPr>
          <a:xfrm>
            <a:off x="24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74" y="5143475"/>
                </a:moveTo>
                <a:lnTo>
                  <a:pt x="0" y="5143475"/>
                </a:lnTo>
                <a:lnTo>
                  <a:pt x="0" y="0"/>
                </a:lnTo>
                <a:lnTo>
                  <a:pt x="9143974" y="0"/>
                </a:lnTo>
                <a:lnTo>
                  <a:pt x="9143974" y="5143475"/>
                </a:lnTo>
                <a:close/>
              </a:path>
            </a:pathLst>
          </a:custGeom>
          <a:solidFill>
            <a:srgbClr val="040D11">
              <a:alpha val="2114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semi transparent background: gray"/>
          <p:cNvSpPr/>
          <p:nvPr/>
        </p:nvSpPr>
        <p:spPr>
          <a:xfrm>
            <a:off x="515387" y="498312"/>
            <a:ext cx="8132325" cy="413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White corner lines"/>
          <p:cNvSpPr/>
          <p:nvPr/>
        </p:nvSpPr>
        <p:spPr>
          <a:xfrm>
            <a:off x="615399" y="607850"/>
            <a:ext cx="7729220" cy="3716654"/>
          </a:xfrm>
          <a:custGeom>
            <a:avLst/>
            <a:gdLst/>
            <a:ahLst/>
            <a:cxnLst/>
            <a:rect l="l" t="t" r="r" b="b"/>
            <a:pathLst>
              <a:path w="7729220" h="3716654">
                <a:moveTo>
                  <a:pt x="0" y="3716124"/>
                </a:moveTo>
                <a:lnTo>
                  <a:pt x="0" y="9524"/>
                </a:lnTo>
                <a:lnTo>
                  <a:pt x="0" y="4264"/>
                </a:lnTo>
                <a:lnTo>
                  <a:pt x="4264" y="0"/>
                </a:lnTo>
                <a:lnTo>
                  <a:pt x="9524" y="0"/>
                </a:lnTo>
                <a:lnTo>
                  <a:pt x="7729099" y="0"/>
                </a:lnTo>
              </a:path>
            </a:pathLst>
          </a:custGeom>
          <a:ln w="9524">
            <a:solidFill>
              <a:srgbClr val="B0C6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 descr="White corner lines"/>
          <p:cNvSpPr/>
          <p:nvPr/>
        </p:nvSpPr>
        <p:spPr>
          <a:xfrm>
            <a:off x="634449" y="626900"/>
            <a:ext cx="7710170" cy="3697604"/>
          </a:xfrm>
          <a:custGeom>
            <a:avLst/>
            <a:gdLst/>
            <a:ahLst/>
            <a:cxnLst/>
            <a:rect l="l" t="t" r="r" b="b"/>
            <a:pathLst>
              <a:path w="7710170" h="3697604">
                <a:moveTo>
                  <a:pt x="0" y="3697074"/>
                </a:moveTo>
                <a:lnTo>
                  <a:pt x="0" y="0"/>
                </a:lnTo>
                <a:lnTo>
                  <a:pt x="7710049" y="0"/>
                </a:lnTo>
              </a:path>
            </a:pathLst>
          </a:custGeom>
          <a:ln w="9524">
            <a:solidFill>
              <a:srgbClr val="B0C6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 descr="White corner lines"/>
          <p:cNvSpPr/>
          <p:nvPr/>
        </p:nvSpPr>
        <p:spPr>
          <a:xfrm>
            <a:off x="799549" y="811975"/>
            <a:ext cx="7729220" cy="3716654"/>
          </a:xfrm>
          <a:custGeom>
            <a:avLst/>
            <a:gdLst/>
            <a:ahLst/>
            <a:cxnLst/>
            <a:rect l="l" t="t" r="r" b="b"/>
            <a:pathLst>
              <a:path w="7729220" h="3716654">
                <a:moveTo>
                  <a:pt x="7729099" y="0"/>
                </a:moveTo>
                <a:lnTo>
                  <a:pt x="7729099" y="3706599"/>
                </a:lnTo>
                <a:lnTo>
                  <a:pt x="7729099" y="3711860"/>
                </a:lnTo>
                <a:lnTo>
                  <a:pt x="7724834" y="3716124"/>
                </a:lnTo>
                <a:lnTo>
                  <a:pt x="7719574" y="3716124"/>
                </a:lnTo>
                <a:lnTo>
                  <a:pt x="0" y="3716124"/>
                </a:lnTo>
              </a:path>
            </a:pathLst>
          </a:custGeom>
          <a:ln w="9524">
            <a:solidFill>
              <a:srgbClr val="B0C6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 descr="White corner lines"/>
          <p:cNvSpPr/>
          <p:nvPr/>
        </p:nvSpPr>
        <p:spPr>
          <a:xfrm>
            <a:off x="799549" y="811975"/>
            <a:ext cx="7710170" cy="3697604"/>
          </a:xfrm>
          <a:custGeom>
            <a:avLst/>
            <a:gdLst/>
            <a:ahLst/>
            <a:cxnLst/>
            <a:rect l="l" t="t" r="r" b="b"/>
            <a:pathLst>
              <a:path w="7710170" h="3697604">
                <a:moveTo>
                  <a:pt x="7710049" y="0"/>
                </a:moveTo>
                <a:lnTo>
                  <a:pt x="7710049" y="3697074"/>
                </a:lnTo>
                <a:lnTo>
                  <a:pt x="0" y="3697074"/>
                </a:lnTo>
              </a:path>
            </a:pathLst>
          </a:custGeom>
          <a:ln w="9524">
            <a:solidFill>
              <a:srgbClr val="B0C6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 descr="visual effect"/>
          <p:cNvSpPr/>
          <p:nvPr/>
        </p:nvSpPr>
        <p:spPr>
          <a:xfrm>
            <a:off x="312474" y="3909833"/>
            <a:ext cx="921200" cy="921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 descr="visual effect"/>
          <p:cNvSpPr/>
          <p:nvPr/>
        </p:nvSpPr>
        <p:spPr>
          <a:xfrm>
            <a:off x="7910383" y="304924"/>
            <a:ext cx="921200" cy="921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803270" y="664043"/>
            <a:ext cx="3538854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5" dirty="0"/>
              <a:t>Why </a:t>
            </a:r>
            <a:r>
              <a:rPr spc="-45" dirty="0"/>
              <a:t>do </a:t>
            </a:r>
            <a:r>
              <a:rPr spc="-110" dirty="0"/>
              <a:t>we </a:t>
            </a:r>
            <a:r>
              <a:rPr spc="-45" dirty="0"/>
              <a:t>do</a:t>
            </a:r>
            <a:r>
              <a:rPr spc="-30" dirty="0"/>
              <a:t> </a:t>
            </a:r>
            <a:r>
              <a:rPr spc="60" dirty="0"/>
              <a:t>this?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65199" y="1629765"/>
            <a:ext cx="6628130" cy="2790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4665" indent="-481965">
              <a:lnSpc>
                <a:spcPct val="100000"/>
              </a:lnSpc>
              <a:buClr>
                <a:srgbClr val="B0C6D3"/>
              </a:buClr>
              <a:buFont typeface="MS UI Gothic"/>
              <a:buChar char="➢"/>
              <a:tabLst>
                <a:tab pos="494665" algn="l"/>
                <a:tab pos="495300" algn="l"/>
              </a:tabLst>
            </a:pPr>
            <a:r>
              <a:rPr sz="2000" spc="-30" dirty="0">
                <a:solidFill>
                  <a:srgbClr val="434343"/>
                </a:solidFill>
                <a:latin typeface="Palatino Linotype"/>
                <a:cs typeface="Palatino Linotype"/>
              </a:rPr>
              <a:t>Cognitive </a:t>
            </a:r>
            <a:r>
              <a:rPr sz="2000" spc="10" dirty="0">
                <a:solidFill>
                  <a:srgbClr val="434343"/>
                </a:solidFill>
                <a:latin typeface="Palatino Linotype"/>
                <a:cs typeface="Palatino Linotype"/>
              </a:rPr>
              <a:t>benefits </a:t>
            </a:r>
            <a:r>
              <a:rPr sz="2000" spc="-40" dirty="0">
                <a:solidFill>
                  <a:srgbClr val="434343"/>
                </a:solidFill>
                <a:latin typeface="Palatino Linotype"/>
                <a:cs typeface="Palatino Linotype"/>
              </a:rPr>
              <a:t>of </a:t>
            </a:r>
            <a:r>
              <a:rPr sz="2000" spc="5" dirty="0">
                <a:solidFill>
                  <a:srgbClr val="434343"/>
                </a:solidFill>
                <a:latin typeface="Palatino Linotype"/>
                <a:cs typeface="Palatino Linotype"/>
              </a:rPr>
              <a:t>learning </a:t>
            </a:r>
            <a:r>
              <a:rPr sz="2000" spc="-10" dirty="0">
                <a:solidFill>
                  <a:srgbClr val="434343"/>
                </a:solidFill>
                <a:latin typeface="Palatino Linotype"/>
                <a:cs typeface="Palatino Linotype"/>
              </a:rPr>
              <a:t>another</a:t>
            </a:r>
            <a:r>
              <a:rPr sz="2000" spc="-70" dirty="0">
                <a:solidFill>
                  <a:srgbClr val="434343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434343"/>
                </a:solidFill>
                <a:latin typeface="Palatino Linotype"/>
                <a:cs typeface="Palatino Linotype"/>
              </a:rPr>
              <a:t>language</a:t>
            </a:r>
            <a:endParaRPr sz="2000">
              <a:latin typeface="Palatino Linotype"/>
              <a:cs typeface="Palatino Linotype"/>
            </a:endParaRPr>
          </a:p>
          <a:p>
            <a:pPr marL="951865" lvl="1" indent="-355600">
              <a:lnSpc>
                <a:spcPct val="100000"/>
              </a:lnSpc>
              <a:buClr>
                <a:srgbClr val="B0C6D3"/>
              </a:buClr>
              <a:buFont typeface="MS UI Gothic"/>
              <a:buChar char="·"/>
              <a:tabLst>
                <a:tab pos="951865" algn="l"/>
                <a:tab pos="952500" algn="l"/>
              </a:tabLst>
            </a:pPr>
            <a:r>
              <a:rPr sz="2000" spc="-30" dirty="0">
                <a:solidFill>
                  <a:srgbClr val="434343"/>
                </a:solidFill>
                <a:latin typeface="Palatino Linotype"/>
                <a:cs typeface="Palatino Linotype"/>
              </a:rPr>
              <a:t>Ultimate </a:t>
            </a:r>
            <a:r>
              <a:rPr sz="2000" spc="-10" dirty="0">
                <a:solidFill>
                  <a:srgbClr val="434343"/>
                </a:solidFill>
                <a:latin typeface="Palatino Linotype"/>
                <a:cs typeface="Palatino Linotype"/>
              </a:rPr>
              <a:t>purpose: </a:t>
            </a:r>
            <a:r>
              <a:rPr sz="2000" spc="-20" dirty="0">
                <a:solidFill>
                  <a:srgbClr val="434343"/>
                </a:solidFill>
                <a:latin typeface="Palatino Linotype"/>
                <a:cs typeface="Palatino Linotype"/>
              </a:rPr>
              <a:t>produce a </a:t>
            </a:r>
            <a:r>
              <a:rPr sz="2000" spc="-10" dirty="0">
                <a:solidFill>
                  <a:srgbClr val="434343"/>
                </a:solidFill>
                <a:latin typeface="Palatino Linotype"/>
                <a:cs typeface="Palatino Linotype"/>
              </a:rPr>
              <a:t>global</a:t>
            </a:r>
            <a:r>
              <a:rPr sz="2000" spc="-90" dirty="0">
                <a:solidFill>
                  <a:srgbClr val="434343"/>
                </a:solidFill>
                <a:latin typeface="Palatino Linotype"/>
                <a:cs typeface="Palatino Linotype"/>
              </a:rPr>
              <a:t> </a:t>
            </a:r>
            <a:r>
              <a:rPr sz="2000" spc="5" dirty="0">
                <a:solidFill>
                  <a:srgbClr val="434343"/>
                </a:solidFill>
                <a:latin typeface="Palatino Linotype"/>
                <a:cs typeface="Palatino Linotype"/>
              </a:rPr>
              <a:t>citizen</a:t>
            </a:r>
            <a:endParaRPr sz="2000">
              <a:latin typeface="Palatino Linotype"/>
              <a:cs typeface="Palatino Linotype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B0C6D3"/>
              </a:buClr>
              <a:buFont typeface="MS UI Gothic"/>
              <a:buChar char="·"/>
            </a:pPr>
            <a:endParaRPr sz="3100">
              <a:latin typeface="Times New Roman"/>
              <a:cs typeface="Times New Roman"/>
            </a:endParaRPr>
          </a:p>
          <a:p>
            <a:pPr marL="494665" marR="5080" indent="-481965">
              <a:lnSpc>
                <a:spcPct val="100000"/>
              </a:lnSpc>
              <a:buClr>
                <a:srgbClr val="B0C6D3"/>
              </a:buClr>
              <a:buFont typeface="MS UI Gothic"/>
              <a:buChar char="➢"/>
              <a:tabLst>
                <a:tab pos="494665" algn="l"/>
                <a:tab pos="495300" algn="l"/>
              </a:tabLst>
            </a:pPr>
            <a:r>
              <a:rPr sz="2000" spc="-20" dirty="0">
                <a:solidFill>
                  <a:srgbClr val="434343"/>
                </a:solidFill>
                <a:latin typeface="Palatino Linotype"/>
                <a:cs typeface="Palatino Linotype"/>
              </a:rPr>
              <a:t>Reinvigorate </a:t>
            </a:r>
            <a:r>
              <a:rPr sz="2000" spc="10" dirty="0">
                <a:solidFill>
                  <a:srgbClr val="434343"/>
                </a:solidFill>
                <a:latin typeface="Palatino Linotype"/>
                <a:cs typeface="Palatino Linotype"/>
              </a:rPr>
              <a:t>teaching </a:t>
            </a:r>
            <a:r>
              <a:rPr sz="2000" spc="-40" dirty="0">
                <a:solidFill>
                  <a:srgbClr val="434343"/>
                </a:solidFill>
                <a:latin typeface="Palatino Linotype"/>
                <a:cs typeface="Palatino Linotype"/>
              </a:rPr>
              <a:t>of </a:t>
            </a:r>
            <a:r>
              <a:rPr sz="2000" dirty="0">
                <a:solidFill>
                  <a:srgbClr val="434343"/>
                </a:solidFill>
                <a:latin typeface="Palatino Linotype"/>
                <a:cs typeface="Palatino Linotype"/>
              </a:rPr>
              <a:t>languages </a:t>
            </a:r>
            <a:r>
              <a:rPr sz="2000" spc="-45" dirty="0">
                <a:solidFill>
                  <a:srgbClr val="434343"/>
                </a:solidFill>
                <a:latin typeface="Palatino Linotype"/>
                <a:cs typeface="Palatino Linotype"/>
              </a:rPr>
              <a:t>and </a:t>
            </a:r>
            <a:r>
              <a:rPr sz="2000" spc="15" dirty="0">
                <a:solidFill>
                  <a:srgbClr val="434343"/>
                </a:solidFill>
                <a:latin typeface="Palatino Linotype"/>
                <a:cs typeface="Palatino Linotype"/>
              </a:rPr>
              <a:t>excite</a:t>
            </a:r>
            <a:r>
              <a:rPr sz="2000" spc="-15" dirty="0">
                <a:solidFill>
                  <a:srgbClr val="434343"/>
                </a:solidFill>
                <a:latin typeface="Palatino Linotype"/>
                <a:cs typeface="Palatino Linotype"/>
              </a:rPr>
              <a:t> </a:t>
            </a:r>
            <a:r>
              <a:rPr sz="2000" spc="-20" dirty="0">
                <a:solidFill>
                  <a:srgbClr val="434343"/>
                </a:solidFill>
                <a:latin typeface="Palatino Linotype"/>
                <a:cs typeface="Palatino Linotype"/>
              </a:rPr>
              <a:t>students  </a:t>
            </a:r>
            <a:r>
              <a:rPr sz="2000" spc="-25" dirty="0">
                <a:solidFill>
                  <a:srgbClr val="434343"/>
                </a:solidFill>
                <a:latin typeface="Palatino Linotype"/>
                <a:cs typeface="Palatino Linotype"/>
              </a:rPr>
              <a:t>about </a:t>
            </a:r>
            <a:r>
              <a:rPr sz="2000" spc="10" dirty="0">
                <a:solidFill>
                  <a:srgbClr val="434343"/>
                </a:solidFill>
                <a:latin typeface="Palatino Linotype"/>
                <a:cs typeface="Palatino Linotype"/>
              </a:rPr>
              <a:t>process </a:t>
            </a:r>
            <a:r>
              <a:rPr sz="2000" spc="-45" dirty="0">
                <a:solidFill>
                  <a:srgbClr val="434343"/>
                </a:solidFill>
                <a:latin typeface="Palatino Linotype"/>
                <a:cs typeface="Palatino Linotype"/>
              </a:rPr>
              <a:t>and </a:t>
            </a:r>
            <a:r>
              <a:rPr sz="2000" spc="-90" dirty="0">
                <a:solidFill>
                  <a:srgbClr val="434343"/>
                </a:solidFill>
                <a:latin typeface="Palatino Linotype"/>
                <a:cs typeface="Palatino Linotype"/>
              </a:rPr>
              <a:t>world</a:t>
            </a:r>
            <a:r>
              <a:rPr sz="2000" spc="-65" dirty="0">
                <a:solidFill>
                  <a:srgbClr val="434343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434343"/>
                </a:solidFill>
                <a:latin typeface="Palatino Linotype"/>
                <a:cs typeface="Palatino Linotype"/>
              </a:rPr>
              <a:t>cultures</a:t>
            </a:r>
            <a:endParaRPr sz="20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B0C6D3"/>
              </a:buClr>
              <a:buFont typeface="MS UI Gothic"/>
              <a:buChar char="➢"/>
            </a:pPr>
            <a:endParaRPr sz="3100">
              <a:latin typeface="Times New Roman"/>
              <a:cs typeface="Times New Roman"/>
            </a:endParaRPr>
          </a:p>
          <a:p>
            <a:pPr marL="494665" indent="-481965">
              <a:lnSpc>
                <a:spcPct val="100000"/>
              </a:lnSpc>
              <a:buClr>
                <a:srgbClr val="B0C6D3"/>
              </a:buClr>
              <a:buFont typeface="MS UI Gothic"/>
              <a:buChar char="➢"/>
              <a:tabLst>
                <a:tab pos="494665" algn="l"/>
                <a:tab pos="495300" algn="l"/>
              </a:tabLst>
            </a:pPr>
            <a:r>
              <a:rPr sz="2000" spc="-40" dirty="0">
                <a:solidFill>
                  <a:srgbClr val="434343"/>
                </a:solidFill>
                <a:latin typeface="Palatino Linotype"/>
                <a:cs typeface="Palatino Linotype"/>
              </a:rPr>
              <a:t>Minimal </a:t>
            </a:r>
            <a:r>
              <a:rPr sz="2000" spc="10" dirty="0">
                <a:solidFill>
                  <a:srgbClr val="434343"/>
                </a:solidFill>
                <a:latin typeface="Palatino Linotype"/>
                <a:cs typeface="Palatino Linotype"/>
              </a:rPr>
              <a:t>learning, </a:t>
            </a:r>
            <a:r>
              <a:rPr sz="2000" spc="-50" dirty="0">
                <a:solidFill>
                  <a:srgbClr val="434343"/>
                </a:solidFill>
                <a:latin typeface="Palatino Linotype"/>
                <a:cs typeface="Palatino Linotype"/>
              </a:rPr>
              <a:t>yet </a:t>
            </a:r>
            <a:r>
              <a:rPr sz="2000" spc="-40" dirty="0">
                <a:solidFill>
                  <a:srgbClr val="434343"/>
                </a:solidFill>
                <a:latin typeface="Palatino Linotype"/>
                <a:cs typeface="Palatino Linotype"/>
              </a:rPr>
              <a:t>maximum</a:t>
            </a:r>
            <a:r>
              <a:rPr sz="2000" spc="-55" dirty="0">
                <a:solidFill>
                  <a:srgbClr val="434343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434343"/>
                </a:solidFill>
                <a:latin typeface="Palatino Linotype"/>
                <a:cs typeface="Palatino Linotype"/>
              </a:rPr>
              <a:t>progression</a:t>
            </a:r>
            <a:endParaRPr sz="2000">
              <a:latin typeface="Palatino Linotype"/>
              <a:cs typeface="Palatino Linotype"/>
            </a:endParaRPr>
          </a:p>
          <a:p>
            <a:pPr marL="951865" lvl="1" indent="-355600">
              <a:lnSpc>
                <a:spcPct val="100000"/>
              </a:lnSpc>
              <a:buClr>
                <a:srgbClr val="B0C6D3"/>
              </a:buClr>
              <a:buFont typeface="MS UI Gothic"/>
              <a:buChar char="·"/>
              <a:tabLst>
                <a:tab pos="951865" algn="l"/>
                <a:tab pos="952500" algn="l"/>
              </a:tabLst>
            </a:pPr>
            <a:r>
              <a:rPr sz="2000" spc="-35" dirty="0">
                <a:solidFill>
                  <a:srgbClr val="434343"/>
                </a:solidFill>
                <a:latin typeface="Palatino Linotype"/>
                <a:cs typeface="Palatino Linotype"/>
              </a:rPr>
              <a:t>Standards </a:t>
            </a:r>
            <a:r>
              <a:rPr sz="2000" spc="10" dirty="0">
                <a:solidFill>
                  <a:srgbClr val="434343"/>
                </a:solidFill>
                <a:latin typeface="Palatino Linotype"/>
                <a:cs typeface="Palatino Linotype"/>
              </a:rPr>
              <a:t>are </a:t>
            </a:r>
            <a:r>
              <a:rPr sz="2000" spc="-40" dirty="0">
                <a:solidFill>
                  <a:srgbClr val="434343"/>
                </a:solidFill>
                <a:latin typeface="Palatino Linotype"/>
                <a:cs typeface="Palatino Linotype"/>
              </a:rPr>
              <a:t>too</a:t>
            </a:r>
            <a:r>
              <a:rPr sz="2000" spc="-110" dirty="0">
                <a:solidFill>
                  <a:srgbClr val="434343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434343"/>
                </a:solidFill>
                <a:latin typeface="Palatino Linotype"/>
                <a:cs typeface="Palatino Linotype"/>
              </a:rPr>
              <a:t>loose</a:t>
            </a:r>
            <a:endParaRPr sz="2000">
              <a:latin typeface="Palatino Linotype"/>
              <a:cs typeface="Palatino Linotype"/>
            </a:endParaRPr>
          </a:p>
        </p:txBody>
      </p:sp>
      <p:sp>
        <p:nvSpPr>
          <p:cNvPr id="13" name="object 13" descr="Page 3"/>
          <p:cNvSpPr/>
          <p:nvPr/>
        </p:nvSpPr>
        <p:spPr>
          <a:xfrm>
            <a:off x="4254787" y="4561437"/>
            <a:ext cx="634425" cy="5820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100" dirty="0"/>
              <a:t>3</a:t>
            </a:fld>
            <a:endParaRPr spc="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5240" y="664043"/>
            <a:ext cx="3774440" cy="554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45" dirty="0"/>
              <a:t>What </a:t>
            </a:r>
            <a:r>
              <a:rPr spc="30" dirty="0"/>
              <a:t>have </a:t>
            </a:r>
            <a:r>
              <a:rPr spc="-110" dirty="0"/>
              <a:t>we</a:t>
            </a:r>
            <a:r>
              <a:rPr spc="-215" dirty="0"/>
              <a:t> </a:t>
            </a:r>
            <a:r>
              <a:rPr spc="60" dirty="0"/>
              <a:t>done?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87548" y="2088682"/>
            <a:ext cx="2867025" cy="1311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marR="149225" indent="-533400">
              <a:lnSpc>
                <a:spcPct val="114599"/>
              </a:lnSpc>
              <a:buFont typeface="MS UI Gothic"/>
              <a:buChar char="➢"/>
              <a:tabLst>
                <a:tab pos="545465" algn="l"/>
                <a:tab pos="546100" algn="l"/>
              </a:tabLst>
            </a:pPr>
            <a:r>
              <a:rPr sz="2400" spc="-55" dirty="0">
                <a:solidFill>
                  <a:srgbClr val="434343"/>
                </a:solidFill>
                <a:latin typeface="Palatino Linotype"/>
                <a:cs typeface="Palatino Linotype"/>
              </a:rPr>
              <a:t>Global</a:t>
            </a:r>
            <a:r>
              <a:rPr sz="2400" spc="-120" dirty="0">
                <a:solidFill>
                  <a:srgbClr val="434343"/>
                </a:solidFill>
                <a:latin typeface="Palatino Linotype"/>
                <a:cs typeface="Palatino Linotype"/>
              </a:rPr>
              <a:t> </a:t>
            </a:r>
            <a:r>
              <a:rPr sz="2400" spc="-20" dirty="0">
                <a:solidFill>
                  <a:srgbClr val="434343"/>
                </a:solidFill>
                <a:latin typeface="Palatino Linotype"/>
                <a:cs typeface="Palatino Linotype"/>
              </a:rPr>
              <a:t>Outreach  </a:t>
            </a:r>
            <a:r>
              <a:rPr sz="2400" spc="-105" dirty="0">
                <a:solidFill>
                  <a:srgbClr val="434343"/>
                </a:solidFill>
                <a:latin typeface="Palatino Linotype"/>
                <a:cs typeface="Palatino Linotype"/>
              </a:rPr>
              <a:t>Network</a:t>
            </a:r>
            <a:endParaRPr sz="2400">
              <a:latin typeface="Palatino Linotype"/>
              <a:cs typeface="Palatino Linotype"/>
            </a:endParaRPr>
          </a:p>
          <a:p>
            <a:pPr marL="1003300" lvl="1" indent="-381000">
              <a:lnSpc>
                <a:spcPct val="100000"/>
              </a:lnSpc>
              <a:spcBef>
                <a:spcPts val="420"/>
              </a:spcBef>
              <a:buClr>
                <a:srgbClr val="B0C6D3"/>
              </a:buClr>
              <a:buFont typeface="MS UI Gothic"/>
              <a:buChar char="·"/>
              <a:tabLst>
                <a:tab pos="1002665" algn="l"/>
                <a:tab pos="1003300" algn="l"/>
              </a:tabLst>
            </a:pPr>
            <a:r>
              <a:rPr sz="2400" spc="-50" dirty="0">
                <a:solidFill>
                  <a:srgbClr val="434343"/>
                </a:solidFill>
                <a:latin typeface="Palatino Linotype"/>
                <a:cs typeface="Palatino Linotype"/>
              </a:rPr>
              <a:t>Primary</a:t>
            </a:r>
            <a:r>
              <a:rPr sz="2400" spc="-95" dirty="0">
                <a:solidFill>
                  <a:srgbClr val="434343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434343"/>
                </a:solidFill>
                <a:latin typeface="Palatino Linotype"/>
                <a:cs typeface="Palatino Linotype"/>
              </a:rPr>
              <a:t>focus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300" y="2233523"/>
            <a:ext cx="3141980" cy="1490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marR="5080" indent="-533400">
              <a:lnSpc>
                <a:spcPts val="2850"/>
              </a:lnSpc>
              <a:buFont typeface="MS UI Gothic"/>
              <a:buChar char="➢"/>
              <a:tabLst>
                <a:tab pos="545465" algn="l"/>
                <a:tab pos="546100" algn="l"/>
              </a:tabLst>
            </a:pPr>
            <a:r>
              <a:rPr sz="2400" spc="5" dirty="0">
                <a:solidFill>
                  <a:srgbClr val="434343"/>
                </a:solidFill>
                <a:latin typeface="Palatino Linotype"/>
                <a:cs typeface="Palatino Linotype"/>
              </a:rPr>
              <a:t>Foreign</a:t>
            </a:r>
            <a:r>
              <a:rPr sz="2400" spc="-80" dirty="0">
                <a:solidFill>
                  <a:srgbClr val="434343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434343"/>
                </a:solidFill>
                <a:latin typeface="Palatino Linotype"/>
                <a:cs typeface="Palatino Linotype"/>
              </a:rPr>
              <a:t>Languages  </a:t>
            </a:r>
            <a:r>
              <a:rPr sz="2400" spc="-30" dirty="0">
                <a:solidFill>
                  <a:srgbClr val="434343"/>
                </a:solidFill>
                <a:latin typeface="Palatino Linotype"/>
                <a:cs typeface="Palatino Linotype"/>
              </a:rPr>
              <a:t>Curriculum  </a:t>
            </a:r>
            <a:r>
              <a:rPr sz="2400" spc="-55" dirty="0">
                <a:solidFill>
                  <a:srgbClr val="434343"/>
                </a:solidFill>
                <a:latin typeface="Palatino Linotype"/>
                <a:cs typeface="Palatino Linotype"/>
              </a:rPr>
              <a:t>Framework </a:t>
            </a:r>
            <a:r>
              <a:rPr sz="2400" spc="-35" dirty="0">
                <a:solidFill>
                  <a:srgbClr val="434343"/>
                </a:solidFill>
                <a:latin typeface="Palatino Linotype"/>
                <a:cs typeface="Palatino Linotype"/>
              </a:rPr>
              <a:t>for  </a:t>
            </a:r>
            <a:r>
              <a:rPr sz="2400" spc="-15" dirty="0">
                <a:solidFill>
                  <a:srgbClr val="434343"/>
                </a:solidFill>
                <a:latin typeface="Palatino Linotype"/>
                <a:cs typeface="Palatino Linotype"/>
              </a:rPr>
              <a:t>Massachusetts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5" name="object 5" descr="Page 4"/>
          <p:cNvSpPr/>
          <p:nvPr/>
        </p:nvSpPr>
        <p:spPr>
          <a:xfrm>
            <a:off x="4254787" y="4561437"/>
            <a:ext cx="634425" cy="582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100" dirty="0"/>
              <a:t>4</a:t>
            </a:fld>
            <a:endParaRPr spc="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World Map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semi transparent background: light gray"/>
          <p:cNvSpPr/>
          <p:nvPr/>
        </p:nvSpPr>
        <p:spPr>
          <a:xfrm>
            <a:off x="24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74" y="5143475"/>
                </a:moveTo>
                <a:lnTo>
                  <a:pt x="0" y="5143475"/>
                </a:lnTo>
                <a:lnTo>
                  <a:pt x="0" y="0"/>
                </a:lnTo>
                <a:lnTo>
                  <a:pt x="9143974" y="0"/>
                </a:lnTo>
                <a:lnTo>
                  <a:pt x="9143974" y="5143475"/>
                </a:lnTo>
                <a:close/>
              </a:path>
            </a:pathLst>
          </a:custGeom>
          <a:solidFill>
            <a:srgbClr val="040D11">
              <a:alpha val="2114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semi transparent background: gray"/>
          <p:cNvSpPr/>
          <p:nvPr/>
        </p:nvSpPr>
        <p:spPr>
          <a:xfrm>
            <a:off x="515387" y="498312"/>
            <a:ext cx="8132325" cy="413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White corner lines"/>
          <p:cNvSpPr/>
          <p:nvPr/>
        </p:nvSpPr>
        <p:spPr>
          <a:xfrm>
            <a:off x="615399" y="607850"/>
            <a:ext cx="7729220" cy="3716654"/>
          </a:xfrm>
          <a:custGeom>
            <a:avLst/>
            <a:gdLst/>
            <a:ahLst/>
            <a:cxnLst/>
            <a:rect l="l" t="t" r="r" b="b"/>
            <a:pathLst>
              <a:path w="7729220" h="3716654">
                <a:moveTo>
                  <a:pt x="0" y="3716124"/>
                </a:moveTo>
                <a:lnTo>
                  <a:pt x="0" y="9524"/>
                </a:lnTo>
                <a:lnTo>
                  <a:pt x="0" y="4264"/>
                </a:lnTo>
                <a:lnTo>
                  <a:pt x="4264" y="0"/>
                </a:lnTo>
                <a:lnTo>
                  <a:pt x="9524" y="0"/>
                </a:lnTo>
                <a:lnTo>
                  <a:pt x="7729099" y="0"/>
                </a:lnTo>
              </a:path>
            </a:pathLst>
          </a:custGeom>
          <a:ln w="9524">
            <a:solidFill>
              <a:srgbClr val="B0C6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 descr="White corner lines"/>
          <p:cNvSpPr/>
          <p:nvPr/>
        </p:nvSpPr>
        <p:spPr>
          <a:xfrm>
            <a:off x="634449" y="626900"/>
            <a:ext cx="7710170" cy="3697604"/>
          </a:xfrm>
          <a:custGeom>
            <a:avLst/>
            <a:gdLst/>
            <a:ahLst/>
            <a:cxnLst/>
            <a:rect l="l" t="t" r="r" b="b"/>
            <a:pathLst>
              <a:path w="7710170" h="3697604">
                <a:moveTo>
                  <a:pt x="0" y="3697074"/>
                </a:moveTo>
                <a:lnTo>
                  <a:pt x="0" y="0"/>
                </a:lnTo>
                <a:lnTo>
                  <a:pt x="7710049" y="0"/>
                </a:lnTo>
              </a:path>
            </a:pathLst>
          </a:custGeom>
          <a:ln w="9524">
            <a:solidFill>
              <a:srgbClr val="B0C6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 descr="White corner lines"/>
          <p:cNvSpPr/>
          <p:nvPr/>
        </p:nvSpPr>
        <p:spPr>
          <a:xfrm>
            <a:off x="799549" y="811975"/>
            <a:ext cx="7729220" cy="3716654"/>
          </a:xfrm>
          <a:custGeom>
            <a:avLst/>
            <a:gdLst/>
            <a:ahLst/>
            <a:cxnLst/>
            <a:rect l="l" t="t" r="r" b="b"/>
            <a:pathLst>
              <a:path w="7729220" h="3716654">
                <a:moveTo>
                  <a:pt x="7729099" y="0"/>
                </a:moveTo>
                <a:lnTo>
                  <a:pt x="7729099" y="3706599"/>
                </a:lnTo>
                <a:lnTo>
                  <a:pt x="7729099" y="3711860"/>
                </a:lnTo>
                <a:lnTo>
                  <a:pt x="7724834" y="3716124"/>
                </a:lnTo>
                <a:lnTo>
                  <a:pt x="7719574" y="3716124"/>
                </a:lnTo>
                <a:lnTo>
                  <a:pt x="0" y="3716124"/>
                </a:lnTo>
              </a:path>
            </a:pathLst>
          </a:custGeom>
          <a:ln w="9524">
            <a:solidFill>
              <a:srgbClr val="B0C6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 descr="White corner lines"/>
          <p:cNvSpPr/>
          <p:nvPr/>
        </p:nvSpPr>
        <p:spPr>
          <a:xfrm>
            <a:off x="799549" y="811975"/>
            <a:ext cx="7710170" cy="3697604"/>
          </a:xfrm>
          <a:custGeom>
            <a:avLst/>
            <a:gdLst/>
            <a:ahLst/>
            <a:cxnLst/>
            <a:rect l="l" t="t" r="r" b="b"/>
            <a:pathLst>
              <a:path w="7710170" h="3697604">
                <a:moveTo>
                  <a:pt x="7710049" y="0"/>
                </a:moveTo>
                <a:lnTo>
                  <a:pt x="7710049" y="3697074"/>
                </a:lnTo>
                <a:lnTo>
                  <a:pt x="0" y="3697074"/>
                </a:lnTo>
              </a:path>
            </a:pathLst>
          </a:custGeom>
          <a:ln w="9524">
            <a:solidFill>
              <a:srgbClr val="B0C6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 descr="visual effect"/>
          <p:cNvSpPr/>
          <p:nvPr/>
        </p:nvSpPr>
        <p:spPr>
          <a:xfrm>
            <a:off x="312474" y="3909833"/>
            <a:ext cx="921200" cy="921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 descr="visual effect"/>
          <p:cNvSpPr/>
          <p:nvPr/>
        </p:nvSpPr>
        <p:spPr>
          <a:xfrm>
            <a:off x="7910383" y="304924"/>
            <a:ext cx="921200" cy="921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846839" y="664043"/>
            <a:ext cx="545211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35" dirty="0"/>
              <a:t>The </a:t>
            </a:r>
            <a:r>
              <a:rPr spc="-15" dirty="0"/>
              <a:t>Global </a:t>
            </a:r>
            <a:r>
              <a:rPr spc="35" dirty="0"/>
              <a:t>Outreach</a:t>
            </a:r>
            <a:r>
              <a:rPr spc="-245" dirty="0"/>
              <a:t> </a:t>
            </a:r>
            <a:r>
              <a:rPr spc="-70" dirty="0"/>
              <a:t>Network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ts val="2850"/>
              </a:lnSpc>
            </a:pPr>
            <a:r>
              <a:rPr spc="-60" dirty="0"/>
              <a:t>“The </a:t>
            </a:r>
            <a:r>
              <a:rPr spc="-55" dirty="0"/>
              <a:t>Global </a:t>
            </a:r>
            <a:r>
              <a:rPr spc="-20" dirty="0"/>
              <a:t>Outreach </a:t>
            </a:r>
            <a:r>
              <a:rPr spc="-105" dirty="0"/>
              <a:t>Network </a:t>
            </a:r>
            <a:r>
              <a:rPr spc="25" dirty="0"/>
              <a:t>is </a:t>
            </a:r>
            <a:r>
              <a:rPr spc="-25" dirty="0"/>
              <a:t>a student-led </a:t>
            </a:r>
            <a:r>
              <a:rPr spc="10" dirty="0"/>
              <a:t>social  </a:t>
            </a:r>
            <a:r>
              <a:rPr spc="-35" dirty="0"/>
              <a:t>media </a:t>
            </a:r>
            <a:r>
              <a:rPr spc="-45" dirty="0"/>
              <a:t>platform </a:t>
            </a:r>
            <a:r>
              <a:rPr spc="-60" dirty="0"/>
              <a:t>working </a:t>
            </a:r>
            <a:r>
              <a:rPr spc="-50" dirty="0"/>
              <a:t>to </a:t>
            </a:r>
            <a:r>
              <a:rPr spc="-35" dirty="0"/>
              <a:t>promote </a:t>
            </a:r>
            <a:r>
              <a:rPr spc="-20" dirty="0"/>
              <a:t>cultural  </a:t>
            </a:r>
            <a:r>
              <a:rPr spc="-10" dirty="0"/>
              <a:t>awareness, </a:t>
            </a:r>
            <a:r>
              <a:rPr spc="-15" dirty="0"/>
              <a:t>appreciation </a:t>
            </a:r>
            <a:r>
              <a:rPr spc="-50" dirty="0"/>
              <a:t>of </a:t>
            </a:r>
            <a:r>
              <a:rPr spc="-40" dirty="0"/>
              <a:t>diversity, </a:t>
            </a:r>
            <a:r>
              <a:rPr spc="-55" dirty="0"/>
              <a:t>and </a:t>
            </a:r>
            <a:r>
              <a:rPr spc="-15" dirty="0"/>
              <a:t>global  </a:t>
            </a:r>
            <a:r>
              <a:rPr dirty="0"/>
              <a:t>citizenship, </a:t>
            </a:r>
            <a:r>
              <a:rPr spc="-10" dirty="0"/>
              <a:t>especially </a:t>
            </a:r>
            <a:r>
              <a:rPr spc="-80" dirty="0"/>
              <a:t>by </a:t>
            </a:r>
            <a:r>
              <a:rPr spc="5" dirty="0"/>
              <a:t>means </a:t>
            </a:r>
            <a:r>
              <a:rPr spc="-50" dirty="0"/>
              <a:t>of </a:t>
            </a:r>
            <a:r>
              <a:rPr spc="10" dirty="0"/>
              <a:t>increased </a:t>
            </a:r>
            <a:r>
              <a:rPr dirty="0"/>
              <a:t>foreign  language</a:t>
            </a:r>
            <a:r>
              <a:rPr spc="-114" dirty="0"/>
              <a:t> </a:t>
            </a:r>
            <a:r>
              <a:rPr spc="-35" dirty="0"/>
              <a:t>education”</a:t>
            </a:r>
          </a:p>
        </p:txBody>
      </p:sp>
      <p:sp>
        <p:nvSpPr>
          <p:cNvPr id="13" name="object 13" descr="Page 5"/>
          <p:cNvSpPr/>
          <p:nvPr/>
        </p:nvSpPr>
        <p:spPr>
          <a:xfrm>
            <a:off x="4254787" y="4561437"/>
            <a:ext cx="634425" cy="5820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100" dirty="0"/>
              <a:t>5</a:t>
            </a:fld>
            <a:endParaRPr spc="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03177" y="664043"/>
            <a:ext cx="73787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30" dirty="0">
                <a:solidFill>
                  <a:srgbClr val="8A9BA6"/>
                </a:solidFill>
                <a:latin typeface="Book Antiqua"/>
                <a:cs typeface="Book Antiqua"/>
              </a:rPr>
              <a:t>FLE</a:t>
            </a:r>
            <a:endParaRPr sz="32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1900" y="1579523"/>
            <a:ext cx="7379334" cy="144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marR="5080" indent="-533400">
              <a:lnSpc>
                <a:spcPts val="2850"/>
              </a:lnSpc>
              <a:buClr>
                <a:srgbClr val="B0C6D3"/>
              </a:buClr>
              <a:buFont typeface="MS UI Gothic"/>
              <a:buChar char="➢"/>
              <a:tabLst>
                <a:tab pos="545465" algn="l"/>
                <a:tab pos="546100" algn="l"/>
              </a:tabLst>
            </a:pPr>
            <a:r>
              <a:rPr sz="2400" spc="15" dirty="0">
                <a:solidFill>
                  <a:srgbClr val="434343"/>
                </a:solidFill>
                <a:latin typeface="Palatino Linotype"/>
                <a:cs typeface="Palatino Linotype"/>
              </a:rPr>
              <a:t>In </a:t>
            </a:r>
            <a:r>
              <a:rPr sz="2400" spc="-25" dirty="0">
                <a:solidFill>
                  <a:srgbClr val="434343"/>
                </a:solidFill>
                <a:latin typeface="Palatino Linotype"/>
                <a:cs typeface="Palatino Linotype"/>
              </a:rPr>
              <a:t>order </a:t>
            </a:r>
            <a:r>
              <a:rPr sz="2400" spc="-50" dirty="0">
                <a:solidFill>
                  <a:srgbClr val="434343"/>
                </a:solidFill>
                <a:latin typeface="Palatino Linotype"/>
                <a:cs typeface="Palatino Linotype"/>
              </a:rPr>
              <a:t>to </a:t>
            </a:r>
            <a:r>
              <a:rPr sz="2400" spc="-10" dirty="0">
                <a:solidFill>
                  <a:srgbClr val="434343"/>
                </a:solidFill>
                <a:latin typeface="Palatino Linotype"/>
                <a:cs typeface="Palatino Linotype"/>
              </a:rPr>
              <a:t>institute </a:t>
            </a:r>
            <a:r>
              <a:rPr sz="2400" spc="-55" dirty="0">
                <a:solidFill>
                  <a:srgbClr val="434343"/>
                </a:solidFill>
                <a:latin typeface="Palatino Linotype"/>
                <a:cs typeface="Palatino Linotype"/>
              </a:rPr>
              <a:t>FLE </a:t>
            </a:r>
            <a:r>
              <a:rPr sz="2400" spc="10" dirty="0">
                <a:solidFill>
                  <a:srgbClr val="434343"/>
                </a:solidFill>
                <a:latin typeface="Palatino Linotype"/>
                <a:cs typeface="Palatino Linotype"/>
              </a:rPr>
              <a:t>earlier in </a:t>
            </a:r>
            <a:r>
              <a:rPr sz="2400" dirty="0">
                <a:solidFill>
                  <a:srgbClr val="434343"/>
                </a:solidFill>
                <a:latin typeface="Palatino Linotype"/>
                <a:cs typeface="Palatino Linotype"/>
              </a:rPr>
              <a:t>the </a:t>
            </a:r>
            <a:r>
              <a:rPr sz="2400" spc="-10" dirty="0">
                <a:solidFill>
                  <a:srgbClr val="434343"/>
                </a:solidFill>
                <a:latin typeface="Palatino Linotype"/>
                <a:cs typeface="Palatino Linotype"/>
              </a:rPr>
              <a:t>public</a:t>
            </a:r>
            <a:r>
              <a:rPr sz="2400" spc="-175" dirty="0">
                <a:solidFill>
                  <a:srgbClr val="434343"/>
                </a:solidFill>
                <a:latin typeface="Palatino Linotype"/>
                <a:cs typeface="Palatino Linotype"/>
              </a:rPr>
              <a:t> </a:t>
            </a:r>
            <a:r>
              <a:rPr sz="2400" spc="5" dirty="0">
                <a:solidFill>
                  <a:srgbClr val="434343"/>
                </a:solidFill>
                <a:latin typeface="Palatino Linotype"/>
                <a:cs typeface="Palatino Linotype"/>
              </a:rPr>
              <a:t>school  </a:t>
            </a:r>
            <a:r>
              <a:rPr sz="2400" spc="-25" dirty="0">
                <a:solidFill>
                  <a:srgbClr val="434343"/>
                </a:solidFill>
                <a:latin typeface="Palatino Linotype"/>
                <a:cs typeface="Palatino Linotype"/>
              </a:rPr>
              <a:t>system </a:t>
            </a:r>
            <a:r>
              <a:rPr sz="2400" spc="10" dirty="0">
                <a:solidFill>
                  <a:srgbClr val="434343"/>
                </a:solidFill>
                <a:latin typeface="Palatino Linotype"/>
                <a:cs typeface="Palatino Linotype"/>
              </a:rPr>
              <a:t>(4</a:t>
            </a:r>
            <a:r>
              <a:rPr sz="2400" spc="15" baseline="31250" dirty="0">
                <a:solidFill>
                  <a:srgbClr val="434343"/>
                </a:solidFill>
                <a:latin typeface="Palatino Linotype"/>
                <a:cs typeface="Palatino Linotype"/>
              </a:rPr>
              <a:t>th </a:t>
            </a:r>
            <a:r>
              <a:rPr sz="2400" spc="-15" dirty="0">
                <a:solidFill>
                  <a:srgbClr val="434343"/>
                </a:solidFill>
                <a:latin typeface="Palatino Linotype"/>
                <a:cs typeface="Palatino Linotype"/>
              </a:rPr>
              <a:t>grade) </a:t>
            </a:r>
            <a:r>
              <a:rPr sz="2400" spc="-55" dirty="0">
                <a:solidFill>
                  <a:srgbClr val="434343"/>
                </a:solidFill>
                <a:latin typeface="Palatino Linotype"/>
                <a:cs typeface="Palatino Linotype"/>
              </a:rPr>
              <a:t>and </a:t>
            </a:r>
            <a:r>
              <a:rPr sz="2400" spc="-5" dirty="0">
                <a:solidFill>
                  <a:srgbClr val="434343"/>
                </a:solidFill>
                <a:latin typeface="Palatino Linotype"/>
                <a:cs typeface="Palatino Linotype"/>
              </a:rPr>
              <a:t>focus </a:t>
            </a:r>
            <a:r>
              <a:rPr sz="2400" spc="-10" dirty="0">
                <a:solidFill>
                  <a:srgbClr val="434343"/>
                </a:solidFill>
                <a:latin typeface="Palatino Linotype"/>
                <a:cs typeface="Palatino Linotype"/>
              </a:rPr>
              <a:t>specifically </a:t>
            </a:r>
            <a:r>
              <a:rPr sz="2400" spc="-15" dirty="0">
                <a:solidFill>
                  <a:srgbClr val="434343"/>
                </a:solidFill>
                <a:latin typeface="Palatino Linotype"/>
                <a:cs typeface="Palatino Linotype"/>
              </a:rPr>
              <a:t>on </a:t>
            </a:r>
            <a:r>
              <a:rPr sz="2400" dirty="0">
                <a:solidFill>
                  <a:srgbClr val="434343"/>
                </a:solidFill>
                <a:latin typeface="Palatino Linotype"/>
                <a:cs typeface="Palatino Linotype"/>
              </a:rPr>
              <a:t>the  </a:t>
            </a:r>
            <a:r>
              <a:rPr sz="2400" spc="10" dirty="0">
                <a:solidFill>
                  <a:srgbClr val="434343"/>
                </a:solidFill>
                <a:latin typeface="Palatino Linotype"/>
                <a:cs typeface="Palatino Linotype"/>
              </a:rPr>
              <a:t>critical </a:t>
            </a:r>
            <a:r>
              <a:rPr sz="2400" spc="5" dirty="0">
                <a:solidFill>
                  <a:srgbClr val="434343"/>
                </a:solidFill>
                <a:latin typeface="Palatino Linotype"/>
                <a:cs typeface="Palatino Linotype"/>
              </a:rPr>
              <a:t>languages, </a:t>
            </a:r>
            <a:r>
              <a:rPr sz="2400" spc="-125" dirty="0">
                <a:solidFill>
                  <a:srgbClr val="434343"/>
                </a:solidFill>
                <a:latin typeface="Palatino Linotype"/>
                <a:cs typeface="Palatino Linotype"/>
              </a:rPr>
              <a:t>we </a:t>
            </a:r>
            <a:r>
              <a:rPr sz="2400" spc="-15" dirty="0">
                <a:solidFill>
                  <a:srgbClr val="434343"/>
                </a:solidFill>
                <a:latin typeface="Palatino Linotype"/>
                <a:cs typeface="Palatino Linotype"/>
              </a:rPr>
              <a:t>first </a:t>
            </a:r>
            <a:r>
              <a:rPr sz="2400" spc="-5" dirty="0">
                <a:solidFill>
                  <a:srgbClr val="434343"/>
                </a:solidFill>
                <a:latin typeface="Palatino Linotype"/>
                <a:cs typeface="Palatino Linotype"/>
              </a:rPr>
              <a:t>need </a:t>
            </a:r>
            <a:r>
              <a:rPr sz="2400" spc="-50" dirty="0">
                <a:solidFill>
                  <a:srgbClr val="434343"/>
                </a:solidFill>
                <a:latin typeface="Palatino Linotype"/>
                <a:cs typeface="Palatino Linotype"/>
              </a:rPr>
              <a:t>to </a:t>
            </a:r>
            <a:r>
              <a:rPr sz="2400" spc="5" dirty="0">
                <a:solidFill>
                  <a:srgbClr val="434343"/>
                </a:solidFill>
                <a:latin typeface="Palatino Linotype"/>
                <a:cs typeface="Palatino Linotype"/>
              </a:rPr>
              <a:t>establish </a:t>
            </a:r>
            <a:r>
              <a:rPr sz="2400" spc="-25" dirty="0">
                <a:solidFill>
                  <a:srgbClr val="434343"/>
                </a:solidFill>
                <a:latin typeface="Palatino Linotype"/>
                <a:cs typeface="Palatino Linotype"/>
              </a:rPr>
              <a:t>a  </a:t>
            </a:r>
            <a:r>
              <a:rPr sz="2400" spc="25" dirty="0">
                <a:solidFill>
                  <a:srgbClr val="434343"/>
                </a:solidFill>
                <a:latin typeface="Palatino Linotype"/>
                <a:cs typeface="Palatino Linotype"/>
              </a:rPr>
              <a:t>baseline:</a:t>
            </a:r>
            <a:endParaRPr sz="2400" dirty="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01500" y="3509364"/>
            <a:ext cx="6868159" cy="789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0" marR="5080" indent="-381000">
              <a:lnSpc>
                <a:spcPct val="100499"/>
              </a:lnSpc>
              <a:buClr>
                <a:srgbClr val="B0C6D3"/>
              </a:buClr>
              <a:buFont typeface="MS UI Gothic"/>
              <a:buChar char="·"/>
              <a:tabLst>
                <a:tab pos="466090" algn="l"/>
                <a:tab pos="466725" algn="l"/>
              </a:tabLst>
            </a:pPr>
            <a:r>
              <a:rPr sz="2400" spc="-10" dirty="0">
                <a:solidFill>
                  <a:srgbClr val="434343"/>
                </a:solidFill>
                <a:latin typeface="Palatino Linotype"/>
                <a:cs typeface="Palatino Linotype"/>
              </a:rPr>
              <a:t>High-school </a:t>
            </a:r>
            <a:r>
              <a:rPr sz="2400" spc="-30" dirty="0">
                <a:solidFill>
                  <a:srgbClr val="434343"/>
                </a:solidFill>
                <a:latin typeface="Palatino Linotype"/>
                <a:cs typeface="Palatino Linotype"/>
              </a:rPr>
              <a:t>graduation </a:t>
            </a:r>
            <a:r>
              <a:rPr sz="2400" dirty="0">
                <a:solidFill>
                  <a:srgbClr val="434343"/>
                </a:solidFill>
                <a:latin typeface="Palatino Linotype"/>
                <a:cs typeface="Palatino Linotype"/>
              </a:rPr>
              <a:t>requirement,</a:t>
            </a:r>
            <a:r>
              <a:rPr sz="2400" spc="-90" dirty="0">
                <a:solidFill>
                  <a:srgbClr val="434343"/>
                </a:solidFill>
                <a:latin typeface="Palatino Linotype"/>
                <a:cs typeface="Palatino Linotype"/>
              </a:rPr>
              <a:t> </a:t>
            </a:r>
            <a:r>
              <a:rPr sz="2400" spc="-30" dirty="0">
                <a:solidFill>
                  <a:srgbClr val="434343"/>
                </a:solidFill>
                <a:latin typeface="Palatino Linotype"/>
                <a:cs typeface="Palatino Linotype"/>
              </a:rPr>
              <a:t>minimum  </a:t>
            </a:r>
            <a:r>
              <a:rPr sz="2400" spc="-50" dirty="0">
                <a:solidFill>
                  <a:srgbClr val="434343"/>
                </a:solidFill>
                <a:latin typeface="Palatino Linotype"/>
                <a:cs typeface="Palatino Linotype"/>
              </a:rPr>
              <a:t>of </a:t>
            </a:r>
            <a:r>
              <a:rPr sz="2400" spc="-135" dirty="0">
                <a:solidFill>
                  <a:srgbClr val="434343"/>
                </a:solidFill>
                <a:latin typeface="Palatino Linotype"/>
                <a:cs typeface="Palatino Linotype"/>
              </a:rPr>
              <a:t>two </a:t>
            </a:r>
            <a:r>
              <a:rPr sz="2400" spc="-25" dirty="0">
                <a:solidFill>
                  <a:srgbClr val="434343"/>
                </a:solidFill>
                <a:latin typeface="Palatino Linotype"/>
                <a:cs typeface="Palatino Linotype"/>
              </a:rPr>
              <a:t>years’ </a:t>
            </a:r>
            <a:r>
              <a:rPr sz="2400" spc="-85" dirty="0">
                <a:solidFill>
                  <a:srgbClr val="434343"/>
                </a:solidFill>
                <a:latin typeface="Palatino Linotype"/>
                <a:cs typeface="Palatino Linotype"/>
              </a:rPr>
              <a:t>worth </a:t>
            </a:r>
            <a:r>
              <a:rPr sz="2400" spc="-50" dirty="0">
                <a:solidFill>
                  <a:srgbClr val="434343"/>
                </a:solidFill>
                <a:latin typeface="Palatino Linotype"/>
                <a:cs typeface="Palatino Linotype"/>
              </a:rPr>
              <a:t>of</a:t>
            </a:r>
            <a:r>
              <a:rPr sz="2400" spc="114" dirty="0">
                <a:solidFill>
                  <a:srgbClr val="434343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434343"/>
                </a:solidFill>
                <a:latin typeface="Palatino Linotype"/>
                <a:cs typeface="Palatino Linotype"/>
              </a:rPr>
              <a:t>credits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5" name="object 5" descr="Page 6"/>
          <p:cNvSpPr/>
          <p:nvPr/>
        </p:nvSpPr>
        <p:spPr>
          <a:xfrm>
            <a:off x="4254787" y="4561437"/>
            <a:ext cx="634425" cy="582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100" dirty="0"/>
              <a:t>6</a:t>
            </a:fld>
            <a:endParaRPr spc="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74583" y="664043"/>
            <a:ext cx="99568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" dirty="0"/>
              <a:t>Steps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4300" y="1642973"/>
            <a:ext cx="6309995" cy="2160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marR="5080" indent="-533400">
              <a:lnSpc>
                <a:spcPts val="2850"/>
              </a:lnSpc>
              <a:buClr>
                <a:srgbClr val="B0C6D3"/>
              </a:buClr>
              <a:buFont typeface="MS UI Gothic"/>
              <a:buChar char="➢"/>
              <a:tabLst>
                <a:tab pos="545465" algn="l"/>
                <a:tab pos="546100" algn="l"/>
              </a:tabLst>
            </a:pPr>
            <a:r>
              <a:rPr sz="2400" spc="-30" dirty="0">
                <a:solidFill>
                  <a:srgbClr val="434343"/>
                </a:solidFill>
                <a:latin typeface="Palatino Linotype"/>
                <a:cs typeface="Palatino Linotype"/>
              </a:rPr>
              <a:t>Contact </a:t>
            </a:r>
            <a:r>
              <a:rPr sz="2400" spc="-10" dirty="0">
                <a:solidFill>
                  <a:srgbClr val="434343"/>
                </a:solidFill>
                <a:latin typeface="Palatino Linotype"/>
                <a:cs typeface="Palatino Linotype"/>
              </a:rPr>
              <a:t>District Superintendents, </a:t>
            </a:r>
            <a:r>
              <a:rPr sz="2400" spc="-20" dirty="0">
                <a:solidFill>
                  <a:srgbClr val="434343"/>
                </a:solidFill>
                <a:latin typeface="Palatino Linotype"/>
                <a:cs typeface="Palatino Linotype"/>
              </a:rPr>
              <a:t>State  </a:t>
            </a:r>
            <a:r>
              <a:rPr sz="2400" spc="-5" dirty="0">
                <a:solidFill>
                  <a:srgbClr val="434343"/>
                </a:solidFill>
                <a:latin typeface="Palatino Linotype"/>
                <a:cs typeface="Palatino Linotype"/>
              </a:rPr>
              <a:t>Legislators, </a:t>
            </a:r>
            <a:r>
              <a:rPr sz="2400" spc="-55" dirty="0">
                <a:solidFill>
                  <a:srgbClr val="434343"/>
                </a:solidFill>
                <a:latin typeface="Palatino Linotype"/>
                <a:cs typeface="Palatino Linotype"/>
              </a:rPr>
              <a:t>and </a:t>
            </a:r>
            <a:r>
              <a:rPr sz="2400" spc="-30" dirty="0">
                <a:solidFill>
                  <a:srgbClr val="434343"/>
                </a:solidFill>
                <a:latin typeface="Palatino Linotype"/>
                <a:cs typeface="Palatino Linotype"/>
              </a:rPr>
              <a:t>most </a:t>
            </a:r>
            <a:r>
              <a:rPr sz="2400" spc="-40" dirty="0">
                <a:solidFill>
                  <a:srgbClr val="434343"/>
                </a:solidFill>
                <a:latin typeface="Palatino Linotype"/>
                <a:cs typeface="Palatino Linotype"/>
              </a:rPr>
              <a:t>importantly,</a:t>
            </a:r>
            <a:r>
              <a:rPr sz="2400" spc="-45" dirty="0">
                <a:solidFill>
                  <a:srgbClr val="434343"/>
                </a:solidFill>
                <a:latin typeface="Palatino Linotype"/>
                <a:cs typeface="Palatino Linotype"/>
              </a:rPr>
              <a:t> </a:t>
            </a:r>
            <a:r>
              <a:rPr sz="2450" i="1" spc="50" dirty="0">
                <a:solidFill>
                  <a:srgbClr val="434343"/>
                </a:solidFill>
                <a:latin typeface="Calibri"/>
                <a:cs typeface="Calibri"/>
              </a:rPr>
              <a:t>students</a:t>
            </a:r>
            <a:endParaRPr sz="2450">
              <a:latin typeface="Calibri"/>
              <a:cs typeface="Calibri"/>
            </a:endParaRPr>
          </a:p>
          <a:p>
            <a:pPr marL="1003300" lvl="1" indent="-381000">
              <a:lnSpc>
                <a:spcPts val="2745"/>
              </a:lnSpc>
              <a:buClr>
                <a:srgbClr val="B0C6D3"/>
              </a:buClr>
              <a:buFont typeface="MS UI Gothic"/>
              <a:buChar char="·"/>
              <a:tabLst>
                <a:tab pos="1002665" algn="l"/>
                <a:tab pos="1003300" algn="l"/>
              </a:tabLst>
            </a:pPr>
            <a:r>
              <a:rPr sz="2400" spc="-80" dirty="0">
                <a:solidFill>
                  <a:srgbClr val="434343"/>
                </a:solidFill>
                <a:latin typeface="Palatino Linotype"/>
                <a:cs typeface="Palatino Linotype"/>
              </a:rPr>
              <a:t>Growing </a:t>
            </a:r>
            <a:r>
              <a:rPr sz="2400" dirty="0">
                <a:solidFill>
                  <a:srgbClr val="434343"/>
                </a:solidFill>
                <a:latin typeface="Palatino Linotype"/>
                <a:cs typeface="Palatino Linotype"/>
              </a:rPr>
              <a:t>the</a:t>
            </a:r>
            <a:r>
              <a:rPr sz="2400" spc="-40" dirty="0">
                <a:solidFill>
                  <a:srgbClr val="434343"/>
                </a:solidFill>
                <a:latin typeface="Palatino Linotype"/>
                <a:cs typeface="Palatino Linotype"/>
              </a:rPr>
              <a:t> </a:t>
            </a:r>
            <a:r>
              <a:rPr sz="2400" spc="-85" dirty="0">
                <a:solidFill>
                  <a:srgbClr val="434343"/>
                </a:solidFill>
                <a:latin typeface="Palatino Linotype"/>
                <a:cs typeface="Palatino Linotype"/>
              </a:rPr>
              <a:t>Network:</a:t>
            </a:r>
            <a:endParaRPr sz="2400">
              <a:latin typeface="Palatino Linotype"/>
              <a:cs typeface="Palatino Linotype"/>
            </a:endParaRPr>
          </a:p>
          <a:p>
            <a:pPr marL="1917700" lvl="2" indent="-333375">
              <a:lnSpc>
                <a:spcPts val="2850"/>
              </a:lnSpc>
              <a:buClr>
                <a:srgbClr val="B0C6D3"/>
              </a:buClr>
              <a:buChar char="-"/>
              <a:tabLst>
                <a:tab pos="1917064" algn="l"/>
                <a:tab pos="1917700" algn="l"/>
              </a:tabLst>
            </a:pPr>
            <a:r>
              <a:rPr sz="2400" spc="10" dirty="0">
                <a:solidFill>
                  <a:srgbClr val="434343"/>
                </a:solidFill>
                <a:latin typeface="Palatino Linotype"/>
                <a:cs typeface="Palatino Linotype"/>
              </a:rPr>
              <a:t>greater</a:t>
            </a:r>
            <a:r>
              <a:rPr sz="2400" spc="-95" dirty="0">
                <a:solidFill>
                  <a:srgbClr val="434343"/>
                </a:solidFill>
                <a:latin typeface="Palatino Linotype"/>
                <a:cs typeface="Palatino Linotype"/>
              </a:rPr>
              <a:t> </a:t>
            </a:r>
            <a:r>
              <a:rPr sz="2400" spc="-45" dirty="0">
                <a:solidFill>
                  <a:srgbClr val="434343"/>
                </a:solidFill>
                <a:latin typeface="Palatino Linotype"/>
                <a:cs typeface="Palatino Linotype"/>
              </a:rPr>
              <a:t>support</a:t>
            </a:r>
            <a:endParaRPr sz="2400">
              <a:latin typeface="Palatino Linotype"/>
              <a:cs typeface="Palatino Linotype"/>
            </a:endParaRPr>
          </a:p>
          <a:p>
            <a:pPr marL="1917700" lvl="2" indent="-333375">
              <a:lnSpc>
                <a:spcPts val="2850"/>
              </a:lnSpc>
              <a:buClr>
                <a:srgbClr val="B0C6D3"/>
              </a:buClr>
              <a:buChar char="-"/>
              <a:tabLst>
                <a:tab pos="1917064" algn="l"/>
                <a:tab pos="1917700" algn="l"/>
              </a:tabLst>
            </a:pPr>
            <a:r>
              <a:rPr sz="2400" spc="-30" dirty="0">
                <a:solidFill>
                  <a:srgbClr val="434343"/>
                </a:solidFill>
                <a:latin typeface="Palatino Linotype"/>
                <a:cs typeface="Palatino Linotype"/>
              </a:rPr>
              <a:t>student-driven</a:t>
            </a:r>
            <a:r>
              <a:rPr sz="2400" spc="-100" dirty="0">
                <a:solidFill>
                  <a:srgbClr val="434343"/>
                </a:solidFill>
                <a:latin typeface="Palatino Linotype"/>
                <a:cs typeface="Palatino Linotype"/>
              </a:rPr>
              <a:t> </a:t>
            </a:r>
            <a:r>
              <a:rPr sz="2400" spc="-20" dirty="0">
                <a:solidFill>
                  <a:srgbClr val="434343"/>
                </a:solidFill>
                <a:latin typeface="Palatino Linotype"/>
                <a:cs typeface="Palatino Linotype"/>
              </a:rPr>
              <a:t>initiative</a:t>
            </a:r>
            <a:endParaRPr sz="2400">
              <a:latin typeface="Palatino Linotype"/>
              <a:cs typeface="Palatino Linotype"/>
            </a:endParaRPr>
          </a:p>
          <a:p>
            <a:pPr marL="1917700" lvl="2" indent="-333375">
              <a:lnSpc>
                <a:spcPts val="2865"/>
              </a:lnSpc>
              <a:buClr>
                <a:srgbClr val="B0C6D3"/>
              </a:buClr>
              <a:buChar char="-"/>
              <a:tabLst>
                <a:tab pos="1917064" algn="l"/>
                <a:tab pos="1917700" algn="l"/>
              </a:tabLst>
            </a:pPr>
            <a:r>
              <a:rPr sz="2400" dirty="0">
                <a:solidFill>
                  <a:srgbClr val="434343"/>
                </a:solidFill>
                <a:latin typeface="Palatino Linotype"/>
                <a:cs typeface="Palatino Linotype"/>
              </a:rPr>
              <a:t>legal</a:t>
            </a:r>
            <a:r>
              <a:rPr sz="2400" spc="-105" dirty="0">
                <a:solidFill>
                  <a:srgbClr val="434343"/>
                </a:solidFill>
                <a:latin typeface="Palatino Linotype"/>
                <a:cs typeface="Palatino Linotype"/>
              </a:rPr>
              <a:t> </a:t>
            </a:r>
            <a:r>
              <a:rPr sz="2400" spc="25" dirty="0">
                <a:solidFill>
                  <a:srgbClr val="434343"/>
                </a:solidFill>
                <a:latin typeface="Palatino Linotype"/>
                <a:cs typeface="Palatino Linotype"/>
              </a:rPr>
              <a:t>change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4" name="object 4" descr="Page 7"/>
          <p:cNvSpPr/>
          <p:nvPr/>
        </p:nvSpPr>
        <p:spPr>
          <a:xfrm>
            <a:off x="4254787" y="4561437"/>
            <a:ext cx="634425" cy="582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100" dirty="0"/>
              <a:t>7</a:t>
            </a:fld>
            <a:endParaRPr spc="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87530" y="664043"/>
            <a:ext cx="236982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200" dirty="0">
                <a:latin typeface="Calibri"/>
                <a:cs typeface="Calibri"/>
              </a:rPr>
              <a:t>Future</a:t>
            </a:r>
            <a:r>
              <a:rPr b="1" spc="-110" dirty="0">
                <a:latin typeface="Calibri"/>
                <a:cs typeface="Calibri"/>
              </a:rPr>
              <a:t> </a:t>
            </a:r>
            <a:r>
              <a:rPr b="1" spc="110" dirty="0">
                <a:latin typeface="Calibri"/>
                <a:cs typeface="Calibri"/>
              </a:rPr>
              <a:t>Steps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4300" y="1627733"/>
            <a:ext cx="7195820" cy="2534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ts val="2865"/>
              </a:lnSpc>
              <a:buClr>
                <a:srgbClr val="B0C6D3"/>
              </a:buClr>
              <a:buFont typeface="MS UI Gothic"/>
              <a:buChar char="➢"/>
              <a:tabLst>
                <a:tab pos="545465" algn="l"/>
                <a:tab pos="546100" algn="l"/>
              </a:tabLst>
            </a:pPr>
            <a:r>
              <a:rPr sz="2400" dirty="0">
                <a:solidFill>
                  <a:srgbClr val="434343"/>
                </a:solidFill>
                <a:latin typeface="Palatino Linotype"/>
                <a:cs typeface="Palatino Linotype"/>
              </a:rPr>
              <a:t>Reaching </a:t>
            </a:r>
            <a:r>
              <a:rPr sz="2400" spc="-50" dirty="0">
                <a:solidFill>
                  <a:srgbClr val="434343"/>
                </a:solidFill>
                <a:latin typeface="Palatino Linotype"/>
                <a:cs typeface="Palatino Linotype"/>
              </a:rPr>
              <a:t>out to</a:t>
            </a:r>
            <a:r>
              <a:rPr sz="2400" spc="-70" dirty="0">
                <a:solidFill>
                  <a:srgbClr val="434343"/>
                </a:solidFill>
                <a:latin typeface="Palatino Linotype"/>
                <a:cs typeface="Palatino Linotype"/>
              </a:rPr>
              <a:t> </a:t>
            </a:r>
            <a:r>
              <a:rPr sz="2400" spc="5" dirty="0">
                <a:solidFill>
                  <a:srgbClr val="434343"/>
                </a:solidFill>
                <a:latin typeface="Palatino Linotype"/>
                <a:cs typeface="Palatino Linotype"/>
              </a:rPr>
              <a:t>contacts</a:t>
            </a:r>
            <a:endParaRPr sz="2400">
              <a:latin typeface="Palatino Linotype"/>
              <a:cs typeface="Palatino Linotype"/>
            </a:endParaRPr>
          </a:p>
          <a:p>
            <a:pPr marL="1003300" lvl="1" indent="-381000">
              <a:lnSpc>
                <a:spcPts val="2865"/>
              </a:lnSpc>
              <a:buClr>
                <a:srgbClr val="B0C6D3"/>
              </a:buClr>
              <a:buFont typeface="MS UI Gothic"/>
              <a:buChar char="·"/>
              <a:tabLst>
                <a:tab pos="1002665" algn="l"/>
                <a:tab pos="1003300" algn="l"/>
              </a:tabLst>
            </a:pPr>
            <a:r>
              <a:rPr sz="2400" spc="-80" dirty="0">
                <a:solidFill>
                  <a:srgbClr val="434343"/>
                </a:solidFill>
                <a:latin typeface="Palatino Linotype"/>
                <a:cs typeface="Palatino Linotype"/>
              </a:rPr>
              <a:t>by </a:t>
            </a:r>
            <a:r>
              <a:rPr sz="2400" spc="-5" dirty="0">
                <a:solidFill>
                  <a:srgbClr val="434343"/>
                </a:solidFill>
                <a:latin typeface="Palatino Linotype"/>
                <a:cs typeface="Palatino Linotype"/>
              </a:rPr>
              <a:t>email, </a:t>
            </a:r>
            <a:r>
              <a:rPr sz="2400" spc="-15" dirty="0">
                <a:solidFill>
                  <a:srgbClr val="434343"/>
                </a:solidFill>
                <a:latin typeface="Palatino Linotype"/>
                <a:cs typeface="Palatino Linotype"/>
              </a:rPr>
              <a:t>phone </a:t>
            </a:r>
            <a:r>
              <a:rPr sz="2400" spc="10" dirty="0">
                <a:solidFill>
                  <a:srgbClr val="434343"/>
                </a:solidFill>
                <a:latin typeface="Palatino Linotype"/>
                <a:cs typeface="Palatino Linotype"/>
              </a:rPr>
              <a:t>call, </a:t>
            </a:r>
            <a:r>
              <a:rPr sz="2400" spc="-5" dirty="0">
                <a:solidFill>
                  <a:srgbClr val="434343"/>
                </a:solidFill>
                <a:latin typeface="Palatino Linotype"/>
                <a:cs typeface="Palatino Linotype"/>
              </a:rPr>
              <a:t>interpersonal</a:t>
            </a:r>
            <a:r>
              <a:rPr sz="2400" spc="-40" dirty="0">
                <a:solidFill>
                  <a:srgbClr val="434343"/>
                </a:solidFill>
                <a:latin typeface="Palatino Linotype"/>
                <a:cs typeface="Palatino Linotype"/>
              </a:rPr>
              <a:t> </a:t>
            </a:r>
            <a:r>
              <a:rPr sz="2400" spc="15" dirty="0">
                <a:solidFill>
                  <a:srgbClr val="434343"/>
                </a:solidFill>
                <a:latin typeface="Palatino Linotype"/>
                <a:cs typeface="Palatino Linotype"/>
              </a:rPr>
              <a:t>connection</a:t>
            </a:r>
            <a:endParaRPr sz="2400">
              <a:latin typeface="Palatino Linotype"/>
              <a:cs typeface="Palatino Linotype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B0C6D3"/>
              </a:buClr>
              <a:buFont typeface="MS UI Gothic"/>
              <a:buChar char="·"/>
            </a:pPr>
            <a:endParaRPr sz="3450">
              <a:latin typeface="Times New Roman"/>
              <a:cs typeface="Times New Roman"/>
            </a:endParaRPr>
          </a:p>
          <a:p>
            <a:pPr marL="546100" indent="-533400">
              <a:lnSpc>
                <a:spcPct val="100000"/>
              </a:lnSpc>
              <a:buClr>
                <a:srgbClr val="B0C6D3"/>
              </a:buClr>
              <a:buFont typeface="MS UI Gothic"/>
              <a:buChar char="➢"/>
              <a:tabLst>
                <a:tab pos="545465" algn="l"/>
                <a:tab pos="546100" algn="l"/>
              </a:tabLst>
            </a:pPr>
            <a:r>
              <a:rPr sz="2400" spc="-20" dirty="0">
                <a:solidFill>
                  <a:srgbClr val="434343"/>
                </a:solidFill>
                <a:latin typeface="Palatino Linotype"/>
                <a:cs typeface="Palatino Linotype"/>
              </a:rPr>
              <a:t>Continuing </a:t>
            </a:r>
            <a:r>
              <a:rPr sz="2400" spc="-50" dirty="0">
                <a:solidFill>
                  <a:srgbClr val="434343"/>
                </a:solidFill>
                <a:latin typeface="Palatino Linotype"/>
                <a:cs typeface="Palatino Linotype"/>
              </a:rPr>
              <a:t>to </a:t>
            </a:r>
            <a:r>
              <a:rPr sz="2400" spc="-80" dirty="0">
                <a:solidFill>
                  <a:srgbClr val="434343"/>
                </a:solidFill>
                <a:latin typeface="Palatino Linotype"/>
                <a:cs typeface="Palatino Linotype"/>
              </a:rPr>
              <a:t>grow </a:t>
            </a:r>
            <a:r>
              <a:rPr sz="2400" dirty="0">
                <a:solidFill>
                  <a:srgbClr val="434343"/>
                </a:solidFill>
                <a:latin typeface="Palatino Linotype"/>
                <a:cs typeface="Palatino Linotype"/>
              </a:rPr>
              <a:t>the</a:t>
            </a:r>
            <a:r>
              <a:rPr sz="2400" spc="-50" dirty="0">
                <a:solidFill>
                  <a:srgbClr val="434343"/>
                </a:solidFill>
                <a:latin typeface="Palatino Linotype"/>
                <a:cs typeface="Palatino Linotype"/>
              </a:rPr>
              <a:t> </a:t>
            </a:r>
            <a:r>
              <a:rPr sz="2400" spc="-45" dirty="0">
                <a:solidFill>
                  <a:srgbClr val="434343"/>
                </a:solidFill>
                <a:latin typeface="Palatino Linotype"/>
                <a:cs typeface="Palatino Linotype"/>
              </a:rPr>
              <a:t>platform</a:t>
            </a:r>
            <a:endParaRPr sz="24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B0C6D3"/>
              </a:buClr>
              <a:buFont typeface="MS UI Gothic"/>
              <a:buChar char="➢"/>
            </a:pPr>
            <a:endParaRPr sz="3450">
              <a:latin typeface="Times New Roman"/>
              <a:cs typeface="Times New Roman"/>
            </a:endParaRPr>
          </a:p>
          <a:p>
            <a:pPr marL="546100" indent="-533400">
              <a:lnSpc>
                <a:spcPct val="100000"/>
              </a:lnSpc>
              <a:buClr>
                <a:srgbClr val="B0C6D3"/>
              </a:buClr>
              <a:buFont typeface="MS UI Gothic"/>
              <a:buChar char="➢"/>
              <a:tabLst>
                <a:tab pos="545465" algn="l"/>
                <a:tab pos="546100" algn="l"/>
              </a:tabLst>
            </a:pPr>
            <a:r>
              <a:rPr sz="2400" spc="5" dirty="0">
                <a:solidFill>
                  <a:srgbClr val="434343"/>
                </a:solidFill>
                <a:latin typeface="Palatino Linotype"/>
                <a:cs typeface="Palatino Linotype"/>
              </a:rPr>
              <a:t>Presenting </a:t>
            </a:r>
            <a:r>
              <a:rPr sz="2400" spc="-40" dirty="0">
                <a:solidFill>
                  <a:srgbClr val="434343"/>
                </a:solidFill>
                <a:latin typeface="Palatino Linotype"/>
                <a:cs typeface="Palatino Linotype"/>
              </a:rPr>
              <a:t>at </a:t>
            </a:r>
            <a:r>
              <a:rPr sz="2400" spc="-170" dirty="0">
                <a:solidFill>
                  <a:srgbClr val="434343"/>
                </a:solidFill>
                <a:latin typeface="Palatino Linotype"/>
                <a:cs typeface="Palatino Linotype"/>
              </a:rPr>
              <a:t>MFLA</a:t>
            </a:r>
            <a:r>
              <a:rPr sz="2400" spc="-105" dirty="0">
                <a:solidFill>
                  <a:srgbClr val="434343"/>
                </a:solidFill>
                <a:latin typeface="Palatino Linotype"/>
                <a:cs typeface="Palatino Linotype"/>
              </a:rPr>
              <a:t> </a:t>
            </a:r>
            <a:r>
              <a:rPr sz="2400" spc="20" dirty="0">
                <a:solidFill>
                  <a:srgbClr val="434343"/>
                </a:solidFill>
                <a:latin typeface="Palatino Linotype"/>
                <a:cs typeface="Palatino Linotype"/>
              </a:rPr>
              <a:t>(FY20)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4" name="object 4" descr="Page 8"/>
          <p:cNvSpPr/>
          <p:nvPr/>
        </p:nvSpPr>
        <p:spPr>
          <a:xfrm>
            <a:off x="4254787" y="4561437"/>
            <a:ext cx="634425" cy="582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100" dirty="0"/>
              <a:t>8</a:t>
            </a:fld>
            <a:endParaRPr spc="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World Map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semi transparent background: light gray"/>
          <p:cNvSpPr/>
          <p:nvPr/>
        </p:nvSpPr>
        <p:spPr>
          <a:xfrm>
            <a:off x="24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74" y="5143475"/>
                </a:moveTo>
                <a:lnTo>
                  <a:pt x="0" y="5143475"/>
                </a:lnTo>
                <a:lnTo>
                  <a:pt x="0" y="0"/>
                </a:lnTo>
                <a:lnTo>
                  <a:pt x="9143974" y="0"/>
                </a:lnTo>
                <a:lnTo>
                  <a:pt x="9143974" y="5143475"/>
                </a:lnTo>
                <a:close/>
              </a:path>
            </a:pathLst>
          </a:custGeom>
          <a:solidFill>
            <a:srgbClr val="040D11">
              <a:alpha val="2114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semi transparent background: gray"/>
          <p:cNvSpPr/>
          <p:nvPr/>
        </p:nvSpPr>
        <p:spPr>
          <a:xfrm>
            <a:off x="515387" y="498312"/>
            <a:ext cx="8132325" cy="413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White corner lines"/>
          <p:cNvSpPr/>
          <p:nvPr/>
        </p:nvSpPr>
        <p:spPr>
          <a:xfrm>
            <a:off x="615399" y="607850"/>
            <a:ext cx="7729220" cy="3716654"/>
          </a:xfrm>
          <a:custGeom>
            <a:avLst/>
            <a:gdLst/>
            <a:ahLst/>
            <a:cxnLst/>
            <a:rect l="l" t="t" r="r" b="b"/>
            <a:pathLst>
              <a:path w="7729220" h="3716654">
                <a:moveTo>
                  <a:pt x="0" y="3716124"/>
                </a:moveTo>
                <a:lnTo>
                  <a:pt x="0" y="9524"/>
                </a:lnTo>
                <a:lnTo>
                  <a:pt x="0" y="4264"/>
                </a:lnTo>
                <a:lnTo>
                  <a:pt x="4264" y="0"/>
                </a:lnTo>
                <a:lnTo>
                  <a:pt x="9524" y="0"/>
                </a:lnTo>
                <a:lnTo>
                  <a:pt x="7729099" y="0"/>
                </a:lnTo>
              </a:path>
            </a:pathLst>
          </a:custGeom>
          <a:ln w="9524">
            <a:solidFill>
              <a:srgbClr val="B0C6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 descr="White corner lines"/>
          <p:cNvSpPr/>
          <p:nvPr/>
        </p:nvSpPr>
        <p:spPr>
          <a:xfrm>
            <a:off x="634449" y="626900"/>
            <a:ext cx="7710170" cy="3697604"/>
          </a:xfrm>
          <a:custGeom>
            <a:avLst/>
            <a:gdLst/>
            <a:ahLst/>
            <a:cxnLst/>
            <a:rect l="l" t="t" r="r" b="b"/>
            <a:pathLst>
              <a:path w="7710170" h="3697604">
                <a:moveTo>
                  <a:pt x="0" y="3697074"/>
                </a:moveTo>
                <a:lnTo>
                  <a:pt x="0" y="0"/>
                </a:lnTo>
                <a:lnTo>
                  <a:pt x="7710049" y="0"/>
                </a:lnTo>
              </a:path>
            </a:pathLst>
          </a:custGeom>
          <a:ln w="9524">
            <a:solidFill>
              <a:srgbClr val="B0C6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 descr="White corner lines"/>
          <p:cNvSpPr/>
          <p:nvPr/>
        </p:nvSpPr>
        <p:spPr>
          <a:xfrm>
            <a:off x="799549" y="811975"/>
            <a:ext cx="7729220" cy="3716654"/>
          </a:xfrm>
          <a:custGeom>
            <a:avLst/>
            <a:gdLst/>
            <a:ahLst/>
            <a:cxnLst/>
            <a:rect l="l" t="t" r="r" b="b"/>
            <a:pathLst>
              <a:path w="7729220" h="3716654">
                <a:moveTo>
                  <a:pt x="7729099" y="0"/>
                </a:moveTo>
                <a:lnTo>
                  <a:pt x="7729099" y="3706599"/>
                </a:lnTo>
                <a:lnTo>
                  <a:pt x="7729099" y="3711860"/>
                </a:lnTo>
                <a:lnTo>
                  <a:pt x="7724834" y="3716124"/>
                </a:lnTo>
                <a:lnTo>
                  <a:pt x="7719574" y="3716124"/>
                </a:lnTo>
                <a:lnTo>
                  <a:pt x="0" y="3716124"/>
                </a:lnTo>
              </a:path>
            </a:pathLst>
          </a:custGeom>
          <a:ln w="9524">
            <a:solidFill>
              <a:srgbClr val="B0C6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 descr="White corner lines"/>
          <p:cNvSpPr/>
          <p:nvPr/>
        </p:nvSpPr>
        <p:spPr>
          <a:xfrm>
            <a:off x="799549" y="811975"/>
            <a:ext cx="7710170" cy="3697604"/>
          </a:xfrm>
          <a:custGeom>
            <a:avLst/>
            <a:gdLst/>
            <a:ahLst/>
            <a:cxnLst/>
            <a:rect l="l" t="t" r="r" b="b"/>
            <a:pathLst>
              <a:path w="7710170" h="3697604">
                <a:moveTo>
                  <a:pt x="7710049" y="0"/>
                </a:moveTo>
                <a:lnTo>
                  <a:pt x="7710049" y="3697074"/>
                </a:lnTo>
                <a:lnTo>
                  <a:pt x="0" y="3697074"/>
                </a:lnTo>
              </a:path>
            </a:pathLst>
          </a:custGeom>
          <a:ln w="9524">
            <a:solidFill>
              <a:srgbClr val="B0C6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 descr="visual effect"/>
          <p:cNvSpPr/>
          <p:nvPr/>
        </p:nvSpPr>
        <p:spPr>
          <a:xfrm>
            <a:off x="312474" y="3909833"/>
            <a:ext cx="921200" cy="921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 descr="visual effect"/>
          <p:cNvSpPr/>
          <p:nvPr/>
        </p:nvSpPr>
        <p:spPr>
          <a:xfrm>
            <a:off x="7910383" y="304924"/>
            <a:ext cx="921200" cy="921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539486" y="664043"/>
            <a:ext cx="2065655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0" dirty="0"/>
              <a:t>C</a:t>
            </a:r>
            <a:r>
              <a:rPr lang="en-US" spc="40" dirty="0"/>
              <a:t>h</a:t>
            </a:r>
            <a:r>
              <a:rPr spc="40" dirty="0"/>
              <a:t>allenges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65199" y="1629765"/>
            <a:ext cx="5973445" cy="2028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4665" indent="-481965">
              <a:lnSpc>
                <a:spcPct val="100000"/>
              </a:lnSpc>
              <a:buClr>
                <a:srgbClr val="B0C6D3"/>
              </a:buClr>
              <a:buFont typeface="MS UI Gothic"/>
              <a:buChar char="➢"/>
              <a:tabLst>
                <a:tab pos="494665" algn="l"/>
                <a:tab pos="495300" algn="l"/>
              </a:tabLst>
            </a:pPr>
            <a:r>
              <a:rPr sz="2000" spc="10" dirty="0">
                <a:solidFill>
                  <a:srgbClr val="434343"/>
                </a:solidFill>
                <a:latin typeface="Palatino Linotype"/>
                <a:cs typeface="Palatino Linotype"/>
              </a:rPr>
              <a:t>Disconnect </a:t>
            </a:r>
            <a:r>
              <a:rPr sz="2000" spc="-20" dirty="0">
                <a:solidFill>
                  <a:srgbClr val="434343"/>
                </a:solidFill>
                <a:latin typeface="Palatino Linotype"/>
                <a:cs typeface="Palatino Linotype"/>
              </a:rPr>
              <a:t>between </a:t>
            </a:r>
            <a:r>
              <a:rPr sz="2000" spc="-25" dirty="0">
                <a:solidFill>
                  <a:srgbClr val="434343"/>
                </a:solidFill>
                <a:latin typeface="Palatino Linotype"/>
                <a:cs typeface="Palatino Linotype"/>
              </a:rPr>
              <a:t>Department </a:t>
            </a:r>
            <a:r>
              <a:rPr sz="2000" spc="-45" dirty="0">
                <a:solidFill>
                  <a:srgbClr val="434343"/>
                </a:solidFill>
                <a:latin typeface="Palatino Linotype"/>
                <a:cs typeface="Palatino Linotype"/>
              </a:rPr>
              <a:t>and</a:t>
            </a:r>
            <a:r>
              <a:rPr sz="2000" spc="-75" dirty="0">
                <a:solidFill>
                  <a:srgbClr val="434343"/>
                </a:solidFill>
                <a:latin typeface="Palatino Linotype"/>
                <a:cs typeface="Palatino Linotype"/>
              </a:rPr>
              <a:t> </a:t>
            </a:r>
            <a:r>
              <a:rPr sz="2000" spc="-20" dirty="0">
                <a:solidFill>
                  <a:srgbClr val="434343"/>
                </a:solidFill>
                <a:latin typeface="Palatino Linotype"/>
                <a:cs typeface="Palatino Linotype"/>
              </a:rPr>
              <a:t>students</a:t>
            </a:r>
            <a:endParaRPr sz="2000" dirty="0">
              <a:latin typeface="Palatino Linotype"/>
              <a:cs typeface="Palatino Linotype"/>
            </a:endParaRPr>
          </a:p>
          <a:p>
            <a:pPr marL="951865" marR="5080" lvl="1" indent="-355600">
              <a:lnSpc>
                <a:spcPct val="100000"/>
              </a:lnSpc>
              <a:buClr>
                <a:srgbClr val="B0C6D3"/>
              </a:buClr>
              <a:buFont typeface="MS UI Gothic"/>
              <a:buChar char="·"/>
              <a:tabLst>
                <a:tab pos="951865" algn="l"/>
                <a:tab pos="952500" algn="l"/>
              </a:tabLst>
            </a:pPr>
            <a:r>
              <a:rPr sz="2000" spc="-15" dirty="0">
                <a:solidFill>
                  <a:srgbClr val="434343"/>
                </a:solidFill>
                <a:latin typeface="Palatino Linotype"/>
                <a:cs typeface="Palatino Linotype"/>
              </a:rPr>
              <a:t>Critical </a:t>
            </a:r>
            <a:r>
              <a:rPr sz="2000" spc="-10" dirty="0">
                <a:solidFill>
                  <a:srgbClr val="434343"/>
                </a:solidFill>
                <a:latin typeface="Palatino Linotype"/>
                <a:cs typeface="Palatino Linotype"/>
              </a:rPr>
              <a:t>feedback </a:t>
            </a:r>
            <a:r>
              <a:rPr sz="2000" spc="-35" dirty="0">
                <a:solidFill>
                  <a:srgbClr val="434343"/>
                </a:solidFill>
                <a:latin typeface="Palatino Linotype"/>
                <a:cs typeface="Palatino Linotype"/>
              </a:rPr>
              <a:t>from </a:t>
            </a:r>
            <a:r>
              <a:rPr sz="2000" spc="-20" dirty="0">
                <a:solidFill>
                  <a:srgbClr val="434343"/>
                </a:solidFill>
                <a:latin typeface="Palatino Linotype"/>
                <a:cs typeface="Palatino Linotype"/>
              </a:rPr>
              <a:t>students </a:t>
            </a:r>
            <a:r>
              <a:rPr sz="2000" spc="-30" dirty="0">
                <a:solidFill>
                  <a:srgbClr val="434343"/>
                </a:solidFill>
                <a:latin typeface="Palatino Linotype"/>
                <a:cs typeface="Palatino Linotype"/>
              </a:rPr>
              <a:t>for </a:t>
            </a:r>
            <a:r>
              <a:rPr sz="2000" spc="-10" dirty="0">
                <a:solidFill>
                  <a:srgbClr val="434343"/>
                </a:solidFill>
                <a:latin typeface="Palatino Linotype"/>
                <a:cs typeface="Palatino Linotype"/>
              </a:rPr>
              <a:t>Language  </a:t>
            </a:r>
            <a:r>
              <a:rPr sz="2000" spc="-45" dirty="0">
                <a:solidFill>
                  <a:srgbClr val="434343"/>
                </a:solidFill>
                <a:latin typeface="Palatino Linotype"/>
                <a:cs typeface="Palatino Linotype"/>
              </a:rPr>
              <a:t>Framework</a:t>
            </a:r>
            <a:endParaRPr sz="2000" dirty="0">
              <a:latin typeface="Palatino Linotype"/>
              <a:cs typeface="Palatino Linotype"/>
            </a:endParaRPr>
          </a:p>
          <a:p>
            <a:pPr marL="951865" lvl="1" indent="-355600">
              <a:lnSpc>
                <a:spcPct val="100000"/>
              </a:lnSpc>
              <a:buClr>
                <a:srgbClr val="B0C6D3"/>
              </a:buClr>
              <a:buFont typeface="MS UI Gothic"/>
              <a:buChar char="·"/>
              <a:tabLst>
                <a:tab pos="951865" algn="l"/>
                <a:tab pos="952500" algn="l"/>
              </a:tabLst>
            </a:pPr>
            <a:r>
              <a:rPr sz="2000" spc="-80" dirty="0">
                <a:solidFill>
                  <a:srgbClr val="434343"/>
                </a:solidFill>
                <a:latin typeface="Palatino Linotype"/>
                <a:cs typeface="Palatino Linotype"/>
              </a:rPr>
              <a:t>Slow </a:t>
            </a:r>
            <a:r>
              <a:rPr sz="2000" spc="-5" dirty="0">
                <a:solidFill>
                  <a:srgbClr val="434343"/>
                </a:solidFill>
                <a:latin typeface="Palatino Linotype"/>
                <a:cs typeface="Palatino Linotype"/>
              </a:rPr>
              <a:t>rate </a:t>
            </a:r>
            <a:r>
              <a:rPr sz="2000" spc="-40" dirty="0">
                <a:solidFill>
                  <a:srgbClr val="434343"/>
                </a:solidFill>
                <a:latin typeface="Palatino Linotype"/>
                <a:cs typeface="Palatino Linotype"/>
              </a:rPr>
              <a:t>of</a:t>
            </a:r>
            <a:r>
              <a:rPr sz="2000" spc="5" dirty="0">
                <a:solidFill>
                  <a:srgbClr val="434343"/>
                </a:solidFill>
                <a:latin typeface="Palatino Linotype"/>
                <a:cs typeface="Palatino Linotype"/>
              </a:rPr>
              <a:t> </a:t>
            </a:r>
            <a:r>
              <a:rPr sz="2000" spc="-25" dirty="0">
                <a:solidFill>
                  <a:srgbClr val="434343"/>
                </a:solidFill>
                <a:latin typeface="Palatino Linotype"/>
                <a:cs typeface="Palatino Linotype"/>
              </a:rPr>
              <a:t>approval/permission</a:t>
            </a:r>
            <a:endParaRPr lang="en-US" sz="2000" dirty="0">
              <a:latin typeface="Palatino Linotype"/>
              <a:cs typeface="Palatino Linotype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B0C6D3"/>
              </a:buClr>
              <a:buFont typeface="MS UI Gothic"/>
              <a:buChar char="·"/>
            </a:pPr>
            <a:endParaRPr lang="en-US" sz="3100" dirty="0">
              <a:latin typeface="Times New Roman"/>
              <a:cs typeface="Times New Roman"/>
            </a:endParaRPr>
          </a:p>
          <a:p>
            <a:pPr marL="494665" indent="-481965">
              <a:lnSpc>
                <a:spcPct val="100000"/>
              </a:lnSpc>
              <a:buClr>
                <a:srgbClr val="B0C6D3"/>
              </a:buClr>
              <a:buFont typeface="MS UI Gothic"/>
              <a:buChar char="➢"/>
              <a:tabLst>
                <a:tab pos="494665" algn="l"/>
                <a:tab pos="495300" algn="l"/>
              </a:tabLst>
            </a:pPr>
            <a:r>
              <a:rPr sz="2000" spc="-25" dirty="0">
                <a:solidFill>
                  <a:srgbClr val="434343"/>
                </a:solidFill>
                <a:latin typeface="Palatino Linotype"/>
                <a:cs typeface="Palatino Linotype"/>
              </a:rPr>
              <a:t>Students </a:t>
            </a:r>
            <a:r>
              <a:rPr sz="2000" spc="-80" dirty="0">
                <a:solidFill>
                  <a:srgbClr val="434343"/>
                </a:solidFill>
                <a:latin typeface="Palatino Linotype"/>
                <a:cs typeface="Palatino Linotype"/>
              </a:rPr>
              <a:t>want </a:t>
            </a:r>
            <a:r>
              <a:rPr sz="2000" spc="-40" dirty="0">
                <a:solidFill>
                  <a:srgbClr val="434343"/>
                </a:solidFill>
                <a:latin typeface="Palatino Linotype"/>
                <a:cs typeface="Palatino Linotype"/>
              </a:rPr>
              <a:t>to </a:t>
            </a:r>
            <a:r>
              <a:rPr sz="2000" spc="35" dirty="0">
                <a:solidFill>
                  <a:srgbClr val="434343"/>
                </a:solidFill>
                <a:latin typeface="Palatino Linotype"/>
                <a:cs typeface="Palatino Linotype"/>
              </a:rPr>
              <a:t>be </a:t>
            </a:r>
            <a:r>
              <a:rPr sz="2000" spc="-50" dirty="0">
                <a:solidFill>
                  <a:srgbClr val="434343"/>
                </a:solidFill>
                <a:latin typeface="Palatino Linotype"/>
                <a:cs typeface="Palatino Linotype"/>
              </a:rPr>
              <a:t>involved </a:t>
            </a:r>
            <a:r>
              <a:rPr sz="2000" spc="10" dirty="0">
                <a:solidFill>
                  <a:srgbClr val="434343"/>
                </a:solidFill>
                <a:latin typeface="Palatino Linotype"/>
                <a:cs typeface="Palatino Linotype"/>
              </a:rPr>
              <a:t>in </a:t>
            </a:r>
            <a:r>
              <a:rPr sz="2000" spc="-40" dirty="0">
                <a:solidFill>
                  <a:srgbClr val="434343"/>
                </a:solidFill>
                <a:latin typeface="Palatino Linotype"/>
                <a:cs typeface="Palatino Linotype"/>
              </a:rPr>
              <a:t>every</a:t>
            </a:r>
            <a:r>
              <a:rPr sz="2000" spc="-60" dirty="0">
                <a:solidFill>
                  <a:srgbClr val="434343"/>
                </a:solidFill>
                <a:latin typeface="Palatino Linotype"/>
                <a:cs typeface="Palatino Linotype"/>
              </a:rPr>
              <a:t> </a:t>
            </a:r>
            <a:r>
              <a:rPr sz="2000" spc="-5" dirty="0">
                <a:solidFill>
                  <a:srgbClr val="434343"/>
                </a:solidFill>
                <a:latin typeface="Palatino Linotype"/>
                <a:cs typeface="Palatino Linotype"/>
              </a:rPr>
              <a:t>step!</a:t>
            </a:r>
            <a:endParaRPr sz="2000" dirty="0">
              <a:latin typeface="Palatino Linotype"/>
              <a:cs typeface="Palatino Linotype"/>
            </a:endParaRPr>
          </a:p>
        </p:txBody>
      </p:sp>
      <p:sp>
        <p:nvSpPr>
          <p:cNvPr id="13" name="object 13" descr="Page 9"/>
          <p:cNvSpPr/>
          <p:nvPr/>
        </p:nvSpPr>
        <p:spPr>
          <a:xfrm>
            <a:off x="4254787" y="4561437"/>
            <a:ext cx="634425" cy="5820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100" dirty="0"/>
              <a:t>9</a:t>
            </a:fld>
            <a:endParaRPr spc="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3434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DESE-231-50801</_dlc_DocId>
    <_dlc_DocIdUrl xmlns="733efe1c-5bbe-4968-87dc-d400e65c879f">
      <Url>https://sharepoint.doemass.org/ese/webteam/cps/_layouts/DocIdRedir.aspx?ID=DESE-231-50801</Url>
      <Description>DESE-231-50801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3a5a55f13e9bb649c79d8b6e4cc9fe8c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9f746412060615af2bac066d19f8186c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Props1.xml><?xml version="1.0" encoding="utf-8"?>
<ds:datastoreItem xmlns:ds="http://schemas.openxmlformats.org/officeDocument/2006/customXml" ds:itemID="{21432E0E-7D3B-4E92-BBF7-FB23DD80933C}">
  <ds:schemaRefs>
    <ds:schemaRef ds:uri="http://purl.org/dc/elements/1.1/"/>
    <ds:schemaRef ds:uri="http://schemas.microsoft.com/office/2006/metadata/properties"/>
    <ds:schemaRef ds:uri="0a4e05da-b9bc-4326-ad73-01ef31b95567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733efe1c-5bbe-4968-87dc-d400e65c879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0BEEACD-C163-4014-B365-50F91D9D1BC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4A04B34-D8D0-4120-A0AC-3314A3D8EB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D7C7F93-307C-4DD7-A7F0-6B88B64688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293</Words>
  <Application>Microsoft Office PowerPoint</Application>
  <PresentationFormat>On-screen Show (16:9)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MS UI Gothic</vt:lpstr>
      <vt:lpstr>Book Antiqua</vt:lpstr>
      <vt:lpstr>Calibri</vt:lpstr>
      <vt:lpstr>Georgia</vt:lpstr>
      <vt:lpstr>Palatino Linotype</vt:lpstr>
      <vt:lpstr>Times New Roman</vt:lpstr>
      <vt:lpstr>Office Theme</vt:lpstr>
      <vt:lpstr>Global Outreach SSAC Workgroup</vt:lpstr>
      <vt:lpstr>Who are we?</vt:lpstr>
      <vt:lpstr>Why do we do this?</vt:lpstr>
      <vt:lpstr>What have we done?</vt:lpstr>
      <vt:lpstr>The Global Outreach Network</vt:lpstr>
      <vt:lpstr>In order to institute FLE earlier in the public school  system (4th grade) and focus specifically on the  critical languages, we first need to establish a  baseline:</vt:lpstr>
      <vt:lpstr>Steps</vt:lpstr>
      <vt:lpstr>Future Steps</vt:lpstr>
      <vt:lpstr>Challenges</vt:lpstr>
      <vt:lpstr>Goal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 April 2019 Item 2 Attachment: Global Outreach DESE Presentation</dc:title>
  <dc:creator>DESE</dc:creator>
  <cp:lastModifiedBy>Zou, Dong (EOE)</cp:lastModifiedBy>
  <cp:revision>9</cp:revision>
  <dcterms:created xsi:type="dcterms:W3CDTF">2019-04-24T10:08:37Z</dcterms:created>
  <dcterms:modified xsi:type="dcterms:W3CDTF">2019-04-25T16:03:42Z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Apr 25 2019</vt:lpwstr>
  </property>
</Properties>
</file>