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7" r:id="rId6"/>
    <p:sldId id="335" r:id="rId7"/>
    <p:sldId id="336" r:id="rId8"/>
    <p:sldId id="284" r:id="rId9"/>
    <p:sldId id="322" r:id="rId10"/>
    <p:sldId id="333" r:id="rId11"/>
    <p:sldId id="319" r:id="rId12"/>
    <p:sldId id="326" r:id="rId13"/>
    <p:sldId id="338" r:id="rId14"/>
    <p:sldId id="342" r:id="rId15"/>
    <p:sldId id="343" r:id="rId16"/>
    <p:sldId id="339" r:id="rId17"/>
    <p:sldId id="344" r:id="rId18"/>
    <p:sldId id="346" r:id="rId19"/>
    <p:sldId id="347" r:id="rId20"/>
    <p:sldId id="340" r:id="rId21"/>
    <p:sldId id="345" r:id="rId22"/>
    <p:sldId id="341" r:id="rId2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5"/>
            <p14:sldId id="336"/>
            <p14:sldId id="284"/>
            <p14:sldId id="322"/>
            <p14:sldId id="333"/>
            <p14:sldId id="319"/>
            <p14:sldId id="326"/>
            <p14:sldId id="338"/>
            <p14:sldId id="342"/>
            <p14:sldId id="343"/>
            <p14:sldId id="339"/>
            <p14:sldId id="344"/>
            <p14:sldId id="346"/>
            <p14:sldId id="347"/>
            <p14:sldId id="340"/>
            <p14:sldId id="345"/>
            <p14:sldId id="34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5C7"/>
    <a:srgbClr val="000000"/>
    <a:srgbClr val="C6D4EE"/>
    <a:srgbClr val="878C9E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2000" autoAdjust="0"/>
  </p:normalViewPr>
  <p:slideViewPr>
    <p:cSldViewPr snapToGrid="0">
      <p:cViewPr varScale="1">
        <p:scale>
          <a:sx n="94" d="100"/>
          <a:sy n="94" d="100"/>
        </p:scale>
        <p:origin x="4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5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13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8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0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800" dirty="0">
                <a:latin typeface="Segoe SemiBold" panose="020B0703040204020203" pitchFamily="34" charset="0"/>
                <a:cs typeface="Segoe SemiBold" panose="020B0703040204020203" pitchFamily="34" charset="0"/>
              </a:rPr>
              <a:t>FY20 Budget Development Update – HWM Recommendations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BESE Meeting – April 23,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56E2-F36F-4F9E-8BBB-03498203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E690-548F-4D9B-9331-9DFCCFF3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Education Circuit Breaker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Special Education Circuit Breaker reimbursement is increased by $9.5M over FY19 level.</a:t>
            </a:r>
          </a:p>
          <a:p>
            <a:pPr lvl="2"/>
            <a:r>
              <a:rPr lang="en-US" dirty="0"/>
              <a:t>Increase of $4M to support the Department of Developmental Services voluntary residential placement prevention programs.</a:t>
            </a:r>
          </a:p>
          <a:p>
            <a:pPr lvl="2"/>
            <a:r>
              <a:rPr lang="en-US" dirty="0"/>
              <a:t>$5M in claims reimbursement funding beyond House 1.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71% estimated claims reimbursement rate.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4846-DAC1-4B16-B17D-6379972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3D30-537B-43F4-B0D0-18053203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Reimbursements</a:t>
            </a:r>
          </a:p>
          <a:p>
            <a:endParaRPr lang="en-US" dirty="0"/>
          </a:p>
          <a:p>
            <a:pPr lvl="1"/>
            <a:r>
              <a:rPr lang="en-US" dirty="0"/>
              <a:t>Regional School Transportation increased by $5M over FY19.  Estimated reimbursement at 78%-79%.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Homeless Student Transportation increased by $1M over FY19. Estimated reimbursement at 36%-37%.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Non-Resident Vocational School Transportation was not funded by HWM bill.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III. School Improvement Resources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17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6CF-668D-4AAE-8717-86DBA5A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FE9-0C03-428E-8A97-48482EB5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HWM did not support the Governor’s sales tax modernization initiative to provide multi-year funding:</a:t>
            </a:r>
          </a:p>
          <a:p>
            <a:pPr lvl="1"/>
            <a:r>
              <a:rPr lang="en-US" dirty="0"/>
              <a:t>$50 million to help drive quality improvements in low-performing schools.</a:t>
            </a:r>
          </a:p>
          <a:p>
            <a:pPr lvl="1"/>
            <a:r>
              <a:rPr lang="en-US" dirty="0"/>
              <a:t>$30 million to help local school districts address their school safety need. </a:t>
            </a:r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Maintains FY19 increased level of $12.5M for Targeted Assistance into FY20.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6CF-668D-4AAE-8717-86DBA5A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FE9-0C03-428E-8A97-48482EB5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HWM did recommend a new district support account to provide:</a:t>
            </a:r>
          </a:p>
          <a:p>
            <a:pPr lvl="1"/>
            <a:r>
              <a:rPr lang="en-US" b="1" dirty="0"/>
              <a:t>$6M </a:t>
            </a:r>
            <a:r>
              <a:rPr lang="en-US" dirty="0"/>
              <a:t>to address the academic needs of districts with high percentages of low-income students.</a:t>
            </a:r>
          </a:p>
          <a:p>
            <a:pPr lvl="1"/>
            <a:r>
              <a:rPr lang="en-US" b="1" dirty="0"/>
              <a:t>$10.5M </a:t>
            </a:r>
            <a:r>
              <a:rPr lang="en-US" dirty="0"/>
              <a:t>in transitional aid to districts negatively and significantly impacted by the implementation of the economically disadvantaged measurement standard used in the Ch. 70 aid calculation.</a:t>
            </a:r>
            <a:r>
              <a:rPr lang="en-US" b="1" dirty="0"/>
              <a:t> </a:t>
            </a:r>
            <a:endParaRPr lang="en-US" dirty="0"/>
          </a:p>
          <a:p>
            <a:r>
              <a:rPr lang="en-US" sz="2800" dirty="0"/>
              <a:t>METCO Program is increased of $1.46M over FY19.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Maintains FY19 level of $12.5M increase for Targeted Assistance into FY20.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1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6CF-668D-4AAE-8717-86DBA5A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FE9-0C03-428E-8A97-48482EB5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 After-Schools Grants increased by $1M.</a:t>
            </a:r>
          </a:p>
          <a:p>
            <a:endParaRPr lang="en-US" sz="2800" dirty="0"/>
          </a:p>
          <a:p>
            <a:r>
              <a:rPr lang="en-US" sz="2800" dirty="0"/>
              <a:t>$2M for Supporting Healthy Alliances Reinforcing Education </a:t>
            </a:r>
            <a:r>
              <a:rPr lang="mr-IN" sz="2800" dirty="0"/>
              <a:t>–</a:t>
            </a:r>
            <a:r>
              <a:rPr lang="en-US" sz="2800" dirty="0"/>
              <a:t> to fund an integrated student wellness grant program addressing non-academic barriers to student success.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2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IV.  DESE Administered 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309754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696-548D-408A-B0E3-17C561FE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Administered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38A6-59CC-42DA-9903-29D70DBF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Teacher Certification </a:t>
            </a:r>
            <a:r>
              <a:rPr lang="en-US" dirty="0"/>
              <a:t>Retained Revenue account increased by $400,000.  Increase designed to support the Office of Professional Practices Investigations and the Office of Educator Licensure. </a:t>
            </a:r>
          </a:p>
          <a:p>
            <a:r>
              <a:rPr lang="en-US" b="1" dirty="0"/>
              <a:t>Adult Basic Education </a:t>
            </a:r>
            <a:r>
              <a:rPr lang="en-US" dirty="0"/>
              <a:t>increased by $4.75 million over FY19. </a:t>
            </a:r>
          </a:p>
          <a:p>
            <a:r>
              <a:rPr lang="en-US" dirty="0"/>
              <a:t>New </a:t>
            </a:r>
            <a:r>
              <a:rPr lang="en-US" b="1" dirty="0"/>
              <a:t>Digital Literacy </a:t>
            </a:r>
            <a:r>
              <a:rPr lang="en-US" dirty="0"/>
              <a:t>and </a:t>
            </a:r>
            <a:r>
              <a:rPr lang="en-US" b="1" dirty="0"/>
              <a:t>Computer Science </a:t>
            </a:r>
            <a:r>
              <a:rPr lang="en-US" dirty="0"/>
              <a:t>education account funded at $1M.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0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38753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46F9-884F-49E1-9345-09E93059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8" y="344909"/>
            <a:ext cx="11370972" cy="679905"/>
          </a:xfrm>
        </p:spPr>
        <p:txBody>
          <a:bodyPr/>
          <a:lstStyle/>
          <a:p>
            <a:r>
              <a:rPr lang="en-US" dirty="0"/>
              <a:t>Table of Contents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47E0-782E-46D3-BBBB-13A5BC98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2052735"/>
            <a:ext cx="11370972" cy="4199422"/>
          </a:xfrm>
        </p:spPr>
        <p:txBody>
          <a:bodyPr/>
          <a:lstStyle/>
          <a:p>
            <a:r>
              <a:rPr lang="en-US" b="1" dirty="0"/>
              <a:t>I.   Overview of Chapter 70 and Charter Reimbursements</a:t>
            </a:r>
          </a:p>
          <a:p>
            <a:r>
              <a:rPr lang="en-US" b="1" dirty="0"/>
              <a:t>II.  LEA Reimbursement Programs</a:t>
            </a:r>
          </a:p>
          <a:p>
            <a:r>
              <a:rPr lang="en-US" b="1" dirty="0"/>
              <a:t>III. School Improvement Resources</a:t>
            </a:r>
          </a:p>
          <a:p>
            <a:r>
              <a:rPr lang="en-US" b="1" dirty="0"/>
              <a:t>IV. DESE Administered Programs</a:t>
            </a:r>
          </a:p>
        </p:txBody>
      </p:sp>
    </p:spTree>
    <p:extLst>
      <p:ext uri="{BB962C8B-B14F-4D97-AF65-F5344CB8AC3E}">
        <p14:creationId xmlns:p14="http://schemas.microsoft.com/office/powerpoint/2010/main" val="61770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I. Overview of Chapter 70 and Charter Reimbursements</a:t>
            </a:r>
          </a:p>
        </p:txBody>
      </p:sp>
    </p:spTree>
    <p:extLst>
      <p:ext uri="{BB962C8B-B14F-4D97-AF65-F5344CB8AC3E}">
        <p14:creationId xmlns:p14="http://schemas.microsoft.com/office/powerpoint/2010/main" val="168040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Overview of Chapter 70 and Charter 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876800"/>
          </a:xfrm>
        </p:spPr>
        <p:txBody>
          <a:bodyPr>
            <a:noAutofit/>
          </a:bodyPr>
          <a:lstStyle/>
          <a:p>
            <a:r>
              <a:rPr lang="en-US" sz="2800" dirty="0"/>
              <a:t>HWM FY20 Chapter 70 is $5.125 billion, a $218.7 million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increase (4.4%) over FY19 </a:t>
            </a:r>
          </a:p>
          <a:p>
            <a:pPr lvl="0"/>
            <a:r>
              <a:rPr lang="en-US" sz="2800" dirty="0"/>
              <a:t>HWM budget implements foundation budget rate changes, above inflation, in the areas identified by the FBRC </a:t>
            </a:r>
            <a:r>
              <a:rPr lang="en-US" sz="2800" u="sng" dirty="0"/>
              <a:t>based on</a:t>
            </a:r>
            <a:r>
              <a:rPr lang="en-US" sz="2800" dirty="0"/>
              <a:t> the goal rates proposed in H.70</a:t>
            </a:r>
          </a:p>
          <a:p>
            <a:pPr lvl="1"/>
            <a:r>
              <a:rPr lang="en-US" sz="2400" dirty="0"/>
              <a:t>HWM proposes faster implementation in some areas </a:t>
            </a:r>
          </a:p>
          <a:p>
            <a:r>
              <a:rPr lang="en-US" sz="2800" dirty="0"/>
              <a:t>HWM budget proposes the same charter tuition reimbursement framework as House 1, adding $7 million in additional funding</a:t>
            </a:r>
          </a:p>
          <a:p>
            <a:pPr lvl="1"/>
            <a:endParaRPr lang="en-US" sz="2400" dirty="0"/>
          </a:p>
          <a:p>
            <a:pPr lvl="0"/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26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HWM proposed rate changes above inflation in the four areas identified in the FBRC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Benefits and fixed charges</a:t>
            </a:r>
            <a:r>
              <a:rPr lang="en-US" sz="2400" dirty="0"/>
              <a:t>: Closes 1/6</a:t>
            </a:r>
            <a:r>
              <a:rPr lang="en-US" sz="2400" baseline="30000" dirty="0"/>
              <a:t>th</a:t>
            </a:r>
            <a:r>
              <a:rPr lang="en-US" sz="2400" dirty="0"/>
              <a:t> of the gap toward the H.70 goal rates, compared to 1/7</a:t>
            </a:r>
            <a:r>
              <a:rPr lang="en-US" sz="2400" baseline="30000" dirty="0"/>
              <a:t>th</a:t>
            </a:r>
            <a:r>
              <a:rPr lang="en-US" sz="2400" dirty="0"/>
              <a:t> proposed in House 1</a:t>
            </a:r>
          </a:p>
          <a:p>
            <a:r>
              <a:rPr lang="en-US" sz="2400" b="1" dirty="0"/>
              <a:t>Economically disadvantaged deciles</a:t>
            </a:r>
            <a:r>
              <a:rPr lang="en-US" sz="2400" dirty="0"/>
              <a:t>: Closes 1/6</a:t>
            </a:r>
            <a:r>
              <a:rPr lang="en-US" sz="2400" baseline="30000" dirty="0"/>
              <a:t>th</a:t>
            </a:r>
            <a:r>
              <a:rPr lang="en-US" sz="2400" dirty="0"/>
              <a:t> of the gap toward the H.70 goal rates for deciles 6-10, compared to 1/7</a:t>
            </a:r>
            <a:r>
              <a:rPr lang="en-US" sz="2400" baseline="30000" dirty="0"/>
              <a:t>th</a:t>
            </a:r>
            <a:r>
              <a:rPr lang="en-US" sz="2400" dirty="0"/>
              <a:t> proposed by House 1</a:t>
            </a:r>
          </a:p>
          <a:p>
            <a:pPr lvl="1"/>
            <a:r>
              <a:rPr lang="en-US" sz="2000" dirty="0"/>
              <a:t>Does not fund the </a:t>
            </a:r>
            <a:r>
              <a:rPr lang="en-US" sz="2000" b="1" dirty="0"/>
              <a:t>high needs concentration increment </a:t>
            </a:r>
            <a:r>
              <a:rPr lang="en-US" sz="2000" dirty="0"/>
              <a:t>proposed in H.70 and House 1</a:t>
            </a:r>
          </a:p>
          <a:p>
            <a:r>
              <a:rPr lang="en-US" sz="2400" b="1" dirty="0"/>
              <a:t>English learners (ELs)</a:t>
            </a:r>
            <a:r>
              <a:rPr lang="en-US" sz="2400" dirty="0"/>
              <a:t>: Includes all reported ELs in foundation enrollment (without assessing ACCESS performance) and maintains the House 1 EL rates</a:t>
            </a:r>
          </a:p>
          <a:p>
            <a:pPr lvl="1"/>
            <a:r>
              <a:rPr lang="en-US" sz="2000" dirty="0"/>
              <a:t>Differentiated EL incremental rates by grade span, substantially increasing EL rate for high school students.</a:t>
            </a:r>
          </a:p>
          <a:p>
            <a:r>
              <a:rPr lang="en-US" sz="2400" b="1" dirty="0"/>
              <a:t>Out-of-district special education</a:t>
            </a:r>
            <a:r>
              <a:rPr lang="en-US" sz="2400" dirty="0"/>
              <a:t>: Closes 1/6</a:t>
            </a:r>
            <a:r>
              <a:rPr lang="en-US" sz="2400" baseline="30000" dirty="0"/>
              <a:t>th</a:t>
            </a:r>
            <a:r>
              <a:rPr lang="en-US" sz="2400" dirty="0"/>
              <a:t> of the gap toward the goal rate proposed in H.70, compared to 1/7</a:t>
            </a:r>
            <a:r>
              <a:rPr lang="en-US" sz="2400" baseline="30000" dirty="0"/>
              <a:t>th</a:t>
            </a:r>
            <a:r>
              <a:rPr lang="en-US" sz="2400" dirty="0"/>
              <a:t> in House 1</a:t>
            </a:r>
          </a:p>
          <a:p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383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HWM rate changes compared to House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02725"/>
              </p:ext>
            </p:extLst>
          </p:nvPr>
        </p:nvGraphicFramePr>
        <p:xfrm>
          <a:off x="842211" y="1227220"/>
          <a:ext cx="9928727" cy="53662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9252">
                  <a:extLst>
                    <a:ext uri="{9D8B030D-6E8A-4147-A177-3AD203B41FA5}">
                      <a16:colId xmlns:a16="http://schemas.microsoft.com/office/drawing/2014/main" val="1060624653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618661776"/>
                    </a:ext>
                  </a:extLst>
                </a:gridCol>
                <a:gridCol w="7438191">
                  <a:extLst>
                    <a:ext uri="{9D8B030D-6E8A-4147-A177-3AD203B41FA5}">
                      <a16:colId xmlns:a16="http://schemas.microsoft.com/office/drawing/2014/main" val="1996415709"/>
                    </a:ext>
                  </a:extLst>
                </a:gridCol>
              </a:tblGrid>
              <a:tr h="27222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HWM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House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853863"/>
                  </a:ext>
                </a:extLst>
              </a:tr>
              <a:tr h="68055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$137.2M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$129.9M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Full funding of foundation and base aid requirements, reflecting current rate of inflation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7305934"/>
                  </a:ext>
                </a:extLst>
              </a:tr>
              <a:tr h="6805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Further increase in Foundation Budget formula for health care, including benefits for retirees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549627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Additional increase in the factor for educating English language learners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761116"/>
                  </a:ext>
                </a:extLst>
              </a:tr>
              <a:tr h="6805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$12.8M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support to districts serving highest concentration of economically disadvantaged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637558"/>
                  </a:ext>
                </a:extLst>
              </a:tr>
              <a:tr h="476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Minimum aid: </a:t>
                      </a:r>
                      <a:r>
                        <a:rPr lang="en-US" sz="1800" baseline="0" dirty="0"/>
                        <a:t>House 1 $20/pupil, HWM $30/pupil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815240"/>
                  </a:ext>
                </a:extLst>
              </a:tr>
              <a:tr h="6805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funding to help districts meet rising out-of-district special education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548610"/>
                  </a:ext>
                </a:extLst>
              </a:tr>
              <a:tr h="476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Introduction of a new enrollment category for students in Early College and Career Pathways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466007"/>
                  </a:ext>
                </a:extLst>
              </a:tr>
              <a:tr h="5217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$218.7M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$200.3M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1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5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40799"/>
            <a:ext cx="11370972" cy="679905"/>
          </a:xfrm>
        </p:spPr>
        <p:txBody>
          <a:bodyPr/>
          <a:lstStyle/>
          <a:p>
            <a:r>
              <a:rPr lang="en-US" dirty="0"/>
              <a:t>Local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359568"/>
            <a:ext cx="11370972" cy="4920581"/>
          </a:xfrm>
        </p:spPr>
        <p:txBody>
          <a:bodyPr/>
          <a:lstStyle/>
          <a:p>
            <a:r>
              <a:rPr lang="en-US" dirty="0"/>
              <a:t>The aggregate wealth model continues to be in effect. For municipalities with required contributions above targets, the requirement is reduced by 100 percent of the gap.</a:t>
            </a:r>
          </a:p>
          <a:p>
            <a:r>
              <a:rPr lang="en-US" dirty="0"/>
              <a:t>Cities and towns with combined effort yields greater than 175% of foundation have required local contributions set at not less than 82.5 percent of foundation.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reimbursements restructured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Return to a 3-year, 100%/60%/40% schedule for transitional aid</a:t>
            </a:r>
          </a:p>
          <a:p>
            <a:r>
              <a:rPr lang="en-US" sz="2800" dirty="0"/>
              <a:t>Transitional aid more closely tied to enrollment growth</a:t>
            </a:r>
          </a:p>
          <a:p>
            <a:r>
              <a:rPr lang="en-US" sz="2800" dirty="0"/>
              <a:t>Supplemental aid for districts with high charter tuition costs and relatively low Chapter 70 aid</a:t>
            </a:r>
          </a:p>
          <a:p>
            <a:r>
              <a:rPr lang="en-US" sz="2800" dirty="0"/>
              <a:t>$23 million increase over FY19 with full phase-in of the reimbursement program by FY21</a:t>
            </a:r>
          </a:p>
          <a:p>
            <a:r>
              <a:rPr lang="en-US" sz="2800" dirty="0"/>
              <a:t>Facilities tuition rate is increased to $938 per pupil in FY20 and indexed to inflation in subsequent years</a:t>
            </a:r>
          </a:p>
          <a:p>
            <a:pPr lvl="1"/>
            <a:r>
              <a:rPr lang="en-US" sz="2400" dirty="0"/>
              <a:t>Facilities tuition continues to be reimbursed at 100%</a:t>
            </a:r>
          </a:p>
        </p:txBody>
      </p:sp>
    </p:spTree>
    <p:extLst>
      <p:ext uri="{BB962C8B-B14F-4D97-AF65-F5344CB8AC3E}">
        <p14:creationId xmlns:p14="http://schemas.microsoft.com/office/powerpoint/2010/main" val="167658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765D-BD69-4A91-B499-482692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2AF2-0F97-4C2C-8926-3F2650D45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II.  LEA Reimbursement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068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DESE-231-50804</_dlc_DocId>
    <_dlc_DocIdUrl xmlns="733efe1c-5bbe-4968-87dc-d400e65c879f">
      <Url>https://sharepoint.doemass.org/ese/webteam/cps/_layouts/DocIdRedir.aspx?ID=DESE-231-50804</Url>
      <Description>DESE-231-50804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F55A226D-A74E-4217-A7CD-C25EF14319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EEFFD7-5709-46ED-8E7F-FD72D16CC683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a4e05da-b9bc-4326-ad73-01ef31b95567"/>
    <ds:schemaRef ds:uri="http://purl.org/dc/terms/"/>
    <ds:schemaRef ds:uri="733efe1c-5bbe-4968-87dc-d400e65c879f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BE52E1-510D-46E5-B6E6-AF04B949E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60A8224-C3D4-432A-A5AF-C55D35695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3920</TotalTime>
  <Words>950</Words>
  <Application>Microsoft Office PowerPoint</Application>
  <PresentationFormat>Widescreen</PresentationFormat>
  <Paragraphs>132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FY20 Budget Development Update – HWM Recommendations</vt:lpstr>
      <vt:lpstr>Table of Contents </vt:lpstr>
      <vt:lpstr>FY20 House 1 Budget Overview </vt:lpstr>
      <vt:lpstr>Overview of Chapter 70 and Charter Reimbursements</vt:lpstr>
      <vt:lpstr>HWM proposed rate changes above inflation in the four areas identified in the FBRC report</vt:lpstr>
      <vt:lpstr>HWM rate changes compared to House 1</vt:lpstr>
      <vt:lpstr>Local contributions</vt:lpstr>
      <vt:lpstr>Charter school reimbursements restructured</vt:lpstr>
      <vt:lpstr>FY20 House 1 Budget Overview </vt:lpstr>
      <vt:lpstr>LEA Reimbursements</vt:lpstr>
      <vt:lpstr>LEA Reimbursements</vt:lpstr>
      <vt:lpstr>FY20 House 1 Budget Overview </vt:lpstr>
      <vt:lpstr>School &amp; District Assistance</vt:lpstr>
      <vt:lpstr>School &amp; District Assistance</vt:lpstr>
      <vt:lpstr>School &amp; District Assistance</vt:lpstr>
      <vt:lpstr>FY20 House 1 Budget Overview </vt:lpstr>
      <vt:lpstr>DESE Administered Programs</vt:lpstr>
      <vt:lpstr>FY20 House 1 Budget Overview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HWM Budget</dc:title>
  <dc:creator>DESE</dc:creator>
  <cp:lastModifiedBy>Zou, Dong (EOE)</cp:lastModifiedBy>
  <cp:revision>261</cp:revision>
  <cp:lastPrinted>2017-08-07T14:46:10Z</cp:lastPrinted>
  <dcterms:created xsi:type="dcterms:W3CDTF">2018-01-08T17:30:59Z</dcterms:created>
  <dcterms:modified xsi:type="dcterms:W3CDTF">2019-04-26T19:46:35Z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26 2019</vt:lpwstr>
  </property>
</Properties>
</file>