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0" r:id="rId6"/>
    <p:sldId id="257" r:id="rId7"/>
    <p:sldId id="260" r:id="rId8"/>
    <p:sldId id="460" r:id="rId9"/>
    <p:sldId id="470" r:id="rId10"/>
    <p:sldId id="459" r:id="rId11"/>
    <p:sldId id="456" r:id="rId12"/>
    <p:sldId id="473" r:id="rId13"/>
    <p:sldId id="457" r:id="rId14"/>
    <p:sldId id="458" r:id="rId15"/>
    <p:sldId id="462" r:id="rId16"/>
    <p:sldId id="465" r:id="rId17"/>
    <p:sldId id="463" r:id="rId18"/>
    <p:sldId id="466" r:id="rId19"/>
    <p:sldId id="464" r:id="rId20"/>
    <p:sldId id="467" r:id="rId21"/>
    <p:sldId id="468" r:id="rId22"/>
    <p:sldId id="469" r:id="rId23"/>
    <p:sldId id="472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0"/>
            <p14:sldId id="257"/>
            <p14:sldId id="260"/>
            <p14:sldId id="460"/>
            <p14:sldId id="470"/>
            <p14:sldId id="459"/>
            <p14:sldId id="456"/>
            <p14:sldId id="473"/>
            <p14:sldId id="457"/>
            <p14:sldId id="458"/>
            <p14:sldId id="462"/>
            <p14:sldId id="465"/>
            <p14:sldId id="463"/>
            <p14:sldId id="466"/>
            <p14:sldId id="464"/>
            <p14:sldId id="467"/>
            <p14:sldId id="468"/>
            <p14:sldId id="469"/>
            <p14:sldId id="472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iher, Elizabeth (ESE)" initials="KE(" lastIdx="4" clrIdx="1">
    <p:extLst>
      <p:ext uri="{19B8F6BF-5375-455C-9EA6-DF929625EA0E}">
        <p15:presenceInfo xmlns:p15="http://schemas.microsoft.com/office/powerpoint/2012/main" userId="S-1-5-21-875326689-928589111-1252796590-18288" providerId="AD"/>
      </p:ext>
    </p:extLst>
  </p:cmAuthor>
  <p:cmAuthor id="2" name="Cote, Andrea (ESE)" initials="CA(" lastIdx="2" clrIdx="0">
    <p:extLst>
      <p:ext uri="{19B8F6BF-5375-455C-9EA6-DF929625EA0E}">
        <p15:presenceInfo xmlns:p15="http://schemas.microsoft.com/office/powerpoint/2012/main" userId="S-1-5-21-875326689-928589111-1252796590-22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3" autoAdjust="0"/>
    <p:restoredTop sz="70810" autoAdjust="0"/>
  </p:normalViewPr>
  <p:slideViewPr>
    <p:cSldViewPr snapToGrid="0">
      <p:cViewPr varScale="1">
        <p:scale>
          <a:sx n="63" d="100"/>
          <a:sy n="63" d="100"/>
        </p:scale>
        <p:origin x="9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-8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17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42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3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9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6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95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6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3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3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97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17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90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</a:t>
            </a:r>
            <a:r>
              <a:rPr lang="en-US" baseline="0" dirty="0"/>
              <a:t> to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9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to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8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9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9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75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the Massachusetts Department of Elementary and Secondary Education (DESE) issued a Request for Proposals (RFP) calling for a vendor to develop a comprehensive 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Research, Planning, and Recommendation Report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inform the next steps of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 Improvement Project.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LLC was awarded this contract and with their partner, CELT, began working with DESE and EOE-IT in February 2018. To develop this report,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completed the following activities: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a review of extant documents provided by DESE;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two stakeholder surveys, one for education professionals and one for families;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three virtual focus groups for constituency groups across the state;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an extensive literature review of IEP practices and the use of technology to support best practices in IEP development and implementation;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Completed a 50-state scan of both IEP practices and the use of IEP vendors;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a survey of educational vendors;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interviews of national special education experts; and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 interviews with state special education directors.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6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7511C-38F8-4978-B7DE-C009B60B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7EE9E-3953-4E62-A270-F69A9096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F44-924A-4B0A-8CD0-5F90A8FB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4/26/2019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427" y="1958195"/>
            <a:ext cx="7064477" cy="2450031"/>
          </a:xfrm>
        </p:spPr>
        <p:txBody>
          <a:bodyPr/>
          <a:lstStyle/>
          <a:p>
            <a:r>
              <a:rPr lang="en-US" altLang="zh-CN" sz="4400" dirty="0">
                <a:latin typeface="Helvetica" pitchFamily="2" charset="0"/>
                <a:cs typeface="Arial" panose="020B0604020202020204" pitchFamily="34" charset="0"/>
              </a:rPr>
              <a:t>IEP Improvement Project Proposed Recommendation Summary</a:t>
            </a:r>
            <a:endParaRPr lang="en-US" sz="44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62D7FFC-B391-3D42-8BBA-EEF2488D81E2}"/>
              </a:ext>
            </a:extLst>
          </p:cNvPr>
          <p:cNvSpPr txBox="1"/>
          <p:nvPr/>
        </p:nvSpPr>
        <p:spPr>
          <a:xfrm>
            <a:off x="536264" y="2493043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Helvetica" pitchFamily="2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F2D432-8B97-4AE2-B7D6-9218B7CE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77" y="1904042"/>
            <a:ext cx="6217920" cy="212791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5400" dirty="0" err="1">
                <a:solidFill>
                  <a:srgbClr val="203B6A">
                    <a:lumMod val="50000"/>
                  </a:srgbClr>
                </a:solidFill>
                <a:latin typeface="Helvetica" pitchFamily="2" charset="0"/>
                <a:ea typeface="+mn-ea"/>
                <a:cs typeface="+mn-cs"/>
              </a:rPr>
              <a:t>AnLar</a:t>
            </a:r>
            <a:r>
              <a:rPr lang="en-US" altLang="zh-CN" sz="5400" dirty="0">
                <a:solidFill>
                  <a:srgbClr val="203B6A">
                    <a:lumMod val="50000"/>
                  </a:srgbClr>
                </a:solidFill>
                <a:latin typeface="Helvetica" pitchFamily="2" charset="0"/>
                <a:ea typeface="+mn-ea"/>
                <a:cs typeface="+mn-cs"/>
              </a:rPr>
              <a:t> Proposed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4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828800"/>
            <a:ext cx="11370972" cy="3293471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Helvetica" pitchFamily="2" charset="0"/>
              </a:rPr>
              <a:t>Improving IEP practices should be done as a focused effort that precedes any efforts to pursue an IT solution.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18D4D744-BC03-464D-A5A1-ACF6EF9C919E}"/>
              </a:ext>
            </a:extLst>
          </p:cNvPr>
          <p:cNvSpPr txBox="1"/>
          <p:nvPr/>
        </p:nvSpPr>
        <p:spPr>
          <a:xfrm>
            <a:off x="176462" y="5944180"/>
            <a:ext cx="82296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Helvetica" pitchFamily="2" charset="0"/>
                <a:cs typeface="Segoe SemiBold" panose="020B0703040204020203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457CBF-344F-4E93-941C-A8E34C30E916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36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828800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Helvetica" pitchFamily="2" charset="0"/>
              </a:rPr>
              <a:t>Steps: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Finalize updated IEP process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Develop new guidance documents and IEP and provide training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Pilot and refine the revised IEP process prior to moving on to IT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31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828800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Helvetica" pitchFamily="2" charset="0"/>
              </a:rPr>
              <a:t>Based on current stakeholder feedback, there is low desire and need for the state to develop and host a statewide IEP IT solution.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341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927654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Helvetica" pitchFamily="2" charset="0"/>
              </a:rPr>
              <a:t>Instead, DESE should provide grants to vendors or consortiums of districts to enhance existing technical IT solutions to meet the requirements of the revised IEP development process (once established).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35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828800"/>
            <a:ext cx="11370972" cy="5049746"/>
          </a:xfrm>
        </p:spPr>
        <p:txBody>
          <a:bodyPr/>
          <a:lstStyle/>
          <a:p>
            <a:pPr marL="0" indent="0">
              <a:buClr>
                <a:srgbClr val="00B0F0"/>
              </a:buClr>
              <a:buNone/>
            </a:pPr>
            <a:r>
              <a:rPr lang="en-US" sz="4400" dirty="0">
                <a:latin typeface="Helvetica" pitchFamily="2" charset="0"/>
              </a:rPr>
              <a:t>Develop project governance structure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331519-C709-4904-8BB3-0943097FC8DB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23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Helvetica" pitchFamily="2" charset="0"/>
              </a:rPr>
              <a:t>AnLar</a:t>
            </a:r>
            <a:r>
              <a:rPr lang="en-US" sz="4000" dirty="0">
                <a:latin typeface="Helvetica" pitchFamily="2" charset="0"/>
              </a:rPr>
              <a:t> Proposed Recommendation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463040"/>
            <a:ext cx="11370972" cy="4584525"/>
          </a:xfrm>
        </p:spPr>
        <p:txBody>
          <a:bodyPr/>
          <a:lstStyle/>
          <a:p>
            <a:pPr marL="457200" lvl="1" indent="0">
              <a:buClr>
                <a:schemeClr val="tx1"/>
              </a:buClr>
              <a:buNone/>
            </a:pPr>
            <a:r>
              <a:rPr lang="en-US" sz="3600" dirty="0">
                <a:latin typeface="Helvetica" pitchFamily="2" charset="0"/>
              </a:rPr>
              <a:t>Steps: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Develop a detailed, written stakeholder engagement plan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Create a detailed, written communication plan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itchFamily="2" charset="0"/>
              </a:rPr>
              <a:t>Establish a core group of stakeholders that represent the many groups and roles in special education to advise DESE throughout the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13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E4762E-5C0B-4637-82A0-423DFCA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840" y="2338092"/>
            <a:ext cx="38100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5400" dirty="0">
                <a:solidFill>
                  <a:srgbClr val="203B6A">
                    <a:lumMod val="50000"/>
                  </a:srgbClr>
                </a:solidFill>
                <a:latin typeface="Helvetica" pitchFamily="2" charset="0"/>
                <a:ea typeface="+mn-ea"/>
                <a:cs typeface="+mn-cs"/>
              </a:rPr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0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lvetica" pitchFamily="2" charset="0"/>
              </a:rPr>
              <a:t>Next Steps--Process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Resource development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Update </a:t>
            </a:r>
            <a:r>
              <a:rPr lang="en-US" i="1" dirty="0"/>
              <a:t>Is Special Education the Right Service? </a:t>
            </a:r>
            <a:r>
              <a:rPr lang="en-US" dirty="0"/>
              <a:t>(ISERS)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Create </a:t>
            </a:r>
            <a:r>
              <a:rPr lang="en-US" i="1" dirty="0"/>
              <a:t>IEP Writing Guide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Develop new IEP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Update </a:t>
            </a:r>
            <a:r>
              <a:rPr lang="en-US" i="1" dirty="0"/>
              <a:t>Parents’ Guide to Special Education</a:t>
            </a:r>
            <a:endParaRPr lang="en-US" dirty="0"/>
          </a:p>
          <a:p>
            <a:pPr>
              <a:buClrTx/>
            </a:pPr>
            <a:r>
              <a:rPr lang="en-US" dirty="0"/>
              <a:t>Stakeholder engagement</a:t>
            </a:r>
          </a:p>
          <a:p>
            <a:pPr>
              <a:buClrTx/>
            </a:pPr>
            <a:r>
              <a:rPr lang="en-US" dirty="0"/>
              <a:t>Implementation begins SY20 (small scale)</a:t>
            </a:r>
          </a:p>
          <a:p>
            <a:pPr>
              <a:buClrTx/>
            </a:pPr>
            <a:r>
              <a:rPr lang="en-US" dirty="0"/>
              <a:t>Continuous refinement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7F57D78B-1759-6249-B1E3-5AD725E2A334}"/>
              </a:ext>
            </a:extLst>
          </p:cNvPr>
          <p:cNvSpPr txBox="1"/>
          <p:nvPr/>
        </p:nvSpPr>
        <p:spPr>
          <a:xfrm>
            <a:off x="128336" y="5984865"/>
            <a:ext cx="822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Helvetica" pitchFamily="2" charset="0"/>
                <a:cs typeface="Segoe SemiBold" panose="020B0703040204020203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Helvetica" pitchFamily="2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0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Helvetica" pitchFamily="2" charset="0"/>
              </a:rPr>
              <a:t>Next Steps—IT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solution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Evaluate IT options based upon implementation of new IEP and resources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/>
              <a:t>No decision on IT transition (e.g., grants, etc.) until after SY20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73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4D6A-21F0-40AB-8E7A-7431AE16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" y="2604810"/>
            <a:ext cx="3383071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prstClr val="white"/>
                </a:solidFill>
                <a:latin typeface="Helvetica" pitchFamily="2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795994-20AF-4E22-89F5-60153C5543DF}"/>
              </a:ext>
            </a:extLst>
          </p:cNvPr>
          <p:cNvSpPr/>
          <p:nvPr/>
        </p:nvSpPr>
        <p:spPr>
          <a:xfrm>
            <a:off x="3061061" y="542873"/>
            <a:ext cx="809458" cy="809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Segoe SemiBold" panose="020B0703040204020203" pitchFamily="34" charset="0"/>
              </a:rPr>
              <a:t>01</a:t>
            </a:r>
            <a:endParaRPr lang="zh-CN" altLang="en-US" sz="3200" dirty="0"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115394-DBAC-4972-899F-89A1E17FA883}"/>
              </a:ext>
            </a:extLst>
          </p:cNvPr>
          <p:cNvSpPr txBox="1"/>
          <p:nvPr/>
        </p:nvSpPr>
        <p:spPr>
          <a:xfrm>
            <a:off x="3870520" y="516364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IEP Improvement Project Rationale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780B69-F97B-4D0D-8F5F-78444E7DF0F0}"/>
              </a:ext>
            </a:extLst>
          </p:cNvPr>
          <p:cNvSpPr/>
          <p:nvPr/>
        </p:nvSpPr>
        <p:spPr>
          <a:xfrm>
            <a:off x="3061061" y="2111283"/>
            <a:ext cx="809459" cy="809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Segoe SemiBold" panose="020B0703040204020203" pitchFamily="34" charset="0"/>
              </a:rPr>
              <a:t>02</a:t>
            </a:r>
            <a:endParaRPr lang="zh-CN" altLang="en-US" sz="3200" dirty="0"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B88417-3982-47EE-8B46-D25117B6C604}"/>
              </a:ext>
            </a:extLst>
          </p:cNvPr>
          <p:cNvSpPr txBox="1"/>
          <p:nvPr/>
        </p:nvSpPr>
        <p:spPr>
          <a:xfrm>
            <a:off x="3918851" y="2111283"/>
            <a:ext cx="7981410" cy="809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Background and Methodology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061062" y="3602934"/>
            <a:ext cx="809459" cy="809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Segoe SemiBold" panose="020B0703040204020203" pitchFamily="34" charset="0"/>
              </a:rPr>
              <a:t>03</a:t>
            </a:r>
            <a:endParaRPr lang="zh-CN" altLang="en-US" sz="3200" dirty="0"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AD39A1-22F8-4668-9D3F-D036B2AB825E}"/>
              </a:ext>
            </a:extLst>
          </p:cNvPr>
          <p:cNvSpPr txBox="1"/>
          <p:nvPr/>
        </p:nvSpPr>
        <p:spPr>
          <a:xfrm>
            <a:off x="3918851" y="3602935"/>
            <a:ext cx="7981410" cy="9264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Proposed Recommendations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81D714-3905-427B-B5F8-783DEB3D0A2D}"/>
              </a:ext>
            </a:extLst>
          </p:cNvPr>
          <p:cNvSpPr/>
          <p:nvPr/>
        </p:nvSpPr>
        <p:spPr>
          <a:xfrm>
            <a:off x="3061061" y="5211588"/>
            <a:ext cx="809459" cy="809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Helvetica" pitchFamily="2" charset="0"/>
                <a:cs typeface="Segoe SemiBold" panose="020B0703040204020203" pitchFamily="34" charset="0"/>
              </a:rPr>
              <a:t>04</a:t>
            </a:r>
            <a:endParaRPr lang="zh-CN" altLang="en-US" sz="3200" dirty="0"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40FE6B-2417-4F54-8A87-259875C67EB3}"/>
              </a:ext>
            </a:extLst>
          </p:cNvPr>
          <p:cNvSpPr txBox="1"/>
          <p:nvPr/>
        </p:nvSpPr>
        <p:spPr>
          <a:xfrm>
            <a:off x="3948423" y="5262375"/>
            <a:ext cx="7981410" cy="7586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36264" y="2493043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Helvetica" pitchFamily="2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0E347A-F0A4-44C5-852E-FE8833A8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77" y="233809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5400" dirty="0">
                <a:solidFill>
                  <a:srgbClr val="203B6A">
                    <a:lumMod val="50000"/>
                  </a:srgbClr>
                </a:solidFill>
                <a:latin typeface="Helvetica" pitchFamily="2" charset="0"/>
                <a:ea typeface="+mn-ea"/>
                <a:cs typeface="+mn-cs"/>
              </a:rPr>
              <a:t>Improvement Project Rationale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 descr="Arrow pointing to the right"/>
          <p:cNvSpPr/>
          <p:nvPr/>
        </p:nvSpPr>
        <p:spPr>
          <a:xfrm>
            <a:off x="5047774" y="2135106"/>
            <a:ext cx="1927654" cy="174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 descr="image of forms"/>
          <p:cNvGrpSpPr/>
          <p:nvPr/>
        </p:nvGrpSpPr>
        <p:grpSpPr>
          <a:xfrm>
            <a:off x="970803" y="869092"/>
            <a:ext cx="3595816" cy="4793189"/>
            <a:chOff x="970803" y="869092"/>
            <a:chExt cx="3595816" cy="4793189"/>
          </a:xfrm>
        </p:grpSpPr>
        <p:sp>
          <p:nvSpPr>
            <p:cNvPr id="9" name="Rectangle 8"/>
            <p:cNvSpPr/>
            <p:nvPr/>
          </p:nvSpPr>
          <p:spPr>
            <a:xfrm>
              <a:off x="970803" y="869092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form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536" y="1242936"/>
              <a:ext cx="2683091" cy="33371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F5A25A-6642-0048-8D90-264AEBAB013D}"/>
                </a:ext>
              </a:extLst>
            </p:cNvPr>
            <p:cNvSpPr txBox="1"/>
            <p:nvPr/>
          </p:nvSpPr>
          <p:spPr>
            <a:xfrm>
              <a:off x="1401536" y="4892840"/>
              <a:ext cx="26830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Forms</a:t>
              </a:r>
            </a:p>
          </p:txBody>
        </p:sp>
      </p:grpSp>
      <p:grpSp>
        <p:nvGrpSpPr>
          <p:cNvPr id="12" name="Group 11" descr="image to explain process"/>
          <p:cNvGrpSpPr/>
          <p:nvPr/>
        </p:nvGrpSpPr>
        <p:grpSpPr>
          <a:xfrm>
            <a:off x="7364706" y="869092"/>
            <a:ext cx="3595816" cy="4793189"/>
            <a:chOff x="7364706" y="869092"/>
            <a:chExt cx="3595816" cy="4793189"/>
          </a:xfrm>
        </p:grpSpPr>
        <p:sp>
          <p:nvSpPr>
            <p:cNvPr id="10" name="Rectangle 9"/>
            <p:cNvSpPr/>
            <p:nvPr/>
          </p:nvSpPr>
          <p:spPr>
            <a:xfrm>
              <a:off x="7364706" y="869092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process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499" y="1241024"/>
              <a:ext cx="3546230" cy="353046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573C0D-F113-1D41-8F46-4E3659C40C7E}"/>
                </a:ext>
              </a:extLst>
            </p:cNvPr>
            <p:cNvSpPr txBox="1"/>
            <p:nvPr/>
          </p:nvSpPr>
          <p:spPr>
            <a:xfrm>
              <a:off x="7796276" y="4892840"/>
              <a:ext cx="26830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0DFBFBE-0B24-437F-B6F9-5908FF97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to Process</a:t>
            </a:r>
          </a:p>
        </p:txBody>
      </p:sp>
    </p:spTree>
    <p:extLst>
      <p:ext uri="{BB962C8B-B14F-4D97-AF65-F5344CB8AC3E}">
        <p14:creationId xmlns:p14="http://schemas.microsoft.com/office/powerpoint/2010/main" val="4272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image to explain compliance"/>
          <p:cNvGrpSpPr/>
          <p:nvPr/>
        </p:nvGrpSpPr>
        <p:grpSpPr>
          <a:xfrm>
            <a:off x="862046" y="963827"/>
            <a:ext cx="3997086" cy="4698454"/>
            <a:chOff x="862046" y="963827"/>
            <a:chExt cx="3997086" cy="4698454"/>
          </a:xfrm>
        </p:grpSpPr>
        <p:sp>
          <p:nvSpPr>
            <p:cNvPr id="11" name="Rectangle 10"/>
            <p:cNvSpPr/>
            <p:nvPr/>
          </p:nvSpPr>
          <p:spPr>
            <a:xfrm>
              <a:off x="1062681" y="963827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mpliance">
              <a:extLst>
                <a:ext uri="{FF2B5EF4-FFF2-40B4-BE49-F238E27FC236}">
                  <a16:creationId xmlns:a16="http://schemas.microsoft.com/office/drawing/2014/main" id="{48822BDF-52E6-C445-A2A0-8A03709C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06" y="1337671"/>
              <a:ext cx="3332464" cy="35464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F5A25A-6642-0048-8D90-264AEBAB013D}"/>
                </a:ext>
              </a:extLst>
            </p:cNvPr>
            <p:cNvSpPr txBox="1"/>
            <p:nvPr/>
          </p:nvSpPr>
          <p:spPr>
            <a:xfrm>
              <a:off x="862046" y="4892840"/>
              <a:ext cx="3997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Compliance</a:t>
              </a:r>
            </a:p>
          </p:txBody>
        </p:sp>
      </p:grpSp>
      <p:grpSp>
        <p:nvGrpSpPr>
          <p:cNvPr id="2" name="Group 1" descr="image to explain results"/>
          <p:cNvGrpSpPr/>
          <p:nvPr/>
        </p:nvGrpSpPr>
        <p:grpSpPr>
          <a:xfrm>
            <a:off x="6847651" y="963827"/>
            <a:ext cx="4336707" cy="4698454"/>
            <a:chOff x="6835294" y="1053388"/>
            <a:chExt cx="4336707" cy="4698454"/>
          </a:xfrm>
        </p:grpSpPr>
        <p:sp>
          <p:nvSpPr>
            <p:cNvPr id="12" name="Rectangle 11"/>
            <p:cNvSpPr/>
            <p:nvPr/>
          </p:nvSpPr>
          <p:spPr>
            <a:xfrm>
              <a:off x="7196697" y="1053388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573C0D-F113-1D41-8F46-4E3659C40C7E}"/>
                </a:ext>
              </a:extLst>
            </p:cNvPr>
            <p:cNvSpPr txBox="1"/>
            <p:nvPr/>
          </p:nvSpPr>
          <p:spPr>
            <a:xfrm>
              <a:off x="6835294" y="4892840"/>
              <a:ext cx="4336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Results</a:t>
              </a:r>
            </a:p>
          </p:txBody>
        </p:sp>
        <p:pic>
          <p:nvPicPr>
            <p:cNvPr id="10" name="Picture 9" descr="results">
              <a:extLst>
                <a:ext uri="{FF2B5EF4-FFF2-40B4-BE49-F238E27FC236}">
                  <a16:creationId xmlns:a16="http://schemas.microsoft.com/office/drawing/2014/main" id="{3CB9B00A-7852-2F4C-AE10-6D28F3C2A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690" y="1337671"/>
              <a:ext cx="3563917" cy="314812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403526" y="2528224"/>
            <a:ext cx="106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tx2"/>
                </a:solidFill>
              </a:rPr>
              <a:t>&amp;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15CD1C91-BB93-442E-AAFE-7F04D73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&amp; Results</a:t>
            </a:r>
          </a:p>
        </p:txBody>
      </p:sp>
    </p:spTree>
    <p:extLst>
      <p:ext uri="{BB962C8B-B14F-4D97-AF65-F5344CB8AC3E}">
        <p14:creationId xmlns:p14="http://schemas.microsoft.com/office/powerpoint/2010/main" val="14567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3F00E8EE-AA92-FD4D-9923-4B4F82375FE6}"/>
              </a:ext>
            </a:extLst>
          </p:cNvPr>
          <p:cNvSpPr txBox="1"/>
          <p:nvPr/>
        </p:nvSpPr>
        <p:spPr>
          <a:xfrm>
            <a:off x="536264" y="2493043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Helvetica" pitchFamily="2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Helvetica" pitchFamily="2" charset="0"/>
              <a:cs typeface="Segoe SemiBold" panose="020B0703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3B87B2-3571-42A0-9F33-17504C8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87" y="2338092"/>
            <a:ext cx="649224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5400" dirty="0">
                <a:solidFill>
                  <a:srgbClr val="203B6A">
                    <a:lumMod val="50000"/>
                  </a:srgbClr>
                </a:solidFill>
                <a:latin typeface="Helvetica" pitchFamily="2" charset="0"/>
                <a:ea typeface="+mn-ea"/>
                <a:cs typeface="+mn-cs"/>
              </a:rPr>
              <a:t>Report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7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1CA09-2647-497F-8588-4B80C455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37" y="10775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203B6A"/>
                </a:solidFill>
                <a:latin typeface="Segoe UI"/>
                <a:ea typeface="+mn-ea"/>
                <a:cs typeface="+mn-cs"/>
              </a:rPr>
              <a:t>Contractor and Subcontractor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6" name="Content Placeholder 15" descr="AnLar logo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94" y="1952915"/>
            <a:ext cx="5688012" cy="1900238"/>
          </a:xfrm>
          <a:prstGeom prst="rect">
            <a:avLst/>
          </a:prstGeom>
        </p:spPr>
      </p:pic>
      <p:pic>
        <p:nvPicPr>
          <p:cNvPr id="9" name="Picture 8" descr="Center for Educational Leadership and Technology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76" y="4115380"/>
            <a:ext cx="94025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82F136-F334-4CD6-92A7-EC42C37A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50" y="16462"/>
            <a:ext cx="3997086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203B6A"/>
                </a:solidFill>
                <a:latin typeface="Segoe UI"/>
                <a:ea typeface="+mn-ea"/>
                <a:cs typeface="+mn-cs"/>
              </a:rPr>
              <a:t>Focus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18" name="Group 17" descr="IEP process logo"/>
          <p:cNvGrpSpPr/>
          <p:nvPr/>
        </p:nvGrpSpPr>
        <p:grpSpPr>
          <a:xfrm>
            <a:off x="1368673" y="1245726"/>
            <a:ext cx="3997086" cy="4698454"/>
            <a:chOff x="1368673" y="1245726"/>
            <a:chExt cx="3997086" cy="4698454"/>
          </a:xfrm>
        </p:grpSpPr>
        <p:sp>
          <p:nvSpPr>
            <p:cNvPr id="10" name="Rectangle 9"/>
            <p:cNvSpPr/>
            <p:nvPr/>
          </p:nvSpPr>
          <p:spPr>
            <a:xfrm>
              <a:off x="1569308" y="1245726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F5A25A-6642-0048-8D90-264AEBAB013D}"/>
                </a:ext>
              </a:extLst>
            </p:cNvPr>
            <p:cNvSpPr txBox="1"/>
            <p:nvPr/>
          </p:nvSpPr>
          <p:spPr>
            <a:xfrm>
              <a:off x="1368673" y="5174739"/>
              <a:ext cx="3997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Process</a:t>
              </a:r>
            </a:p>
          </p:txBody>
        </p:sp>
        <p:pic>
          <p:nvPicPr>
            <p:cNvPr id="2" name="Picture 1" descr="IEP Proces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71" y="1754195"/>
              <a:ext cx="3458089" cy="2912075"/>
            </a:xfrm>
            <a:prstGeom prst="rect">
              <a:avLst/>
            </a:prstGeom>
          </p:spPr>
        </p:pic>
      </p:grpSp>
      <p:grpSp>
        <p:nvGrpSpPr>
          <p:cNvPr id="20" name="Group 19" descr="IT Solution"/>
          <p:cNvGrpSpPr/>
          <p:nvPr/>
        </p:nvGrpSpPr>
        <p:grpSpPr>
          <a:xfrm>
            <a:off x="6706791" y="1245726"/>
            <a:ext cx="3997086" cy="4698454"/>
            <a:chOff x="6706791" y="1245726"/>
            <a:chExt cx="3997086" cy="4698454"/>
          </a:xfrm>
        </p:grpSpPr>
        <p:sp>
          <p:nvSpPr>
            <p:cNvPr id="14" name="Rectangle 13"/>
            <p:cNvSpPr/>
            <p:nvPr/>
          </p:nvSpPr>
          <p:spPr>
            <a:xfrm>
              <a:off x="6907426" y="1245726"/>
              <a:ext cx="3595816" cy="46984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F5A25A-6642-0048-8D90-264AEBAB013D}"/>
                </a:ext>
              </a:extLst>
            </p:cNvPr>
            <p:cNvSpPr txBox="1"/>
            <p:nvPr/>
          </p:nvSpPr>
          <p:spPr>
            <a:xfrm>
              <a:off x="6706791" y="5174739"/>
              <a:ext cx="3997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IT Solution</a:t>
              </a:r>
            </a:p>
          </p:txBody>
        </p:sp>
        <p:pic>
          <p:nvPicPr>
            <p:cNvPr id="19" name="Picture 18" descr="IT Soluti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338" y="1627237"/>
              <a:ext cx="3165992" cy="3165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55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E18306-3C01-48FD-A8B9-E814545A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868" y="-138306"/>
            <a:ext cx="448056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203B6A"/>
                </a:solidFill>
                <a:latin typeface="Segoe UI"/>
                <a:ea typeface="+mn-ea"/>
                <a:cs typeface="+mn-cs"/>
              </a:rPr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pSp>
        <p:nvGrpSpPr>
          <p:cNvPr id="2" name="Group 1" descr="Literature Review&#10;50-State Scan&#10;Document Review&#10;Surveys&#10;Interviews&#10;">
            <a:extLst>
              <a:ext uri="{FF2B5EF4-FFF2-40B4-BE49-F238E27FC236}">
                <a16:creationId xmlns:a16="http://schemas.microsoft.com/office/drawing/2014/main" id="{7035955A-39D2-0F40-BD7E-80631D4EF062}"/>
              </a:ext>
            </a:extLst>
          </p:cNvPr>
          <p:cNvGrpSpPr/>
          <p:nvPr/>
        </p:nvGrpSpPr>
        <p:grpSpPr>
          <a:xfrm>
            <a:off x="555858" y="1247022"/>
            <a:ext cx="11236581" cy="4552384"/>
            <a:chOff x="547869" y="885182"/>
            <a:chExt cx="11236581" cy="4552384"/>
          </a:xfrm>
        </p:grpSpPr>
        <p:sp>
          <p:nvSpPr>
            <p:cNvPr id="3" name="Freeform 2" descr="Document Review">
              <a:extLst>
                <a:ext uri="{FF2B5EF4-FFF2-40B4-BE49-F238E27FC236}">
                  <a16:creationId xmlns:a16="http://schemas.microsoft.com/office/drawing/2014/main" id="{7B5C37AB-E02D-5646-8B4E-004618EB9C33}"/>
                </a:ext>
              </a:extLst>
            </p:cNvPr>
            <p:cNvSpPr/>
            <p:nvPr/>
          </p:nvSpPr>
          <p:spPr>
            <a:xfrm>
              <a:off x="547869" y="3305752"/>
              <a:ext cx="3553023" cy="2131814"/>
            </a:xfrm>
            <a:custGeom>
              <a:avLst/>
              <a:gdLst>
                <a:gd name="connsiteX0" fmla="*/ 0 w 3553023"/>
                <a:gd name="connsiteY0" fmla="*/ 0 h 2131814"/>
                <a:gd name="connsiteX1" fmla="*/ 3553023 w 3553023"/>
                <a:gd name="connsiteY1" fmla="*/ 0 h 2131814"/>
                <a:gd name="connsiteX2" fmla="*/ 3553023 w 3553023"/>
                <a:gd name="connsiteY2" fmla="*/ 2131814 h 2131814"/>
                <a:gd name="connsiteX3" fmla="*/ 0 w 3553023"/>
                <a:gd name="connsiteY3" fmla="*/ 2131814 h 2131814"/>
                <a:gd name="connsiteX4" fmla="*/ 0 w 3553023"/>
                <a:gd name="connsiteY4" fmla="*/ 0 h 21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23" h="2131814">
                  <a:moveTo>
                    <a:pt x="0" y="0"/>
                  </a:moveTo>
                  <a:lnTo>
                    <a:pt x="3553023" y="0"/>
                  </a:lnTo>
                  <a:lnTo>
                    <a:pt x="3553023" y="2131814"/>
                  </a:lnTo>
                  <a:lnTo>
                    <a:pt x="0" y="2131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>
                  <a:latin typeface="Helvetica" pitchFamily="2" charset="0"/>
                </a:rPr>
                <a:t>Document Review</a:t>
              </a:r>
              <a:r>
                <a:rPr lang="en-US" sz="5400" kern="1200" dirty="0"/>
                <a:t>	</a:t>
              </a:r>
            </a:p>
          </p:txBody>
        </p:sp>
        <p:sp>
          <p:nvSpPr>
            <p:cNvPr id="8" name="Freeform 7" descr="Surveys">
              <a:extLst>
                <a:ext uri="{FF2B5EF4-FFF2-40B4-BE49-F238E27FC236}">
                  <a16:creationId xmlns:a16="http://schemas.microsoft.com/office/drawing/2014/main" id="{C265705A-5B8B-994A-85CB-607267E6AAD3}"/>
                </a:ext>
              </a:extLst>
            </p:cNvPr>
            <p:cNvSpPr/>
            <p:nvPr/>
          </p:nvSpPr>
          <p:spPr>
            <a:xfrm>
              <a:off x="4389648" y="3305752"/>
              <a:ext cx="3553023" cy="2131814"/>
            </a:xfrm>
            <a:custGeom>
              <a:avLst/>
              <a:gdLst>
                <a:gd name="connsiteX0" fmla="*/ 0 w 3553023"/>
                <a:gd name="connsiteY0" fmla="*/ 0 h 2131814"/>
                <a:gd name="connsiteX1" fmla="*/ 3553023 w 3553023"/>
                <a:gd name="connsiteY1" fmla="*/ 0 h 2131814"/>
                <a:gd name="connsiteX2" fmla="*/ 3553023 w 3553023"/>
                <a:gd name="connsiteY2" fmla="*/ 2131814 h 2131814"/>
                <a:gd name="connsiteX3" fmla="*/ 0 w 3553023"/>
                <a:gd name="connsiteY3" fmla="*/ 2131814 h 2131814"/>
                <a:gd name="connsiteX4" fmla="*/ 0 w 3553023"/>
                <a:gd name="connsiteY4" fmla="*/ 0 h 21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23" h="2131814">
                  <a:moveTo>
                    <a:pt x="0" y="0"/>
                  </a:moveTo>
                  <a:lnTo>
                    <a:pt x="3553023" y="0"/>
                  </a:lnTo>
                  <a:lnTo>
                    <a:pt x="3553023" y="2131814"/>
                  </a:lnTo>
                  <a:lnTo>
                    <a:pt x="0" y="2131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>
                  <a:latin typeface="Helvetica" pitchFamily="2" charset="0"/>
                </a:rPr>
                <a:t>Surveys</a:t>
              </a:r>
            </a:p>
          </p:txBody>
        </p:sp>
        <p:sp>
          <p:nvSpPr>
            <p:cNvPr id="9" name="Freeform 8" descr="Interviews">
              <a:extLst>
                <a:ext uri="{FF2B5EF4-FFF2-40B4-BE49-F238E27FC236}">
                  <a16:creationId xmlns:a16="http://schemas.microsoft.com/office/drawing/2014/main" id="{E48629F5-8DA7-9B4A-BA17-0A99F3A1467B}"/>
                </a:ext>
              </a:extLst>
            </p:cNvPr>
            <p:cNvSpPr/>
            <p:nvPr/>
          </p:nvSpPr>
          <p:spPr>
            <a:xfrm>
              <a:off x="8231427" y="3305752"/>
              <a:ext cx="3553023" cy="2131814"/>
            </a:xfrm>
            <a:custGeom>
              <a:avLst/>
              <a:gdLst>
                <a:gd name="connsiteX0" fmla="*/ 0 w 3553023"/>
                <a:gd name="connsiteY0" fmla="*/ 0 h 2131814"/>
                <a:gd name="connsiteX1" fmla="*/ 3553023 w 3553023"/>
                <a:gd name="connsiteY1" fmla="*/ 0 h 2131814"/>
                <a:gd name="connsiteX2" fmla="*/ 3553023 w 3553023"/>
                <a:gd name="connsiteY2" fmla="*/ 2131814 h 2131814"/>
                <a:gd name="connsiteX3" fmla="*/ 0 w 3553023"/>
                <a:gd name="connsiteY3" fmla="*/ 2131814 h 2131814"/>
                <a:gd name="connsiteX4" fmla="*/ 0 w 3553023"/>
                <a:gd name="connsiteY4" fmla="*/ 0 h 21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23" h="2131814">
                  <a:moveTo>
                    <a:pt x="0" y="0"/>
                  </a:moveTo>
                  <a:lnTo>
                    <a:pt x="3553023" y="0"/>
                  </a:lnTo>
                  <a:lnTo>
                    <a:pt x="3553023" y="2131814"/>
                  </a:lnTo>
                  <a:lnTo>
                    <a:pt x="0" y="2131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>
                  <a:latin typeface="Helvetica" pitchFamily="2" charset="0"/>
                </a:rPr>
                <a:t>Interviews</a:t>
              </a:r>
            </a:p>
          </p:txBody>
        </p:sp>
        <p:sp>
          <p:nvSpPr>
            <p:cNvPr id="10" name="Freeform 9" descr="Literature review">
              <a:extLst>
                <a:ext uri="{FF2B5EF4-FFF2-40B4-BE49-F238E27FC236}">
                  <a16:creationId xmlns:a16="http://schemas.microsoft.com/office/drawing/2014/main" id="{65FD1ABB-0467-E248-909C-A4FBE8ADD066}"/>
                </a:ext>
              </a:extLst>
            </p:cNvPr>
            <p:cNvSpPr/>
            <p:nvPr/>
          </p:nvSpPr>
          <p:spPr>
            <a:xfrm>
              <a:off x="2500843" y="885182"/>
              <a:ext cx="3553023" cy="2131814"/>
            </a:xfrm>
            <a:custGeom>
              <a:avLst/>
              <a:gdLst>
                <a:gd name="connsiteX0" fmla="*/ 0 w 3553023"/>
                <a:gd name="connsiteY0" fmla="*/ 0 h 2131814"/>
                <a:gd name="connsiteX1" fmla="*/ 3553023 w 3553023"/>
                <a:gd name="connsiteY1" fmla="*/ 0 h 2131814"/>
                <a:gd name="connsiteX2" fmla="*/ 3553023 w 3553023"/>
                <a:gd name="connsiteY2" fmla="*/ 2131814 h 2131814"/>
                <a:gd name="connsiteX3" fmla="*/ 0 w 3553023"/>
                <a:gd name="connsiteY3" fmla="*/ 2131814 h 2131814"/>
                <a:gd name="connsiteX4" fmla="*/ 0 w 3553023"/>
                <a:gd name="connsiteY4" fmla="*/ 0 h 21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23" h="2131814">
                  <a:moveTo>
                    <a:pt x="0" y="0"/>
                  </a:moveTo>
                  <a:lnTo>
                    <a:pt x="3553023" y="0"/>
                  </a:lnTo>
                  <a:lnTo>
                    <a:pt x="3553023" y="2131814"/>
                  </a:lnTo>
                  <a:lnTo>
                    <a:pt x="0" y="2131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>
                  <a:latin typeface="Helvetica" pitchFamily="2" charset="0"/>
                </a:rPr>
                <a:t>Literature Review</a:t>
              </a:r>
            </a:p>
          </p:txBody>
        </p:sp>
        <p:sp>
          <p:nvSpPr>
            <p:cNvPr id="11" name="Freeform 10" descr="50-State Scan">
              <a:extLst>
                <a:ext uri="{FF2B5EF4-FFF2-40B4-BE49-F238E27FC236}">
                  <a16:creationId xmlns:a16="http://schemas.microsoft.com/office/drawing/2014/main" id="{BF2FB0B2-E84E-9E45-8483-1B8A31C21B4F}"/>
                </a:ext>
              </a:extLst>
            </p:cNvPr>
            <p:cNvSpPr/>
            <p:nvPr/>
          </p:nvSpPr>
          <p:spPr>
            <a:xfrm>
              <a:off x="6374706" y="885182"/>
              <a:ext cx="3553023" cy="2131814"/>
            </a:xfrm>
            <a:custGeom>
              <a:avLst/>
              <a:gdLst>
                <a:gd name="connsiteX0" fmla="*/ 0 w 3553023"/>
                <a:gd name="connsiteY0" fmla="*/ 0 h 2131814"/>
                <a:gd name="connsiteX1" fmla="*/ 3553023 w 3553023"/>
                <a:gd name="connsiteY1" fmla="*/ 0 h 2131814"/>
                <a:gd name="connsiteX2" fmla="*/ 3553023 w 3553023"/>
                <a:gd name="connsiteY2" fmla="*/ 2131814 h 2131814"/>
                <a:gd name="connsiteX3" fmla="*/ 0 w 3553023"/>
                <a:gd name="connsiteY3" fmla="*/ 2131814 h 2131814"/>
                <a:gd name="connsiteX4" fmla="*/ 0 w 3553023"/>
                <a:gd name="connsiteY4" fmla="*/ 0 h 21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023" h="2131814">
                  <a:moveTo>
                    <a:pt x="0" y="0"/>
                  </a:moveTo>
                  <a:lnTo>
                    <a:pt x="3553023" y="0"/>
                  </a:lnTo>
                  <a:lnTo>
                    <a:pt x="3553023" y="2131814"/>
                  </a:lnTo>
                  <a:lnTo>
                    <a:pt x="0" y="21318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>
                  <a:latin typeface="Helvetica" pitchFamily="2" charset="0"/>
                </a:rPr>
                <a:t>50-State Scan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79051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DESE-231-50807</_dlc_DocId>
    <_dlc_DocIdUrl xmlns="733efe1c-5bbe-4968-87dc-d400e65c879f">
      <Url>https://sharepoint.doemass.org/ese/webteam/cps/_layouts/DocIdRedir.aspx?ID=DESE-231-50807</Url>
      <Description>DESE-231-50807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CA3AB7A4-536F-48CE-A2D2-6BA3C7E72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565B7F-EA2E-4A24-B007-AC03FB16B5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16E105-634D-4013-ADB9-87C4A99BE133}">
  <ds:schemaRefs>
    <ds:schemaRef ds:uri="733efe1c-5bbe-4968-87dc-d400e65c879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a4e05da-b9bc-4326-ad73-01ef31b9556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51182EC-245C-462F-B074-68C076DE20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3562</TotalTime>
  <Words>543</Words>
  <Application>Microsoft Office PowerPoint</Application>
  <PresentationFormat>Widescreen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Courier New</vt:lpstr>
      <vt:lpstr>Helvetica</vt:lpstr>
      <vt:lpstr>Segoe</vt:lpstr>
      <vt:lpstr>Segoe SemiBold</vt:lpstr>
      <vt:lpstr>Segoe UI</vt:lpstr>
      <vt:lpstr>Segoe UI Black</vt:lpstr>
      <vt:lpstr>Segoe UI Semibold</vt:lpstr>
      <vt:lpstr>Wingdings</vt:lpstr>
      <vt:lpstr>ESE PowerPoint Template 2017</vt:lpstr>
      <vt:lpstr>IEP Improvement Project Proposed Recommendation Summary</vt:lpstr>
      <vt:lpstr>CONTENTS</vt:lpstr>
      <vt:lpstr>Improvement Project Rationale</vt:lpstr>
      <vt:lpstr>Forms to Process</vt:lpstr>
      <vt:lpstr>Compliance &amp; Results</vt:lpstr>
      <vt:lpstr>Report Background</vt:lpstr>
      <vt:lpstr>Contractor and Subcontractor</vt:lpstr>
      <vt:lpstr>Focus Areas</vt:lpstr>
      <vt:lpstr>Methodology</vt:lpstr>
      <vt:lpstr>AnLar Proposed Recommendations</vt:lpstr>
      <vt:lpstr>AnLar Proposed Recommendation #1</vt:lpstr>
      <vt:lpstr>AnLar Proposed Recommendation #1</vt:lpstr>
      <vt:lpstr>AnLar Proposed Recommendation #2</vt:lpstr>
      <vt:lpstr>AnLar Proposed Recommendation #2</vt:lpstr>
      <vt:lpstr>AnLar Proposed Recommendation #3</vt:lpstr>
      <vt:lpstr>AnLar Proposed Recommendation #3</vt:lpstr>
      <vt:lpstr>Next Steps</vt:lpstr>
      <vt:lpstr>Next Steps--Process</vt:lpstr>
      <vt:lpstr>Next Steps—IT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IEP Improvement Project Recommendation PPT</dc:title>
  <dc:creator>DESE</dc:creator>
  <cp:lastModifiedBy>Zou, Dong (EOE)</cp:lastModifiedBy>
  <cp:revision>275</cp:revision>
  <cp:lastPrinted>2018-11-16T15:56:29Z</cp:lastPrinted>
  <dcterms:created xsi:type="dcterms:W3CDTF">2017-12-05T15:42:04Z</dcterms:created>
  <dcterms:modified xsi:type="dcterms:W3CDTF">2019-04-26T20:01:05Z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Apr 26 2019</vt:lpwstr>
  </property>
</Properties>
</file>