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9"/>
  </p:notesMasterIdLst>
  <p:handoutMasterIdLst>
    <p:handoutMasterId r:id="rId20"/>
  </p:handoutMasterIdLst>
  <p:sldIdLst>
    <p:sldId id="277" r:id="rId6"/>
    <p:sldId id="366" r:id="rId7"/>
    <p:sldId id="314" r:id="rId8"/>
    <p:sldId id="364" r:id="rId9"/>
    <p:sldId id="303" r:id="rId10"/>
    <p:sldId id="304" r:id="rId11"/>
    <p:sldId id="317" r:id="rId12"/>
    <p:sldId id="292" r:id="rId13"/>
    <p:sldId id="283" r:id="rId14"/>
    <p:sldId id="365" r:id="rId15"/>
    <p:sldId id="285" r:id="rId16"/>
    <p:sldId id="287" r:id="rId17"/>
    <p:sldId id="323" r:id="rId18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366"/>
            <p14:sldId id="314"/>
            <p14:sldId id="364"/>
            <p14:sldId id="303"/>
            <p14:sldId id="304"/>
            <p14:sldId id="317"/>
            <p14:sldId id="292"/>
            <p14:sldId id="283"/>
            <p14:sldId id="365"/>
            <p14:sldId id="285"/>
            <p14:sldId id="287"/>
            <p14:sldId id="323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sai, Chintan (DESE)" initials="DC(" lastIdx="4" clrIdx="0">
    <p:extLst>
      <p:ext uri="{19B8F6BF-5375-455C-9EA6-DF929625EA0E}">
        <p15:presenceInfo xmlns:p15="http://schemas.microsoft.com/office/powerpoint/2012/main" userId="Desai, Chintan (DESE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70C0"/>
    <a:srgbClr val="4472C4"/>
    <a:srgbClr val="B0B0B0"/>
    <a:srgbClr val="197EC6"/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4" autoAdjust="0"/>
    <p:restoredTop sz="81328" autoAdjust="0"/>
  </p:normalViewPr>
  <p:slideViewPr>
    <p:cSldViewPr snapToGrid="0">
      <p:cViewPr varScale="1">
        <p:scale>
          <a:sx n="93" d="100"/>
          <a:sy n="93" d="100"/>
        </p:scale>
        <p:origin x="13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2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84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SE-FPS-MAL-001.doe.mass.edu\SHARED\District%20Support\5yrgradsubgroup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ESE-FPS-MAL-001.doe.mass.edu\SHARED\Educational%20Options\Educational%20Options\2019%20LEE%20Fellow%20Folder_CDesai\Educator%20Diversification\3.19.19%20Conference\3.19.19%20Conference%20DAt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ESE-FPS-MAL-001.doe.mass.edu\SHARED\Educational%20Options\Educational%20Options\2019%20LEE%20Fellow%20Folder_CDesai\Educator%20Diversification\3.19.19%20Conference\3.19.19%20Conference%20DAt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ESE-FPS-MAL-001.doe.mass.edu\SHARED\Educational%20Options\Educational%20Options\2019%20LEE%20Fellow%20Folder_CDesai\Educator%20Diversification\3.19.19%20Conference\3.19.19%20Conference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>
                <a:effectLst/>
              </a:rPr>
              <a:t>Five Year Cohort Graduation Rates</a:t>
            </a:r>
            <a:endParaRPr lang="en-US" dirty="0">
              <a:effectLst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Sheet1!$A$4</c:f>
              <c:strCache>
                <c:ptCount val="1"/>
                <c:pt idx="0">
                  <c:v>Asian students</c:v>
                </c:pt>
              </c:strCache>
            </c:strRef>
          </c:tx>
          <c:spPr>
            <a:ln w="38100"/>
          </c:spP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984-4818-B07E-AB8393F7C5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Sheet1!$B$3:$M$3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 formatCode="0">
                  <c:v>2017</c:v>
                </c:pt>
              </c:numCache>
            </c:numRef>
          </c:cat>
          <c:val>
            <c:numRef>
              <c:f>Sheet1!$B$4:$M$4</c:f>
              <c:numCache>
                <c:formatCode>0.0</c:formatCode>
                <c:ptCount val="12"/>
                <c:pt idx="0">
                  <c:v>87.5</c:v>
                </c:pt>
                <c:pt idx="1">
                  <c:v>87.7</c:v>
                </c:pt>
                <c:pt idx="2">
                  <c:v>89.6</c:v>
                </c:pt>
                <c:pt idx="3">
                  <c:v>89.1</c:v>
                </c:pt>
                <c:pt idx="4">
                  <c:v>89.4</c:v>
                </c:pt>
                <c:pt idx="5">
                  <c:v>90.4</c:v>
                </c:pt>
                <c:pt idx="6">
                  <c:v>92.1</c:v>
                </c:pt>
                <c:pt idx="7">
                  <c:v>92.7</c:v>
                </c:pt>
                <c:pt idx="8">
                  <c:v>94.1</c:v>
                </c:pt>
                <c:pt idx="9">
                  <c:v>94.1</c:v>
                </c:pt>
                <c:pt idx="10">
                  <c:v>94.8</c:v>
                </c:pt>
                <c:pt idx="11">
                  <c:v>95.4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84-4818-B07E-AB8393F7C567}"/>
            </c:ext>
          </c:extLst>
        </c:ser>
        <c:ser>
          <c:idx val="6"/>
          <c:order val="1"/>
          <c:tx>
            <c:strRef>
              <c:f>Sheet1!$A$5</c:f>
              <c:strCache>
                <c:ptCount val="1"/>
                <c:pt idx="0">
                  <c:v>White students</c:v>
                </c:pt>
              </c:strCache>
            </c:strRef>
          </c:tx>
          <c:spPr>
            <a:ln w="38100"/>
          </c:spPr>
          <c:dLbls>
            <c:dLbl>
              <c:idx val="11"/>
              <c:layout>
                <c:manualLayout>
                  <c:x val="-1.0946907498631637E-3"/>
                  <c:y val="1.5473887814313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984-4818-B07E-AB8393F7C5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Sheet1!$B$3:$M$3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 formatCode="0">
                  <c:v>2017</c:v>
                </c:pt>
              </c:numCache>
            </c:numRef>
          </c:cat>
          <c:val>
            <c:numRef>
              <c:f>Sheet1!$B$5:$M$5</c:f>
              <c:numCache>
                <c:formatCode>0.0</c:formatCode>
                <c:ptCount val="12"/>
                <c:pt idx="0">
                  <c:v>87.2</c:v>
                </c:pt>
                <c:pt idx="1">
                  <c:v>88.5</c:v>
                </c:pt>
                <c:pt idx="2">
                  <c:v>88.6</c:v>
                </c:pt>
                <c:pt idx="3">
                  <c:v>88.7</c:v>
                </c:pt>
                <c:pt idx="4">
                  <c:v>89.5</c:v>
                </c:pt>
                <c:pt idx="5">
                  <c:v>91.1</c:v>
                </c:pt>
                <c:pt idx="6">
                  <c:v>91.6</c:v>
                </c:pt>
                <c:pt idx="7">
                  <c:v>91.9</c:v>
                </c:pt>
                <c:pt idx="8">
                  <c:v>92.4</c:v>
                </c:pt>
                <c:pt idx="9">
                  <c:v>93.1</c:v>
                </c:pt>
                <c:pt idx="10">
                  <c:v>93.5</c:v>
                </c:pt>
                <c:pt idx="11">
                  <c:v>93.9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84-4818-B07E-AB8393F7C567}"/>
            </c:ext>
          </c:extLst>
        </c:ser>
        <c:ser>
          <c:idx val="1"/>
          <c:order val="2"/>
          <c:tx>
            <c:strRef>
              <c:f>Sheet1!$A$6</c:f>
              <c:strCache>
                <c:ptCount val="1"/>
                <c:pt idx="0">
                  <c:v>All students</c:v>
                </c:pt>
              </c:strCache>
            </c:strRef>
          </c:tx>
          <c:spPr>
            <a:ln w="38100"/>
          </c:spP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984-4818-B07E-AB8393F7C5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Sheet1!$B$3:$M$3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 formatCode="0">
                  <c:v>2017</c:v>
                </c:pt>
              </c:numCache>
            </c:numRef>
          </c:cat>
          <c:val>
            <c:numRef>
              <c:f>Sheet1!$B$6:$M$6</c:f>
              <c:numCache>
                <c:formatCode>0.0</c:formatCode>
                <c:ptCount val="12"/>
                <c:pt idx="0">
                  <c:v>82.7</c:v>
                </c:pt>
                <c:pt idx="1">
                  <c:v>84</c:v>
                </c:pt>
                <c:pt idx="2">
                  <c:v>84.2</c:v>
                </c:pt>
                <c:pt idx="3">
                  <c:v>84</c:v>
                </c:pt>
                <c:pt idx="4">
                  <c:v>84.7</c:v>
                </c:pt>
                <c:pt idx="5">
                  <c:v>86.3</c:v>
                </c:pt>
                <c:pt idx="6">
                  <c:v>87.5</c:v>
                </c:pt>
                <c:pt idx="7">
                  <c:v>87.7</c:v>
                </c:pt>
                <c:pt idx="8">
                  <c:v>88.5</c:v>
                </c:pt>
                <c:pt idx="9">
                  <c:v>89.4</c:v>
                </c:pt>
                <c:pt idx="10">
                  <c:v>89.8</c:v>
                </c:pt>
                <c:pt idx="11">
                  <c:v>90.1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84-4818-B07E-AB8393F7C567}"/>
            </c:ext>
          </c:extLst>
        </c:ser>
        <c:ser>
          <c:idx val="7"/>
          <c:order val="3"/>
          <c:tx>
            <c:strRef>
              <c:f>Sheet1!$A$7</c:f>
              <c:strCache>
                <c:ptCount val="1"/>
                <c:pt idx="0">
                  <c:v>African American students</c:v>
                </c:pt>
              </c:strCache>
            </c:strRef>
          </c:tx>
          <c:spPr>
            <a:ln w="38100"/>
          </c:spPr>
          <c:marker>
            <c:symbol val="circle"/>
            <c:size val="11"/>
          </c:marke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984-4818-B07E-AB8393F7C5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Sheet1!$B$3:$M$3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 formatCode="0">
                  <c:v>2017</c:v>
                </c:pt>
              </c:numCache>
            </c:numRef>
          </c:cat>
          <c:val>
            <c:numRef>
              <c:f>Sheet1!$B$7:$M$7</c:f>
              <c:numCache>
                <c:formatCode>0.0</c:formatCode>
                <c:ptCount val="12"/>
                <c:pt idx="0">
                  <c:v>70</c:v>
                </c:pt>
                <c:pt idx="1">
                  <c:v>71.2</c:v>
                </c:pt>
                <c:pt idx="2">
                  <c:v>74.099999999999994</c:v>
                </c:pt>
                <c:pt idx="3">
                  <c:v>73.7</c:v>
                </c:pt>
                <c:pt idx="4">
                  <c:v>73.5</c:v>
                </c:pt>
                <c:pt idx="5">
                  <c:v>76.400000000000006</c:v>
                </c:pt>
                <c:pt idx="6">
                  <c:v>80</c:v>
                </c:pt>
                <c:pt idx="7">
                  <c:v>79.7</c:v>
                </c:pt>
                <c:pt idx="8">
                  <c:v>80.2</c:v>
                </c:pt>
                <c:pt idx="9">
                  <c:v>82.3</c:v>
                </c:pt>
                <c:pt idx="10">
                  <c:v>83.4</c:v>
                </c:pt>
                <c:pt idx="11">
                  <c:v>84.2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984-4818-B07E-AB8393F7C567}"/>
            </c:ext>
          </c:extLst>
        </c:ser>
        <c:ser>
          <c:idx val="0"/>
          <c:order val="4"/>
          <c:tx>
            <c:strRef>
              <c:f>Sheet1!$A$8</c:f>
              <c:strCache>
                <c:ptCount val="1"/>
                <c:pt idx="0">
                  <c:v>Low income students</c:v>
                </c:pt>
              </c:strCache>
            </c:strRef>
          </c:tx>
          <c:spPr>
            <a:ln w="38100"/>
          </c:spP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984-4818-B07E-AB8393F7C5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Sheet1!$B$3:$M$3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 formatCode="0">
                  <c:v>2017</c:v>
                </c:pt>
              </c:numCache>
            </c:numRef>
          </c:cat>
          <c:val>
            <c:numRef>
              <c:f>Sheet1!$B$8:$M$8</c:f>
              <c:numCache>
                <c:formatCode>0.0</c:formatCode>
                <c:ptCount val="12"/>
                <c:pt idx="0">
                  <c:v>68.2</c:v>
                </c:pt>
                <c:pt idx="1">
                  <c:v>70.7</c:v>
                </c:pt>
                <c:pt idx="2">
                  <c:v>69.900000000000006</c:v>
                </c:pt>
                <c:pt idx="3">
                  <c:v>71.3</c:v>
                </c:pt>
                <c:pt idx="4">
                  <c:v>72.3</c:v>
                </c:pt>
                <c:pt idx="5">
                  <c:v>75</c:v>
                </c:pt>
                <c:pt idx="6">
                  <c:v>77.5</c:v>
                </c:pt>
                <c:pt idx="7">
                  <c:v>78.3</c:v>
                </c:pt>
                <c:pt idx="8">
                  <c:v>79.599999999999994</c:v>
                </c:pt>
                <c:pt idx="9">
                  <c:v>81.599999999999994</c:v>
                </c:pt>
                <c:pt idx="10">
                  <c:v>82.1</c:v>
                </c:pt>
                <c:pt idx="11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984-4818-B07E-AB8393F7C567}"/>
            </c:ext>
          </c:extLst>
        </c:ser>
        <c:ser>
          <c:idx val="3"/>
          <c:order val="5"/>
          <c:tx>
            <c:strRef>
              <c:f>Sheet1!$A$9</c:f>
              <c:strCache>
                <c:ptCount val="1"/>
                <c:pt idx="0">
                  <c:v>Hispanic students</c:v>
                </c:pt>
              </c:strCache>
            </c:strRef>
          </c:tx>
          <c:spPr>
            <a:ln w="38100"/>
          </c:spPr>
          <c:dLbls>
            <c:dLbl>
              <c:idx val="11"/>
              <c:layout>
                <c:manualLayout>
                  <c:x val="0"/>
                  <c:y val="-2.5789813023855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984-4818-B07E-AB8393F7C5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Sheet1!$B$3:$M$3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 formatCode="0">
                  <c:v>2017</c:v>
                </c:pt>
              </c:numCache>
            </c:numRef>
          </c:cat>
          <c:val>
            <c:numRef>
              <c:f>Sheet1!$B$9:$M$9</c:f>
              <c:numCache>
                <c:formatCode>0.0</c:formatCode>
                <c:ptCount val="12"/>
                <c:pt idx="0">
                  <c:v>61.8</c:v>
                </c:pt>
                <c:pt idx="1">
                  <c:v>64.400000000000006</c:v>
                </c:pt>
                <c:pt idx="2">
                  <c:v>64.400000000000006</c:v>
                </c:pt>
                <c:pt idx="3">
                  <c:v>64.599999999999994</c:v>
                </c:pt>
                <c:pt idx="4">
                  <c:v>65.900000000000006</c:v>
                </c:pt>
                <c:pt idx="5">
                  <c:v>67.900000000000006</c:v>
                </c:pt>
                <c:pt idx="6">
                  <c:v>70.900000000000006</c:v>
                </c:pt>
                <c:pt idx="7">
                  <c:v>71.599999999999994</c:v>
                </c:pt>
                <c:pt idx="8">
                  <c:v>73.5</c:v>
                </c:pt>
                <c:pt idx="9">
                  <c:v>75.8</c:v>
                </c:pt>
                <c:pt idx="10">
                  <c:v>76.8</c:v>
                </c:pt>
                <c:pt idx="11">
                  <c:v>77.400000000000006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984-4818-B07E-AB8393F7C567}"/>
            </c:ext>
          </c:extLst>
        </c:ser>
        <c:ser>
          <c:idx val="4"/>
          <c:order val="6"/>
          <c:tx>
            <c:strRef>
              <c:f>Sheet1!$A$10</c:f>
              <c:strCache>
                <c:ptCount val="1"/>
                <c:pt idx="0">
                  <c:v>Students with IEPs</c:v>
                </c:pt>
              </c:strCache>
            </c:strRef>
          </c:tx>
          <c:spPr>
            <a:ln w="38100"/>
          </c:spP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984-4818-B07E-AB8393F7C5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Sheet1!$B$3:$M$3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 formatCode="0">
                  <c:v>2017</c:v>
                </c:pt>
              </c:numCache>
            </c:numRef>
          </c:cat>
          <c:val>
            <c:numRef>
              <c:f>Sheet1!$B$10:$M$10</c:f>
              <c:numCache>
                <c:formatCode>0.0</c:formatCode>
                <c:ptCount val="12"/>
                <c:pt idx="0">
                  <c:v>67</c:v>
                </c:pt>
                <c:pt idx="1">
                  <c:v>68.5</c:v>
                </c:pt>
                <c:pt idx="2">
                  <c:v>69.599999999999994</c:v>
                </c:pt>
                <c:pt idx="3">
                  <c:v>69.3</c:v>
                </c:pt>
                <c:pt idx="4">
                  <c:v>68.599999999999994</c:v>
                </c:pt>
                <c:pt idx="5">
                  <c:v>70.8</c:v>
                </c:pt>
                <c:pt idx="6">
                  <c:v>73.8</c:v>
                </c:pt>
                <c:pt idx="7">
                  <c:v>72.900000000000006</c:v>
                </c:pt>
                <c:pt idx="8">
                  <c:v>73.5</c:v>
                </c:pt>
                <c:pt idx="9">
                  <c:v>74.5</c:v>
                </c:pt>
                <c:pt idx="10">
                  <c:v>76.5</c:v>
                </c:pt>
                <c:pt idx="11">
                  <c:v>76.8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984-4818-B07E-AB8393F7C567}"/>
            </c:ext>
          </c:extLst>
        </c:ser>
        <c:ser>
          <c:idx val="5"/>
          <c:order val="7"/>
          <c:tx>
            <c:strRef>
              <c:f>Sheet1!$A$11</c:f>
              <c:strCache>
                <c:ptCount val="1"/>
                <c:pt idx="0">
                  <c:v>English learners</c:v>
                </c:pt>
              </c:strCache>
            </c:strRef>
          </c:tx>
          <c:spPr>
            <a:ln w="38100"/>
          </c:spPr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984-4818-B07E-AB8393F7C5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Sheet1!$B$3:$M$3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 formatCode="0">
                  <c:v>2017</c:v>
                </c:pt>
              </c:numCache>
            </c:numRef>
          </c:cat>
          <c:val>
            <c:numRef>
              <c:f>Sheet1!$B$11:$M$11</c:f>
              <c:numCache>
                <c:formatCode>0.0</c:formatCode>
                <c:ptCount val="12"/>
                <c:pt idx="0">
                  <c:v>61</c:v>
                </c:pt>
                <c:pt idx="1">
                  <c:v>60.8</c:v>
                </c:pt>
                <c:pt idx="2">
                  <c:v>62.8</c:v>
                </c:pt>
                <c:pt idx="3">
                  <c:v>63.3</c:v>
                </c:pt>
                <c:pt idx="4">
                  <c:v>63.7</c:v>
                </c:pt>
                <c:pt idx="5">
                  <c:v>64.2</c:v>
                </c:pt>
                <c:pt idx="6">
                  <c:v>68.5</c:v>
                </c:pt>
                <c:pt idx="7">
                  <c:v>70.900000000000006</c:v>
                </c:pt>
                <c:pt idx="8">
                  <c:v>69.8</c:v>
                </c:pt>
                <c:pt idx="9">
                  <c:v>70.2</c:v>
                </c:pt>
                <c:pt idx="10">
                  <c:v>70.900000000000006</c:v>
                </c:pt>
                <c:pt idx="11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984-4818-B07E-AB8393F7C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805120"/>
        <c:axId val="148807040"/>
      </c:lineChart>
      <c:catAx>
        <c:axId val="148805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b="0" dirty="0"/>
                  <a:t>Cohort graduation year</a:t>
                </a:r>
              </a:p>
            </c:rich>
          </c:tx>
          <c:overlay val="0"/>
        </c:title>
        <c:numFmt formatCode="General" sourceLinked="0"/>
        <c:majorTickMark val="in"/>
        <c:minorTickMark val="none"/>
        <c:tickLblPos val="nextTo"/>
        <c:spPr>
          <a:ln w="15875">
            <a:solidFill>
              <a:schemeClr val="tx1"/>
            </a:solidFill>
            <a:prstDash val="solid"/>
          </a:ln>
        </c:spPr>
        <c:txPr>
          <a:bodyPr rot="2700000"/>
          <a:lstStyle/>
          <a:p>
            <a:pPr>
              <a:defRPr sz="1400" baseline="0">
                <a:solidFill>
                  <a:schemeClr val="tx1"/>
                </a:solidFill>
              </a:defRPr>
            </a:pPr>
            <a:endParaRPr lang="en-US"/>
          </a:p>
        </c:txPr>
        <c:crossAx val="148807040"/>
        <c:crosses val="autoZero"/>
        <c:auto val="1"/>
        <c:lblAlgn val="ctr"/>
        <c:lblOffset val="100"/>
        <c:noMultiLvlLbl val="0"/>
      </c:catAx>
      <c:valAx>
        <c:axId val="148807040"/>
        <c:scaling>
          <c:orientation val="minMax"/>
          <c:max val="100"/>
          <c:min val="50"/>
        </c:scaling>
        <c:delete val="0"/>
        <c:axPos val="l"/>
        <c:majorGridlines>
          <c:spPr>
            <a:ln>
              <a:solidFill>
                <a:prstClr val="white">
                  <a:lumMod val="65000"/>
                  <a:alpha val="48000"/>
                </a:prstClr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0" i="0" u="none" strike="noStrike" kern="1200" baseline="0">
                    <a:solidFill>
                      <a:srgbClr val="203B6A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dirty="0">
                    <a:effectLst/>
                  </a:rPr>
                  <a:t>% graduated</a:t>
                </a:r>
                <a:endParaRPr lang="en-US" b="0" dirty="0">
                  <a:effectLst/>
                </a:endParaRPr>
              </a:p>
            </c:rich>
          </c:tx>
          <c:overlay val="0"/>
        </c:title>
        <c:numFmt formatCode="#,##0" sourceLinked="0"/>
        <c:majorTickMark val="none"/>
        <c:minorTickMark val="none"/>
        <c:tickLblPos val="nextTo"/>
        <c:spPr>
          <a:ln w="15875">
            <a:solidFill>
              <a:schemeClr val="tx1"/>
            </a:solidFill>
            <a:prstDash val="solid"/>
          </a:ln>
        </c:spPr>
        <c:txPr>
          <a:bodyPr/>
          <a:lstStyle/>
          <a:p>
            <a:pPr>
              <a:defRPr sz="1400" baseline="0">
                <a:solidFill>
                  <a:schemeClr val="tx1"/>
                </a:solidFill>
              </a:defRPr>
            </a:pPr>
            <a:endParaRPr lang="en-US"/>
          </a:p>
        </c:txPr>
        <c:crossAx val="148805120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80844497886040123"/>
          <c:y val="0.10177756793940411"/>
          <c:w val="0.18608156739028311"/>
          <c:h val="0.81070744300095943"/>
        </c:manualLayout>
      </c:layout>
      <c:overlay val="0"/>
      <c:txPr>
        <a:bodyPr/>
        <a:lstStyle/>
        <a:p>
          <a:pPr>
            <a:defRPr sz="1400">
              <a:solidFill>
                <a:srgbClr val="00206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rgbClr val="4472C4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rgbClr val="4472C4"/>
                </a:solidFill>
              </a:rPr>
              <a:t>2018-2019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rgbClr val="4472C4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110750527136669E-2"/>
          <c:y val="0.13441914477575309"/>
          <c:w val="0.90854970110950872"/>
          <c:h val="0.746400522243635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State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5B-42A7-93FF-33D90323794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5B-42A7-93FF-33D90323794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95B-42A7-93FF-33D903237944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95B-42A7-93FF-33D903237944}"/>
              </c:ext>
            </c:extLst>
          </c:dPt>
          <c:cat>
            <c:strRef>
              <c:f>Sheet1!$A$2:$A$8</c:f>
              <c:strCache>
                <c:ptCount val="7"/>
                <c:pt idx="0">
                  <c:v>African American</c:v>
                </c:pt>
                <c:pt idx="1">
                  <c:v>Asian</c:v>
                </c:pt>
                <c:pt idx="2">
                  <c:v>Hispanic</c:v>
                </c:pt>
                <c:pt idx="3">
                  <c:v>Native American</c:v>
                </c:pt>
                <c:pt idx="4">
                  <c:v>White </c:v>
                </c:pt>
                <c:pt idx="5">
                  <c:v>Native Hawaiian, Pacific Islander</c:v>
                </c:pt>
                <c:pt idx="6">
                  <c:v>Multi-Race, Non-Hispanic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9.1999999999999998E-2</c:v>
                </c:pt>
                <c:pt idx="1">
                  <c:v>7.0000000000000007E-2</c:v>
                </c:pt>
                <c:pt idx="2">
                  <c:v>0.20799999999999999</c:v>
                </c:pt>
                <c:pt idx="3">
                  <c:v>2E-3</c:v>
                </c:pt>
                <c:pt idx="4">
                  <c:v>0.59</c:v>
                </c:pt>
                <c:pt idx="5">
                  <c:v>1E-3</c:v>
                </c:pt>
                <c:pt idx="6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5B-42A7-93FF-33D9032379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-27"/>
        <c:axId val="428568112"/>
        <c:axId val="428568440"/>
      </c:barChart>
      <c:catAx>
        <c:axId val="42856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0" cap="flat" cmpd="sng" algn="ctr">
            <a:noFill/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200" b="1" i="0" u="none" strike="noStrike" kern="1200" baseline="0">
                <a:solidFill>
                  <a:srgbClr val="4472C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568440"/>
        <c:crosses val="autoZero"/>
        <c:auto val="0"/>
        <c:lblAlgn val="ctr"/>
        <c:lblOffset val="5"/>
        <c:noMultiLvlLbl val="0"/>
      </c:catAx>
      <c:valAx>
        <c:axId val="42856844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4472C4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56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0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28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i="0" u="none" strike="noStrike" kern="1200" spc="0" baseline="0" dirty="0">
                <a:solidFill>
                  <a:srgbClr val="197EC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2018-2019</a:t>
            </a:r>
          </a:p>
        </c:rich>
      </c:tx>
      <c:layout>
        <c:manualLayout>
          <c:xMode val="edge"/>
          <c:yMode val="edge"/>
          <c:x val="0.44093463224326646"/>
          <c:y val="5.93220338983050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28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504629450015996"/>
          <c:y val="0.16062529932743855"/>
          <c:w val="0.79388975322841848"/>
          <c:h val="0.6431334162505215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Sheet1!$B$10</c:f>
              <c:strCache>
                <c:ptCount val="1"/>
                <c:pt idx="0">
                  <c:v>African American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Sheet1!$A$11:$A$12</c:f>
              <c:strCache>
                <c:ptCount val="2"/>
                <c:pt idx="0">
                  <c:v>MA Public School Teachers</c:v>
                </c:pt>
                <c:pt idx="1">
                  <c:v>MA Public School Educators</c:v>
                </c:pt>
              </c:strCache>
            </c:strRef>
          </c:cat>
          <c:val>
            <c:numRef>
              <c:f>Sheet1!$B$11:$B$12</c:f>
              <c:numCache>
                <c:formatCode>0%</c:formatCode>
                <c:ptCount val="2"/>
                <c:pt idx="0">
                  <c:v>2.9000000000000001E-2</c:v>
                </c:pt>
                <c:pt idx="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A2-442A-B762-72B1B6C838EC}"/>
            </c:ext>
          </c:extLst>
        </c:ser>
        <c:ser>
          <c:idx val="1"/>
          <c:order val="1"/>
          <c:tx>
            <c:strRef>
              <c:f>Sheet1!$C$10</c:f>
              <c:strCache>
                <c:ptCount val="1"/>
                <c:pt idx="0">
                  <c:v>Asian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Sheet1!$A$11:$A$12</c:f>
              <c:strCache>
                <c:ptCount val="2"/>
                <c:pt idx="0">
                  <c:v>MA Public School Teachers</c:v>
                </c:pt>
                <c:pt idx="1">
                  <c:v>MA Public School Educators</c:v>
                </c:pt>
              </c:strCache>
            </c:strRef>
          </c:cat>
          <c:val>
            <c:numRef>
              <c:f>Sheet1!$C$11:$C$12</c:f>
              <c:numCache>
                <c:formatCode>0%</c:formatCode>
                <c:ptCount val="2"/>
                <c:pt idx="0">
                  <c:v>1.4999999999999999E-2</c:v>
                </c:pt>
                <c:pt idx="1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A2-442A-B762-72B1B6C838EC}"/>
            </c:ext>
          </c:extLst>
        </c:ser>
        <c:ser>
          <c:idx val="2"/>
          <c:order val="2"/>
          <c:tx>
            <c:strRef>
              <c:f>Sheet1!$D$10</c:f>
              <c:strCache>
                <c:ptCount val="1"/>
                <c:pt idx="0">
                  <c:v>Hispanic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6A84C82-2CCF-436D-90E8-B7ADCB01E745}" type="VALUE">
                      <a:rPr lang="en-US" sz="90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AA2-442A-B762-72B1B6C838E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AA2-442A-B762-72B1B6C838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Sheet1!$A$11:$A$12</c:f>
              <c:strCache>
                <c:ptCount val="2"/>
                <c:pt idx="0">
                  <c:v>MA Public School Teachers</c:v>
                </c:pt>
                <c:pt idx="1">
                  <c:v>MA Public School Educators</c:v>
                </c:pt>
              </c:strCache>
            </c:strRef>
          </c:cat>
          <c:val>
            <c:numRef>
              <c:f>Sheet1!$D$11:$D$12</c:f>
              <c:numCache>
                <c:formatCode>0%</c:formatCode>
                <c:ptCount val="2"/>
                <c:pt idx="0">
                  <c:v>0.03</c:v>
                </c:pt>
                <c:pt idx="1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A2-442A-B762-72B1B6C838EC}"/>
            </c:ext>
          </c:extLst>
        </c:ser>
        <c:ser>
          <c:idx val="3"/>
          <c:order val="3"/>
          <c:tx>
            <c:strRef>
              <c:f>Sheet1!$E$10</c:f>
              <c:strCache>
                <c:ptCount val="1"/>
                <c:pt idx="0">
                  <c:v>Native American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Sheet1!$A$11:$A$12</c:f>
              <c:strCache>
                <c:ptCount val="2"/>
                <c:pt idx="0">
                  <c:v>MA Public School Teachers</c:v>
                </c:pt>
                <c:pt idx="1">
                  <c:v>MA Public School Educators</c:v>
                </c:pt>
              </c:strCache>
            </c:strRef>
          </c:cat>
          <c:val>
            <c:numRef>
              <c:f>Sheet1!$E$11:$E$12</c:f>
              <c:numCache>
                <c:formatCode>0%</c:formatCode>
                <c:ptCount val="2"/>
                <c:pt idx="0">
                  <c:v>1E-3</c:v>
                </c:pt>
                <c:pt idx="1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AA2-442A-B762-72B1B6C838EC}"/>
            </c:ext>
          </c:extLst>
        </c:ser>
        <c:ser>
          <c:idx val="4"/>
          <c:order val="4"/>
          <c:tx>
            <c:strRef>
              <c:f>Sheet1!$F$10</c:f>
              <c:strCache>
                <c:ptCount val="1"/>
                <c:pt idx="0">
                  <c:v>Native Hawaiian, Pacific Islander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Sheet1!$A$11:$A$12</c:f>
              <c:strCache>
                <c:ptCount val="2"/>
                <c:pt idx="0">
                  <c:v>MA Public School Teachers</c:v>
                </c:pt>
                <c:pt idx="1">
                  <c:v>MA Public School Educators</c:v>
                </c:pt>
              </c:strCache>
            </c:strRef>
          </c:cat>
          <c:val>
            <c:numRef>
              <c:f>Sheet1!$F$11:$F$12</c:f>
              <c:numCache>
                <c:formatCode>0%</c:formatCode>
                <c:ptCount val="2"/>
                <c:pt idx="0">
                  <c:v>0</c:v>
                </c:pt>
                <c:pt idx="1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A2-442A-B762-72B1B6C838EC}"/>
            </c:ext>
          </c:extLst>
        </c:ser>
        <c:ser>
          <c:idx val="5"/>
          <c:order val="5"/>
          <c:tx>
            <c:strRef>
              <c:f>Sheet1!$G$10</c:f>
              <c:strCache>
                <c:ptCount val="1"/>
                <c:pt idx="0">
                  <c:v>Multi-Race, Non-Hispanic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Sheet1!$A$11:$A$12</c:f>
              <c:strCache>
                <c:ptCount val="2"/>
                <c:pt idx="0">
                  <c:v>MA Public School Teachers</c:v>
                </c:pt>
                <c:pt idx="1">
                  <c:v>MA Public School Educators</c:v>
                </c:pt>
              </c:strCache>
            </c:strRef>
          </c:cat>
          <c:val>
            <c:numRef>
              <c:f>Sheet1!$G$11:$G$12</c:f>
              <c:numCache>
                <c:formatCode>0%</c:formatCode>
                <c:ptCount val="2"/>
                <c:pt idx="0">
                  <c:v>6.0000000000000001E-3</c:v>
                </c:pt>
                <c:pt idx="1">
                  <c:v>6.0000000000000001E-3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AA2-442A-B762-72B1B6C838EC}"/>
            </c:ext>
          </c:extLst>
        </c:ser>
        <c:ser>
          <c:idx val="6"/>
          <c:order val="6"/>
          <c:tx>
            <c:strRef>
              <c:f>Sheet1!$H$10</c:f>
              <c:strCache>
                <c:ptCount val="1"/>
                <c:pt idx="0">
                  <c:v>White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Sheet1!$A$11:$A$12</c:f>
              <c:strCache>
                <c:ptCount val="2"/>
                <c:pt idx="0">
                  <c:v>MA Public School Teachers</c:v>
                </c:pt>
                <c:pt idx="1">
                  <c:v>MA Public School Educators</c:v>
                </c:pt>
              </c:strCache>
            </c:strRef>
          </c:cat>
          <c:val>
            <c:numRef>
              <c:f>Sheet1!$H$11:$H$12</c:f>
              <c:numCache>
                <c:formatCode>0%</c:formatCode>
                <c:ptCount val="2"/>
                <c:pt idx="0">
                  <c:v>0.91800000000000004</c:v>
                </c:pt>
                <c:pt idx="1">
                  <c:v>0.89500000000000002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AA2-442A-B762-72B1B6C838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0910376"/>
        <c:axId val="540910704"/>
      </c:barChart>
      <c:catAx>
        <c:axId val="540910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910704"/>
        <c:crosses val="autoZero"/>
        <c:auto val="0"/>
        <c:lblAlgn val="ctr"/>
        <c:lblOffset val="100"/>
        <c:noMultiLvlLbl val="0"/>
      </c:catAx>
      <c:valAx>
        <c:axId val="54091070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910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2016-2017 </a:t>
            </a:r>
          </a:p>
        </c:rich>
      </c:tx>
      <c:layout>
        <c:manualLayout>
          <c:xMode val="edge"/>
          <c:yMode val="edge"/>
          <c:x val="0.40509316178071664"/>
          <c:y val="3.57979922118226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2D-4840-BEEF-C8E193E33465}"/>
              </c:ext>
            </c:extLst>
          </c:dPt>
          <c:dLbls>
            <c:dLbl>
              <c:idx val="0"/>
              <c:layout>
                <c:manualLayout>
                  <c:x val="-0.35041322314049594"/>
                  <c:y val="-1.3236910864656166E-16"/>
                </c:manualLayout>
              </c:layout>
              <c:tx>
                <c:rich>
                  <a:bodyPr/>
                  <a:lstStyle/>
                  <a:p>
                    <a:fld id="{5AD4A860-82AD-4BD6-8AF8-CFD6A263CC4F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72D-4840-BEEF-C8E193E33465}"/>
                </c:ext>
              </c:extLst>
            </c:dLbl>
            <c:dLbl>
              <c:idx val="1"/>
              <c:layout>
                <c:manualLayout>
                  <c:x val="-7.4931129476584021E-2"/>
                  <c:y val="0"/>
                </c:manualLayout>
              </c:layout>
              <c:tx>
                <c:rich>
                  <a:bodyPr/>
                  <a:lstStyle/>
                  <a:p>
                    <a:fld id="{37B7CE12-0074-4E3A-B0DE-82A592513722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72D-4840-BEEF-C8E193E3346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[2]Sheet1!$A$14:$A$15</c:f>
              <c:strCache>
                <c:ptCount val="2"/>
                <c:pt idx="0">
                  <c:v>White</c:v>
                </c:pt>
                <c:pt idx="1">
                  <c:v>Person of Color</c:v>
                </c:pt>
              </c:strCache>
            </c:strRef>
          </c:cat>
          <c:val>
            <c:numRef>
              <c:f>[2]Sheet1!$B$14:$B$15</c:f>
              <c:numCache>
                <c:formatCode>General</c:formatCode>
                <c:ptCount val="2"/>
                <c:pt idx="0">
                  <c:v>0.86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2D-4840-BEEF-C8E193E334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70950192"/>
        <c:axId val="470953144"/>
      </c:barChart>
      <c:catAx>
        <c:axId val="47095019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953144"/>
        <c:crosses val="autoZero"/>
        <c:auto val="1"/>
        <c:lblAlgn val="ctr"/>
        <c:lblOffset val="100"/>
        <c:noMultiLvlLbl val="0"/>
      </c:catAx>
      <c:valAx>
        <c:axId val="470953144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950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2019/5/22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2019/5/22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Ventura</a:t>
            </a:r>
          </a:p>
          <a:p>
            <a:endParaRPr lang="en-US" baseline="0" dirty="0"/>
          </a:p>
          <a:p>
            <a:r>
              <a:rPr lang="en-US" baseline="0" dirty="0"/>
              <a:t>Add names</a:t>
            </a:r>
          </a:p>
          <a:p>
            <a:endParaRPr lang="en-US" baseline="0" dirty="0"/>
          </a:p>
          <a:p>
            <a:r>
              <a:rPr lang="en-US" baseline="0" dirty="0"/>
              <a:t>Outline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5 min introductions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20 min presentation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15 min. Q&amp;A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05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Sandra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732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Cheryl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532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CD5AF-71CD-4C88-AC55-E7BE057B2D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913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Ventura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190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Ventura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CD5AF-71CD-4C88-AC55-E7BE057B2D3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190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Ventura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176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Ventura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607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Ventura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853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453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132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642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8B09E2-AD6D-41F8-B547-A2B4B6EA8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5/22/2019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39390" y="2223667"/>
            <a:ext cx="7483436" cy="991481"/>
          </a:xfrm>
        </p:spPr>
        <p:txBody>
          <a:bodyPr/>
          <a:lstStyle/>
          <a:p>
            <a:r>
              <a:rPr lang="en-US" altLang="zh-CN" sz="3000" dirty="0"/>
              <a:t>Educator Diversification Initiatives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6654" y="3081337"/>
            <a:ext cx="6659592" cy="866775"/>
          </a:xfrm>
        </p:spPr>
        <p:txBody>
          <a:bodyPr/>
          <a:lstStyle/>
          <a:p>
            <a:pPr algn="ctr"/>
            <a:r>
              <a:rPr lang="en-US" altLang="zh-CN" sz="2000" dirty="0"/>
              <a:t>MA Board of Elementary and Secondary Education</a:t>
            </a:r>
          </a:p>
          <a:p>
            <a:pPr algn="ctr"/>
            <a:endParaRPr lang="en-US" altLang="zh-CN" sz="2200" dirty="0"/>
          </a:p>
          <a:p>
            <a:pPr algn="ctr"/>
            <a:r>
              <a:rPr lang="en-US" altLang="zh-CN" sz="2200" dirty="0"/>
              <a:t>May 21, 2019</a:t>
            </a:r>
          </a:p>
          <a:p>
            <a:pPr algn="ctr"/>
            <a:endParaRPr lang="zh-CN" alt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Commissioner’s College Visits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pic>
        <p:nvPicPr>
          <p:cNvPr id="7" name="Content Placeholder 6" descr="Commissioner speaking to group of people during college visit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43" y="1895036"/>
            <a:ext cx="5166870" cy="3875153"/>
          </a:xfrm>
        </p:spPr>
      </p:pic>
      <p:sp>
        <p:nvSpPr>
          <p:cNvPr id="3" name="TextBox 2"/>
          <p:cNvSpPr txBox="1"/>
          <p:nvPr/>
        </p:nvSpPr>
        <p:spPr>
          <a:xfrm>
            <a:off x="5971309" y="1052943"/>
            <a:ext cx="596740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</a:schemeClr>
                </a:solidFill>
              </a:rPr>
              <a:t>Visit Goals</a:t>
            </a:r>
          </a:p>
          <a:p>
            <a:endParaRPr lang="en-US" sz="24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Speak directly with students about the teaching profession &amp; need for a racially and ethnically diverse teacher workforce. </a:t>
            </a:r>
          </a:p>
          <a:p>
            <a:endParaRPr lang="en-US" sz="24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Commissioner Riley met with approximately 300 hundred students and faculty members from: </a:t>
            </a:r>
          </a:p>
          <a:p>
            <a:endParaRPr lang="en-US" sz="24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Bridgewater State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UMASS Amherst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UMASS Boston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UMASS Dartmouth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Holyoke Community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764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InSPIRED Fellowship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b="1" dirty="0">
                <a:solidFill>
                  <a:schemeClr val="accent2"/>
                </a:solidFill>
              </a:rPr>
              <a:t>In</a:t>
            </a:r>
            <a:r>
              <a:rPr lang="en-US" sz="3000" dirty="0">
                <a:solidFill>
                  <a:schemeClr val="accent2"/>
                </a:solidFill>
              </a:rPr>
              <a:t>-</a:t>
            </a:r>
            <a:r>
              <a:rPr lang="en-US" sz="3000" b="1" dirty="0">
                <a:solidFill>
                  <a:schemeClr val="accent2"/>
                </a:solidFill>
              </a:rPr>
              <a:t>S</a:t>
            </a:r>
            <a:r>
              <a:rPr lang="en-US" sz="3000" dirty="0"/>
              <a:t>ervice </a:t>
            </a:r>
            <a:r>
              <a:rPr lang="en-US" sz="3000" b="1" dirty="0">
                <a:solidFill>
                  <a:schemeClr val="accent2"/>
                </a:solidFill>
              </a:rPr>
              <a:t>P</a:t>
            </a:r>
            <a:r>
              <a:rPr lang="en-US" sz="3000" dirty="0"/>
              <a:t>rofessionals committed to </a:t>
            </a:r>
            <a:r>
              <a:rPr lang="en-US" sz="3000" b="1" dirty="0">
                <a:solidFill>
                  <a:schemeClr val="accent2"/>
                </a:solidFill>
              </a:rPr>
              <a:t>I</a:t>
            </a:r>
            <a:r>
              <a:rPr lang="en-US" sz="3000" dirty="0"/>
              <a:t>ncreasing the </a:t>
            </a:r>
            <a:r>
              <a:rPr lang="en-US" sz="3000" b="1" dirty="0">
                <a:solidFill>
                  <a:schemeClr val="accent2"/>
                </a:solidFill>
              </a:rPr>
              <a:t>R</a:t>
            </a:r>
            <a:r>
              <a:rPr lang="en-US" sz="3000" dirty="0"/>
              <a:t>acial and </a:t>
            </a:r>
            <a:r>
              <a:rPr lang="en-US" sz="3000" b="1" dirty="0">
                <a:solidFill>
                  <a:schemeClr val="accent2"/>
                </a:solidFill>
              </a:rPr>
              <a:t>E</a:t>
            </a:r>
            <a:r>
              <a:rPr lang="en-US" sz="3000" dirty="0"/>
              <a:t>thnic </a:t>
            </a:r>
            <a:r>
              <a:rPr lang="en-US" sz="3000" b="1" dirty="0">
                <a:solidFill>
                  <a:schemeClr val="accent2"/>
                </a:solidFill>
              </a:rPr>
              <a:t>D</a:t>
            </a:r>
            <a:r>
              <a:rPr lang="en-US" sz="3000" dirty="0"/>
              <a:t>iversity of the Commonwealth’s teacher workforce. </a:t>
            </a:r>
          </a:p>
          <a:p>
            <a:pPr marL="0" indent="0">
              <a:buNone/>
            </a:pPr>
            <a:endParaRPr lang="en-US" sz="1200" dirty="0"/>
          </a:p>
          <a:p>
            <a:pPr lvl="2"/>
            <a:endParaRPr lang="en-US" sz="21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pic>
        <p:nvPicPr>
          <p:cNvPr id="11" name="Picture 10" descr="InSPIRED Fellowship section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53" y="2404997"/>
            <a:ext cx="6112848" cy="35832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80591" y="2780868"/>
            <a:ext cx="563249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Fellowship Goals</a:t>
            </a:r>
          </a:p>
          <a:p>
            <a:endParaRPr lang="en-US" sz="2500" dirty="0">
              <a:solidFill>
                <a:schemeClr val="tx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Increase the number of students of color entering the teaching profession.</a:t>
            </a:r>
          </a:p>
          <a:p>
            <a:endParaRPr lang="en-US" sz="2500" dirty="0">
              <a:solidFill>
                <a:schemeClr val="tx1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500" dirty="0">
                <a:solidFill>
                  <a:schemeClr val="tx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Increase the retention rate of teachers of color.</a:t>
            </a:r>
          </a:p>
        </p:txBody>
      </p:sp>
    </p:spTree>
    <p:extLst>
      <p:ext uri="{BB962C8B-B14F-4D97-AF65-F5344CB8AC3E}">
        <p14:creationId xmlns:p14="http://schemas.microsoft.com/office/powerpoint/2010/main" val="1704862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Influence 100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7759" y="1340285"/>
            <a:ext cx="5480956" cy="4939864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tx1">
                    <a:lumMod val="75000"/>
                  </a:schemeClr>
                </a:solidFill>
              </a:rPr>
              <a:t>Program Goals</a:t>
            </a:r>
          </a:p>
          <a:p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Increase racial and ethnic diversity of superintendents in Massachusetts.</a:t>
            </a:r>
          </a:p>
          <a:p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Create more culturally responsive districts and leaders across the state.</a:t>
            </a:r>
          </a:p>
          <a:p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To promote better outcomes for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pic>
        <p:nvPicPr>
          <p:cNvPr id="5" name="Picture 4" descr="Infulence 100 group phot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43" y="2054269"/>
            <a:ext cx="5890016" cy="331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78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A495A-65F8-4446-A6CA-5F8FF18B1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426" y="2280443"/>
            <a:ext cx="5665342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zh-CN" sz="4000" dirty="0">
                <a:solidFill>
                  <a:srgbClr val="203B6A">
                    <a:lumMod val="50000"/>
                  </a:srgbClr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+mn-cs"/>
              </a:rPr>
              <a:t>Questions &amp;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40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Presenter’s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US" sz="2600" dirty="0"/>
              <a:t>Ventura Rodriguez, Senior Associate Commissioner for Strategic Initiatives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600" dirty="0"/>
              <a:t>Shay Edmond, Director of Student Equity Initiatives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600" dirty="0"/>
              <a:t>Cheryl Camacho, Special Assistant to the Commissioner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600" dirty="0"/>
              <a:t>Sandra Hinderliter, Lead for Educator Preparation</a:t>
            </a:r>
          </a:p>
          <a:p>
            <a:pPr>
              <a:lnSpc>
                <a:spcPct val="200000"/>
              </a:lnSpc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0477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Graduation Rates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B140A-607F-4589-97B7-822BB6A65DAB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Chart 5" descr="Five Year Cohort Graduation Rates Chart">
            <a:extLst>
              <a:ext uri="{FF2B5EF4-FFF2-40B4-BE49-F238E27FC236}">
                <a16:creationId xmlns:a16="http://schemas.microsoft.com/office/drawing/2014/main" id="{2EED2095-4A97-43A9-AE6D-D25D2163B4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074995"/>
              </p:ext>
            </p:extLst>
          </p:nvPr>
        </p:nvGraphicFramePr>
        <p:xfrm>
          <a:off x="295275" y="1474632"/>
          <a:ext cx="11601450" cy="492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7387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MA’s goal: Prepare all students for success after high school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7229C-EC7B-4063-A33B-28A5E87E32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203B6A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03363" y="1496094"/>
            <a:ext cx="10297732" cy="449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6125" marR="0" lvl="1" indent="-279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rgbClr val="E38526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Strengthening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standards, curriculum, instruction, and assessment</a:t>
            </a:r>
          </a:p>
          <a:p>
            <a:pPr marL="746125" marR="0" lvl="1" indent="-279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2400"/>
              </a:spcAft>
              <a:buClr>
                <a:srgbClr val="E38526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Promoting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 educator development</a:t>
            </a:r>
          </a:p>
          <a:p>
            <a:pPr marL="746125" marR="0" lvl="1" indent="-279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2400"/>
              </a:spcAft>
              <a:buClr>
                <a:srgbClr val="E38526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Supporting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social-emotional learning, health, and safety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03B6A">
                  <a:lumMod val="50000"/>
                </a:srgbClr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pPr marL="746125" marR="0" lvl="1" indent="-279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rgbClr val="E38526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Turning around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lowest performing districts and schools</a:t>
            </a:r>
          </a:p>
          <a:p>
            <a:pPr marL="746125" marR="0" lvl="1" indent="-2794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rgbClr val="E38526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Enhancing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03B6A">
                    <a:lumMod val="50000"/>
                  </a:srgbClr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 resource allocation and data use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03B6A">
                  <a:lumMod val="50000"/>
                </a:srgbClr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03B6A">
                  <a:lumMod val="50000"/>
                </a:srgbClr>
              </a:solidFill>
              <a:effectLst/>
              <a:uLnTx/>
              <a:uFillTx/>
              <a:latin typeface="Segoe UI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Picture 5" descr="School and District Turnaround logo: U-turn image only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963" y="4029494"/>
            <a:ext cx="8937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urriculum and Instruction logo: compass only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9963" y="1419894"/>
            <a:ext cx="7620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Educator Effectiveness logo: lightbulb only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0488" y="2286794"/>
            <a:ext cx="5334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Data Use logo: bar graph image only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9963" y="4896581"/>
            <a:ext cx="714375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Educator Effectiveness logo: Heart Icon only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3713" y="3282344"/>
            <a:ext cx="75247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4580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6A6E9-0605-4AF2-9596-F079419BE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>
                <a:solidFill>
                  <a:prstClr val="white"/>
                </a:solidFill>
              </a:rPr>
              <a:t>Massachusetts K-12 Student Enrollment by Race/Ethnicity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B0C6A-ADC2-4E9C-9CD4-FFA83F3A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graphicFrame>
        <p:nvGraphicFramePr>
          <p:cNvPr id="8" name="Chart 7" descr="2018-2019 Massachusetts K-12 Student Enrollment by Race/Ethnicity&#10;African American: 9.2%&#10;Asian: 7.0%&#10;Hispanic: 20.8%&#10;Native American: 0.2%&#10;White: 59.0%&#10;Native Hawaiian, Pacific: 0.1%&#10;Multi-Race, Non-Hispanic: 3.8%">
            <a:extLst>
              <a:ext uri="{FF2B5EF4-FFF2-40B4-BE49-F238E27FC236}">
                <a16:creationId xmlns:a16="http://schemas.microsoft.com/office/drawing/2014/main" id="{1B7A1394-9574-42E1-BF5E-08EA9508E7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8357365"/>
              </p:ext>
            </p:extLst>
          </p:nvPr>
        </p:nvGraphicFramePr>
        <p:xfrm>
          <a:off x="1477740" y="1150143"/>
          <a:ext cx="9236519" cy="5206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0072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F8B32-69C0-4361-AB6C-31F644E04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Massachusetts Educator and Teacher Figures by Race/Ethnicity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CA1D4-D115-45FC-AAB7-9C4A9DA57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graphicFrame>
        <p:nvGraphicFramePr>
          <p:cNvPr id="6" name="Chart 5" descr="2018-2019 Massachusetts Educator and Teacher Figures by Race/Ethnicity&#10;&#10;MA Public School Educators:&#10;African American: 4%&#10;Asian: 2%&#10;Hispanic: 4%&#10;Native American: 0%&#10;White: 90%&#10;Native Hawaiian, Pacific: 0%&#10;Multi-Race, Non-Hispanic: 1%&#10;&#10;MA Public School Teachers:&#10;African American: 3%&#10;Asian: 2%&#10;Hispanic: 3%&#10;Native American: 0%&#10;White: 92%&#10;Native Hawaiian, Pacific: 0%&#10;Multi-Race, Non-Hispanic: 1%">
            <a:extLst>
              <a:ext uri="{FF2B5EF4-FFF2-40B4-BE49-F238E27FC236}">
                <a16:creationId xmlns:a16="http://schemas.microsoft.com/office/drawing/2014/main" id="{596E9CE8-5234-4BE1-8DC6-F32F4C898C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230835"/>
              </p:ext>
            </p:extLst>
          </p:nvPr>
        </p:nvGraphicFramePr>
        <p:xfrm>
          <a:off x="567743" y="1400175"/>
          <a:ext cx="11281357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478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Massachusetts Educator Preparation Program Demographics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graphicFrame>
        <p:nvGraphicFramePr>
          <p:cNvPr id="7" name="Chart 6" descr="2016-2017 Massachusetts Educator Preparation Program Demographics&#10;Person of Color: 14%&#10;White: 86%">
            <a:extLst>
              <a:ext uri="{FF2B5EF4-FFF2-40B4-BE49-F238E27FC236}">
                <a16:creationId xmlns:a16="http://schemas.microsoft.com/office/drawing/2014/main" id="{622AB16F-07C6-404C-B8E2-C63933B543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507583"/>
              </p:ext>
            </p:extLst>
          </p:nvPr>
        </p:nvGraphicFramePr>
        <p:xfrm>
          <a:off x="567743" y="1533979"/>
          <a:ext cx="11370972" cy="4257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9934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+mj-lt"/>
                <a:cs typeface="Segoe UI" panose="020B0502040204020203" pitchFamily="34" charset="0"/>
              </a:rPr>
              <a:t>DESE</a:t>
            </a:r>
            <a:r>
              <a:rPr lang="en-US" altLang="zh-CN" sz="3200" dirty="0">
                <a:latin typeface="+mj-lt"/>
                <a:cs typeface="Segoe UI" panose="020B0502040204020203" pitchFamily="34" charset="0"/>
              </a:rPr>
              <a:t> Initiatives to Increase Educator Diversity</a:t>
            </a:r>
            <a:endParaRPr lang="zh-CN" altLang="en-US" sz="3200" dirty="0"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6"/>
          </p:nvPr>
        </p:nvSpPr>
        <p:spPr>
          <a:xfrm>
            <a:off x="6739943" y="1529366"/>
            <a:ext cx="5452057" cy="3799267"/>
          </a:xfrm>
        </p:spPr>
        <p:txBody>
          <a:bodyPr/>
          <a:lstStyle/>
          <a:p>
            <a:pPr lvl="0"/>
            <a:r>
              <a:rPr lang="en-US" sz="2400" dirty="0"/>
              <a:t>Teacher Diversification Pilot Program</a:t>
            </a:r>
          </a:p>
          <a:p>
            <a:pPr marL="0" lvl="0" indent="0">
              <a:buNone/>
            </a:pPr>
            <a:endParaRPr lang="en-US" sz="2400" dirty="0"/>
          </a:p>
          <a:p>
            <a:pPr lvl="0"/>
            <a:r>
              <a:rPr lang="en-US" sz="2400" dirty="0"/>
              <a:t>Commissioner’s College Visits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InSPIRED Fellowship 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Influence 100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 descr="https://bn1302files.storage.live.com/y4m9nOuKKKkL-k73QE9w_mkmOb5BqoTan-D_sYoCAB0S7FvqQ1jbwqag1KfUmORsMXMdPxWYvMZsQlhRczn2vnqVAFBa1FzbRoG5HCsSyxziru5-PlmcVIa-PYom8IWj_WiUYaz6HJsbQExWYqNbZYZ4iC9ScRRYt0OjaWOy3zJ_GRN9wSkZGIfhOUHQdwIAxDILH94JYKqISfSm62YPXL71A/Match%20MS%201.JPG?psid=1&amp;width=922&amp;height=615">
            <a:extLst>
              <a:ext uri="{FF2B5EF4-FFF2-40B4-BE49-F238E27FC236}">
                <a16:creationId xmlns:a16="http://schemas.microsoft.com/office/drawing/2014/main" id="{AF4DA794-8317-4338-AB64-91125A345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90" y="1356818"/>
            <a:ext cx="6213177" cy="414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455985-BE8B-40E2-AE07-A017C07FEA72}"/>
              </a:ext>
            </a:extLst>
          </p:cNvPr>
          <p:cNvSpPr txBox="1"/>
          <p:nvPr/>
        </p:nvSpPr>
        <p:spPr>
          <a:xfrm>
            <a:off x="5190607" y="5285738"/>
            <a:ext cx="26814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MATCH Public Charter School</a:t>
            </a:r>
          </a:p>
        </p:txBody>
      </p:sp>
    </p:spTree>
    <p:extLst>
      <p:ext uri="{BB962C8B-B14F-4D97-AF65-F5344CB8AC3E}">
        <p14:creationId xmlns:p14="http://schemas.microsoft.com/office/powerpoint/2010/main" val="2980857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Teacher Diversification Pilot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pic>
        <p:nvPicPr>
          <p:cNvPr id="5" name="Picture 2" descr="https://bn1302files.storage.live.com/y4mlAePLrpXcV7kdnun30c4Y2QpzLglg4_YnU3__duVVMH8ry2g3TCAO4-0hXiRxXJk7iP8pYigja9_AepCYH65iClDhf3mYxjrIZnbZhlQCqeKaT0MGWBxOjK4ZPn2BvVktRTosUkRs42CkdrHGkSaxKjHUmD9AdlGKqbOepB0YLUleteqsLelM4TAQhpt_-FYF4AQgs1r5UWW7yZPu5xtxA/Alma%20Del%20Mar%20-%2019.jpg?psid=1&amp;width=1098&amp;height=732">
            <a:extLst>
              <a:ext uri="{FF2B5EF4-FFF2-40B4-BE49-F238E27FC236}">
                <a16:creationId xmlns:a16="http://schemas.microsoft.com/office/drawing/2014/main" id="{F843F4D2-FFE7-4DCD-BB77-68D0E4A4F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43" y="1585813"/>
            <a:ext cx="5290883" cy="373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70555" y="1520051"/>
            <a:ext cx="662144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/>
              <a:t>Support district efforts to strengthen and diversify existing teacher recruitment and retention programs</a:t>
            </a:r>
          </a:p>
          <a:p>
            <a:pPr lvl="1"/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Paraprofessionals with bachelor’s degrees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District graduates and other college graduates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Provisionally licensed teachers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Grow-Your-Own Initiatives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indent="-50800" algn="ctr"/>
            <a:r>
              <a:rPr lang="en-US" sz="2200" b="1" i="1" dirty="0"/>
              <a:t>Pilot districts will engage in cultural </a:t>
            </a:r>
          </a:p>
          <a:p>
            <a:pPr indent="-50800" algn="ctr"/>
            <a:r>
              <a:rPr lang="en-US" sz="2200" b="1" i="1" dirty="0"/>
              <a:t>proficiency and anti-bias trainings.</a:t>
            </a:r>
          </a:p>
        </p:txBody>
      </p:sp>
    </p:spTree>
    <p:extLst>
      <p:ext uri="{BB962C8B-B14F-4D97-AF65-F5344CB8AC3E}">
        <p14:creationId xmlns:p14="http://schemas.microsoft.com/office/powerpoint/2010/main" val="1554073759"/>
      </p:ext>
    </p:extLst>
  </p:cSld>
  <p:clrMapOvr>
    <a:masterClrMapping/>
  </p:clrMapOvr>
</p:sld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3a5a55f13e9bb649c79d8b6e4cc9fe8c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9f746412060615af2bac066d19f8186c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DESE-231-51514</_dlc_DocId>
    <_dlc_DocIdUrl xmlns="733efe1c-5bbe-4968-87dc-d400e65c879f">
      <Url>https://sharepoint.doemass.org/ese/webteam/cps/_layouts/DocIdRedir.aspx?ID=DESE-231-51514</Url>
      <Description>DESE-231-51514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Props1.xml><?xml version="1.0" encoding="utf-8"?>
<ds:datastoreItem xmlns:ds="http://schemas.openxmlformats.org/officeDocument/2006/customXml" ds:itemID="{833A5436-A79C-44B4-B9AD-298B1240C94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3CA2DBD-23FD-4029-96C1-85D3FF7081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850D3C-3965-48D1-A75D-129B16FAD0D9}">
  <ds:schemaRefs>
    <ds:schemaRef ds:uri="733efe1c-5bbe-4968-87dc-d400e65c879f"/>
    <ds:schemaRef ds:uri="http://purl.org/dc/dcmitype/"/>
    <ds:schemaRef ds:uri="http://purl.org/dc/elements/1.1/"/>
    <ds:schemaRef ds:uri="http://schemas.microsoft.com/office/2006/metadata/properties"/>
    <ds:schemaRef ds:uri="0a4e05da-b9bc-4326-ad73-01ef31b95567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D09E3CE6-FB90-4F66-9946-749FF01594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2245</TotalTime>
  <Words>373</Words>
  <Application>Microsoft Office PowerPoint</Application>
  <PresentationFormat>Widescreen</PresentationFormat>
  <Paragraphs>117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等线</vt:lpstr>
      <vt:lpstr>Arial</vt:lpstr>
      <vt:lpstr>Courier New</vt:lpstr>
      <vt:lpstr>Segoe</vt:lpstr>
      <vt:lpstr>Segoe SemiBold</vt:lpstr>
      <vt:lpstr>Segoe UI</vt:lpstr>
      <vt:lpstr>Segoe UI Black</vt:lpstr>
      <vt:lpstr>Segoe UI Semibold</vt:lpstr>
      <vt:lpstr>Wingdings</vt:lpstr>
      <vt:lpstr>ESE​​</vt:lpstr>
      <vt:lpstr>Educator Diversification Initiatives</vt:lpstr>
      <vt:lpstr>Presenter’s Table</vt:lpstr>
      <vt:lpstr>Graduation Rates</vt:lpstr>
      <vt:lpstr>MA’s goal: Prepare all students for success after high school</vt:lpstr>
      <vt:lpstr>Massachusetts K-12 Student Enrollment by Race/Ethnicity</vt:lpstr>
      <vt:lpstr>Massachusetts Educator and Teacher Figures by Race/Ethnicity</vt:lpstr>
      <vt:lpstr>Massachusetts Educator Preparation Program Demographics</vt:lpstr>
      <vt:lpstr>DESE Initiatives to Increase Educator Diversity</vt:lpstr>
      <vt:lpstr>Teacher Diversification Pilot Program</vt:lpstr>
      <vt:lpstr>Commissioner’s College Visits</vt:lpstr>
      <vt:lpstr>InSPIRED Fellowship</vt:lpstr>
      <vt:lpstr>Influence 100</vt:lpstr>
      <vt:lpstr>Questions &amp;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Educator Diversification Initiatives PP</dc:title>
  <dc:creator>DESE</dc:creator>
  <cp:lastModifiedBy>Zou, Dong (EOE)</cp:lastModifiedBy>
  <cp:revision>123</cp:revision>
  <dcterms:created xsi:type="dcterms:W3CDTF">2019-03-14T16:58:14Z</dcterms:created>
  <dcterms:modified xsi:type="dcterms:W3CDTF">2019-05-22T19:44:21Z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May 22 2019</vt:lpwstr>
  </property>
</Properties>
</file>