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77" r:id="rId6"/>
    <p:sldId id="335" r:id="rId7"/>
    <p:sldId id="336" r:id="rId8"/>
    <p:sldId id="284" r:id="rId9"/>
    <p:sldId id="322" r:id="rId10"/>
    <p:sldId id="333" r:id="rId11"/>
    <p:sldId id="319" r:id="rId12"/>
    <p:sldId id="326" r:id="rId13"/>
    <p:sldId id="338" r:id="rId14"/>
    <p:sldId id="342" r:id="rId15"/>
    <p:sldId id="343" r:id="rId16"/>
    <p:sldId id="339" r:id="rId17"/>
    <p:sldId id="344" r:id="rId18"/>
    <p:sldId id="340" r:id="rId19"/>
    <p:sldId id="345" r:id="rId20"/>
    <p:sldId id="341" r:id="rId2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5"/>
            <p14:sldId id="336"/>
            <p14:sldId id="284"/>
            <p14:sldId id="322"/>
            <p14:sldId id="333"/>
            <p14:sldId id="319"/>
            <p14:sldId id="326"/>
            <p14:sldId id="338"/>
            <p14:sldId id="342"/>
            <p14:sldId id="343"/>
            <p14:sldId id="339"/>
            <p14:sldId id="344"/>
            <p14:sldId id="340"/>
            <p14:sldId id="345"/>
            <p14:sldId id="34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5C7"/>
    <a:srgbClr val="000000"/>
    <a:srgbClr val="C6D4EE"/>
    <a:srgbClr val="878C9E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2000" autoAdjust="0"/>
  </p:normalViewPr>
  <p:slideViewPr>
    <p:cSldViewPr snapToGrid="0">
      <p:cViewPr varScale="1">
        <p:scale>
          <a:sx n="94" d="100"/>
          <a:sy n="94" d="100"/>
        </p:scale>
        <p:origin x="4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5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13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8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0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800" dirty="0">
                <a:latin typeface="Segoe SemiBold" panose="020B0703040204020203" pitchFamily="34" charset="0"/>
                <a:cs typeface="Segoe SemiBold" panose="020B0703040204020203" pitchFamily="34" charset="0"/>
              </a:rPr>
              <a:t>FY20 Budget Development Update – SWM Recommendations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BESE Meeting – May 21,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56E2-F36F-4F9E-8BBB-03498203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E690-548F-4D9B-9331-9DFCCFF3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Education Circuit Breaker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Special Education Circuit Breaker reimbursement is increased by $25.7M over FY19 level.</a:t>
            </a:r>
          </a:p>
          <a:p>
            <a:pPr lvl="2"/>
            <a:r>
              <a:rPr lang="en-US" dirty="0"/>
              <a:t>Increase of $4M to support the Department of Developmental Services voluntary residential placement prevention programs.</a:t>
            </a:r>
          </a:p>
          <a:p>
            <a:pPr lvl="2"/>
            <a:r>
              <a:rPr lang="en-US" dirty="0"/>
              <a:t>$21.2M in claims reimbursement funding beyond House 1.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75% estimated claims reimbursement rate.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4846-DAC1-4B16-B17D-6379972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3D30-537B-43F4-B0D0-18053203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Reimbursements</a:t>
            </a:r>
          </a:p>
          <a:p>
            <a:endParaRPr lang="en-US" dirty="0"/>
          </a:p>
          <a:p>
            <a:pPr lvl="1"/>
            <a:r>
              <a:rPr lang="en-US" dirty="0"/>
              <a:t>Regional School Transportation increased by $5M over FY19.  Estimated reimbursement at 78%-79%.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Homeless Transportation and Non-Resident Vocational School Transportation are level funded in SWM bill.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SWM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III. School Improvement Resources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17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6CF-668D-4AAE-8717-86DBA5A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FE9-0C03-428E-8A97-48482EB5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SWM did not support the Governor’s sales tax modernization initiative to provide multi-year funding:</a:t>
            </a:r>
          </a:p>
          <a:p>
            <a:pPr lvl="1"/>
            <a:r>
              <a:rPr lang="en-US" dirty="0"/>
              <a:t>$50 million to help drive quality improvements in low-performing schools.</a:t>
            </a:r>
          </a:p>
          <a:p>
            <a:pPr lvl="1"/>
            <a:r>
              <a:rPr lang="en-US" dirty="0"/>
              <a:t>$30 million to help local school districts address their school safety need. </a:t>
            </a:r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Maintains FY19 increased level of $12.5M for Targeted Assistance into FY20.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SWM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IV.  DESE Administered 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309754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696-548D-408A-B0E3-17C561FE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Administered Program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38A6-59CC-42DA-9903-29D70DBF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Teacher Certification </a:t>
            </a:r>
            <a:r>
              <a:rPr lang="en-US" dirty="0"/>
              <a:t>Retained Revenue account increased by $430,000.  Increase designed to support Professional Practices Investigations, Educator Licensure and Educator Preparation.</a:t>
            </a:r>
          </a:p>
          <a:p>
            <a:endParaRPr lang="en-US" b="1" dirty="0"/>
          </a:p>
          <a:p>
            <a:r>
              <a:rPr lang="en-US" b="1" dirty="0"/>
              <a:t>Adult Basic Education </a:t>
            </a:r>
            <a:r>
              <a:rPr lang="en-US" dirty="0"/>
              <a:t>increased by $4.95 million over FY19.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0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SWM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38753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46F9-884F-49E1-9345-09E93059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8" y="344909"/>
            <a:ext cx="11370972" cy="679905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47E0-782E-46D3-BBBB-13A5BC98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2052735"/>
            <a:ext cx="11370972" cy="4199422"/>
          </a:xfrm>
        </p:spPr>
        <p:txBody>
          <a:bodyPr/>
          <a:lstStyle/>
          <a:p>
            <a:r>
              <a:rPr lang="en-US" b="1" dirty="0"/>
              <a:t>I.   Overview of Chapter 70 and Charter Reimbursements</a:t>
            </a:r>
          </a:p>
          <a:p>
            <a:r>
              <a:rPr lang="en-US" b="1" dirty="0"/>
              <a:t>II.  LEA Reimbursement Programs</a:t>
            </a:r>
          </a:p>
          <a:p>
            <a:r>
              <a:rPr lang="en-US" b="1" dirty="0"/>
              <a:t>III. School Improvement Resources</a:t>
            </a:r>
          </a:p>
          <a:p>
            <a:r>
              <a:rPr lang="en-US" b="1" dirty="0"/>
              <a:t>IV. DESE Administered Programs</a:t>
            </a:r>
          </a:p>
        </p:txBody>
      </p:sp>
    </p:spTree>
    <p:extLst>
      <p:ext uri="{BB962C8B-B14F-4D97-AF65-F5344CB8AC3E}">
        <p14:creationId xmlns:p14="http://schemas.microsoft.com/office/powerpoint/2010/main" val="61770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SWM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I. Overview of Chapter 70 and Charter Reimbursements</a:t>
            </a:r>
          </a:p>
        </p:txBody>
      </p:sp>
    </p:spTree>
    <p:extLst>
      <p:ext uri="{BB962C8B-B14F-4D97-AF65-F5344CB8AC3E}">
        <p14:creationId xmlns:p14="http://schemas.microsoft.com/office/powerpoint/2010/main" val="168040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Overview of Chapter 70 and Charter 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876800"/>
          </a:xfrm>
        </p:spPr>
        <p:txBody>
          <a:bodyPr>
            <a:noAutofit/>
          </a:bodyPr>
          <a:lstStyle/>
          <a:p>
            <a:r>
              <a:rPr lang="en-US" sz="2800" dirty="0"/>
              <a:t>SWM FY20 Chapter 70 is $5.176 billion, a $268.4 million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increase (5.5%) over FY19 </a:t>
            </a:r>
          </a:p>
          <a:p>
            <a:pPr lvl="0"/>
            <a:r>
              <a:rPr lang="en-US" sz="2800" dirty="0"/>
              <a:t>SWM budget implements foundation budget rate changes, above inflation, in the areas identified by the FBRC</a:t>
            </a:r>
          </a:p>
          <a:p>
            <a:r>
              <a:rPr lang="en-US" sz="2800" dirty="0"/>
              <a:t>SWM budget proposes a charter tuition reimbursement framework more closely resembling the statutory framework, an increase of $10 million over FY19 to $100 million</a:t>
            </a:r>
          </a:p>
          <a:p>
            <a:pPr lvl="1"/>
            <a:r>
              <a:rPr lang="en-US" sz="2000" dirty="0"/>
              <a:t>$ 6 million less than House 1</a:t>
            </a:r>
          </a:p>
          <a:p>
            <a:pPr lvl="1"/>
            <a:r>
              <a:rPr lang="en-US" sz="2000" dirty="0"/>
              <a:t>$13 million less than HWM</a:t>
            </a:r>
          </a:p>
          <a:p>
            <a:pPr lvl="0"/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26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SWM proposed rate changes above inflation in the four areas identified in the FBRC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Benefits and fixed charges</a:t>
            </a:r>
            <a:r>
              <a:rPr lang="en-US" sz="2000" dirty="0"/>
              <a:t>: Closes 1/7</a:t>
            </a:r>
            <a:r>
              <a:rPr lang="en-US" sz="2000" baseline="30000" dirty="0"/>
              <a:t>th</a:t>
            </a:r>
            <a:r>
              <a:rPr lang="en-US" sz="2000" dirty="0"/>
              <a:t> of the gap toward the H.70 goal rates, the same as House 1 and compared to 1/6</a:t>
            </a:r>
            <a:r>
              <a:rPr lang="en-US" sz="2000" baseline="30000" dirty="0"/>
              <a:t>th</a:t>
            </a:r>
            <a:r>
              <a:rPr lang="en-US" sz="2000" dirty="0"/>
              <a:t> proposed in HWM</a:t>
            </a:r>
          </a:p>
          <a:p>
            <a:r>
              <a:rPr lang="en-US" sz="2000" b="1" dirty="0"/>
              <a:t>Economically disadvantaged deciles</a:t>
            </a:r>
            <a:r>
              <a:rPr lang="en-US" sz="2000" dirty="0"/>
              <a:t>: Establishes new goal rates for deciles 6-10, and closes 1/7</a:t>
            </a:r>
            <a:r>
              <a:rPr lang="en-US" sz="2000" baseline="30000" dirty="0"/>
              <a:t>th</a:t>
            </a:r>
            <a:r>
              <a:rPr lang="en-US" sz="2000" dirty="0"/>
              <a:t> of the gap toward these rates</a:t>
            </a:r>
          </a:p>
          <a:p>
            <a:pPr lvl="1"/>
            <a:r>
              <a:rPr lang="en-US" sz="1800" dirty="0"/>
              <a:t>Decile 6 goal equals 77% of the statewide average foundation budget per pupil</a:t>
            </a:r>
          </a:p>
          <a:p>
            <a:pPr lvl="1"/>
            <a:r>
              <a:rPr lang="en-US" sz="1800" dirty="0"/>
              <a:t>Decile 10 goal equals 100%</a:t>
            </a:r>
          </a:p>
          <a:p>
            <a:r>
              <a:rPr lang="en-US" sz="2000" b="1" dirty="0"/>
              <a:t>English learners (ELs)</a:t>
            </a:r>
            <a:r>
              <a:rPr lang="en-US" sz="2000" dirty="0"/>
              <a:t>: Establishes a goal rate of $2,537 for all grade spans and closes 1/7</a:t>
            </a:r>
            <a:r>
              <a:rPr lang="en-US" sz="2000" baseline="30000" dirty="0"/>
              <a:t>th</a:t>
            </a:r>
            <a:r>
              <a:rPr lang="en-US" sz="2000" dirty="0"/>
              <a:t> of the gap toward this goal</a:t>
            </a:r>
          </a:p>
          <a:p>
            <a:pPr lvl="1"/>
            <a:r>
              <a:rPr lang="en-US" sz="1800" dirty="0"/>
              <a:t>Does NOT consider ACCESS performance when identifying ELs, same as HWM</a:t>
            </a:r>
          </a:p>
          <a:p>
            <a:pPr lvl="1"/>
            <a:r>
              <a:rPr lang="en-US" sz="1800" dirty="0"/>
              <a:t>Does NOT differentiate EL rates by grade span</a:t>
            </a:r>
          </a:p>
          <a:p>
            <a:r>
              <a:rPr lang="en-US" sz="2000" b="1" dirty="0"/>
              <a:t>In-district special education</a:t>
            </a:r>
            <a:r>
              <a:rPr lang="en-US" sz="2000" dirty="0"/>
              <a:t>: Closes 1/7</a:t>
            </a:r>
            <a:r>
              <a:rPr lang="en-US" sz="2000" baseline="30000" dirty="0"/>
              <a:t>th</a:t>
            </a:r>
            <a:r>
              <a:rPr lang="en-US" sz="2000" dirty="0"/>
              <a:t> of the gap between 3.75% and 4% for non-vocational students and 1/7</a:t>
            </a:r>
            <a:r>
              <a:rPr lang="en-US" sz="2000" baseline="30000" dirty="0"/>
              <a:t>th</a:t>
            </a:r>
            <a:r>
              <a:rPr lang="en-US" sz="2000" dirty="0"/>
              <a:t> of the gap between 4.75% and 5% for vocational students</a:t>
            </a:r>
          </a:p>
          <a:p>
            <a:r>
              <a:rPr lang="en-US" sz="2000" b="1" dirty="0"/>
              <a:t>Out-of-district special education</a:t>
            </a:r>
            <a:r>
              <a:rPr lang="en-US" sz="2000" dirty="0"/>
              <a:t>: Closes 1/7</a:t>
            </a:r>
            <a:r>
              <a:rPr lang="en-US" sz="2000" baseline="30000" dirty="0"/>
              <a:t>th</a:t>
            </a:r>
            <a:r>
              <a:rPr lang="en-US" sz="2000" dirty="0"/>
              <a:t> of the gap toward the goal rate proposed in H.70, compared to 1/7</a:t>
            </a:r>
            <a:r>
              <a:rPr lang="en-US" sz="2000" baseline="30000" dirty="0"/>
              <a:t>th</a:t>
            </a:r>
            <a:r>
              <a:rPr lang="en-US" sz="2000" dirty="0"/>
              <a:t> in House 1</a:t>
            </a:r>
          </a:p>
          <a:p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383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 impact of SWM rate changes compared to HWM and</a:t>
            </a:r>
            <a:br>
              <a:rPr lang="en-US" dirty="0"/>
            </a:br>
            <a:r>
              <a:rPr lang="en-US" dirty="0"/>
              <a:t>House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30366"/>
              </p:ext>
            </p:extLst>
          </p:nvPr>
        </p:nvGraphicFramePr>
        <p:xfrm>
          <a:off x="1166648" y="1071235"/>
          <a:ext cx="9499187" cy="56711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075">
                  <a:extLst>
                    <a:ext uri="{9D8B030D-6E8A-4147-A177-3AD203B41FA5}">
                      <a16:colId xmlns:a16="http://schemas.microsoft.com/office/drawing/2014/main" val="2510995368"/>
                    </a:ext>
                  </a:extLst>
                </a:gridCol>
                <a:gridCol w="1054075">
                  <a:extLst>
                    <a:ext uri="{9D8B030D-6E8A-4147-A177-3AD203B41FA5}">
                      <a16:colId xmlns:a16="http://schemas.microsoft.com/office/drawing/2014/main" val="1060624653"/>
                    </a:ext>
                  </a:extLst>
                </a:gridCol>
                <a:gridCol w="1064309">
                  <a:extLst>
                    <a:ext uri="{9D8B030D-6E8A-4147-A177-3AD203B41FA5}">
                      <a16:colId xmlns:a16="http://schemas.microsoft.com/office/drawing/2014/main" val="618661776"/>
                    </a:ext>
                  </a:extLst>
                </a:gridCol>
                <a:gridCol w="6326728">
                  <a:extLst>
                    <a:ext uri="{9D8B030D-6E8A-4147-A177-3AD203B41FA5}">
                      <a16:colId xmlns:a16="http://schemas.microsoft.com/office/drawing/2014/main" val="1996415709"/>
                    </a:ext>
                  </a:extLst>
                </a:gridCol>
              </a:tblGrid>
              <a:tr h="35214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SWM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HWM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House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853863"/>
                  </a:ext>
                </a:extLst>
              </a:tr>
              <a:tr h="62704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$136.3M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$137.2M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$129.9M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Full funding of foundation and base aid requirements, reflecting current rate of inflation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7305934"/>
                  </a:ext>
                </a:extLst>
              </a:tr>
              <a:tr h="627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$30.0M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Further increase in foundation budget formula for health care, including benefits for retirees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549627"/>
                  </a:ext>
                </a:extLst>
              </a:tr>
              <a:tr h="557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-$1.4M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Additional increase in the factor for educating English language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761116"/>
                  </a:ext>
                </a:extLst>
              </a:tr>
              <a:tr h="627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$80.7M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$12.8M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Increased support to districts serving highest concentration of economically disadvantaged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637558"/>
                  </a:ext>
                </a:extLst>
              </a:tr>
              <a:tr h="557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Minimum aid: </a:t>
                      </a:r>
                      <a:r>
                        <a:rPr lang="en-US" sz="1600" baseline="0" dirty="0"/>
                        <a:t>House 1 $20/pupil, HWM and SWM $30/pupil PLUS hold harmless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815240"/>
                  </a:ext>
                </a:extLst>
              </a:tr>
              <a:tr h="627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 in funding to help districts meet rising </a:t>
                      </a:r>
                      <a:r>
                        <a:rPr lang="en-US" sz="1600" b="1" dirty="0"/>
                        <a:t>out-of-district </a:t>
                      </a:r>
                      <a:r>
                        <a:rPr lang="en-US" sz="1600" dirty="0"/>
                        <a:t>special education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548610"/>
                  </a:ext>
                </a:extLst>
              </a:tr>
              <a:tr h="557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 in funding to help districts meet</a:t>
                      </a:r>
                      <a:r>
                        <a:rPr lang="en-US" sz="1600" baseline="0" dirty="0"/>
                        <a:t> rising </a:t>
                      </a:r>
                      <a:r>
                        <a:rPr lang="en-US" sz="1600" b="1" baseline="0" dirty="0"/>
                        <a:t>in-district</a:t>
                      </a:r>
                      <a:r>
                        <a:rPr lang="en-US" sz="1600" baseline="0" dirty="0"/>
                        <a:t> special education costs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1452086"/>
                  </a:ext>
                </a:extLst>
              </a:tr>
              <a:tr h="557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of a new enrollment category for students in Early College and Career Pathways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466007"/>
                  </a:ext>
                </a:extLst>
              </a:tr>
              <a:tr h="4807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$268.4M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$218.7M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$200.3M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 aid increase over FY19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1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5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40799"/>
            <a:ext cx="11370972" cy="679905"/>
          </a:xfrm>
        </p:spPr>
        <p:txBody>
          <a:bodyPr/>
          <a:lstStyle/>
          <a:p>
            <a:r>
              <a:rPr lang="en-US" dirty="0"/>
              <a:t>Local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359568"/>
            <a:ext cx="11370972" cy="4920581"/>
          </a:xfrm>
        </p:spPr>
        <p:txBody>
          <a:bodyPr/>
          <a:lstStyle/>
          <a:p>
            <a:r>
              <a:rPr lang="en-US" dirty="0"/>
              <a:t>The aggregate wealth model continues to be in effect. For municipalities with required contributions above targets, the requirement is reduced by 100 percent of the gap.</a:t>
            </a:r>
          </a:p>
          <a:p>
            <a:r>
              <a:rPr lang="en-US" dirty="0"/>
              <a:t>Cities and towns with combined effort yields greater than 175% of foundation have required local contributions set at not less than 82.5 percent of foundation.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reimbursements restructured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Return to a 3-year, 100%/60%/40% schedule for transitional aid</a:t>
            </a:r>
          </a:p>
          <a:p>
            <a:r>
              <a:rPr lang="en-US" sz="2800" dirty="0"/>
              <a:t>Transitional aid tied to year-over-year tuition growth NOT long-term enrollment growth</a:t>
            </a:r>
          </a:p>
          <a:p>
            <a:r>
              <a:rPr lang="en-US" sz="2800" dirty="0"/>
              <a:t>No supplemental aid for districts with high charter tuition costs and relatively low Chapter 70 aid</a:t>
            </a:r>
          </a:p>
          <a:p>
            <a:r>
              <a:rPr lang="en-US" sz="2800" dirty="0"/>
              <a:t>$10 million increase over FY19</a:t>
            </a:r>
          </a:p>
          <a:p>
            <a:r>
              <a:rPr lang="en-US" sz="2800" dirty="0"/>
              <a:t>Facilities tuition rate is increased to $938 per pupil in FY20 and indexed to inflation in subsequent years</a:t>
            </a:r>
          </a:p>
          <a:p>
            <a:pPr lvl="1"/>
            <a:r>
              <a:rPr lang="en-US" sz="2400" dirty="0"/>
              <a:t>Facilities tuition continues to be reimbursed at 100%</a:t>
            </a:r>
          </a:p>
        </p:txBody>
      </p:sp>
    </p:spTree>
    <p:extLst>
      <p:ext uri="{BB962C8B-B14F-4D97-AF65-F5344CB8AC3E}">
        <p14:creationId xmlns:p14="http://schemas.microsoft.com/office/powerpoint/2010/main" val="167658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765D-BD69-4A91-B499-482692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SWM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2AF2-0F97-4C2C-8926-3F2650D45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II.  LEA Reimbursement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068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DESE-231-51529</_dlc_DocId>
    <_dlc_DocIdUrl xmlns="733efe1c-5bbe-4968-87dc-d400e65c879f">
      <Url>https://sharepoint.doemass.org/ese/webteam/cps/_layouts/DocIdRedir.aspx?ID=DESE-231-51529</Url>
      <Description>DESE-231-51529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E12CD0-5747-48C1-8A90-2129677583F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FC93628-B7ED-4D09-9BF4-12EA12FA9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9284B-E0DE-4759-8C0D-030838E8BCFC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0a4e05da-b9bc-4326-ad73-01ef31b95567"/>
    <ds:schemaRef ds:uri="http://purl.org/dc/elements/1.1/"/>
    <ds:schemaRef ds:uri="http://schemas.microsoft.com/office/2006/metadata/properties"/>
    <ds:schemaRef ds:uri="733efe1c-5bbe-4968-87dc-d400e65c879f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C95517B-F2E9-41BB-A3B4-DBF4BCA08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4091</TotalTime>
  <Words>883</Words>
  <Application>Microsoft Office PowerPoint</Application>
  <PresentationFormat>Widescreen</PresentationFormat>
  <Paragraphs>133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FY20 Budget Development Update – SWM Recommendations</vt:lpstr>
      <vt:lpstr>Table of Contents</vt:lpstr>
      <vt:lpstr>FY20 SWM Budget Overview</vt:lpstr>
      <vt:lpstr>Overview of Chapter 70 and Charter Reimbursements</vt:lpstr>
      <vt:lpstr>SWM proposed rate changes above inflation in the four areas identified in the FBRC report</vt:lpstr>
      <vt:lpstr>Aid impact of SWM rate changes compared to HWM and House 1</vt:lpstr>
      <vt:lpstr>Local contributions</vt:lpstr>
      <vt:lpstr>Charter school reimbursements restructured</vt:lpstr>
      <vt:lpstr>FY20 SWM Budget Overview</vt:lpstr>
      <vt:lpstr>LEA Reimbursements</vt:lpstr>
      <vt:lpstr>LEA Reimbursements</vt:lpstr>
      <vt:lpstr>FY20 SWM Budget Overview</vt:lpstr>
      <vt:lpstr>School &amp; District Assistance</vt:lpstr>
      <vt:lpstr>FY20 SWM Budget Overview</vt:lpstr>
      <vt:lpstr>DESE Administered Program Highlights</vt:lpstr>
      <vt:lpstr>FY20 SWM Budget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Budget Development Update – SWM Recommendations</dc:title>
  <dc:creator>DESE</dc:creator>
  <cp:lastModifiedBy>Zou, Dong (EOE)</cp:lastModifiedBy>
  <cp:revision>275</cp:revision>
  <cp:lastPrinted>2017-08-07T14:46:10Z</cp:lastPrinted>
  <dcterms:created xsi:type="dcterms:W3CDTF">2018-01-08T17:30:59Z</dcterms:created>
  <dcterms:modified xsi:type="dcterms:W3CDTF">2019-05-22T20:03:49Z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22 2019</vt:lpwstr>
  </property>
</Properties>
</file>