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handoutMasterIdLst>
    <p:handoutMasterId r:id="rId18"/>
  </p:handoutMasterIdLst>
  <p:sldIdLst>
    <p:sldId id="277" r:id="rId6"/>
    <p:sldId id="282" r:id="rId7"/>
    <p:sldId id="283" r:id="rId8"/>
    <p:sldId id="291" r:id="rId9"/>
    <p:sldId id="284" r:id="rId10"/>
    <p:sldId id="285" r:id="rId11"/>
    <p:sldId id="287" r:id="rId12"/>
    <p:sldId id="286" r:id="rId13"/>
    <p:sldId id="288" r:id="rId14"/>
    <p:sldId id="289" r:id="rId15"/>
    <p:sldId id="290" r:id="rId16"/>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138" y="294"/>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2019/6/25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2019/6/25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6/25/2019</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5"/>
            <a:ext cx="6678954" cy="1928005"/>
          </a:xfrm>
        </p:spPr>
        <p:txBody>
          <a:bodyPr/>
          <a:lstStyle/>
          <a:p>
            <a:r>
              <a:rPr lang="en-US" altLang="en-US" sz="3600" dirty="0"/>
              <a:t>District and School Accountability System: Recommended Modifications</a:t>
            </a:r>
            <a:endParaRPr lang="en-US" sz="3600" dirty="0"/>
          </a:p>
        </p:txBody>
      </p:sp>
      <p:sp>
        <p:nvSpPr>
          <p:cNvPr id="3" name="Subtitle 2"/>
          <p:cNvSpPr>
            <a:spLocks noGrp="1"/>
          </p:cNvSpPr>
          <p:nvPr>
            <p:ph type="subTitle" idx="1"/>
          </p:nvPr>
        </p:nvSpPr>
        <p:spPr>
          <a:xfrm>
            <a:off x="5406654" y="3712462"/>
            <a:ext cx="6774611" cy="764645"/>
          </a:xfrm>
        </p:spPr>
        <p:txBody>
          <a:bodyPr/>
          <a:lstStyle/>
          <a:p>
            <a:r>
              <a:rPr lang="en-US" altLang="zh-CN" sz="1600" dirty="0"/>
              <a:t>Presented to the Board of Elementary and Secondary Education</a:t>
            </a:r>
          </a:p>
          <a:p>
            <a:r>
              <a:rPr lang="en-US" altLang="zh-CN" sz="1600" dirty="0"/>
              <a:t>June 25,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Categorization of schools &amp; districts – recommended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graphicFrame>
        <p:nvGraphicFramePr>
          <p:cNvPr id="6" name="Table 5" descr="Schools without required assistance or intervention (approx. 85%)&#10;Schools of recognition: Schools demonstrating high achievement, significant improvement, or high growth&#10;Meeting targets: Criterion-referenced target percentage 75-100&#10;Partially meeting targets: Criterion-referenced target percentage 50-74&#10;Not meeting targets: Criterion-referenced target percentage 0-49&#10;&#10;Schools requiring assistance or intervention (approx. 15%) &#10;Focused/targeted support: &#10;•Non-comprehensive support schools with percentiles 1-10&#10;•Schools with low graduation rate&#10;•Schools with low performing subgroups &#10;•Schools with low participation&#10;Broad/comprehensive support: &#10;•Underperforming schools&#10;•Chronically underperforming schools"/>
          <p:cNvGraphicFramePr>
            <a:graphicFrameLocks noGrp="1"/>
          </p:cNvGraphicFramePr>
          <p:nvPr>
            <p:extLst>
              <p:ext uri="{D42A27DB-BD31-4B8C-83A1-F6EECF244321}">
                <p14:modId xmlns:p14="http://schemas.microsoft.com/office/powerpoint/2010/main" val="2304187641"/>
              </p:ext>
            </p:extLst>
          </p:nvPr>
        </p:nvGraphicFramePr>
        <p:xfrm>
          <a:off x="504852" y="1452972"/>
          <a:ext cx="11182297" cy="3603660"/>
        </p:xfrm>
        <a:graphic>
          <a:graphicData uri="http://schemas.openxmlformats.org/drawingml/2006/table">
            <a:tbl>
              <a:tblPr firstRow="1"/>
              <a:tblGrid>
                <a:gridCol w="1597471">
                  <a:extLst>
                    <a:ext uri="{9D8B030D-6E8A-4147-A177-3AD203B41FA5}">
                      <a16:colId xmlns:a16="http://schemas.microsoft.com/office/drawing/2014/main" val="20000"/>
                    </a:ext>
                  </a:extLst>
                </a:gridCol>
                <a:gridCol w="1597471">
                  <a:extLst>
                    <a:ext uri="{9D8B030D-6E8A-4147-A177-3AD203B41FA5}">
                      <a16:colId xmlns:a16="http://schemas.microsoft.com/office/drawing/2014/main" val="2833960676"/>
                    </a:ext>
                  </a:extLst>
                </a:gridCol>
                <a:gridCol w="1597471">
                  <a:extLst>
                    <a:ext uri="{9D8B030D-6E8A-4147-A177-3AD203B41FA5}">
                      <a16:colId xmlns:a16="http://schemas.microsoft.com/office/drawing/2014/main" val="1093979913"/>
                    </a:ext>
                  </a:extLst>
                </a:gridCol>
                <a:gridCol w="1597471">
                  <a:extLst>
                    <a:ext uri="{9D8B030D-6E8A-4147-A177-3AD203B41FA5}">
                      <a16:colId xmlns:a16="http://schemas.microsoft.com/office/drawing/2014/main" val="483316831"/>
                    </a:ext>
                  </a:extLst>
                </a:gridCol>
                <a:gridCol w="1597471">
                  <a:extLst>
                    <a:ext uri="{9D8B030D-6E8A-4147-A177-3AD203B41FA5}">
                      <a16:colId xmlns:a16="http://schemas.microsoft.com/office/drawing/2014/main" val="3643856467"/>
                    </a:ext>
                  </a:extLst>
                </a:gridCol>
                <a:gridCol w="1597471">
                  <a:extLst>
                    <a:ext uri="{9D8B030D-6E8A-4147-A177-3AD203B41FA5}">
                      <a16:colId xmlns:a16="http://schemas.microsoft.com/office/drawing/2014/main" val="3141504855"/>
                    </a:ext>
                  </a:extLst>
                </a:gridCol>
                <a:gridCol w="1597471">
                  <a:extLst>
                    <a:ext uri="{9D8B030D-6E8A-4147-A177-3AD203B41FA5}">
                      <a16:colId xmlns:a16="http://schemas.microsoft.com/office/drawing/2014/main" val="793375431"/>
                    </a:ext>
                  </a:extLst>
                </a:gridCol>
              </a:tblGrid>
              <a:tr h="465251">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dirty="0">
                          <a:solidFill>
                            <a:schemeClr val="accent1">
                              <a:lumMod val="50000"/>
                            </a:schemeClr>
                          </a:solidFill>
                          <a:latin typeface="+mn-lt"/>
                          <a:ea typeface="Calibri"/>
                          <a:cs typeface="Times New Roman"/>
                        </a:rPr>
                        <a:t>Not</a:t>
                      </a:r>
                      <a:r>
                        <a:rPr lang="en-US" sz="1200" b="1" baseline="0" dirty="0">
                          <a:solidFill>
                            <a:schemeClr val="accent1">
                              <a:lumMod val="50000"/>
                            </a:schemeClr>
                          </a:solidFill>
                          <a:latin typeface="+mn-lt"/>
                          <a:ea typeface="Calibri"/>
                          <a:cs typeface="Times New Roman"/>
                        </a:rPr>
                        <a:t> requiring </a:t>
                      </a:r>
                      <a:r>
                        <a:rPr lang="en-US" sz="1200" b="1" dirty="0">
                          <a:solidFill>
                            <a:schemeClr val="accent1">
                              <a:lumMod val="50000"/>
                            </a:schemeClr>
                          </a:solidFill>
                          <a:latin typeface="+mn-lt"/>
                          <a:ea typeface="Calibri"/>
                          <a:cs typeface="Times New Roman"/>
                        </a:rPr>
                        <a:t>assistance or intervention</a:t>
                      </a:r>
                      <a:endParaRPr lang="en-US" sz="12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dirty="0">
                          <a:solidFill>
                            <a:schemeClr val="accent1">
                              <a:lumMod val="50000"/>
                            </a:schemeClr>
                          </a:solidFill>
                          <a:latin typeface="+mn-lt"/>
                          <a:ea typeface="Calibri"/>
                          <a:cs typeface="Times New Roman"/>
                        </a:rPr>
                        <a:t>Requiring assistance or intervention</a:t>
                      </a:r>
                      <a:endParaRPr lang="en-US" sz="12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13840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600" b="1" kern="1200" dirty="0">
                        <a:solidFill>
                          <a:schemeClr val="accent1">
                            <a:lumMod val="50000"/>
                          </a:schemeClr>
                        </a:solidFill>
                        <a:latin typeface="+mn-lt"/>
                        <a:ea typeface="Calibri"/>
                        <a:cs typeface="Times New Roman"/>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1" kern="1200" dirty="0">
                          <a:solidFill>
                            <a:schemeClr val="accent1">
                              <a:lumMod val="50000"/>
                            </a:schemeClr>
                          </a:solidFill>
                          <a:latin typeface="+mn-lt"/>
                          <a:ea typeface="Calibri"/>
                          <a:cs typeface="Times New Roman"/>
                        </a:rPr>
                        <a:t>Schools of recognition </a:t>
                      </a:r>
                    </a:p>
                    <a:p>
                      <a:pPr marL="0" marR="0" algn="ctr" defTabSz="914400" rtl="0" eaLnBrk="1" latinLnBrk="0" hangingPunct="1">
                        <a:lnSpc>
                          <a:spcPct val="115000"/>
                        </a:lnSpc>
                        <a:spcBef>
                          <a:spcPts val="0"/>
                        </a:spcBef>
                        <a:spcAft>
                          <a:spcPts val="0"/>
                        </a:spcAft>
                      </a:pPr>
                      <a:endParaRPr lang="en-US" sz="1400" kern="1200" dirty="0">
                        <a:solidFill>
                          <a:schemeClr val="accent1">
                            <a:lumMod val="50000"/>
                          </a:schemeClr>
                        </a:solidFill>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 </a:t>
                      </a:r>
                    </a:p>
                    <a:p>
                      <a:pPr marL="0" marR="0" algn="ctr" defTabSz="914400" rtl="0" eaLnBrk="1" latinLnBrk="0" hangingPunct="1">
                        <a:lnSpc>
                          <a:spcPct val="115000"/>
                        </a:lnSpc>
                        <a:spcBef>
                          <a:spcPts val="0"/>
                        </a:spcBef>
                        <a:spcAft>
                          <a:spcPts val="0"/>
                        </a:spcAft>
                      </a:pPr>
                      <a:r>
                        <a:rPr lang="en-US" sz="1600" b="1" kern="1200" dirty="0">
                          <a:solidFill>
                            <a:srgbClr val="000000"/>
                          </a:solidFill>
                          <a:effectLst/>
                          <a:latin typeface="+mn-lt"/>
                          <a:ea typeface="Times New Roman" panose="02020603050405020304" pitchFamily="18" charset="0"/>
                          <a:cs typeface="Times New Roman" panose="02020603050405020304" pitchFamily="18" charset="0"/>
                        </a:rPr>
                        <a:t>Meeting or exceeding</a:t>
                      </a:r>
                    </a:p>
                    <a:p>
                      <a:pPr marL="0" marR="0" algn="ctr" defTabSz="914400" rtl="0" eaLnBrk="1" latinLnBrk="0" hangingPunct="1">
                        <a:lnSpc>
                          <a:spcPct val="115000"/>
                        </a:lnSpc>
                        <a:spcBef>
                          <a:spcPts val="0"/>
                        </a:spcBef>
                        <a:spcAft>
                          <a:spcPts val="0"/>
                        </a:spcAft>
                      </a:pPr>
                      <a:r>
                        <a:rPr lang="en-US" sz="1600" b="1" kern="1200" dirty="0">
                          <a:solidFill>
                            <a:srgbClr val="000000"/>
                          </a:solidFill>
                          <a:effectLst/>
                          <a:latin typeface="+mn-lt"/>
                          <a:ea typeface="Times New Roman" panose="02020603050405020304" pitchFamily="18" charset="0"/>
                          <a:cs typeface="Times New Roman" panose="02020603050405020304" pitchFamily="18" charset="0"/>
                        </a:rPr>
                        <a:t>targets</a:t>
                      </a:r>
                    </a:p>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 </a:t>
                      </a:r>
                    </a:p>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 </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Criterion-referenced</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Target</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percentage</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75-100</a:t>
                      </a:r>
                    </a:p>
                  </a:txBody>
                  <a:tcPr marL="68580" marR="68580" marT="9525"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 </a:t>
                      </a:r>
                    </a:p>
                    <a:p>
                      <a:pPr marL="0" marR="0" algn="ctr" defTabSz="914400" rtl="0" eaLnBrk="1" latinLnBrk="0" hangingPunct="1">
                        <a:lnSpc>
                          <a:spcPct val="115000"/>
                        </a:lnSpc>
                        <a:spcBef>
                          <a:spcPts val="0"/>
                        </a:spcBef>
                        <a:spcAft>
                          <a:spcPts val="0"/>
                        </a:spcAft>
                      </a:pPr>
                      <a:r>
                        <a:rPr lang="en-US" sz="1600" b="1" kern="1200" dirty="0">
                          <a:solidFill>
                            <a:srgbClr val="000000"/>
                          </a:solidFill>
                          <a:effectLst/>
                          <a:latin typeface="+mn-lt"/>
                          <a:ea typeface="Times New Roman" panose="02020603050405020304" pitchFamily="18" charset="0"/>
                          <a:cs typeface="Times New Roman" panose="02020603050405020304" pitchFamily="18" charset="0"/>
                        </a:rPr>
                        <a:t>Substantial progress towards</a:t>
                      </a:r>
                    </a:p>
                    <a:p>
                      <a:pPr marL="0" marR="0" algn="ctr" defTabSz="914400" rtl="0" eaLnBrk="1" latinLnBrk="0" hangingPunct="1">
                        <a:lnSpc>
                          <a:spcPct val="115000"/>
                        </a:lnSpc>
                        <a:spcBef>
                          <a:spcPts val="0"/>
                        </a:spcBef>
                        <a:spcAft>
                          <a:spcPts val="0"/>
                        </a:spcAft>
                      </a:pPr>
                      <a:r>
                        <a:rPr lang="en-US" sz="1600" b="1" kern="1200" dirty="0">
                          <a:solidFill>
                            <a:srgbClr val="000000"/>
                          </a:solidFill>
                          <a:effectLst/>
                          <a:latin typeface="+mn-lt"/>
                          <a:ea typeface="Times New Roman" panose="02020603050405020304" pitchFamily="18" charset="0"/>
                          <a:cs typeface="Times New Roman" panose="02020603050405020304" pitchFamily="18" charset="0"/>
                        </a:rPr>
                        <a:t>targets</a:t>
                      </a:r>
                    </a:p>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 </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Criterion-referenced</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target </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percentage</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50-74</a:t>
                      </a:r>
                    </a:p>
                  </a:txBody>
                  <a:tcPr marL="68580" marR="68580" marT="9525"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 </a:t>
                      </a:r>
                    </a:p>
                    <a:p>
                      <a:pPr marL="0" marR="0" algn="ctr" defTabSz="914400" rtl="0" eaLnBrk="1" latinLnBrk="0" hangingPunct="1">
                        <a:lnSpc>
                          <a:spcPct val="115000"/>
                        </a:lnSpc>
                        <a:spcBef>
                          <a:spcPts val="0"/>
                        </a:spcBef>
                        <a:spcAft>
                          <a:spcPts val="0"/>
                        </a:spcAft>
                      </a:pPr>
                      <a:r>
                        <a:rPr lang="en-US" sz="1600" b="1" kern="1200" dirty="0">
                          <a:solidFill>
                            <a:srgbClr val="000000"/>
                          </a:solidFill>
                          <a:effectLst/>
                          <a:latin typeface="+mn-lt"/>
                          <a:ea typeface="Times New Roman" panose="02020603050405020304" pitchFamily="18" charset="0"/>
                          <a:cs typeface="Times New Roman" panose="02020603050405020304" pitchFamily="18" charset="0"/>
                        </a:rPr>
                        <a:t>Moderate progress </a:t>
                      </a:r>
                    </a:p>
                    <a:p>
                      <a:pPr marL="0" marR="0" algn="ctr" defTabSz="914400" rtl="0" eaLnBrk="1" latinLnBrk="0" hangingPunct="1">
                        <a:lnSpc>
                          <a:spcPct val="115000"/>
                        </a:lnSpc>
                        <a:spcBef>
                          <a:spcPts val="0"/>
                        </a:spcBef>
                        <a:spcAft>
                          <a:spcPts val="0"/>
                        </a:spcAft>
                      </a:pPr>
                      <a:r>
                        <a:rPr lang="en-US" sz="1600" b="1" kern="1200" dirty="0">
                          <a:solidFill>
                            <a:srgbClr val="000000"/>
                          </a:solidFill>
                          <a:effectLst/>
                          <a:latin typeface="+mn-lt"/>
                          <a:ea typeface="Times New Roman" panose="02020603050405020304" pitchFamily="18" charset="0"/>
                          <a:cs typeface="Times New Roman" panose="02020603050405020304" pitchFamily="18" charset="0"/>
                        </a:rPr>
                        <a:t>towards </a:t>
                      </a:r>
                    </a:p>
                    <a:p>
                      <a:pPr marL="0" marR="0" algn="ctr" defTabSz="914400" rtl="0" eaLnBrk="1" latinLnBrk="0" hangingPunct="1">
                        <a:lnSpc>
                          <a:spcPct val="115000"/>
                        </a:lnSpc>
                        <a:spcBef>
                          <a:spcPts val="0"/>
                        </a:spcBef>
                        <a:spcAft>
                          <a:spcPts val="0"/>
                        </a:spcAft>
                      </a:pPr>
                      <a:r>
                        <a:rPr lang="en-US" sz="1600" b="1" kern="1200" dirty="0">
                          <a:solidFill>
                            <a:srgbClr val="000000"/>
                          </a:solidFill>
                          <a:effectLst/>
                          <a:latin typeface="+mn-lt"/>
                          <a:ea typeface="Times New Roman" panose="02020603050405020304" pitchFamily="18" charset="0"/>
                          <a:cs typeface="Times New Roman" panose="02020603050405020304" pitchFamily="18" charset="0"/>
                        </a:rPr>
                        <a:t>targets</a:t>
                      </a:r>
                    </a:p>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 </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Criterion-</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referenced </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target </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percentage </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25-49</a:t>
                      </a: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defTabSz="914400" rtl="0" eaLnBrk="1" latinLnBrk="0" hangingPunct="1">
                        <a:lnSpc>
                          <a:spcPct val="115000"/>
                        </a:lnSpc>
                        <a:spcBef>
                          <a:spcPts val="0"/>
                        </a:spcBef>
                        <a:spcAft>
                          <a:spcPts val="0"/>
                        </a:spcAft>
                      </a:pPr>
                      <a:r>
                        <a:rPr lang="en-US" sz="1600" kern="1200" dirty="0">
                          <a:solidFill>
                            <a:srgbClr val="000000"/>
                          </a:solidFill>
                          <a:effectLst/>
                          <a:latin typeface="+mn-lt"/>
                          <a:ea typeface="Times New Roman" panose="02020603050405020304" pitchFamily="18" charset="0"/>
                          <a:cs typeface="Times New Roman" panose="02020603050405020304" pitchFamily="18" charset="0"/>
                        </a:rPr>
                        <a:t> </a:t>
                      </a:r>
                    </a:p>
                    <a:p>
                      <a:pPr marL="0" marR="0" algn="ctr" defTabSz="914400" rtl="0" eaLnBrk="1" latinLnBrk="0" hangingPunct="1">
                        <a:lnSpc>
                          <a:spcPct val="115000"/>
                        </a:lnSpc>
                        <a:spcBef>
                          <a:spcPts val="0"/>
                        </a:spcBef>
                        <a:spcAft>
                          <a:spcPts val="0"/>
                        </a:spcAft>
                      </a:pPr>
                      <a:r>
                        <a:rPr lang="en-US" sz="1600" b="1" kern="1200" dirty="0">
                          <a:solidFill>
                            <a:srgbClr val="000000"/>
                          </a:solidFill>
                          <a:effectLst/>
                          <a:latin typeface="+mn-lt"/>
                          <a:ea typeface="Times New Roman" panose="02020603050405020304" pitchFamily="18" charset="0"/>
                          <a:cs typeface="Times New Roman" panose="02020603050405020304" pitchFamily="18" charset="0"/>
                        </a:rPr>
                        <a:t>Limited or no progress towards </a:t>
                      </a:r>
                    </a:p>
                    <a:p>
                      <a:pPr marL="0" marR="0" algn="ctr" defTabSz="914400" rtl="0" eaLnBrk="1" latinLnBrk="0" hangingPunct="1">
                        <a:lnSpc>
                          <a:spcPct val="115000"/>
                        </a:lnSpc>
                        <a:spcBef>
                          <a:spcPts val="0"/>
                        </a:spcBef>
                        <a:spcAft>
                          <a:spcPts val="0"/>
                        </a:spcAft>
                      </a:pPr>
                      <a:r>
                        <a:rPr lang="en-US" sz="1600" b="1" kern="1200" dirty="0">
                          <a:solidFill>
                            <a:srgbClr val="000000"/>
                          </a:solidFill>
                          <a:effectLst/>
                          <a:latin typeface="+mn-lt"/>
                          <a:ea typeface="Times New Roman" panose="02020603050405020304" pitchFamily="18" charset="0"/>
                          <a:cs typeface="Times New Roman" panose="02020603050405020304" pitchFamily="18" charset="0"/>
                        </a:rPr>
                        <a:t>targets</a:t>
                      </a:r>
                    </a:p>
                    <a:p>
                      <a:pPr marL="0" marR="0" algn="ctr" defTabSz="914400" rtl="0" eaLnBrk="1" latinLnBrk="0" hangingPunct="1">
                        <a:lnSpc>
                          <a:spcPct val="115000"/>
                        </a:lnSpc>
                        <a:spcBef>
                          <a:spcPts val="0"/>
                        </a:spcBef>
                        <a:spcAft>
                          <a:spcPts val="0"/>
                        </a:spcAft>
                      </a:pPr>
                      <a:r>
                        <a:rPr lang="en-US" sz="1600" b="1" kern="1200" dirty="0">
                          <a:solidFill>
                            <a:srgbClr val="000000"/>
                          </a:solidFill>
                          <a:effectLst/>
                          <a:latin typeface="+mn-lt"/>
                          <a:ea typeface="Times New Roman" panose="02020603050405020304" pitchFamily="18" charset="0"/>
                          <a:cs typeface="Times New Roman" panose="02020603050405020304" pitchFamily="18" charset="0"/>
                        </a:rPr>
                        <a:t> </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Criterion-</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referenced</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target </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percentage</a:t>
                      </a:r>
                    </a:p>
                    <a:p>
                      <a:pPr marL="0" marR="0" algn="ctr" defTabSz="914400"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0-24</a:t>
                      </a:r>
                    </a:p>
                  </a:txBody>
                  <a:tcPr marL="0" marR="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lumMod val="50000"/>
                          </a:schemeClr>
                        </a:solidFill>
                        <a:latin typeface="+mn-lt"/>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lumMod val="50000"/>
                            </a:schemeClr>
                          </a:solidFill>
                          <a:latin typeface="+mn-lt"/>
                          <a:ea typeface="Calibri"/>
                          <a:cs typeface="Times New Roman"/>
                        </a:rPr>
                        <a:t>Focused/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lumMod val="50000"/>
                            </a:schemeClr>
                          </a:solidFill>
                          <a:latin typeface="+mn-lt"/>
                          <a:ea typeface="Calibri"/>
                          <a:cs typeface="Times New Roman"/>
                        </a:rPr>
                        <a:t>targeted</a:t>
                      </a:r>
                      <a:r>
                        <a:rPr lang="en-US" sz="1600" b="1" baseline="0" dirty="0">
                          <a:solidFill>
                            <a:schemeClr val="accent1">
                              <a:lumMod val="50000"/>
                            </a:schemeClr>
                          </a:solidFill>
                          <a:latin typeface="+mn-lt"/>
                          <a:ea typeface="Calibri"/>
                          <a:cs typeface="Times New Roman"/>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accent1">
                              <a:lumMod val="50000"/>
                            </a:schemeClr>
                          </a:solidFill>
                          <a:latin typeface="+mn-lt"/>
                          <a:ea typeface="Calibri"/>
                          <a:cs typeface="Times New Roman"/>
                        </a:rPr>
                        <a:t>s</a:t>
                      </a:r>
                      <a:r>
                        <a:rPr lang="en-US" sz="1600" b="1" dirty="0">
                          <a:solidFill>
                            <a:schemeClr val="accent1">
                              <a:lumMod val="50000"/>
                            </a:schemeClr>
                          </a:solidFill>
                          <a:latin typeface="+mn-lt"/>
                          <a:ea typeface="Calibri"/>
                          <a:cs typeface="Times New Roman"/>
                        </a:rPr>
                        <a:t>upport</a:t>
                      </a:r>
                      <a:endParaRPr lang="en-US" sz="1600" dirty="0">
                        <a:solidFill>
                          <a:schemeClr val="accent1">
                            <a:lumMod val="50000"/>
                          </a:schemeClr>
                        </a:solidFill>
                        <a:latin typeface="+mn-lt"/>
                        <a:ea typeface="Calibri"/>
                        <a:cs typeface="Times New Roman"/>
                      </a:endParaRPr>
                    </a:p>
                    <a:p>
                      <a:pPr algn="ctr"/>
                      <a:endParaRPr lang="en-US" sz="1600" dirty="0">
                        <a:solidFill>
                          <a:schemeClr val="accent1">
                            <a:lumMod val="50000"/>
                          </a:schemeClr>
                        </a:solidFill>
                      </a:endParaRP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Broad/</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comprehensive support</a:t>
                      </a:r>
                    </a:p>
                    <a:p>
                      <a:pPr algn="ctr"/>
                      <a:endParaRPr lang="en-US" sz="1600" dirty="0">
                        <a:solidFill>
                          <a:schemeClr val="accent1">
                            <a:lumMod val="50000"/>
                          </a:schemeClr>
                        </a:solidFill>
                      </a:endParaRPr>
                    </a:p>
                  </a:txBody>
                  <a:tcPr marL="68580" marR="68580" marT="0" marB="0">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9662209"/>
                  </a:ext>
                </a:extLst>
              </a:tr>
            </a:tbl>
          </a:graphicData>
        </a:graphic>
      </p:graphicFrame>
    </p:spTree>
    <p:extLst>
      <p:ext uri="{BB962C8B-B14F-4D97-AF65-F5344CB8AC3E}">
        <p14:creationId xmlns:p14="http://schemas.microsoft.com/office/powerpoint/2010/main" val="3706360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sz="2800" dirty="0"/>
              <a:t>The Department is asking the Board to approve the proposed changes to the accountability system as described in the accountability system summary document</a:t>
            </a:r>
          </a:p>
          <a:p>
            <a:pPr lvl="1"/>
            <a:r>
              <a:rPr lang="en-US" sz="2400" dirty="0"/>
              <a:t>Changes include:</a:t>
            </a:r>
          </a:p>
          <a:p>
            <a:pPr lvl="2"/>
            <a:r>
              <a:rPr lang="en-US" sz="2000" dirty="0"/>
              <a:t>Expanded advanced coursework list</a:t>
            </a:r>
          </a:p>
          <a:p>
            <a:pPr lvl="2"/>
            <a:r>
              <a:rPr lang="en-US" sz="2000" dirty="0"/>
              <a:t>Participation rate calculation</a:t>
            </a:r>
          </a:p>
          <a:p>
            <a:pPr lvl="2"/>
            <a:r>
              <a:rPr lang="en-US" sz="2000" dirty="0"/>
              <a:t>Using two years of data</a:t>
            </a:r>
          </a:p>
          <a:p>
            <a:pPr lvl="2"/>
            <a:r>
              <a:rPr lang="en-US" sz="2000" dirty="0"/>
              <a:t>Progress towards targets categories (now 4 categories, revised in response to public comment)</a:t>
            </a:r>
          </a:p>
          <a:p>
            <a:r>
              <a:rPr lang="en-US" sz="2800" dirty="0"/>
              <a:t>No changes to state regulations are needed this year</a:t>
            </a:r>
          </a:p>
          <a:p>
            <a:r>
              <a:rPr lang="en-US" sz="2800" dirty="0"/>
              <a:t>Pending Board approval, the Department will incorporate these changes into the 2019 accountability results (reported in fall 2019)</a:t>
            </a:r>
          </a:p>
          <a:p>
            <a:pPr lvl="2"/>
            <a:endParaRPr lang="en-US" sz="2000" dirty="0"/>
          </a:p>
          <a:p>
            <a:pPr lvl="2"/>
            <a:endParaRPr lang="en-US" sz="2000" dirty="0"/>
          </a:p>
          <a:p>
            <a:pPr lvl="1"/>
            <a:endParaRPr lang="en-US" sz="24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Tree>
    <p:extLst>
      <p:ext uri="{BB962C8B-B14F-4D97-AF65-F5344CB8AC3E}">
        <p14:creationId xmlns:p14="http://schemas.microsoft.com/office/powerpoint/2010/main" val="177879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Process</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graphicFrame>
        <p:nvGraphicFramePr>
          <p:cNvPr id="7" name="Content Placeholder 3" descr="March 2019 - Initial discussion of potential changes with AAAC &amp; the Board.&#10;April 2019 - Discussion of proposed changes with the Board; Board vote to solicit public comment on proposed changes.&#10;Late April to early June 2019 - Public comment period; In-depth discussion of proposed changes with AAAC (May 29).&#10;June 2019 - Final discussion &amp; Board vote on proposed changes."/>
          <p:cNvGraphicFramePr>
            <a:graphicFrameLocks noGrp="1"/>
          </p:cNvGraphicFramePr>
          <p:nvPr>
            <p:ph idx="1"/>
            <p:extLst>
              <p:ext uri="{D42A27DB-BD31-4B8C-83A1-F6EECF244321}">
                <p14:modId xmlns:p14="http://schemas.microsoft.com/office/powerpoint/2010/main" val="3968879887"/>
              </p:ext>
            </p:extLst>
          </p:nvPr>
        </p:nvGraphicFramePr>
        <p:xfrm>
          <a:off x="567743" y="1431481"/>
          <a:ext cx="11369676" cy="4394200"/>
        </p:xfrm>
        <a:graphic>
          <a:graphicData uri="http://schemas.openxmlformats.org/drawingml/2006/table">
            <a:tbl>
              <a:tblPr firstRow="1" bandRow="1">
                <a:tableStyleId>{7E9639D4-E3E2-4D34-9284-5A2195B3D0D7}</a:tableStyleId>
              </a:tblPr>
              <a:tblGrid>
                <a:gridCol w="1974289">
                  <a:extLst>
                    <a:ext uri="{9D8B030D-6E8A-4147-A177-3AD203B41FA5}">
                      <a16:colId xmlns:a16="http://schemas.microsoft.com/office/drawing/2014/main" val="2259867947"/>
                    </a:ext>
                  </a:extLst>
                </a:gridCol>
                <a:gridCol w="9395387">
                  <a:extLst>
                    <a:ext uri="{9D8B030D-6E8A-4147-A177-3AD203B41FA5}">
                      <a16:colId xmlns:a16="http://schemas.microsoft.com/office/drawing/2014/main" val="3676338331"/>
                    </a:ext>
                  </a:extLst>
                </a:gridCol>
              </a:tblGrid>
              <a:tr h="370840">
                <a:tc>
                  <a:txBody>
                    <a:bodyPr/>
                    <a:lstStyle/>
                    <a:p>
                      <a:pPr marL="0" marR="0">
                        <a:spcBef>
                          <a:spcPts val="0"/>
                        </a:spcBef>
                        <a:spcAft>
                          <a:spcPts val="0"/>
                        </a:spcAft>
                      </a:pPr>
                      <a:r>
                        <a:rPr lang="en-US" sz="2400" dirty="0">
                          <a:effectLst/>
                        </a:rPr>
                        <a:t>Timeframe</a:t>
                      </a:r>
                      <a:endParaRPr lang="en-US" sz="2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tc>
                  <a:txBody>
                    <a:bodyPr/>
                    <a:lstStyle/>
                    <a:p>
                      <a:pPr marL="0" marR="0">
                        <a:spcBef>
                          <a:spcPts val="0"/>
                        </a:spcBef>
                        <a:spcAft>
                          <a:spcPts val="0"/>
                        </a:spcAft>
                      </a:pPr>
                      <a:r>
                        <a:rPr lang="en-US" sz="2400" dirty="0">
                          <a:effectLst/>
                        </a:rPr>
                        <a:t>Action</a:t>
                      </a:r>
                      <a:endParaRPr lang="en-US" sz="2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284264485"/>
                  </a:ext>
                </a:extLst>
              </a:tr>
              <a:tr h="370840">
                <a:tc>
                  <a:txBody>
                    <a:bodyPr/>
                    <a:lstStyle/>
                    <a:p>
                      <a:pPr marL="0" marR="0">
                        <a:spcBef>
                          <a:spcPts val="0"/>
                        </a:spcBef>
                        <a:spcAft>
                          <a:spcPts val="0"/>
                        </a:spcAft>
                      </a:pPr>
                      <a:r>
                        <a:rPr lang="en-US" sz="2400" dirty="0">
                          <a:solidFill>
                            <a:schemeClr val="accent1">
                              <a:lumMod val="50000"/>
                            </a:schemeClr>
                          </a:solidFill>
                          <a:effectLst/>
                        </a:rPr>
                        <a:t>March 2019</a:t>
                      </a:r>
                      <a:endParaRPr lang="en-US" sz="2400" dirty="0">
                        <a:solidFill>
                          <a:schemeClr val="accent1">
                            <a:lumMod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2400" dirty="0">
                          <a:solidFill>
                            <a:schemeClr val="accent1">
                              <a:lumMod val="50000"/>
                            </a:schemeClr>
                          </a:solidFill>
                          <a:effectLst/>
                        </a:rPr>
                        <a:t>Initial discussion of potential changes:</a:t>
                      </a:r>
                    </a:p>
                    <a:p>
                      <a:pPr marL="685800" marR="0" lvl="0" indent="-342900">
                        <a:spcBef>
                          <a:spcPts val="0"/>
                        </a:spcBef>
                        <a:spcAft>
                          <a:spcPts val="0"/>
                        </a:spcAft>
                        <a:buFont typeface="Courier New" panose="02070309020205020404" pitchFamily="49" charset="0"/>
                        <a:buChar char="o"/>
                      </a:pPr>
                      <a:r>
                        <a:rPr lang="en-US" sz="2400" dirty="0">
                          <a:solidFill>
                            <a:schemeClr val="accent1">
                              <a:lumMod val="50000"/>
                            </a:schemeClr>
                          </a:solidFill>
                          <a:effectLst/>
                        </a:rPr>
                        <a:t>Accountability</a:t>
                      </a:r>
                      <a:r>
                        <a:rPr lang="en-US" sz="2400" baseline="0" dirty="0">
                          <a:solidFill>
                            <a:schemeClr val="accent1">
                              <a:lumMod val="50000"/>
                            </a:schemeClr>
                          </a:solidFill>
                          <a:effectLst/>
                        </a:rPr>
                        <a:t> &amp; Assistance Advisory Council (AAAC)</a:t>
                      </a:r>
                    </a:p>
                    <a:p>
                      <a:pPr marL="685800" marR="0" lvl="0" indent="-342900">
                        <a:spcBef>
                          <a:spcPts val="0"/>
                        </a:spcBef>
                        <a:spcAft>
                          <a:spcPts val="0"/>
                        </a:spcAft>
                        <a:buFont typeface="Courier New" panose="02070309020205020404" pitchFamily="49" charset="0"/>
                        <a:buChar char="o"/>
                      </a:pPr>
                      <a:r>
                        <a:rPr lang="en-US" sz="2400" dirty="0">
                          <a:solidFill>
                            <a:schemeClr val="accent1">
                              <a:lumMod val="50000"/>
                            </a:schemeClr>
                          </a:solidFill>
                          <a:effectLst/>
                        </a:rPr>
                        <a:t>Board of Elementary</a:t>
                      </a:r>
                      <a:r>
                        <a:rPr lang="en-US" sz="2400" baseline="0" dirty="0">
                          <a:solidFill>
                            <a:schemeClr val="accent1">
                              <a:lumMod val="50000"/>
                            </a:schemeClr>
                          </a:solidFill>
                          <a:effectLst/>
                        </a:rPr>
                        <a:t> &amp; Secondary Education </a:t>
                      </a:r>
                    </a:p>
                    <a:p>
                      <a:pPr marL="156210" marR="0" indent="-156210">
                        <a:spcBef>
                          <a:spcPts val="0"/>
                        </a:spcBef>
                        <a:spcAft>
                          <a:spcPts val="0"/>
                        </a:spcAft>
                      </a:pPr>
                      <a:r>
                        <a:rPr lang="en-US" sz="2400" dirty="0">
                          <a:solidFill>
                            <a:schemeClr val="accent1">
                              <a:lumMod val="50000"/>
                            </a:schemeClr>
                          </a:solidFill>
                          <a:effectLst/>
                        </a:rPr>
                        <a:t> </a:t>
                      </a:r>
                      <a:endParaRPr lang="en-US" sz="2400" dirty="0">
                        <a:solidFill>
                          <a:schemeClr val="accent1">
                            <a:lumMod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057079547"/>
                  </a:ext>
                </a:extLst>
              </a:tr>
              <a:tr h="370840">
                <a:tc>
                  <a:txBody>
                    <a:bodyPr/>
                    <a:lstStyle/>
                    <a:p>
                      <a:pPr marL="0" marR="0">
                        <a:spcBef>
                          <a:spcPts val="0"/>
                        </a:spcBef>
                        <a:spcAft>
                          <a:spcPts val="0"/>
                        </a:spcAft>
                      </a:pPr>
                      <a:r>
                        <a:rPr lang="en-US" sz="2400" dirty="0">
                          <a:solidFill>
                            <a:schemeClr val="accent1">
                              <a:lumMod val="50000"/>
                            </a:schemeClr>
                          </a:solidFill>
                          <a:effectLst/>
                        </a:rPr>
                        <a:t>April 12 – </a:t>
                      </a:r>
                    </a:p>
                    <a:p>
                      <a:pPr marL="0" marR="0">
                        <a:spcBef>
                          <a:spcPts val="0"/>
                        </a:spcBef>
                        <a:spcAft>
                          <a:spcPts val="0"/>
                        </a:spcAft>
                      </a:pPr>
                      <a:r>
                        <a:rPr lang="en-US" sz="2400" dirty="0">
                          <a:solidFill>
                            <a:schemeClr val="accent1">
                              <a:lumMod val="50000"/>
                            </a:schemeClr>
                          </a:solidFill>
                          <a:effectLst/>
                        </a:rPr>
                        <a:t>May 31, 2019</a:t>
                      </a:r>
                    </a:p>
                    <a:p>
                      <a:pPr marL="0" marR="0">
                        <a:spcBef>
                          <a:spcPts val="0"/>
                        </a:spcBef>
                        <a:spcAft>
                          <a:spcPts val="0"/>
                        </a:spcAft>
                      </a:pPr>
                      <a:endParaRPr lang="en-US" sz="2400" dirty="0">
                        <a:solidFill>
                          <a:schemeClr val="accent1">
                            <a:lumMod val="50000"/>
                          </a:schemeClr>
                        </a:solidFill>
                        <a:effectLst/>
                      </a:endParaRPr>
                    </a:p>
                  </a:txBody>
                  <a:tcPr marL="68580" marR="68580"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2400" kern="1200" dirty="0">
                          <a:solidFill>
                            <a:schemeClr val="accent1">
                              <a:lumMod val="50000"/>
                            </a:schemeClr>
                          </a:solidFill>
                          <a:effectLst/>
                          <a:latin typeface="+mn-lt"/>
                          <a:ea typeface="+mn-ea"/>
                          <a:cs typeface="+mn-cs"/>
                        </a:rPr>
                        <a:t>Public comment on proposed changes</a:t>
                      </a:r>
                    </a:p>
                    <a:p>
                      <a:pPr marL="685800" marR="0" lvl="0" indent="-342900" algn="l" defTabSz="914400" rtl="0" eaLnBrk="1" latinLnBrk="0" hangingPunct="1">
                        <a:spcBef>
                          <a:spcPts val="0"/>
                        </a:spcBef>
                        <a:spcAft>
                          <a:spcPts val="0"/>
                        </a:spcAft>
                        <a:buFont typeface="Courier New" panose="02070309020205020404" pitchFamily="49" charset="0"/>
                        <a:buChar char="o"/>
                      </a:pPr>
                      <a:r>
                        <a:rPr lang="en-US" sz="2400" kern="1200" dirty="0">
                          <a:solidFill>
                            <a:schemeClr val="accent1">
                              <a:lumMod val="50000"/>
                            </a:schemeClr>
                          </a:solidFill>
                          <a:effectLst/>
                          <a:latin typeface="+mn-lt"/>
                          <a:ea typeface="+mn-ea"/>
                          <a:cs typeface="+mn-cs"/>
                        </a:rPr>
                        <a:t>Survey</a:t>
                      </a:r>
                    </a:p>
                    <a:p>
                      <a:pPr marL="685800" marR="0" lvl="0" indent="-342900" algn="l" defTabSz="914400" rtl="0" eaLnBrk="1" latinLnBrk="0" hangingPunct="1">
                        <a:spcBef>
                          <a:spcPts val="0"/>
                        </a:spcBef>
                        <a:spcAft>
                          <a:spcPts val="0"/>
                        </a:spcAft>
                        <a:buFont typeface="Courier New" panose="02070309020205020404" pitchFamily="49" charset="0"/>
                        <a:buChar char="o"/>
                      </a:pPr>
                      <a:r>
                        <a:rPr lang="en-US" sz="2400" kern="1200" dirty="0">
                          <a:solidFill>
                            <a:schemeClr val="accent1">
                              <a:lumMod val="50000"/>
                            </a:schemeClr>
                          </a:solidFill>
                          <a:effectLst/>
                          <a:latin typeface="+mn-lt"/>
                          <a:ea typeface="+mn-ea"/>
                          <a:cs typeface="+mn-cs"/>
                        </a:rPr>
                        <a:t>Information sessions</a:t>
                      </a:r>
                    </a:p>
                    <a:p>
                      <a:pPr marL="685800" marR="0" lvl="0" indent="-342900" algn="l" defTabSz="914400" rtl="0" eaLnBrk="1" latinLnBrk="0" hangingPunct="1">
                        <a:spcBef>
                          <a:spcPts val="0"/>
                        </a:spcBef>
                        <a:spcAft>
                          <a:spcPts val="0"/>
                        </a:spcAft>
                        <a:buFont typeface="Courier New" panose="02070309020205020404" pitchFamily="49" charset="0"/>
                        <a:buChar char="o"/>
                      </a:pPr>
                      <a:r>
                        <a:rPr lang="en-US" sz="2400" kern="1200" dirty="0">
                          <a:solidFill>
                            <a:schemeClr val="accent1">
                              <a:lumMod val="50000"/>
                            </a:schemeClr>
                          </a:solidFill>
                          <a:effectLst/>
                          <a:latin typeface="+mn-lt"/>
                          <a:ea typeface="+mn-ea"/>
                          <a:cs typeface="+mn-cs"/>
                        </a:rPr>
                        <a:t>AAAC</a:t>
                      </a:r>
                    </a:p>
                    <a:p>
                      <a:pPr marL="342900" marR="0" lvl="0" indent="-342900" algn="l" defTabSz="914400" rtl="0" eaLnBrk="1" latinLnBrk="0" hangingPunct="1">
                        <a:spcBef>
                          <a:spcPts val="0"/>
                        </a:spcBef>
                        <a:spcAft>
                          <a:spcPts val="0"/>
                        </a:spcAft>
                        <a:buFont typeface="Symbol" panose="05050102010706020507" pitchFamily="18" charset="2"/>
                        <a:buChar char=""/>
                      </a:pPr>
                      <a:endParaRPr lang="en-US" sz="2400" kern="1200" dirty="0">
                        <a:solidFill>
                          <a:schemeClr val="accent1">
                            <a:lumMod val="50000"/>
                          </a:schemeClr>
                        </a:solidFill>
                        <a:effectLst/>
                        <a:latin typeface="+mn-lt"/>
                        <a:ea typeface="+mn-ea"/>
                        <a:cs typeface="+mn-cs"/>
                      </a:endParaRPr>
                    </a:p>
                  </a:txBody>
                  <a:tcPr marL="68580" marR="68580"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109679940"/>
                  </a:ext>
                </a:extLst>
              </a:tr>
              <a:tr h="370840">
                <a:tc>
                  <a:txBody>
                    <a:bodyPr/>
                    <a:lstStyle/>
                    <a:p>
                      <a:pPr marL="0" marR="0">
                        <a:spcBef>
                          <a:spcPts val="0"/>
                        </a:spcBef>
                        <a:spcAft>
                          <a:spcPts val="0"/>
                        </a:spcAft>
                      </a:pPr>
                      <a:r>
                        <a:rPr lang="en-US" sz="2400" dirty="0">
                          <a:solidFill>
                            <a:schemeClr val="accent1">
                              <a:lumMod val="50000"/>
                            </a:schemeClr>
                          </a:solidFill>
                          <a:effectLst/>
                        </a:rPr>
                        <a:t>June 2019</a:t>
                      </a:r>
                    </a:p>
                    <a:p>
                      <a:pPr marL="0" marR="0">
                        <a:spcBef>
                          <a:spcPts val="0"/>
                        </a:spcBef>
                        <a:spcAft>
                          <a:spcPts val="0"/>
                        </a:spcAft>
                      </a:pPr>
                      <a:endParaRPr lang="en-US" sz="2400" dirty="0">
                        <a:solidFill>
                          <a:schemeClr val="accent1">
                            <a:lumMod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2400" dirty="0">
                          <a:solidFill>
                            <a:schemeClr val="accent1">
                              <a:lumMod val="50000"/>
                            </a:schemeClr>
                          </a:solidFill>
                          <a:effectLst/>
                        </a:rPr>
                        <a:t>Final discussion &amp; Board vote on proposed changes</a:t>
                      </a:r>
                    </a:p>
                    <a:p>
                      <a:pPr marL="156210" marR="0" indent="-156210">
                        <a:spcBef>
                          <a:spcPts val="0"/>
                        </a:spcBef>
                        <a:spcAft>
                          <a:spcPts val="0"/>
                        </a:spcAft>
                      </a:pPr>
                      <a:r>
                        <a:rPr lang="en-US" sz="2400" dirty="0">
                          <a:solidFill>
                            <a:schemeClr val="accent1">
                              <a:lumMod val="50000"/>
                            </a:schemeClr>
                          </a:solidFill>
                          <a:effectLst/>
                        </a:rPr>
                        <a:t> </a:t>
                      </a:r>
                      <a:endParaRPr lang="en-US" sz="2400" dirty="0">
                        <a:solidFill>
                          <a:schemeClr val="accent1">
                            <a:lumMod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275130999"/>
                  </a:ext>
                </a:extLst>
              </a:tr>
            </a:tbl>
          </a:graphicData>
        </a:graphic>
      </p:graphicFrame>
    </p:spTree>
    <p:extLst>
      <p:ext uri="{BB962C8B-B14F-4D97-AF65-F5344CB8AC3E}">
        <p14:creationId xmlns:p14="http://schemas.microsoft.com/office/powerpoint/2010/main" val="3958641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changes to accountability system</a:t>
            </a:r>
          </a:p>
        </p:txBody>
      </p:sp>
      <p:sp>
        <p:nvSpPr>
          <p:cNvPr id="3" name="Content Placeholder 2"/>
          <p:cNvSpPr>
            <a:spLocks noGrp="1"/>
          </p:cNvSpPr>
          <p:nvPr>
            <p:ph idx="1"/>
          </p:nvPr>
        </p:nvSpPr>
        <p:spPr/>
        <p:txBody>
          <a:bodyPr/>
          <a:lstStyle/>
          <a:p>
            <a:pPr marL="0" indent="0">
              <a:buNone/>
            </a:pPr>
            <a:r>
              <a:rPr lang="en-US" sz="2000" b="1" dirty="0"/>
              <a:t>Expanded advanced coursework list (high school only)</a:t>
            </a:r>
            <a:endParaRPr lang="en-US" sz="2000" dirty="0"/>
          </a:p>
          <a:p>
            <a:pPr lvl="0"/>
            <a:r>
              <a:rPr lang="en-US" sz="2000" i="1" dirty="0"/>
              <a:t>Current method:</a:t>
            </a:r>
            <a:r>
              <a:rPr lang="en-US" sz="2000" dirty="0"/>
              <a:t> One of the additional indicators in the Accountability System is the percentage of 11</a:t>
            </a:r>
            <a:r>
              <a:rPr lang="en-US" sz="2000" baseline="30000" dirty="0"/>
              <a:t>th</a:t>
            </a:r>
            <a:r>
              <a:rPr lang="en-US" sz="2000" dirty="0"/>
              <a:t> &amp; 12</a:t>
            </a:r>
            <a:r>
              <a:rPr lang="en-US" sz="2000" baseline="30000" dirty="0"/>
              <a:t>th</a:t>
            </a:r>
            <a:r>
              <a:rPr lang="en-US" sz="2000" dirty="0"/>
              <a:t> graders completing advance coursework (Advanced Placement, International Baccalaureate, dual enrollment courses, &amp; other selected rigorous courses).</a:t>
            </a:r>
          </a:p>
          <a:p>
            <a:pPr lvl="0"/>
            <a:r>
              <a:rPr lang="en-US" sz="2000" i="1" dirty="0"/>
              <a:t>Proposed change:</a:t>
            </a:r>
            <a:r>
              <a:rPr lang="en-US" sz="2000" dirty="0"/>
              <a:t> Expand the list of advanced coursework to include Project Lead the Way (PLTW) courses.</a:t>
            </a:r>
            <a:endParaRPr lang="en-US" sz="2000" b="1"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Tree>
    <p:extLst>
      <p:ext uri="{BB962C8B-B14F-4D97-AF65-F5344CB8AC3E}">
        <p14:creationId xmlns:p14="http://schemas.microsoft.com/office/powerpoint/2010/main" val="1278677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changes to accountability system</a:t>
            </a:r>
          </a:p>
        </p:txBody>
      </p:sp>
      <p:sp>
        <p:nvSpPr>
          <p:cNvPr id="3" name="Content Placeholder 2"/>
          <p:cNvSpPr>
            <a:spLocks noGrp="1"/>
          </p:cNvSpPr>
          <p:nvPr>
            <p:ph idx="1"/>
          </p:nvPr>
        </p:nvSpPr>
        <p:spPr/>
        <p:txBody>
          <a:bodyPr/>
          <a:lstStyle/>
          <a:p>
            <a:r>
              <a:rPr lang="en-US" sz="2000" i="1" dirty="0"/>
              <a:t>Old method: </a:t>
            </a:r>
            <a:r>
              <a:rPr lang="en-US" sz="2000" dirty="0"/>
              <a:t>Calculate participation rates separately for each subject (ELA, math, science) for each subgroup.</a:t>
            </a:r>
          </a:p>
          <a:p>
            <a:r>
              <a:rPr lang="en-US" sz="2000" i="1" dirty="0"/>
              <a:t>Proposed new method:</a:t>
            </a:r>
            <a:r>
              <a:rPr lang="en-US" sz="2000" dirty="0"/>
              <a:t> Calculate participation rates for all subjects combined, separately for each subgroup. Rate for “all students” group remains disaggregated by subject. Modeling indicates this proposal would decrease the amount of identified schools by 25-33%.</a:t>
            </a:r>
          </a:p>
          <a:p>
            <a:pPr marL="0" indent="0">
              <a:buNone/>
            </a:pPr>
            <a:endParaRPr lang="en-US" sz="20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graphicFrame>
        <p:nvGraphicFramePr>
          <p:cNvPr id="6" name="Table 5" descr="Calculate participation rates separately for each subject (ELA, math, science) for the All Students group&#10;"/>
          <p:cNvGraphicFramePr>
            <a:graphicFrameLocks noGrp="1"/>
          </p:cNvGraphicFramePr>
          <p:nvPr>
            <p:extLst>
              <p:ext uri="{D42A27DB-BD31-4B8C-83A1-F6EECF244321}">
                <p14:modId xmlns:p14="http://schemas.microsoft.com/office/powerpoint/2010/main" val="2768532244"/>
              </p:ext>
            </p:extLst>
          </p:nvPr>
        </p:nvGraphicFramePr>
        <p:xfrm>
          <a:off x="294646" y="3281454"/>
          <a:ext cx="11644069" cy="1115409"/>
        </p:xfrm>
        <a:graphic>
          <a:graphicData uri="http://schemas.openxmlformats.org/drawingml/2006/table">
            <a:tbl>
              <a:tblPr firstRow="1">
                <a:tableStyleId>{5940675A-B579-460E-94D1-54222C63F5DA}</a:tableStyleId>
              </a:tblPr>
              <a:tblGrid>
                <a:gridCol w="1056634">
                  <a:extLst>
                    <a:ext uri="{9D8B030D-6E8A-4147-A177-3AD203B41FA5}">
                      <a16:colId xmlns:a16="http://schemas.microsoft.com/office/drawing/2014/main" val="861955396"/>
                    </a:ext>
                  </a:extLst>
                </a:gridCol>
                <a:gridCol w="705829">
                  <a:extLst>
                    <a:ext uri="{9D8B030D-6E8A-4147-A177-3AD203B41FA5}">
                      <a16:colId xmlns:a16="http://schemas.microsoft.com/office/drawing/2014/main" val="1597466296"/>
                    </a:ext>
                  </a:extLst>
                </a:gridCol>
                <a:gridCol w="705829">
                  <a:extLst>
                    <a:ext uri="{9D8B030D-6E8A-4147-A177-3AD203B41FA5}">
                      <a16:colId xmlns:a16="http://schemas.microsoft.com/office/drawing/2014/main" val="851098662"/>
                    </a:ext>
                  </a:extLst>
                </a:gridCol>
                <a:gridCol w="705829">
                  <a:extLst>
                    <a:ext uri="{9D8B030D-6E8A-4147-A177-3AD203B41FA5}">
                      <a16:colId xmlns:a16="http://schemas.microsoft.com/office/drawing/2014/main" val="2964285350"/>
                    </a:ext>
                  </a:extLst>
                </a:gridCol>
                <a:gridCol w="705829">
                  <a:extLst>
                    <a:ext uri="{9D8B030D-6E8A-4147-A177-3AD203B41FA5}">
                      <a16:colId xmlns:a16="http://schemas.microsoft.com/office/drawing/2014/main" val="2256390726"/>
                    </a:ext>
                  </a:extLst>
                </a:gridCol>
                <a:gridCol w="705829">
                  <a:extLst>
                    <a:ext uri="{9D8B030D-6E8A-4147-A177-3AD203B41FA5}">
                      <a16:colId xmlns:a16="http://schemas.microsoft.com/office/drawing/2014/main" val="2646349452"/>
                    </a:ext>
                  </a:extLst>
                </a:gridCol>
                <a:gridCol w="705829">
                  <a:extLst>
                    <a:ext uri="{9D8B030D-6E8A-4147-A177-3AD203B41FA5}">
                      <a16:colId xmlns:a16="http://schemas.microsoft.com/office/drawing/2014/main" val="2686703076"/>
                    </a:ext>
                  </a:extLst>
                </a:gridCol>
                <a:gridCol w="705829">
                  <a:extLst>
                    <a:ext uri="{9D8B030D-6E8A-4147-A177-3AD203B41FA5}">
                      <a16:colId xmlns:a16="http://schemas.microsoft.com/office/drawing/2014/main" val="1325225994"/>
                    </a:ext>
                  </a:extLst>
                </a:gridCol>
                <a:gridCol w="705829">
                  <a:extLst>
                    <a:ext uri="{9D8B030D-6E8A-4147-A177-3AD203B41FA5}">
                      <a16:colId xmlns:a16="http://schemas.microsoft.com/office/drawing/2014/main" val="3714558765"/>
                    </a:ext>
                  </a:extLst>
                </a:gridCol>
                <a:gridCol w="705829">
                  <a:extLst>
                    <a:ext uri="{9D8B030D-6E8A-4147-A177-3AD203B41FA5}">
                      <a16:colId xmlns:a16="http://schemas.microsoft.com/office/drawing/2014/main" val="3581504922"/>
                    </a:ext>
                  </a:extLst>
                </a:gridCol>
                <a:gridCol w="705829">
                  <a:extLst>
                    <a:ext uri="{9D8B030D-6E8A-4147-A177-3AD203B41FA5}">
                      <a16:colId xmlns:a16="http://schemas.microsoft.com/office/drawing/2014/main" val="2709392321"/>
                    </a:ext>
                  </a:extLst>
                </a:gridCol>
                <a:gridCol w="705829">
                  <a:extLst>
                    <a:ext uri="{9D8B030D-6E8A-4147-A177-3AD203B41FA5}">
                      <a16:colId xmlns:a16="http://schemas.microsoft.com/office/drawing/2014/main" val="3344361385"/>
                    </a:ext>
                  </a:extLst>
                </a:gridCol>
                <a:gridCol w="705829">
                  <a:extLst>
                    <a:ext uri="{9D8B030D-6E8A-4147-A177-3AD203B41FA5}">
                      <a16:colId xmlns:a16="http://schemas.microsoft.com/office/drawing/2014/main" val="1073334719"/>
                    </a:ext>
                  </a:extLst>
                </a:gridCol>
                <a:gridCol w="705829">
                  <a:extLst>
                    <a:ext uri="{9D8B030D-6E8A-4147-A177-3AD203B41FA5}">
                      <a16:colId xmlns:a16="http://schemas.microsoft.com/office/drawing/2014/main" val="1048765608"/>
                    </a:ext>
                  </a:extLst>
                </a:gridCol>
                <a:gridCol w="705829">
                  <a:extLst>
                    <a:ext uri="{9D8B030D-6E8A-4147-A177-3AD203B41FA5}">
                      <a16:colId xmlns:a16="http://schemas.microsoft.com/office/drawing/2014/main" val="1425902782"/>
                    </a:ext>
                  </a:extLst>
                </a:gridCol>
                <a:gridCol w="705829">
                  <a:extLst>
                    <a:ext uri="{9D8B030D-6E8A-4147-A177-3AD203B41FA5}">
                      <a16:colId xmlns:a16="http://schemas.microsoft.com/office/drawing/2014/main" val="3203238544"/>
                    </a:ext>
                  </a:extLst>
                </a:gridCol>
              </a:tblGrid>
              <a:tr h="371803">
                <a:tc rowSpan="2">
                  <a:txBody>
                    <a:bodyPr/>
                    <a:lstStyle/>
                    <a:p>
                      <a:pPr algn="ctr" fontAlgn="ctr"/>
                      <a:r>
                        <a:rPr lang="en-US" sz="1200" b="1" u="none" strike="noStrike" dirty="0">
                          <a:solidFill>
                            <a:srgbClr val="000000"/>
                          </a:solidFill>
                          <a:effectLst/>
                        </a:rPr>
                        <a:t>Group</a:t>
                      </a:r>
                      <a:endParaRPr lang="en-US" sz="1200" b="1" i="0" u="none" strike="noStrike" dirty="0">
                        <a:solidFill>
                          <a:srgbClr val="000000"/>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gridSpan="5">
                  <a:txBody>
                    <a:bodyPr/>
                    <a:lstStyle/>
                    <a:p>
                      <a:pPr algn="ctr" fontAlgn="ctr"/>
                      <a:r>
                        <a:rPr lang="en-US" sz="1200" b="1" u="none" strike="noStrike" dirty="0">
                          <a:solidFill>
                            <a:srgbClr val="000000"/>
                          </a:solidFill>
                          <a:effectLst/>
                        </a:rPr>
                        <a:t>English language arts</a:t>
                      </a:r>
                      <a:endParaRPr lang="en-US" sz="1200" b="1" i="0" u="none" strike="noStrike" dirty="0">
                        <a:solidFill>
                          <a:srgbClr val="000000"/>
                        </a:solidFill>
                        <a:effectLst/>
                        <a:latin typeface="Segoe UI" panose="020B0502040204020203" pitchFamily="34" charset="0"/>
                      </a:endParaRPr>
                    </a:p>
                  </a:txBody>
                  <a:tcPr marL="6043" marR="6043" marT="60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200" b="1" u="none" strike="noStrike" dirty="0">
                          <a:solidFill>
                            <a:srgbClr val="000000"/>
                          </a:solidFill>
                          <a:effectLst/>
                        </a:rPr>
                        <a:t>Mathematics</a:t>
                      </a:r>
                      <a:endParaRPr lang="en-US" sz="1200" b="1" i="0" u="none" strike="noStrike" dirty="0">
                        <a:solidFill>
                          <a:srgbClr val="000000"/>
                        </a:solidFill>
                        <a:effectLst/>
                        <a:latin typeface="Segoe UI" panose="020B0502040204020203" pitchFamily="34" charset="0"/>
                      </a:endParaRPr>
                    </a:p>
                  </a:txBody>
                  <a:tcPr marL="6043" marR="6043" marT="60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200" b="1" u="none" strike="noStrike" dirty="0">
                          <a:solidFill>
                            <a:srgbClr val="000000"/>
                          </a:solidFill>
                          <a:effectLst/>
                        </a:rPr>
                        <a:t>Science</a:t>
                      </a:r>
                      <a:endParaRPr lang="en-US" sz="1200" b="1" i="0" u="none" strike="noStrike" dirty="0">
                        <a:solidFill>
                          <a:srgbClr val="000000"/>
                        </a:solidFill>
                        <a:effectLst/>
                        <a:latin typeface="Segoe UI" panose="020B0502040204020203" pitchFamily="34" charset="0"/>
                      </a:endParaRPr>
                    </a:p>
                  </a:txBody>
                  <a:tcPr marL="6043" marR="6043" marT="6043" marB="0" anchor="ctr">
                    <a:lnL w="28575" cap="flat" cmpd="sng" algn="ctr">
                      <a:solidFill>
                        <a:schemeClr val="tx1"/>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7813463"/>
                  </a:ext>
                </a:extLst>
              </a:tr>
              <a:tr h="371803">
                <a:tc vMerge="1">
                  <a:txBody>
                    <a:bodyPr/>
                    <a:lstStyle/>
                    <a:p>
                      <a:endParaRPr lang="en-US"/>
                    </a:p>
                  </a:txBody>
                  <a:tcPr/>
                </a:tc>
                <a:tc>
                  <a:txBody>
                    <a:bodyPr/>
                    <a:lstStyle/>
                    <a:p>
                      <a:pPr algn="ctr" fontAlgn="ctr"/>
                      <a:r>
                        <a:rPr lang="en-US" sz="1200" b="1" u="none" strike="noStrike" dirty="0">
                          <a:solidFill>
                            <a:srgbClr val="000000"/>
                          </a:solidFill>
                          <a:effectLst/>
                        </a:rPr>
                        <a:t>Enrolled</a:t>
                      </a:r>
                      <a:endParaRPr lang="en-US" sz="1200" b="1" i="0" u="none" strike="noStrike" dirty="0">
                        <a:solidFill>
                          <a:srgbClr val="000000"/>
                        </a:solidFill>
                        <a:effectLst/>
                        <a:latin typeface="Segoe UI" panose="020B0502040204020203" pitchFamily="34" charset="0"/>
                      </a:endParaRPr>
                    </a:p>
                  </a:txBody>
                  <a:tcPr marL="6043" marR="6043" marT="6043" marB="0" anchor="ctr">
                    <a:lnL w="28575" cap="flat" cmpd="sng" algn="ctr">
                      <a:solidFill>
                        <a:schemeClr val="tx1"/>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Assessed</a:t>
                      </a:r>
                      <a:endParaRPr lang="en-US" sz="1200" b="1" i="0" u="none" strike="noStrike" dirty="0">
                        <a:solidFill>
                          <a:srgbClr val="000000"/>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a:t>
                      </a:r>
                      <a:endParaRPr lang="en-US" sz="1200" b="1" i="0" u="none" strike="noStrike" dirty="0">
                        <a:solidFill>
                          <a:srgbClr val="000000"/>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Met Target?</a:t>
                      </a:r>
                      <a:endParaRPr lang="en-US" sz="1200" b="1" i="0" u="none" strike="noStrike" dirty="0">
                        <a:solidFill>
                          <a:srgbClr val="000000"/>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Years in Rate</a:t>
                      </a:r>
                      <a:endParaRPr lang="en-US" sz="1200" b="1" i="0" u="none" strike="noStrike" dirty="0">
                        <a:solidFill>
                          <a:srgbClr val="000000"/>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Enrolled</a:t>
                      </a:r>
                      <a:endParaRPr lang="en-US" sz="1200" b="1" i="0" u="none" strike="noStrike" dirty="0">
                        <a:solidFill>
                          <a:srgbClr val="000000"/>
                        </a:solidFill>
                        <a:effectLst/>
                        <a:latin typeface="Segoe UI" panose="020B0502040204020203" pitchFamily="34" charset="0"/>
                      </a:endParaRPr>
                    </a:p>
                  </a:txBody>
                  <a:tcPr marL="6043" marR="6043" marT="6043" marB="0" anchor="ctr">
                    <a:lnL w="28575" cap="flat" cmpd="sng" algn="ctr">
                      <a:solidFill>
                        <a:schemeClr val="tx1"/>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Assessed</a:t>
                      </a:r>
                      <a:endParaRPr lang="en-US" sz="1200" b="1" i="0" u="none" strike="noStrike" dirty="0">
                        <a:solidFill>
                          <a:srgbClr val="000000"/>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a:t>
                      </a:r>
                      <a:endParaRPr lang="en-US" sz="1200" b="1" i="0" u="none" strike="noStrike" dirty="0">
                        <a:solidFill>
                          <a:srgbClr val="000000"/>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Met Target?</a:t>
                      </a:r>
                      <a:endParaRPr lang="en-US" sz="1200" b="1" i="0" u="none" strike="noStrike" dirty="0">
                        <a:solidFill>
                          <a:srgbClr val="000000"/>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Years in Rate</a:t>
                      </a:r>
                      <a:endParaRPr lang="en-US" sz="1200" b="1" i="0" u="none" strike="noStrike" dirty="0">
                        <a:solidFill>
                          <a:srgbClr val="000000"/>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Enrolled</a:t>
                      </a:r>
                      <a:endParaRPr lang="en-US" sz="1200" b="1" i="0" u="none" strike="noStrike" dirty="0">
                        <a:solidFill>
                          <a:srgbClr val="000000"/>
                        </a:solidFill>
                        <a:effectLst/>
                        <a:latin typeface="Segoe UI" panose="020B0502040204020203" pitchFamily="34" charset="0"/>
                      </a:endParaRPr>
                    </a:p>
                  </a:txBody>
                  <a:tcPr marL="6043" marR="6043" marT="6043" marB="0" anchor="ctr">
                    <a:lnL w="28575" cap="flat" cmpd="sng" algn="ctr">
                      <a:solidFill>
                        <a:schemeClr val="tx1"/>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Assessed</a:t>
                      </a:r>
                      <a:endParaRPr lang="en-US" sz="1200" b="1" i="0" u="none" strike="noStrike" dirty="0">
                        <a:solidFill>
                          <a:srgbClr val="000000"/>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a:t>
                      </a:r>
                      <a:endParaRPr lang="en-US" sz="1200" b="1" i="0" u="none" strike="noStrike" dirty="0">
                        <a:solidFill>
                          <a:srgbClr val="000000"/>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Met Target?</a:t>
                      </a:r>
                      <a:endParaRPr lang="en-US" sz="1200" b="1" i="0" u="none" strike="noStrike" dirty="0">
                        <a:solidFill>
                          <a:srgbClr val="000000"/>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Years in Rate</a:t>
                      </a:r>
                      <a:endParaRPr lang="en-US" sz="1200" b="1" i="0" u="none" strike="noStrike" dirty="0">
                        <a:solidFill>
                          <a:srgbClr val="000000"/>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80040237"/>
                  </a:ext>
                </a:extLst>
              </a:tr>
              <a:tr h="371803">
                <a:tc>
                  <a:txBody>
                    <a:bodyPr/>
                    <a:lstStyle/>
                    <a:p>
                      <a:pPr algn="l" fontAlgn="t"/>
                      <a:r>
                        <a:rPr lang="en-US" sz="1400" u="none" strike="noStrike" dirty="0">
                          <a:solidFill>
                            <a:schemeClr val="accent1">
                              <a:lumMod val="50000"/>
                            </a:schemeClr>
                          </a:solidFill>
                          <a:effectLst/>
                        </a:rPr>
                        <a:t>All Students</a:t>
                      </a:r>
                      <a:endParaRPr lang="en-US" sz="1400" b="0" i="0" u="none" strike="noStrike" dirty="0">
                        <a:solidFill>
                          <a:schemeClr val="accent1">
                            <a:lumMod val="50000"/>
                          </a:schemeClr>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tcPr>
                </a:tc>
                <a:tc>
                  <a:txBody>
                    <a:bodyPr/>
                    <a:lstStyle/>
                    <a:p>
                      <a:pPr algn="ctr" fontAlgn="t"/>
                      <a:r>
                        <a:rPr lang="en-US" sz="1400" u="none" strike="noStrike" dirty="0">
                          <a:solidFill>
                            <a:schemeClr val="accent1">
                              <a:lumMod val="50000"/>
                            </a:schemeClr>
                          </a:solidFill>
                          <a:effectLst/>
                        </a:rPr>
                        <a:t>1,030</a:t>
                      </a:r>
                      <a:endParaRPr lang="en-US" sz="1400" b="0" i="0" u="none" strike="noStrike" dirty="0">
                        <a:solidFill>
                          <a:schemeClr val="accent1">
                            <a:lumMod val="50000"/>
                          </a:schemeClr>
                        </a:solidFill>
                        <a:effectLst/>
                        <a:latin typeface="Segoe UI" panose="020B0502040204020203" pitchFamily="34" charset="0"/>
                      </a:endParaRPr>
                    </a:p>
                  </a:txBody>
                  <a:tcPr marL="6043" marR="6043" marT="6043" marB="0" anchor="ctr">
                    <a:lnL w="28575" cap="flat" cmpd="sng" algn="ctr">
                      <a:solidFill>
                        <a:schemeClr val="tx1"/>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tcPr>
                </a:tc>
                <a:tc>
                  <a:txBody>
                    <a:bodyPr/>
                    <a:lstStyle/>
                    <a:p>
                      <a:pPr algn="ctr" fontAlgn="t"/>
                      <a:r>
                        <a:rPr lang="en-US" sz="1400" u="none" strike="noStrike" dirty="0">
                          <a:solidFill>
                            <a:schemeClr val="accent1">
                              <a:lumMod val="50000"/>
                            </a:schemeClr>
                          </a:solidFill>
                          <a:effectLst/>
                        </a:rPr>
                        <a:t>1,010</a:t>
                      </a:r>
                      <a:endParaRPr lang="en-US" sz="1400" b="0" i="0" u="none" strike="noStrike" dirty="0">
                        <a:solidFill>
                          <a:schemeClr val="accent1">
                            <a:lumMod val="50000"/>
                          </a:schemeClr>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tcPr>
                </a:tc>
                <a:tc>
                  <a:txBody>
                    <a:bodyPr/>
                    <a:lstStyle/>
                    <a:p>
                      <a:pPr algn="ctr" fontAlgn="t"/>
                      <a:r>
                        <a:rPr lang="en-US" sz="1400" u="none" strike="noStrike" dirty="0">
                          <a:solidFill>
                            <a:schemeClr val="accent1">
                              <a:lumMod val="50000"/>
                            </a:schemeClr>
                          </a:solidFill>
                          <a:effectLst/>
                        </a:rPr>
                        <a:t>98</a:t>
                      </a:r>
                      <a:endParaRPr lang="en-US" sz="1400" b="0" i="0" u="none" strike="noStrike" dirty="0">
                        <a:solidFill>
                          <a:schemeClr val="accent1">
                            <a:lumMod val="50000"/>
                          </a:schemeClr>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tcPr>
                </a:tc>
                <a:tc>
                  <a:txBody>
                    <a:bodyPr/>
                    <a:lstStyle/>
                    <a:p>
                      <a:pPr algn="ctr" fontAlgn="t"/>
                      <a:r>
                        <a:rPr lang="en-US" sz="1400" u="none" strike="noStrike" dirty="0">
                          <a:solidFill>
                            <a:schemeClr val="accent1">
                              <a:lumMod val="50000"/>
                            </a:schemeClr>
                          </a:solidFill>
                          <a:effectLst/>
                        </a:rPr>
                        <a:t>Yes</a:t>
                      </a:r>
                      <a:endParaRPr lang="en-US" sz="1400" b="0" i="0" u="none" strike="noStrike" dirty="0">
                        <a:solidFill>
                          <a:schemeClr val="accent1">
                            <a:lumMod val="50000"/>
                          </a:schemeClr>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tcPr>
                </a:tc>
                <a:tc>
                  <a:txBody>
                    <a:bodyPr/>
                    <a:lstStyle/>
                    <a:p>
                      <a:pPr algn="ctr" fontAlgn="t"/>
                      <a:r>
                        <a:rPr lang="en-US" sz="1400" u="none" strike="noStrike" dirty="0">
                          <a:solidFill>
                            <a:schemeClr val="accent1">
                              <a:lumMod val="50000"/>
                            </a:schemeClr>
                          </a:solidFill>
                          <a:effectLst/>
                        </a:rPr>
                        <a:t>1</a:t>
                      </a:r>
                      <a:endParaRPr lang="en-US" sz="1400" b="0" i="0" u="none" strike="noStrike" dirty="0">
                        <a:solidFill>
                          <a:schemeClr val="accent1">
                            <a:lumMod val="50000"/>
                          </a:schemeClr>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tcPr>
                </a:tc>
                <a:tc>
                  <a:txBody>
                    <a:bodyPr/>
                    <a:lstStyle/>
                    <a:p>
                      <a:pPr algn="ctr" fontAlgn="t"/>
                      <a:r>
                        <a:rPr lang="en-US" sz="1400" u="none" strike="noStrike" dirty="0">
                          <a:solidFill>
                            <a:schemeClr val="accent1">
                              <a:lumMod val="50000"/>
                            </a:schemeClr>
                          </a:solidFill>
                          <a:effectLst/>
                        </a:rPr>
                        <a:t>1,033</a:t>
                      </a:r>
                      <a:endParaRPr lang="en-US" sz="1400" b="0" i="0" u="none" strike="noStrike" dirty="0">
                        <a:solidFill>
                          <a:schemeClr val="accent1">
                            <a:lumMod val="50000"/>
                          </a:schemeClr>
                        </a:solidFill>
                        <a:effectLst/>
                        <a:latin typeface="Segoe UI" panose="020B0502040204020203" pitchFamily="34" charset="0"/>
                      </a:endParaRPr>
                    </a:p>
                  </a:txBody>
                  <a:tcPr marL="6043" marR="6043" marT="6043" marB="0" anchor="ctr">
                    <a:lnL w="28575"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tcPr>
                </a:tc>
                <a:tc>
                  <a:txBody>
                    <a:bodyPr/>
                    <a:lstStyle/>
                    <a:p>
                      <a:pPr algn="ctr" fontAlgn="t"/>
                      <a:r>
                        <a:rPr lang="en-US" sz="1400" u="none" strike="noStrike" dirty="0">
                          <a:solidFill>
                            <a:schemeClr val="accent1">
                              <a:lumMod val="50000"/>
                            </a:schemeClr>
                          </a:solidFill>
                          <a:effectLst/>
                        </a:rPr>
                        <a:t>1,021</a:t>
                      </a:r>
                      <a:endParaRPr lang="en-US" sz="1400" b="0" i="0" u="none" strike="noStrike" dirty="0">
                        <a:solidFill>
                          <a:schemeClr val="accent1">
                            <a:lumMod val="50000"/>
                          </a:schemeClr>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tcPr>
                </a:tc>
                <a:tc>
                  <a:txBody>
                    <a:bodyPr/>
                    <a:lstStyle/>
                    <a:p>
                      <a:pPr algn="ctr" fontAlgn="t"/>
                      <a:r>
                        <a:rPr lang="en-US" sz="1400" u="none" strike="noStrike" dirty="0">
                          <a:solidFill>
                            <a:schemeClr val="accent1">
                              <a:lumMod val="50000"/>
                            </a:schemeClr>
                          </a:solidFill>
                          <a:effectLst/>
                        </a:rPr>
                        <a:t>99</a:t>
                      </a:r>
                      <a:endParaRPr lang="en-US" sz="1400" b="0" i="0" u="none" strike="noStrike" dirty="0">
                        <a:solidFill>
                          <a:schemeClr val="accent1">
                            <a:lumMod val="50000"/>
                          </a:schemeClr>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tcPr>
                </a:tc>
                <a:tc>
                  <a:txBody>
                    <a:bodyPr/>
                    <a:lstStyle/>
                    <a:p>
                      <a:pPr algn="ctr" fontAlgn="t"/>
                      <a:r>
                        <a:rPr lang="en-US" sz="1400" u="none" strike="noStrike" dirty="0">
                          <a:solidFill>
                            <a:schemeClr val="accent1">
                              <a:lumMod val="50000"/>
                            </a:schemeClr>
                          </a:solidFill>
                          <a:effectLst/>
                        </a:rPr>
                        <a:t>Yes</a:t>
                      </a:r>
                      <a:endParaRPr lang="en-US" sz="1400" b="0" i="0" u="none" strike="noStrike" dirty="0">
                        <a:solidFill>
                          <a:schemeClr val="accent1">
                            <a:lumMod val="50000"/>
                          </a:schemeClr>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tcPr>
                </a:tc>
                <a:tc>
                  <a:txBody>
                    <a:bodyPr/>
                    <a:lstStyle/>
                    <a:p>
                      <a:pPr algn="ctr" fontAlgn="t"/>
                      <a:r>
                        <a:rPr lang="en-US" sz="1400" u="none" strike="noStrike" dirty="0">
                          <a:solidFill>
                            <a:schemeClr val="accent1">
                              <a:lumMod val="50000"/>
                            </a:schemeClr>
                          </a:solidFill>
                          <a:effectLst/>
                        </a:rPr>
                        <a:t>1</a:t>
                      </a:r>
                      <a:endParaRPr lang="en-US" sz="1400" b="0" i="0" u="none" strike="noStrike" dirty="0">
                        <a:solidFill>
                          <a:schemeClr val="accent1">
                            <a:lumMod val="50000"/>
                          </a:schemeClr>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tcPr>
                </a:tc>
                <a:tc>
                  <a:txBody>
                    <a:bodyPr/>
                    <a:lstStyle/>
                    <a:p>
                      <a:pPr algn="ctr" fontAlgn="t"/>
                      <a:r>
                        <a:rPr lang="en-US" sz="1400" u="none" strike="noStrike" dirty="0">
                          <a:solidFill>
                            <a:schemeClr val="accent1">
                              <a:lumMod val="50000"/>
                            </a:schemeClr>
                          </a:solidFill>
                          <a:effectLst/>
                        </a:rPr>
                        <a:t>424</a:t>
                      </a:r>
                      <a:endParaRPr lang="en-US" sz="1400" b="0" i="0" u="none" strike="noStrike" dirty="0">
                        <a:solidFill>
                          <a:schemeClr val="accent1">
                            <a:lumMod val="50000"/>
                          </a:schemeClr>
                        </a:solidFill>
                        <a:effectLst/>
                        <a:latin typeface="Segoe UI" panose="020B0502040204020203" pitchFamily="34" charset="0"/>
                      </a:endParaRPr>
                    </a:p>
                  </a:txBody>
                  <a:tcPr marL="6043" marR="6043" marT="6043" marB="0" anchor="ctr">
                    <a:lnL w="28575"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tcPr>
                </a:tc>
                <a:tc>
                  <a:txBody>
                    <a:bodyPr/>
                    <a:lstStyle/>
                    <a:p>
                      <a:pPr algn="ctr" fontAlgn="t"/>
                      <a:r>
                        <a:rPr lang="en-US" sz="1400" u="none" strike="noStrike" dirty="0">
                          <a:solidFill>
                            <a:schemeClr val="accent1">
                              <a:lumMod val="50000"/>
                            </a:schemeClr>
                          </a:solidFill>
                          <a:effectLst/>
                        </a:rPr>
                        <a:t>416</a:t>
                      </a:r>
                      <a:endParaRPr lang="en-US" sz="1400" b="0" i="0" u="none" strike="noStrike" dirty="0">
                        <a:solidFill>
                          <a:schemeClr val="accent1">
                            <a:lumMod val="50000"/>
                          </a:schemeClr>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tcPr>
                </a:tc>
                <a:tc>
                  <a:txBody>
                    <a:bodyPr/>
                    <a:lstStyle/>
                    <a:p>
                      <a:pPr algn="ctr" fontAlgn="t"/>
                      <a:r>
                        <a:rPr lang="en-US" sz="1400" u="none" strike="noStrike" dirty="0">
                          <a:solidFill>
                            <a:schemeClr val="accent1">
                              <a:lumMod val="50000"/>
                            </a:schemeClr>
                          </a:solidFill>
                          <a:effectLst/>
                        </a:rPr>
                        <a:t>98</a:t>
                      </a:r>
                      <a:endParaRPr lang="en-US" sz="1400" b="0" i="0" u="none" strike="noStrike" dirty="0">
                        <a:solidFill>
                          <a:schemeClr val="accent1">
                            <a:lumMod val="50000"/>
                          </a:schemeClr>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tcPr>
                </a:tc>
                <a:tc>
                  <a:txBody>
                    <a:bodyPr/>
                    <a:lstStyle/>
                    <a:p>
                      <a:pPr algn="ctr" fontAlgn="t"/>
                      <a:r>
                        <a:rPr lang="en-US" sz="1400" u="none" strike="noStrike" dirty="0">
                          <a:solidFill>
                            <a:schemeClr val="accent1">
                              <a:lumMod val="50000"/>
                            </a:schemeClr>
                          </a:solidFill>
                          <a:effectLst/>
                        </a:rPr>
                        <a:t>Yes</a:t>
                      </a:r>
                      <a:endParaRPr lang="en-US" sz="1400" b="0" i="0" u="none" strike="noStrike" dirty="0">
                        <a:solidFill>
                          <a:schemeClr val="accent1">
                            <a:lumMod val="50000"/>
                          </a:schemeClr>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tcPr>
                </a:tc>
                <a:tc>
                  <a:txBody>
                    <a:bodyPr/>
                    <a:lstStyle/>
                    <a:p>
                      <a:pPr algn="ctr" fontAlgn="t"/>
                      <a:r>
                        <a:rPr lang="en-US" sz="1400" u="none" strike="noStrike" dirty="0">
                          <a:solidFill>
                            <a:schemeClr val="accent1">
                              <a:lumMod val="50000"/>
                            </a:schemeClr>
                          </a:solidFill>
                          <a:effectLst/>
                        </a:rPr>
                        <a:t>1</a:t>
                      </a:r>
                      <a:endParaRPr lang="en-US" sz="1400" b="0" i="0" u="none" strike="noStrike" dirty="0">
                        <a:solidFill>
                          <a:schemeClr val="accent1">
                            <a:lumMod val="50000"/>
                          </a:schemeClr>
                        </a:solidFill>
                        <a:effectLst/>
                        <a:latin typeface="Segoe UI" panose="020B0502040204020203" pitchFamily="34" charset="0"/>
                      </a:endParaRPr>
                    </a:p>
                  </a:txBody>
                  <a:tcPr marL="6043" marR="6043" marT="6043"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709653426"/>
                  </a:ext>
                </a:extLst>
              </a:tr>
            </a:tbl>
          </a:graphicData>
        </a:graphic>
      </p:graphicFrame>
      <p:graphicFrame>
        <p:nvGraphicFramePr>
          <p:cNvPr id="7" name="Table 6" descr="Calculate participation rates for all subjects combined, separately for each subgroup"/>
          <p:cNvGraphicFramePr>
            <a:graphicFrameLocks noGrp="1"/>
          </p:cNvGraphicFramePr>
          <p:nvPr>
            <p:extLst>
              <p:ext uri="{D42A27DB-BD31-4B8C-83A1-F6EECF244321}">
                <p14:modId xmlns:p14="http://schemas.microsoft.com/office/powerpoint/2010/main" val="3562257191"/>
              </p:ext>
            </p:extLst>
          </p:nvPr>
        </p:nvGraphicFramePr>
        <p:xfrm>
          <a:off x="304803" y="4772006"/>
          <a:ext cx="11623754" cy="1326788"/>
        </p:xfrm>
        <a:graphic>
          <a:graphicData uri="http://schemas.openxmlformats.org/drawingml/2006/table">
            <a:tbl>
              <a:tblPr firstRow="1">
                <a:tableStyleId>{5C22544A-7EE6-4342-B048-85BDC9FD1C3A}</a:tableStyleId>
              </a:tblPr>
              <a:tblGrid>
                <a:gridCol w="2067409">
                  <a:extLst>
                    <a:ext uri="{9D8B030D-6E8A-4147-A177-3AD203B41FA5}">
                      <a16:colId xmlns:a16="http://schemas.microsoft.com/office/drawing/2014/main" val="2212306731"/>
                    </a:ext>
                  </a:extLst>
                </a:gridCol>
                <a:gridCol w="952525">
                  <a:extLst>
                    <a:ext uri="{9D8B030D-6E8A-4147-A177-3AD203B41FA5}">
                      <a16:colId xmlns:a16="http://schemas.microsoft.com/office/drawing/2014/main" val="1599578483"/>
                    </a:ext>
                  </a:extLst>
                </a:gridCol>
                <a:gridCol w="952525">
                  <a:extLst>
                    <a:ext uri="{9D8B030D-6E8A-4147-A177-3AD203B41FA5}">
                      <a16:colId xmlns:a16="http://schemas.microsoft.com/office/drawing/2014/main" val="1895486512"/>
                    </a:ext>
                  </a:extLst>
                </a:gridCol>
                <a:gridCol w="952525">
                  <a:extLst>
                    <a:ext uri="{9D8B030D-6E8A-4147-A177-3AD203B41FA5}">
                      <a16:colId xmlns:a16="http://schemas.microsoft.com/office/drawing/2014/main" val="2424062027"/>
                    </a:ext>
                  </a:extLst>
                </a:gridCol>
                <a:gridCol w="952525">
                  <a:extLst>
                    <a:ext uri="{9D8B030D-6E8A-4147-A177-3AD203B41FA5}">
                      <a16:colId xmlns:a16="http://schemas.microsoft.com/office/drawing/2014/main" val="1207209060"/>
                    </a:ext>
                  </a:extLst>
                </a:gridCol>
                <a:gridCol w="952525">
                  <a:extLst>
                    <a:ext uri="{9D8B030D-6E8A-4147-A177-3AD203B41FA5}">
                      <a16:colId xmlns:a16="http://schemas.microsoft.com/office/drawing/2014/main" val="15449358"/>
                    </a:ext>
                  </a:extLst>
                </a:gridCol>
                <a:gridCol w="952525">
                  <a:extLst>
                    <a:ext uri="{9D8B030D-6E8A-4147-A177-3AD203B41FA5}">
                      <a16:colId xmlns:a16="http://schemas.microsoft.com/office/drawing/2014/main" val="2166505958"/>
                    </a:ext>
                  </a:extLst>
                </a:gridCol>
                <a:gridCol w="975360">
                  <a:extLst>
                    <a:ext uri="{9D8B030D-6E8A-4147-A177-3AD203B41FA5}">
                      <a16:colId xmlns:a16="http://schemas.microsoft.com/office/drawing/2014/main" val="364712598"/>
                    </a:ext>
                  </a:extLst>
                </a:gridCol>
                <a:gridCol w="894080">
                  <a:extLst>
                    <a:ext uri="{9D8B030D-6E8A-4147-A177-3AD203B41FA5}">
                      <a16:colId xmlns:a16="http://schemas.microsoft.com/office/drawing/2014/main" val="2551158867"/>
                    </a:ext>
                  </a:extLst>
                </a:gridCol>
                <a:gridCol w="528320">
                  <a:extLst>
                    <a:ext uri="{9D8B030D-6E8A-4147-A177-3AD203B41FA5}">
                      <a16:colId xmlns:a16="http://schemas.microsoft.com/office/drawing/2014/main" val="851418389"/>
                    </a:ext>
                  </a:extLst>
                </a:gridCol>
                <a:gridCol w="836224">
                  <a:extLst>
                    <a:ext uri="{9D8B030D-6E8A-4147-A177-3AD203B41FA5}">
                      <a16:colId xmlns:a16="http://schemas.microsoft.com/office/drawing/2014/main" val="228578946"/>
                    </a:ext>
                  </a:extLst>
                </a:gridCol>
                <a:gridCol w="607211">
                  <a:extLst>
                    <a:ext uri="{9D8B030D-6E8A-4147-A177-3AD203B41FA5}">
                      <a16:colId xmlns:a16="http://schemas.microsoft.com/office/drawing/2014/main" val="1742318807"/>
                    </a:ext>
                  </a:extLst>
                </a:gridCol>
              </a:tblGrid>
              <a:tr h="243840">
                <a:tc rowSpan="2">
                  <a:txBody>
                    <a:bodyPr/>
                    <a:lstStyle/>
                    <a:p>
                      <a:pPr algn="ctr" fontAlgn="ctr"/>
                      <a:r>
                        <a:rPr lang="en-US" sz="1200" b="1" u="none" strike="noStrike" dirty="0">
                          <a:solidFill>
                            <a:srgbClr val="000000"/>
                          </a:solidFill>
                          <a:effectLst/>
                        </a:rPr>
                        <a:t>Group</a:t>
                      </a:r>
                      <a:endParaRPr lang="en-US" sz="1200" b="1" i="0" u="none" strike="noStrike" dirty="0">
                        <a:solidFill>
                          <a:srgbClr val="000000"/>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gridSpan="2">
                  <a:txBody>
                    <a:bodyPr/>
                    <a:lstStyle/>
                    <a:p>
                      <a:pPr algn="ctr" fontAlgn="ctr"/>
                      <a:r>
                        <a:rPr lang="en-US" sz="1200" b="1" u="none" strike="noStrike" dirty="0">
                          <a:solidFill>
                            <a:srgbClr val="000000"/>
                          </a:solidFill>
                          <a:effectLst/>
                        </a:rPr>
                        <a:t>English language arts</a:t>
                      </a:r>
                      <a:endParaRPr lang="en-US" sz="1200" b="1" i="0" u="none" strike="noStrike" dirty="0">
                        <a:solidFill>
                          <a:srgbClr val="000000"/>
                        </a:solidFill>
                        <a:effectLst/>
                        <a:latin typeface="Segoe UI" panose="020B0502040204020203" pitchFamily="34" charset="0"/>
                      </a:endParaRP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2">
                  <a:txBody>
                    <a:bodyPr/>
                    <a:lstStyle/>
                    <a:p>
                      <a:pPr algn="ctr" fontAlgn="ctr"/>
                      <a:r>
                        <a:rPr lang="en-US" sz="1200" b="1" u="none" strike="noStrike" dirty="0">
                          <a:solidFill>
                            <a:srgbClr val="000000"/>
                          </a:solidFill>
                          <a:effectLst/>
                        </a:rPr>
                        <a:t>Mathematics</a:t>
                      </a:r>
                      <a:endParaRPr lang="en-US" sz="1200" b="1" i="0" u="none" strike="noStrike" dirty="0">
                        <a:solidFill>
                          <a:srgbClr val="000000"/>
                        </a:solidFill>
                        <a:effectLst/>
                        <a:latin typeface="Segoe UI" panose="020B0502040204020203" pitchFamily="34" charset="0"/>
                      </a:endParaRP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2">
                  <a:txBody>
                    <a:bodyPr/>
                    <a:lstStyle/>
                    <a:p>
                      <a:pPr algn="ctr" fontAlgn="ctr"/>
                      <a:r>
                        <a:rPr lang="en-US" sz="1200" b="1" u="none" strike="noStrike" dirty="0">
                          <a:solidFill>
                            <a:srgbClr val="000000"/>
                          </a:solidFill>
                          <a:effectLst/>
                        </a:rPr>
                        <a:t>Science</a:t>
                      </a:r>
                      <a:endParaRPr lang="en-US" sz="1200" b="1" i="0" u="none" strike="noStrike" dirty="0">
                        <a:solidFill>
                          <a:srgbClr val="000000"/>
                        </a:solidFill>
                        <a:effectLst/>
                        <a:latin typeface="Segoe UI" panose="020B0502040204020203" pitchFamily="34" charset="0"/>
                      </a:endParaRP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5">
                  <a:txBody>
                    <a:bodyPr/>
                    <a:lstStyle/>
                    <a:p>
                      <a:pPr algn="ctr" fontAlgn="ctr"/>
                      <a:r>
                        <a:rPr lang="en-US" sz="1200" b="1" u="none" strike="noStrike" dirty="0">
                          <a:solidFill>
                            <a:srgbClr val="000000"/>
                          </a:solidFill>
                          <a:effectLst/>
                        </a:rPr>
                        <a:t>Overall</a:t>
                      </a:r>
                      <a:endParaRPr lang="en-US" sz="1200" b="1" i="0" u="none" strike="noStrike" dirty="0">
                        <a:solidFill>
                          <a:srgbClr val="000000"/>
                        </a:solidFill>
                        <a:effectLst/>
                        <a:latin typeface="Segoe UI" panose="020B0502040204020203" pitchFamily="34" charset="0"/>
                      </a:endParaRPr>
                    </a:p>
                  </a:txBody>
                  <a:tcPr marL="7620" marR="7620" marT="7620" marB="0" anchor="ctr">
                    <a:lnL w="28575" cap="flat" cmpd="sng" algn="ctr">
                      <a:solidFill>
                        <a:schemeClr val="tx1"/>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3912757"/>
                  </a:ext>
                </a:extLst>
              </a:tr>
              <a:tr h="243840">
                <a:tc vMerge="1">
                  <a:txBody>
                    <a:bodyPr/>
                    <a:lstStyle/>
                    <a:p>
                      <a:endParaRPr lang="en-US"/>
                    </a:p>
                  </a:txBody>
                  <a:tcPr/>
                </a:tc>
                <a:tc>
                  <a:txBody>
                    <a:bodyPr/>
                    <a:lstStyle/>
                    <a:p>
                      <a:pPr algn="ctr" fontAlgn="ctr"/>
                      <a:r>
                        <a:rPr lang="en-US" sz="1200" b="1" u="none" strike="noStrike" dirty="0">
                          <a:solidFill>
                            <a:srgbClr val="000000"/>
                          </a:solidFill>
                          <a:effectLst/>
                        </a:rPr>
                        <a:t>Enrolled</a:t>
                      </a:r>
                      <a:endParaRPr lang="en-US" sz="1200" b="1" i="0" u="none" strike="noStrike" dirty="0">
                        <a:solidFill>
                          <a:srgbClr val="000000"/>
                        </a:solidFill>
                        <a:effectLst/>
                        <a:latin typeface="Segoe UI" panose="020B0502040204020203" pitchFamily="34" charset="0"/>
                      </a:endParaRPr>
                    </a:p>
                  </a:txBody>
                  <a:tcPr marL="7620" marR="7620" marT="7620" marB="0" anchor="ctr">
                    <a:lnL w="28575" cap="flat" cmpd="sng" algn="ctr">
                      <a:solidFill>
                        <a:schemeClr val="tx1"/>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Assessed</a:t>
                      </a:r>
                      <a:endParaRPr lang="en-US" sz="1200" b="1" i="0" u="none" strike="noStrike" dirty="0">
                        <a:solidFill>
                          <a:srgbClr val="000000"/>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Enrolled</a:t>
                      </a:r>
                      <a:endParaRPr lang="en-US" sz="1200" b="1" i="0" u="none" strike="noStrike" dirty="0">
                        <a:solidFill>
                          <a:srgbClr val="000000"/>
                        </a:solidFill>
                        <a:effectLst/>
                        <a:latin typeface="Segoe UI" panose="020B0502040204020203" pitchFamily="34" charset="0"/>
                      </a:endParaRPr>
                    </a:p>
                  </a:txBody>
                  <a:tcPr marL="7620" marR="7620" marT="7620" marB="0" anchor="ctr">
                    <a:lnL w="28575" cap="flat" cmpd="sng" algn="ctr">
                      <a:solidFill>
                        <a:schemeClr val="tx1"/>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Assessed</a:t>
                      </a:r>
                      <a:endParaRPr lang="en-US" sz="1200" b="1" i="0" u="none" strike="noStrike" dirty="0">
                        <a:solidFill>
                          <a:srgbClr val="000000"/>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Enrolled</a:t>
                      </a:r>
                      <a:endParaRPr lang="en-US" sz="1200" b="1" i="0" u="none" strike="noStrike" dirty="0">
                        <a:solidFill>
                          <a:srgbClr val="000000"/>
                        </a:solidFill>
                        <a:effectLst/>
                        <a:latin typeface="Segoe UI" panose="020B0502040204020203" pitchFamily="34" charset="0"/>
                      </a:endParaRPr>
                    </a:p>
                  </a:txBody>
                  <a:tcPr marL="7620" marR="7620" marT="7620" marB="0" anchor="ctr">
                    <a:lnL w="28575" cap="flat" cmpd="sng" algn="ctr">
                      <a:solidFill>
                        <a:schemeClr val="tx1"/>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Assessed</a:t>
                      </a:r>
                      <a:endParaRPr lang="en-US" sz="1200" b="1" i="0" u="none" strike="noStrike" dirty="0">
                        <a:solidFill>
                          <a:srgbClr val="000000"/>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Total enrolled</a:t>
                      </a:r>
                      <a:endParaRPr lang="en-US" sz="1200" b="1" i="0" u="none" strike="noStrike" dirty="0">
                        <a:solidFill>
                          <a:srgbClr val="000000"/>
                        </a:solidFill>
                        <a:effectLst/>
                        <a:latin typeface="Segoe UI" panose="020B0502040204020203" pitchFamily="34" charset="0"/>
                      </a:endParaRPr>
                    </a:p>
                  </a:txBody>
                  <a:tcPr marL="7620" marR="7620" marT="7620" marB="0" anchor="ctr">
                    <a:lnL w="28575" cap="flat" cmpd="sng" algn="ctr">
                      <a:solidFill>
                        <a:schemeClr val="tx1"/>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Total tested</a:t>
                      </a:r>
                      <a:endParaRPr lang="en-US" sz="1200" b="1" i="0" u="none" strike="noStrike" dirty="0">
                        <a:solidFill>
                          <a:srgbClr val="000000"/>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a:t>
                      </a:r>
                      <a:endParaRPr lang="en-US" sz="1200" b="1" i="0" u="none" strike="noStrike" dirty="0">
                        <a:solidFill>
                          <a:srgbClr val="000000"/>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Met Target?</a:t>
                      </a:r>
                      <a:endParaRPr lang="en-US" sz="1200" b="1" i="0" u="none" strike="noStrike" dirty="0">
                        <a:solidFill>
                          <a:srgbClr val="000000"/>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1" u="none" strike="noStrike" dirty="0">
                          <a:solidFill>
                            <a:srgbClr val="000000"/>
                          </a:solidFill>
                          <a:effectLst/>
                        </a:rPr>
                        <a:t>Years in Rate</a:t>
                      </a:r>
                      <a:endParaRPr lang="en-US" sz="1200" b="1" i="0" u="none" strike="noStrike" dirty="0">
                        <a:solidFill>
                          <a:srgbClr val="000000"/>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38205587"/>
                  </a:ext>
                </a:extLst>
              </a:tr>
              <a:tr h="354784">
                <a:tc>
                  <a:txBody>
                    <a:bodyPr/>
                    <a:lstStyle/>
                    <a:p>
                      <a:pPr algn="l" fontAlgn="t"/>
                      <a:r>
                        <a:rPr lang="en-US" sz="1400" u="none" strike="noStrike" dirty="0">
                          <a:solidFill>
                            <a:schemeClr val="accent1">
                              <a:lumMod val="50000"/>
                            </a:schemeClr>
                          </a:solidFill>
                          <a:effectLst/>
                        </a:rPr>
                        <a:t>EL and Former EL</a:t>
                      </a:r>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400" u="none" strike="noStrike" dirty="0">
                          <a:solidFill>
                            <a:schemeClr val="accent1">
                              <a:lumMod val="50000"/>
                            </a:schemeClr>
                          </a:solidFill>
                          <a:effectLst/>
                        </a:rPr>
                        <a:t>118</a:t>
                      </a:r>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28575" cap="flat" cmpd="sng" algn="ctr">
                      <a:solidFill>
                        <a:schemeClr val="tx1"/>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400" u="none" strike="noStrike" dirty="0">
                          <a:solidFill>
                            <a:schemeClr val="accent1">
                              <a:lumMod val="50000"/>
                            </a:schemeClr>
                          </a:solidFill>
                          <a:effectLst/>
                        </a:rPr>
                        <a:t>105</a:t>
                      </a:r>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400" u="none" strike="noStrike" dirty="0">
                          <a:solidFill>
                            <a:schemeClr val="accent1">
                              <a:lumMod val="50000"/>
                            </a:schemeClr>
                          </a:solidFill>
                          <a:effectLst/>
                        </a:rPr>
                        <a:t>119</a:t>
                      </a:r>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28575" cap="flat" cmpd="sng" algn="ctr">
                      <a:solidFill>
                        <a:schemeClr val="tx1"/>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400" u="none" strike="noStrike" dirty="0">
                          <a:solidFill>
                            <a:schemeClr val="accent1">
                              <a:lumMod val="50000"/>
                            </a:schemeClr>
                          </a:solidFill>
                          <a:effectLst/>
                        </a:rPr>
                        <a:t>119</a:t>
                      </a:r>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400" u="none" strike="noStrike" dirty="0">
                          <a:solidFill>
                            <a:schemeClr val="accent1">
                              <a:lumMod val="50000"/>
                            </a:schemeClr>
                          </a:solidFill>
                          <a:effectLst/>
                        </a:rPr>
                        <a:t>49</a:t>
                      </a:r>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28575" cap="flat" cmpd="sng" algn="ctr">
                      <a:solidFill>
                        <a:schemeClr val="tx1"/>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400" u="none" strike="noStrike" dirty="0">
                          <a:solidFill>
                            <a:schemeClr val="accent1">
                              <a:lumMod val="50000"/>
                            </a:schemeClr>
                          </a:solidFill>
                          <a:effectLst/>
                        </a:rPr>
                        <a:t>49</a:t>
                      </a:r>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400" u="none" strike="noStrike" dirty="0">
                          <a:solidFill>
                            <a:schemeClr val="accent1">
                              <a:lumMod val="50000"/>
                            </a:schemeClr>
                          </a:solidFill>
                          <a:effectLst/>
                        </a:rPr>
                        <a:t>286</a:t>
                      </a:r>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28575" cap="flat" cmpd="sng" algn="ctr">
                      <a:solidFill>
                        <a:schemeClr val="tx1"/>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400" u="none" strike="noStrike" dirty="0">
                          <a:solidFill>
                            <a:schemeClr val="accent1">
                              <a:lumMod val="50000"/>
                            </a:schemeClr>
                          </a:solidFill>
                          <a:effectLst/>
                        </a:rPr>
                        <a:t>273</a:t>
                      </a:r>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400" u="none" strike="noStrike" dirty="0">
                          <a:solidFill>
                            <a:schemeClr val="accent1">
                              <a:lumMod val="50000"/>
                            </a:schemeClr>
                          </a:solidFill>
                          <a:effectLst/>
                        </a:rPr>
                        <a:t>95</a:t>
                      </a:r>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solidFill>
                            <a:schemeClr val="accent1">
                              <a:lumMod val="50000"/>
                            </a:schemeClr>
                          </a:solidFill>
                          <a:effectLst/>
                        </a:rPr>
                        <a:t>Yes</a:t>
                      </a:r>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solidFill>
                            <a:schemeClr val="accent1">
                              <a:lumMod val="50000"/>
                            </a:schemeClr>
                          </a:solidFill>
                          <a:effectLst/>
                        </a:rPr>
                        <a:t>1</a:t>
                      </a:r>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8208476"/>
                  </a:ext>
                </a:extLst>
              </a:tr>
              <a:tr h="354784">
                <a:tc>
                  <a:txBody>
                    <a:bodyPr/>
                    <a:lstStyle/>
                    <a:p>
                      <a:pPr algn="l" fontAlgn="t"/>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635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t"/>
                      <a:r>
                        <a:rPr lang="en-US" sz="1400" b="0" i="1" u="none" strike="noStrike" dirty="0">
                          <a:solidFill>
                            <a:schemeClr val="accent1">
                              <a:lumMod val="50000"/>
                            </a:schemeClr>
                          </a:solidFill>
                          <a:effectLst/>
                          <a:latin typeface="Segoe UI" panose="020B0502040204020203" pitchFamily="34" charset="0"/>
                        </a:rPr>
                        <a:t>(89%)</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t"/>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gridSpan="2">
                  <a:txBody>
                    <a:bodyPr/>
                    <a:lstStyle/>
                    <a:p>
                      <a:pPr algn="ctr" fontAlgn="t"/>
                      <a:r>
                        <a:rPr lang="en-US" sz="1400" b="0" i="1" u="none" strike="noStrike" dirty="0">
                          <a:solidFill>
                            <a:schemeClr val="accent1">
                              <a:lumMod val="50000"/>
                            </a:schemeClr>
                          </a:solidFill>
                          <a:effectLst/>
                          <a:latin typeface="Segoe UI" panose="020B0502040204020203" pitchFamily="34" charset="0"/>
                        </a:rPr>
                        <a:t>(100%)</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t"/>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gridSpan="2">
                  <a:txBody>
                    <a:bodyPr/>
                    <a:lstStyle/>
                    <a:p>
                      <a:pPr algn="ctr" fontAlgn="t"/>
                      <a:r>
                        <a:rPr lang="en-US" sz="1400" b="0" i="1" u="none" strike="noStrike" dirty="0">
                          <a:solidFill>
                            <a:schemeClr val="accent1">
                              <a:lumMod val="50000"/>
                            </a:schemeClr>
                          </a:solidFill>
                          <a:effectLst/>
                          <a:latin typeface="Segoe UI" panose="020B0502040204020203" pitchFamily="34" charset="0"/>
                        </a:rPr>
                        <a:t>(100%)</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t"/>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6350" cap="flat" cmpd="sng" algn="ctr">
                      <a:solidFill>
                        <a:schemeClr val="accent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t"/>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285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chemeClr val="accent1">
                            <a:lumMod val="50000"/>
                          </a:schemeClr>
                        </a:solidFill>
                        <a:effectLst/>
                        <a:latin typeface="Segoe UI" panose="020B0502040204020203"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8597556"/>
                  </a:ext>
                </a:extLst>
              </a:tr>
            </a:tbl>
          </a:graphicData>
        </a:graphic>
      </p:graphicFrame>
    </p:spTree>
    <p:extLst>
      <p:ext uri="{BB962C8B-B14F-4D97-AF65-F5344CB8AC3E}">
        <p14:creationId xmlns:p14="http://schemas.microsoft.com/office/powerpoint/2010/main" val="49311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changes to accountability system</a:t>
            </a:r>
          </a:p>
        </p:txBody>
      </p:sp>
      <p:sp>
        <p:nvSpPr>
          <p:cNvPr id="3" name="Content Placeholder 2"/>
          <p:cNvSpPr>
            <a:spLocks noGrp="1"/>
          </p:cNvSpPr>
          <p:nvPr>
            <p:ph idx="1"/>
          </p:nvPr>
        </p:nvSpPr>
        <p:spPr>
          <a:xfrm>
            <a:off x="567743" y="1130531"/>
            <a:ext cx="11370972" cy="5149618"/>
          </a:xfrm>
        </p:spPr>
        <p:txBody>
          <a:bodyPr/>
          <a:lstStyle/>
          <a:p>
            <a:pPr marL="0" indent="0">
              <a:buNone/>
            </a:pPr>
            <a:r>
              <a:rPr lang="en-US" sz="2000" b="1" dirty="0"/>
              <a:t>Using two years of data</a:t>
            </a:r>
            <a:endParaRPr lang="en-US" sz="2000" dirty="0"/>
          </a:p>
          <a:p>
            <a:pPr lvl="0"/>
            <a:r>
              <a:rPr lang="en-US" sz="2000" i="1" dirty="0"/>
              <a:t>Current method:</a:t>
            </a:r>
            <a:r>
              <a:rPr lang="en-US" sz="2000" dirty="0"/>
              <a:t> The 2018 district &amp; school accountability results included only one year of data (2018).</a:t>
            </a:r>
          </a:p>
          <a:p>
            <a:r>
              <a:rPr lang="en-US" sz="2000" i="1" dirty="0"/>
              <a:t>Proposed change:</a:t>
            </a:r>
            <a:r>
              <a:rPr lang="en-US" sz="2000" dirty="0"/>
              <a:t> Include two years of data (2018 &amp; 2019) when calculating accountability results for 2019. Data from both years would be weighted in the overall percentile &amp; criterion-referenced calculations, with more weight on data from the most recent year (e.g., 40 percent for 2018 &amp; 60 percent for 2019).</a:t>
            </a:r>
          </a:p>
          <a:p>
            <a:endParaRPr lang="en-US" sz="1600" dirty="0"/>
          </a:p>
          <a:p>
            <a:pPr marL="0" indent="0">
              <a:buNone/>
            </a:pPr>
            <a:r>
              <a:rPr lang="en-US" sz="2000" b="1" dirty="0"/>
              <a:t>Progress towards targets categories</a:t>
            </a:r>
            <a:endParaRPr lang="en-US" sz="2000" dirty="0"/>
          </a:p>
          <a:p>
            <a:pPr lvl="0"/>
            <a:r>
              <a:rPr lang="en-US" sz="2000" i="1" dirty="0"/>
              <a:t>Current method:</a:t>
            </a:r>
            <a:r>
              <a:rPr lang="en-US" sz="2000" dirty="0"/>
              <a:t> Progress towards targets was initially reported in two categories (</a:t>
            </a:r>
            <a:r>
              <a:rPr lang="en-US" sz="2000" i="1" dirty="0"/>
              <a:t>meeting targets </a:t>
            </a:r>
            <a:r>
              <a:rPr lang="en-US" sz="2000" dirty="0"/>
              <a:t>&amp; </a:t>
            </a:r>
            <a:r>
              <a:rPr lang="en-US" sz="2000" i="1" dirty="0"/>
              <a:t>partially meeting targets</a:t>
            </a:r>
            <a:r>
              <a:rPr lang="en-US" sz="2000" dirty="0"/>
              <a:t>) &amp; moves to three categories starting with 2019 reporting (</a:t>
            </a:r>
            <a:r>
              <a:rPr lang="en-US" sz="2000" i="1" dirty="0"/>
              <a:t>meeting targets</a:t>
            </a:r>
            <a:r>
              <a:rPr lang="en-US" sz="2000" dirty="0"/>
              <a:t>, </a:t>
            </a:r>
            <a:r>
              <a:rPr lang="en-US" sz="2000" i="1" dirty="0"/>
              <a:t>partially meeting targets</a:t>
            </a:r>
            <a:r>
              <a:rPr lang="en-US" sz="2000" dirty="0"/>
              <a:t>, &amp; </a:t>
            </a:r>
            <a:r>
              <a:rPr lang="en-US" sz="2000" i="1" dirty="0"/>
              <a:t>not meeting targets</a:t>
            </a:r>
            <a:r>
              <a:rPr lang="en-US" sz="2000" dirty="0"/>
              <a:t>).</a:t>
            </a:r>
          </a:p>
          <a:p>
            <a:pPr lvl="0"/>
            <a:r>
              <a:rPr lang="en-US" sz="2000" i="1" dirty="0"/>
              <a:t>Proposed change: </a:t>
            </a:r>
            <a:r>
              <a:rPr lang="en-US" sz="2000" dirty="0"/>
              <a:t>Name the second of the three categories </a:t>
            </a:r>
            <a:r>
              <a:rPr lang="en-US" sz="2000" i="1" dirty="0"/>
              <a:t>improving towards targets</a:t>
            </a:r>
            <a:r>
              <a:rPr lang="en-US" sz="2000" dirty="0"/>
              <a:t>, so the three categories to be reported in 2019 are: </a:t>
            </a:r>
            <a:r>
              <a:rPr lang="en-US" sz="2000" i="1" dirty="0"/>
              <a:t>meeting targets, improving towards targets, &amp; not meeting targets</a:t>
            </a:r>
            <a:r>
              <a:rPr lang="en-US" sz="2000" dirty="0"/>
              <a:t>.</a:t>
            </a:r>
          </a:p>
          <a:p>
            <a:endParaRPr lang="en-US" sz="2000" dirty="0"/>
          </a:p>
          <a:p>
            <a:pPr lvl="0"/>
            <a:endParaRPr lang="en-US" sz="2000" dirty="0"/>
          </a:p>
          <a:p>
            <a:pPr marL="0" indent="0">
              <a:buNone/>
            </a:pPr>
            <a:endParaRPr lang="en-US" sz="14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Tree>
    <p:extLst>
      <p:ext uri="{BB962C8B-B14F-4D97-AF65-F5344CB8AC3E}">
        <p14:creationId xmlns:p14="http://schemas.microsoft.com/office/powerpoint/2010/main" val="4260920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comment</a:t>
            </a:r>
          </a:p>
        </p:txBody>
      </p:sp>
      <p:sp>
        <p:nvSpPr>
          <p:cNvPr id="3" name="Content Placeholder 2"/>
          <p:cNvSpPr>
            <a:spLocks noGrp="1"/>
          </p:cNvSpPr>
          <p:nvPr>
            <p:ph idx="1"/>
          </p:nvPr>
        </p:nvSpPr>
        <p:spPr/>
        <p:txBody>
          <a:bodyPr/>
          <a:lstStyle/>
          <a:p>
            <a:r>
              <a:rPr lang="en-US" dirty="0"/>
              <a:t>The Department received correspondence from 40 individuals</a:t>
            </a:r>
          </a:p>
          <a:p>
            <a:pPr lvl="1"/>
            <a:r>
              <a:rPr lang="en-US" dirty="0"/>
              <a:t>31 submitted comments as individuals</a:t>
            </a:r>
          </a:p>
          <a:p>
            <a:pPr lvl="1"/>
            <a:r>
              <a:rPr lang="en-US" dirty="0"/>
              <a:t>9 submitted comments on behalf of their school or district</a:t>
            </a:r>
          </a:p>
          <a:p>
            <a:r>
              <a:rPr lang="en-US" dirty="0"/>
              <a:t>Many commenters expressed support for the proposed changes, while others shared concerns about the changes</a:t>
            </a:r>
            <a:endParaRPr lang="en-US" sz="20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324716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received comments</a:t>
            </a:r>
          </a:p>
        </p:txBody>
      </p:sp>
      <p:sp>
        <p:nvSpPr>
          <p:cNvPr id="3" name="Content Placeholder 2"/>
          <p:cNvSpPr>
            <a:spLocks noGrp="1"/>
          </p:cNvSpPr>
          <p:nvPr>
            <p:ph idx="1"/>
          </p:nvPr>
        </p:nvSpPr>
        <p:spPr/>
        <p:txBody>
          <a:bodyPr/>
          <a:lstStyle/>
          <a:p>
            <a:r>
              <a:rPr lang="en-US" sz="2800" dirty="0"/>
              <a:t>Advanced courses should include more than Advanced Placement (AP), International Baccalaureate (IB), &amp; Project Lead the Way (PLTW)</a:t>
            </a:r>
          </a:p>
          <a:p>
            <a:r>
              <a:rPr lang="en-US" sz="2800" dirty="0"/>
              <a:t>Chronic absenteeism:</a:t>
            </a:r>
          </a:p>
          <a:p>
            <a:pPr lvl="1"/>
            <a:r>
              <a:rPr lang="en-US" sz="2400" dirty="0"/>
              <a:t>Should not be included as an indicator in the accountability system, as student attendance is outside of the school’s or district’s control</a:t>
            </a:r>
          </a:p>
          <a:p>
            <a:pPr lvl="1"/>
            <a:r>
              <a:rPr lang="en-US" sz="2400" dirty="0"/>
              <a:t>Rates should take into consideration the reason for or kind of absence </a:t>
            </a:r>
          </a:p>
          <a:p>
            <a:r>
              <a:rPr lang="en-US" sz="2800" dirty="0"/>
              <a:t>The accountability system should not include two years of data because the system is still very new</a:t>
            </a:r>
          </a:p>
          <a:p>
            <a:pPr marL="0" indent="0">
              <a:buNone/>
            </a:pPr>
            <a:endParaRPr lang="en-US" sz="2800" dirty="0"/>
          </a:p>
          <a:p>
            <a:endParaRPr lang="en-US" sz="28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Tree>
    <p:extLst>
      <p:ext uri="{BB962C8B-B14F-4D97-AF65-F5344CB8AC3E}">
        <p14:creationId xmlns:p14="http://schemas.microsoft.com/office/powerpoint/2010/main" val="217525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received comments</a:t>
            </a:r>
          </a:p>
        </p:txBody>
      </p:sp>
      <p:sp>
        <p:nvSpPr>
          <p:cNvPr id="3" name="Content Placeholder 2"/>
          <p:cNvSpPr>
            <a:spLocks noGrp="1"/>
          </p:cNvSpPr>
          <p:nvPr>
            <p:ph idx="1"/>
          </p:nvPr>
        </p:nvSpPr>
        <p:spPr/>
        <p:txBody>
          <a:bodyPr/>
          <a:lstStyle/>
          <a:p>
            <a:r>
              <a:rPr lang="en-US" sz="2800" dirty="0"/>
              <a:t>Participation rate calculation: </a:t>
            </a:r>
          </a:p>
          <a:p>
            <a:pPr lvl="1"/>
            <a:r>
              <a:rPr lang="en-US" sz="2400" dirty="0"/>
              <a:t>Proposed change does not take into consideration those students who are unable to participate in the assessment due to medical reasons</a:t>
            </a:r>
          </a:p>
          <a:p>
            <a:pPr lvl="1"/>
            <a:r>
              <a:rPr lang="en-US" sz="2400" dirty="0"/>
              <a:t>Proposed change may not do enough to mitigate the impact of one or two non-participations in small subgroups</a:t>
            </a:r>
          </a:p>
          <a:p>
            <a:r>
              <a:rPr lang="en-US" sz="2800" dirty="0"/>
              <a:t>There should be additional categories that reflect school &amp; district progress towards targets within the criterion-referenced part of the accountability system</a:t>
            </a:r>
          </a:p>
          <a:p>
            <a:pPr lvl="1"/>
            <a:r>
              <a:rPr lang="en-US" sz="2400" dirty="0"/>
              <a:t>In response to comments of this nature, the Department has added a fourth category related to progress towards targets &amp; renamed the categories </a:t>
            </a:r>
            <a:endParaRPr lang="en-US" sz="2000" dirty="0"/>
          </a:p>
          <a:p>
            <a:endParaRPr lang="en-US" sz="24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2941833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Categorization of schools &amp; districts – 2018 &amp; proposed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graphicFrame>
        <p:nvGraphicFramePr>
          <p:cNvPr id="6" name="Table 5" descr="Schools without required assistance or intervention (approx. 85%)&#10;Schools of recognition: Schools demonstrating high achievement, significant improvement, or high growth&#10;Meeting targets: Criterion-referenced target percentage 75-100&#10;Partially meeting targets: Criterion-referenced target percentage 50-74&#10;Not meeting targets: Criterion-referenced target percentage 0-49&#10;&#10;Schools requiring assistance or intervention (approx. 15%) &#10;Focused/targeted support: &#10;•Non-comprehensive support schools with percentiles 1-10&#10;•Schools with low graduation rate&#10;•Schools with low performing subgroups &#10;•Schools with low participation&#10;Broad/comprehensive support: &#10;•Underperforming schools&#10;•Chronically underperforming schools"/>
          <p:cNvGraphicFramePr>
            <a:graphicFrameLocks noGrp="1"/>
          </p:cNvGraphicFramePr>
          <p:nvPr>
            <p:extLst>
              <p:ext uri="{D42A27DB-BD31-4B8C-83A1-F6EECF244321}">
                <p14:modId xmlns:p14="http://schemas.microsoft.com/office/powerpoint/2010/main" val="4047595743"/>
              </p:ext>
            </p:extLst>
          </p:nvPr>
        </p:nvGraphicFramePr>
        <p:xfrm>
          <a:off x="349704" y="1352388"/>
          <a:ext cx="11310259" cy="4911252"/>
        </p:xfrm>
        <a:graphic>
          <a:graphicData uri="http://schemas.openxmlformats.org/drawingml/2006/table">
            <a:tbl>
              <a:tblPr firstRow="1"/>
              <a:tblGrid>
                <a:gridCol w="643790">
                  <a:extLst>
                    <a:ext uri="{9D8B030D-6E8A-4147-A177-3AD203B41FA5}">
                      <a16:colId xmlns:a16="http://schemas.microsoft.com/office/drawing/2014/main" val="1499514872"/>
                    </a:ext>
                  </a:extLst>
                </a:gridCol>
                <a:gridCol w="1574157">
                  <a:extLst>
                    <a:ext uri="{9D8B030D-6E8A-4147-A177-3AD203B41FA5}">
                      <a16:colId xmlns:a16="http://schemas.microsoft.com/office/drawing/2014/main" val="20000"/>
                    </a:ext>
                  </a:extLst>
                </a:gridCol>
                <a:gridCol w="1724627">
                  <a:extLst>
                    <a:ext uri="{9D8B030D-6E8A-4147-A177-3AD203B41FA5}">
                      <a16:colId xmlns:a16="http://schemas.microsoft.com/office/drawing/2014/main" val="2833960676"/>
                    </a:ext>
                  </a:extLst>
                </a:gridCol>
                <a:gridCol w="914400">
                  <a:extLst>
                    <a:ext uri="{9D8B030D-6E8A-4147-A177-3AD203B41FA5}">
                      <a16:colId xmlns:a16="http://schemas.microsoft.com/office/drawing/2014/main" val="1093979913"/>
                    </a:ext>
                  </a:extLst>
                </a:gridCol>
                <a:gridCol w="949125">
                  <a:extLst>
                    <a:ext uri="{9D8B030D-6E8A-4147-A177-3AD203B41FA5}">
                      <a16:colId xmlns:a16="http://schemas.microsoft.com/office/drawing/2014/main" val="20002"/>
                    </a:ext>
                  </a:extLst>
                </a:gridCol>
                <a:gridCol w="1828800">
                  <a:extLst>
                    <a:ext uri="{9D8B030D-6E8A-4147-A177-3AD203B41FA5}">
                      <a16:colId xmlns:a16="http://schemas.microsoft.com/office/drawing/2014/main" val="3643856467"/>
                    </a:ext>
                  </a:extLst>
                </a:gridCol>
                <a:gridCol w="1840374">
                  <a:extLst>
                    <a:ext uri="{9D8B030D-6E8A-4147-A177-3AD203B41FA5}">
                      <a16:colId xmlns:a16="http://schemas.microsoft.com/office/drawing/2014/main" val="3141504855"/>
                    </a:ext>
                  </a:extLst>
                </a:gridCol>
                <a:gridCol w="1834986">
                  <a:extLst>
                    <a:ext uri="{9D8B030D-6E8A-4147-A177-3AD203B41FA5}">
                      <a16:colId xmlns:a16="http://schemas.microsoft.com/office/drawing/2014/main" val="793375431"/>
                    </a:ext>
                  </a:extLst>
                </a:gridCol>
              </a:tblGrid>
              <a:tr h="38974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4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tcPr>
                </a:tc>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dirty="0">
                          <a:solidFill>
                            <a:schemeClr val="accent1">
                              <a:lumMod val="50000"/>
                            </a:schemeClr>
                          </a:solidFill>
                          <a:latin typeface="+mn-lt"/>
                          <a:ea typeface="Calibri"/>
                          <a:cs typeface="Times New Roman"/>
                        </a:rPr>
                        <a:t>Not</a:t>
                      </a:r>
                      <a:r>
                        <a:rPr lang="en-US" sz="1200" b="1" baseline="0" dirty="0">
                          <a:solidFill>
                            <a:schemeClr val="accent1">
                              <a:lumMod val="50000"/>
                            </a:schemeClr>
                          </a:solidFill>
                          <a:latin typeface="+mn-lt"/>
                          <a:ea typeface="Calibri"/>
                          <a:cs typeface="Times New Roman"/>
                        </a:rPr>
                        <a:t> requiring </a:t>
                      </a:r>
                      <a:r>
                        <a:rPr lang="en-US" sz="1200" b="1" dirty="0">
                          <a:solidFill>
                            <a:schemeClr val="accent1">
                              <a:lumMod val="50000"/>
                            </a:schemeClr>
                          </a:solidFill>
                          <a:latin typeface="+mn-lt"/>
                          <a:ea typeface="Calibri"/>
                          <a:cs typeface="Times New Roman"/>
                        </a:rPr>
                        <a:t>assistance or intervention</a:t>
                      </a:r>
                      <a:endParaRPr lang="en-US" sz="12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dirty="0">
                          <a:solidFill>
                            <a:schemeClr val="accent1">
                              <a:lumMod val="50000"/>
                            </a:schemeClr>
                          </a:solidFill>
                          <a:latin typeface="+mn-lt"/>
                          <a:ea typeface="Calibri"/>
                          <a:cs typeface="Times New Roman"/>
                        </a:rPr>
                        <a:t>Requiring assistance or intervention</a:t>
                      </a:r>
                      <a:endParaRPr lang="en-US" sz="12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080135">
                <a:tc>
                  <a:txBody>
                    <a:bodyPr/>
                    <a:lstStyle/>
                    <a:p>
                      <a:pPr marL="0" marR="0" algn="ctr" defTabSz="914400" rtl="0" eaLnBrk="1" latinLnBrk="0" hangingPunct="1">
                        <a:lnSpc>
                          <a:spcPct val="115000"/>
                        </a:lnSpc>
                        <a:spcBef>
                          <a:spcPts val="0"/>
                        </a:spcBef>
                        <a:spcAft>
                          <a:spcPts val="0"/>
                        </a:spcAft>
                      </a:pPr>
                      <a:r>
                        <a:rPr lang="en-US" sz="1600" b="1" kern="1200" dirty="0">
                          <a:solidFill>
                            <a:schemeClr val="accent1">
                              <a:lumMod val="50000"/>
                            </a:schemeClr>
                          </a:solidFill>
                          <a:latin typeface="+mn-lt"/>
                          <a:ea typeface="Calibri"/>
                          <a:cs typeface="Times New Roman"/>
                        </a:rPr>
                        <a:t>2018</a:t>
                      </a:r>
                    </a:p>
                  </a:txBody>
                  <a:tcPr marL="68580" marR="68580" marT="0" marB="0" vert="vert270"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0" eaLnBrk="1" latinLnBrk="0" hangingPunct="1">
                        <a:lnSpc>
                          <a:spcPct val="115000"/>
                        </a:lnSpc>
                        <a:spcBef>
                          <a:spcPts val="0"/>
                        </a:spcBef>
                        <a:spcAft>
                          <a:spcPts val="0"/>
                        </a:spcAft>
                      </a:pPr>
                      <a:endParaRPr lang="en-US" sz="1600" b="1" kern="1200" dirty="0">
                        <a:solidFill>
                          <a:schemeClr val="accent1">
                            <a:lumMod val="50000"/>
                          </a:schemeClr>
                        </a:solidFill>
                        <a:latin typeface="+mn-lt"/>
                        <a:ea typeface="Calibri"/>
                        <a:cs typeface="Times New Roman"/>
                      </a:endParaRPr>
                    </a:p>
                    <a:p>
                      <a:pPr marL="0" marR="0" algn="ctr" defTabSz="914400" rtl="0" eaLnBrk="1" latinLnBrk="0" hangingPunct="1">
                        <a:lnSpc>
                          <a:spcPct val="115000"/>
                        </a:lnSpc>
                        <a:spcBef>
                          <a:spcPts val="0"/>
                        </a:spcBef>
                        <a:spcAft>
                          <a:spcPts val="0"/>
                        </a:spcAft>
                      </a:pPr>
                      <a:r>
                        <a:rPr lang="en-US" sz="1600" b="1" kern="1200" dirty="0">
                          <a:solidFill>
                            <a:schemeClr val="accent1">
                              <a:lumMod val="50000"/>
                            </a:schemeClr>
                          </a:solidFill>
                          <a:latin typeface="+mn-lt"/>
                          <a:ea typeface="Calibri"/>
                          <a:cs typeface="Times New Roman"/>
                        </a:rPr>
                        <a:t>Schools of recognition </a:t>
                      </a:r>
                    </a:p>
                    <a:p>
                      <a:pPr marL="0" marR="0" algn="ctr" defTabSz="914400" rtl="0" eaLnBrk="1" latinLnBrk="0" hangingPunct="1">
                        <a:lnSpc>
                          <a:spcPct val="115000"/>
                        </a:lnSpc>
                        <a:spcBef>
                          <a:spcPts val="0"/>
                        </a:spcBef>
                        <a:spcAft>
                          <a:spcPts val="0"/>
                        </a:spcAft>
                      </a:pPr>
                      <a:endParaRPr lang="en-US" sz="1400" kern="1200" dirty="0">
                        <a:solidFill>
                          <a:schemeClr val="accent1">
                            <a:lumMod val="50000"/>
                          </a:schemeClr>
                        </a:solidFill>
                        <a:latin typeface="+mn-lt"/>
                        <a:ea typeface="Calibri"/>
                        <a:cs typeface="Times New Roman"/>
                      </a:endParaRPr>
                    </a:p>
                    <a:p>
                      <a:pPr marL="0" marR="0" algn="ctr" defTabSz="914400" rtl="0" eaLnBrk="1" latinLnBrk="0" hangingPunct="1">
                        <a:lnSpc>
                          <a:spcPct val="115000"/>
                        </a:lnSpc>
                        <a:spcBef>
                          <a:spcPts val="0"/>
                        </a:spcBef>
                        <a:spcAft>
                          <a:spcPts val="0"/>
                        </a:spcAft>
                      </a:pPr>
                      <a:endParaRPr lang="en-US" sz="1400" kern="1200" dirty="0">
                        <a:solidFill>
                          <a:schemeClr val="accent1">
                            <a:lumMod val="50000"/>
                          </a:schemeClr>
                        </a:solidFill>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Meeting </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Criterion-referenced </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target percentage</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75-100</a:t>
                      </a:r>
                      <a:endParaRPr lang="en-US" sz="2000" dirty="0">
                        <a:solidFill>
                          <a:schemeClr val="accent1">
                            <a:lumMod val="50000"/>
                          </a:schemeClr>
                        </a:solidFill>
                        <a:latin typeface="+mn-lt"/>
                        <a:ea typeface="Calibri"/>
                        <a:cs typeface="Times New Roman"/>
                      </a:endParaRP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Partially meeting </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solidFill>
                            <a:schemeClr val="accent1">
                              <a:lumMod val="50000"/>
                            </a:schemeClr>
                          </a:solidFill>
                          <a:latin typeface="+mn-lt"/>
                          <a:ea typeface="Calibri"/>
                          <a:cs typeface="Times New Roman"/>
                        </a:rPr>
                        <a:t>Criterion-referenced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solidFill>
                            <a:schemeClr val="accent1">
                              <a:lumMod val="50000"/>
                            </a:schemeClr>
                          </a:solidFill>
                          <a:latin typeface="+mn-lt"/>
                          <a:ea typeface="Calibri"/>
                          <a:cs typeface="Times New Roman"/>
                        </a:rPr>
                        <a:t>target percentage</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0-74</a:t>
                      </a:r>
                      <a:endParaRPr lang="en-US" sz="2000" dirty="0">
                        <a:solidFill>
                          <a:schemeClr val="accent1">
                            <a:lumMod val="50000"/>
                          </a:schemeClr>
                        </a:solidFill>
                        <a:latin typeface="+mn-lt"/>
                        <a:ea typeface="Calibri"/>
                        <a:cs typeface="Times New Roman"/>
                      </a:endParaRPr>
                    </a:p>
                  </a:txBody>
                  <a:tcPr marL="68580" marR="6858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Focused/</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targeted</a:t>
                      </a:r>
                      <a:r>
                        <a:rPr lang="en-US" sz="1600" b="1" baseline="0" dirty="0">
                          <a:solidFill>
                            <a:schemeClr val="accent1">
                              <a:lumMod val="50000"/>
                            </a:schemeClr>
                          </a:solidFill>
                          <a:latin typeface="+mn-lt"/>
                          <a:ea typeface="Calibri"/>
                          <a:cs typeface="Times New Roman"/>
                        </a:rPr>
                        <a:t> </a:t>
                      </a:r>
                    </a:p>
                    <a:p>
                      <a:pPr marL="0" marR="0" algn="ctr">
                        <a:lnSpc>
                          <a:spcPct val="115000"/>
                        </a:lnSpc>
                        <a:spcBef>
                          <a:spcPts val="0"/>
                        </a:spcBef>
                        <a:spcAft>
                          <a:spcPts val="0"/>
                        </a:spcAft>
                      </a:pPr>
                      <a:r>
                        <a:rPr lang="en-US" sz="1600" b="1" baseline="0" dirty="0">
                          <a:solidFill>
                            <a:schemeClr val="accent1">
                              <a:lumMod val="50000"/>
                            </a:schemeClr>
                          </a:solidFill>
                          <a:latin typeface="+mn-lt"/>
                          <a:ea typeface="Calibri"/>
                          <a:cs typeface="Times New Roman"/>
                        </a:rPr>
                        <a:t>s</a:t>
                      </a:r>
                      <a:r>
                        <a:rPr lang="en-US" sz="1600" b="1" dirty="0">
                          <a:solidFill>
                            <a:schemeClr val="accent1">
                              <a:lumMod val="50000"/>
                            </a:schemeClr>
                          </a:solidFill>
                          <a:latin typeface="+mn-lt"/>
                          <a:ea typeface="Calibri"/>
                          <a:cs typeface="Times New Roman"/>
                        </a:rPr>
                        <a:t>upport</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Broad/</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comprehensive support</a:t>
                      </a:r>
                    </a:p>
                    <a:p>
                      <a:pPr marL="0" marR="0" indent="0" algn="ctr" defTabSz="914400" rtl="0" eaLnBrk="1" fontAlgn="auto" latinLnBrk="0" hangingPunct="1">
                        <a:lnSpc>
                          <a:spcPct val="115000"/>
                        </a:lnSpc>
                        <a:spcBef>
                          <a:spcPts val="0"/>
                        </a:spcBef>
                        <a:spcAft>
                          <a:spcPts val="0"/>
                        </a:spcAft>
                        <a:buClrTx/>
                        <a:buSzTx/>
                        <a:buFontTx/>
                        <a:buNone/>
                        <a:tabLst/>
                        <a:defRPr/>
                      </a:pPr>
                      <a:endParaRPr lang="en-US" sz="1600" b="1" dirty="0">
                        <a:solidFill>
                          <a:schemeClr val="accent1">
                            <a:lumMod val="50000"/>
                          </a:schemeClr>
                        </a:solidFill>
                        <a:latin typeface="+mn-lt"/>
                        <a:ea typeface="Calibri"/>
                        <a:cs typeface="Times New Roman"/>
                      </a:endParaRPr>
                    </a:p>
                  </a:txBody>
                  <a:tcPr marL="68580" marR="68580" marT="0" marB="0">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3998">
                <a:tc>
                  <a:txBody>
                    <a:bodyPr/>
                    <a:lstStyle/>
                    <a:p>
                      <a:pPr marL="0" marR="0" algn="ctr" defTabSz="914400" rtl="0" eaLnBrk="1" latinLnBrk="0" hangingPunct="1">
                        <a:lnSpc>
                          <a:spcPct val="115000"/>
                        </a:lnSpc>
                        <a:spcBef>
                          <a:spcPts val="0"/>
                        </a:spcBef>
                        <a:spcAft>
                          <a:spcPts val="0"/>
                        </a:spcAft>
                      </a:pPr>
                      <a:endParaRPr lang="en-US" sz="800" b="1" kern="1200" dirty="0">
                        <a:solidFill>
                          <a:schemeClr val="accent1">
                            <a:lumMod val="50000"/>
                          </a:schemeClr>
                        </a:solidFill>
                        <a:latin typeface="+mn-lt"/>
                        <a:ea typeface="Calibri"/>
                        <a:cs typeface="Times New Roman"/>
                      </a:endParaRPr>
                    </a:p>
                  </a:txBody>
                  <a:tcPr marL="68580" marR="68580" marT="0" marB="0" vert="vert27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marL="0" marR="0" algn="ctr" defTabSz="914400" rtl="0" eaLnBrk="1" latinLnBrk="0" hangingPunct="1">
                        <a:lnSpc>
                          <a:spcPct val="115000"/>
                        </a:lnSpc>
                        <a:spcBef>
                          <a:spcPts val="0"/>
                        </a:spcBef>
                        <a:spcAft>
                          <a:spcPts val="0"/>
                        </a:spcAft>
                      </a:pPr>
                      <a:endParaRPr lang="en-US" sz="700" kern="1200" dirty="0">
                        <a:solidFill>
                          <a:schemeClr val="accent1">
                            <a:lumMod val="50000"/>
                          </a:schemeClr>
                        </a:solidFill>
                        <a:latin typeface="+mn-lt"/>
                        <a:ea typeface="Calibri"/>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000" dirty="0">
                        <a:solidFill>
                          <a:schemeClr val="accent1">
                            <a:lumMod val="50000"/>
                          </a:schemeClr>
                        </a:solidFill>
                        <a:latin typeface="+mn-lt"/>
                        <a:ea typeface="Calibri"/>
                        <a:cs typeface="Times New Roman"/>
                      </a:endParaRPr>
                    </a:p>
                  </a:txBody>
                  <a:tcPr marL="68580" marR="6858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2020729"/>
                  </a:ext>
                </a:extLst>
              </a:tr>
              <a:tr h="2307370">
                <a:tc>
                  <a:txBody>
                    <a:bodyPr/>
                    <a:lstStyle/>
                    <a:p>
                      <a:pPr marL="0" marR="0" algn="ctr" defTabSz="914400" rtl="0" eaLnBrk="1" latinLnBrk="0" hangingPunct="1">
                        <a:lnSpc>
                          <a:spcPct val="115000"/>
                        </a:lnSpc>
                        <a:spcBef>
                          <a:spcPts val="0"/>
                        </a:spcBef>
                        <a:spcAft>
                          <a:spcPts val="0"/>
                        </a:spcAft>
                      </a:pPr>
                      <a:r>
                        <a:rPr lang="en-US" sz="1600" b="1" kern="1200" dirty="0">
                          <a:solidFill>
                            <a:schemeClr val="accent4"/>
                          </a:solidFill>
                          <a:latin typeface="+mn-lt"/>
                          <a:ea typeface="Calibri"/>
                          <a:cs typeface="Times New Roman"/>
                        </a:rPr>
                        <a:t>2019 (Proposed)</a:t>
                      </a:r>
                    </a:p>
                  </a:txBody>
                  <a:tcPr marL="68580" marR="68580" marT="0" marB="0" vert="vert270"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600" b="1" kern="1200" dirty="0">
                        <a:solidFill>
                          <a:schemeClr val="accent1">
                            <a:lumMod val="50000"/>
                          </a:schemeClr>
                        </a:solidFill>
                        <a:latin typeface="+mn-lt"/>
                        <a:ea typeface="Calibri"/>
                        <a:cs typeface="Times New Roman"/>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1" kern="1200" dirty="0">
                          <a:solidFill>
                            <a:schemeClr val="accent1">
                              <a:lumMod val="50000"/>
                            </a:schemeClr>
                          </a:solidFill>
                          <a:latin typeface="+mn-lt"/>
                          <a:ea typeface="Calibri"/>
                          <a:cs typeface="Times New Roman"/>
                        </a:rPr>
                        <a:t>Schools of recognition </a:t>
                      </a:r>
                    </a:p>
                    <a:p>
                      <a:pPr marL="0" marR="0" algn="ctr" defTabSz="914400" rtl="0" eaLnBrk="1" latinLnBrk="0" hangingPunct="1">
                        <a:lnSpc>
                          <a:spcPct val="115000"/>
                        </a:lnSpc>
                        <a:spcBef>
                          <a:spcPts val="0"/>
                        </a:spcBef>
                        <a:spcAft>
                          <a:spcPts val="0"/>
                        </a:spcAft>
                      </a:pPr>
                      <a:endParaRPr lang="en-US" sz="1400" kern="1200" dirty="0">
                        <a:solidFill>
                          <a:schemeClr val="accent1">
                            <a:lumMod val="50000"/>
                          </a:schemeClr>
                        </a:solidFill>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Meeting </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Criterion-referenced target percentage</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75-100</a:t>
                      </a: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gridSpan="2">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Improving toward </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Criterion-referenced target percentage</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50-74</a:t>
                      </a:r>
                    </a:p>
                  </a:txBody>
                  <a:tcPr marL="68580" marR="6858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algn="ctr">
                        <a:lnSpc>
                          <a:spcPct val="115000"/>
                        </a:lnSpc>
                        <a:spcBef>
                          <a:spcPts val="0"/>
                        </a:spcBef>
                        <a:spcAft>
                          <a:spcPts val="0"/>
                        </a:spcAft>
                      </a:pPr>
                      <a:endParaRPr lang="en-US" sz="2000" dirty="0">
                        <a:solidFill>
                          <a:schemeClr val="accent1">
                            <a:lumMod val="50000"/>
                          </a:schemeClr>
                        </a:solidFill>
                        <a:latin typeface="+mn-lt"/>
                        <a:ea typeface="Calibri"/>
                        <a:cs typeface="Times New Roman"/>
                      </a:endParaRPr>
                    </a:p>
                  </a:txBody>
                  <a:tcPr marL="68580" marR="6858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Not</a:t>
                      </a:r>
                      <a:r>
                        <a:rPr lang="en-US" sz="1600" b="1" baseline="0" dirty="0">
                          <a:solidFill>
                            <a:schemeClr val="accent1">
                              <a:lumMod val="50000"/>
                            </a:schemeClr>
                          </a:solidFill>
                          <a:latin typeface="+mn-lt"/>
                          <a:ea typeface="Calibri"/>
                          <a:cs typeface="Times New Roman"/>
                        </a:rPr>
                        <a:t> m</a:t>
                      </a:r>
                      <a:r>
                        <a:rPr lang="en-US" sz="1600" b="1" dirty="0">
                          <a:solidFill>
                            <a:schemeClr val="accent1">
                              <a:lumMod val="50000"/>
                            </a:schemeClr>
                          </a:solidFill>
                          <a:latin typeface="+mn-lt"/>
                          <a:ea typeface="Calibri"/>
                          <a:cs typeface="Times New Roman"/>
                        </a:rPr>
                        <a:t>eeting </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Criterion-referenced target percentage</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0-49</a:t>
                      </a:r>
                    </a:p>
                  </a:txBody>
                  <a:tcPr marL="68580" marR="6858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lumMod val="50000"/>
                          </a:schemeClr>
                        </a:solidFill>
                        <a:latin typeface="+mn-lt"/>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lumMod val="50000"/>
                            </a:schemeClr>
                          </a:solidFill>
                          <a:latin typeface="+mn-lt"/>
                          <a:ea typeface="Calibri"/>
                          <a:cs typeface="Times New Roman"/>
                        </a:rPr>
                        <a:t>Focused/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lumMod val="50000"/>
                            </a:schemeClr>
                          </a:solidFill>
                          <a:latin typeface="+mn-lt"/>
                          <a:ea typeface="Calibri"/>
                          <a:cs typeface="Times New Roman"/>
                        </a:rPr>
                        <a:t>targeted</a:t>
                      </a:r>
                      <a:r>
                        <a:rPr lang="en-US" sz="1600" b="1" baseline="0" dirty="0">
                          <a:solidFill>
                            <a:schemeClr val="accent1">
                              <a:lumMod val="50000"/>
                            </a:schemeClr>
                          </a:solidFill>
                          <a:latin typeface="+mn-lt"/>
                          <a:ea typeface="Calibri"/>
                          <a:cs typeface="Times New Roman"/>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accent1">
                              <a:lumMod val="50000"/>
                            </a:schemeClr>
                          </a:solidFill>
                          <a:latin typeface="+mn-lt"/>
                          <a:ea typeface="Calibri"/>
                          <a:cs typeface="Times New Roman"/>
                        </a:rPr>
                        <a:t>s</a:t>
                      </a:r>
                      <a:r>
                        <a:rPr lang="en-US" sz="1600" b="1" dirty="0">
                          <a:solidFill>
                            <a:schemeClr val="accent1">
                              <a:lumMod val="50000"/>
                            </a:schemeClr>
                          </a:solidFill>
                          <a:latin typeface="+mn-lt"/>
                          <a:ea typeface="Calibri"/>
                          <a:cs typeface="Times New Roman"/>
                        </a:rPr>
                        <a:t>upport</a:t>
                      </a:r>
                      <a:endParaRPr lang="en-US" sz="1600" dirty="0">
                        <a:solidFill>
                          <a:schemeClr val="accent1">
                            <a:lumMod val="50000"/>
                          </a:schemeClr>
                        </a:solidFill>
                        <a:latin typeface="+mn-lt"/>
                        <a:ea typeface="Calibri"/>
                        <a:cs typeface="Times New Roman"/>
                      </a:endParaRPr>
                    </a:p>
                    <a:p>
                      <a:pPr algn="ctr"/>
                      <a:endParaRPr lang="en-US" sz="1600" dirty="0">
                        <a:solidFill>
                          <a:schemeClr val="accent1">
                            <a:lumMod val="50000"/>
                          </a:schemeClr>
                        </a:solidFill>
                      </a:endParaRP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Broad/</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comprehensive support</a:t>
                      </a:r>
                    </a:p>
                    <a:p>
                      <a:pPr algn="ctr"/>
                      <a:endParaRPr lang="en-US" sz="1600" dirty="0">
                        <a:solidFill>
                          <a:schemeClr val="accent1">
                            <a:lumMod val="50000"/>
                          </a:schemeClr>
                        </a:solidFill>
                      </a:endParaRPr>
                    </a:p>
                  </a:txBody>
                  <a:tcPr marL="68580" marR="68580" marT="0" marB="0">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69662209"/>
                  </a:ext>
                </a:extLst>
              </a:tr>
            </a:tbl>
          </a:graphicData>
        </a:graphic>
      </p:graphicFrame>
    </p:spTree>
    <p:extLst>
      <p:ext uri="{BB962C8B-B14F-4D97-AF65-F5344CB8AC3E}">
        <p14:creationId xmlns:p14="http://schemas.microsoft.com/office/powerpoint/2010/main" val="631337925"/>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DropOffZoneRoutingForm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DESE-231-52519</_dlc_DocId>
    <_dlc_DocIdUrl xmlns="733efe1c-5bbe-4968-87dc-d400e65c879f">
      <Url>https://sharepoint.doemass.org/ese/webteam/cps/_layouts/DocIdRedir.aspx?ID=DESE-231-52519</Url>
      <Description>DESE-231-52519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30CEAB-61E2-457B-A761-D1716363E9F1}">
  <ds:schemaRefs>
    <ds:schemaRef ds:uri="http://schemas.microsoft.com/sharepoint/events"/>
  </ds:schemaRefs>
</ds:datastoreItem>
</file>

<file path=customXml/itemProps2.xml><?xml version="1.0" encoding="utf-8"?>
<ds:datastoreItem xmlns:ds="http://schemas.openxmlformats.org/officeDocument/2006/customXml" ds:itemID="{A28BE513-F53F-4BB9-88B8-E69FBFC9D763}">
  <ds:schemaRefs>
    <ds:schemaRef ds:uri="http://schemas.microsoft.com/sharepoint/v3/contenttype/forms"/>
  </ds:schemaRefs>
</ds:datastoreItem>
</file>

<file path=customXml/itemProps3.xml><?xml version="1.0" encoding="utf-8"?>
<ds:datastoreItem xmlns:ds="http://schemas.openxmlformats.org/officeDocument/2006/customXml" ds:itemID="{ABEC39B0-305C-491C-89FF-7ACD00727778}">
  <ds:schemaRefs>
    <ds:schemaRef ds:uri="http://schemas.microsoft.com/office/2006/metadata/properties"/>
    <ds:schemaRef ds:uri="733efe1c-5bbe-4968-87dc-d400e65c879f"/>
    <ds:schemaRef ds:uri="http://schemas.microsoft.com/office/infopath/2007/PartnerControls"/>
    <ds:schemaRef ds:uri="http://purl.org/dc/terms/"/>
    <ds:schemaRef ds:uri="http://purl.org/dc/dcmitype/"/>
    <ds:schemaRef ds:uri="http://schemas.microsoft.com/office/2006/documentManagement/types"/>
    <ds:schemaRef ds:uri="0a4e05da-b9bc-4326-ad73-01ef31b95567"/>
    <ds:schemaRef ds:uri="http://purl.org/dc/elements/1.1/"/>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54529D91-512E-4927-BDB6-9BC08AB0F3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64</TotalTime>
  <Words>899</Words>
  <Application>Microsoft Office PowerPoint</Application>
  <PresentationFormat>Widescreen</PresentationFormat>
  <Paragraphs>244</Paragraphs>
  <Slides>11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等线</vt:lpstr>
      <vt:lpstr>Arial</vt:lpstr>
      <vt:lpstr>Calibri</vt:lpstr>
      <vt:lpstr>Courier New</vt:lpstr>
      <vt:lpstr>Segoe</vt:lpstr>
      <vt:lpstr>Segoe SemiBold</vt:lpstr>
      <vt:lpstr>Segoe UI</vt:lpstr>
      <vt:lpstr>Segoe UI Semibold</vt:lpstr>
      <vt:lpstr>Symbol</vt:lpstr>
      <vt:lpstr>Times New Roman</vt:lpstr>
      <vt:lpstr>Wingdings</vt:lpstr>
      <vt:lpstr>ESE​​</vt:lpstr>
      <vt:lpstr>District and School Accountability System: Recommended Modifications</vt:lpstr>
      <vt:lpstr>Process</vt:lpstr>
      <vt:lpstr>Proposed changes to accountability system</vt:lpstr>
      <vt:lpstr>Proposed changes to accountability system</vt:lpstr>
      <vt:lpstr>Proposed changes to accountability system</vt:lpstr>
      <vt:lpstr>Public comment</vt:lpstr>
      <vt:lpstr>Frequently received comments</vt:lpstr>
      <vt:lpstr>Frequently received comments</vt:lpstr>
      <vt:lpstr>Categorization of schools &amp; districts – 2018 &amp; proposed </vt:lpstr>
      <vt:lpstr>Categorization of schools &amp; districts – recommended </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Recommended changes to accountabiity system - BESE presentation June 2019</dc:title>
  <dc:creator>DESE</dc:creator>
  <cp:lastModifiedBy>Zou, Dong (EOE)</cp:lastModifiedBy>
  <cp:revision>21</cp:revision>
  <cp:lastPrinted>2017-08-07T14:46:10Z</cp:lastPrinted>
  <dcterms:created xsi:type="dcterms:W3CDTF">2019-06-18T14:33:31Z</dcterms:created>
  <dcterms:modified xsi:type="dcterms:W3CDTF">2019-06-25T15:24:02Z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25 2019</vt:lpwstr>
  </property>
</Properties>
</file>