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8"/>
  </p:notesMasterIdLst>
  <p:sldIdLst>
    <p:sldId id="256" r:id="rId6"/>
    <p:sldId id="277" r:id="rId7"/>
    <p:sldId id="271" r:id="rId8"/>
    <p:sldId id="259" r:id="rId9"/>
    <p:sldId id="260" r:id="rId10"/>
    <p:sldId id="261" r:id="rId11"/>
    <p:sldId id="263" r:id="rId12"/>
    <p:sldId id="264" r:id="rId13"/>
    <p:sldId id="273" r:id="rId14"/>
    <p:sldId id="265" r:id="rId15"/>
    <p:sldId id="276" r:id="rId16"/>
    <p:sldId id="272" r:id="rId17"/>
  </p:sldIdLst>
  <p:sldSz cx="12192000" cy="6858000"/>
  <p:notesSz cx="7010400" cy="92964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gVG4UZEh9qLQ1WOYFbmsigVhaB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0" d="100"/>
          <a:sy n="50" d="100"/>
        </p:scale>
        <p:origin x="32" y="120"/>
      </p:cViewPr>
      <p:guideLst>
        <p:guide orient="horz" pos="2160"/>
        <p:guide pos="3840"/>
      </p:guideLst>
    </p:cSldViewPr>
  </p:slideViewPr>
  <p:outlineViewPr>
    <p:cViewPr>
      <p:scale>
        <a:sx n="33" d="100"/>
        <a:sy n="33" d="100"/>
      </p:scale>
      <p:origin x="0" y="-13256"/>
    </p:cViewPr>
    <p:sldLst>
      <p:sld r:id="rId1" collapse="1"/>
    </p:sldLst>
  </p:outlineViewPr>
  <p:notesTextViewPr>
    <p:cViewPr>
      <p:scale>
        <a:sx n="100" d="100"/>
        <a:sy n="100" d="100"/>
      </p:scale>
      <p:origin x="0" y="0"/>
    </p:cViewPr>
  </p:notesTextViewPr>
  <p:notesViewPr>
    <p:cSldViewPr snapToGrid="0">
      <p:cViewPr varScale="1">
        <p:scale>
          <a:sx n="46" d="100"/>
          <a:sy n="46" d="100"/>
        </p:scale>
        <p:origin x="201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8" Type="http://customschemas.google.com/relationships/presentationmetadata" Target="meta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30505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8ef2e9a8_2_0:notes"/>
          <p:cNvSpPr txBox="1">
            <a:spLocks noGrp="1"/>
          </p:cNvSpPr>
          <p:nvPr>
            <p:ph type="body" idx="1"/>
          </p:nvPr>
        </p:nvSpPr>
        <p:spPr>
          <a:xfrm>
            <a:off x="701040" y="4473898"/>
            <a:ext cx="5608200" cy="36603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82" name="Google Shape;82;g6e8ef2e9a8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endParaRPr dirty="0"/>
          </a:p>
        </p:txBody>
      </p:sp>
      <p:sp>
        <p:nvSpPr>
          <p:cNvPr id="171" name="Google Shape;171;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172758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894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b373d6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b373d6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b373d6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8ef2e9a8_2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6e8ef2e9a8_2_1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6e8ef2e9a8_2_1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e8ef2e9a8_2_2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6e8ef2e9a8_2_22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6e8ef2e9a8_2_22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8ef2e9a8_2_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e8ef2e9a8_2_1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g6e8ef2e9a8_2_1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8ef2e9a8_2_1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6e8ef2e9a8_2_19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159" name="Google Shape;159;g6e8ef2e9a8_2_19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extLst>
      <p:ext uri="{BB962C8B-B14F-4D97-AF65-F5344CB8AC3E}">
        <p14:creationId xmlns:p14="http://schemas.microsoft.com/office/powerpoint/2010/main" val="427500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endParaRPr dirty="0"/>
          </a:p>
        </p:txBody>
      </p:sp>
      <p:sp>
        <p:nvSpPr>
          <p:cNvPr id="171" name="Google Shape;171;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6"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6"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6"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6"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6"/>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6"/>
          <p:cNvSpPr txBox="1"/>
          <p:nvPr/>
        </p:nvSpPr>
        <p:spPr>
          <a:xfrm>
            <a:off x="23913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22"/>
        <p:cNvGrpSpPr/>
        <p:nvPr/>
      </p:nvGrpSpPr>
      <p:grpSpPr>
        <a:xfrm>
          <a:off x="0" y="0"/>
          <a:ext cx="0" cy="0"/>
          <a:chOff x="0" y="0"/>
          <a:chExt cx="0" cy="0"/>
        </a:xfrm>
      </p:grpSpPr>
      <p:pic>
        <p:nvPicPr>
          <p:cNvPr id="23" name="Google Shape;23;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13"/>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3"/>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p:nvPr/>
        </p:nvSpPr>
        <p:spPr>
          <a:xfrm>
            <a:off x="250371" y="6352143"/>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43" name="Google Shape;43;p8"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4" name="Google Shape;44;p8"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45" name="Google Shape;45;p8"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48" name="Google Shape;48;p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49" name="Google Shape;49;p9"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0" name="Google Shape;50;p9"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1" name="Google Shape;51;p9"/>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b="0" i="0" u="none" strike="noStrike" cap="none">
              <a:solidFill>
                <a:schemeClr val="lt1"/>
              </a:solidFill>
              <a:latin typeface="Quattrocento Sans"/>
              <a:ea typeface="Quattrocento Sans"/>
              <a:cs typeface="Quattrocento Sans"/>
              <a:sym typeface="Quattrocento Sans"/>
            </a:endParaRPr>
          </a:p>
        </p:txBody>
      </p:sp>
      <p:sp>
        <p:nvSpPr>
          <p:cNvPr id="52" name="Google Shape;52;p9"/>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57"/>
        <p:cNvGrpSpPr/>
        <p:nvPr/>
      </p:nvGrpSpPr>
      <p:grpSpPr>
        <a:xfrm>
          <a:off x="0" y="0"/>
          <a:ext cx="0" cy="0"/>
          <a:chOff x="0" y="0"/>
          <a:chExt cx="0" cy="0"/>
        </a:xfrm>
      </p:grpSpPr>
      <p:pic>
        <p:nvPicPr>
          <p:cNvPr id="58" name="Google Shape;58;p1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9" name="Google Shape;59;p12"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12"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1" name="Google Shape;61;p1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2"/>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65"/>
        <p:cNvGrpSpPr/>
        <p:nvPr/>
      </p:nvGrpSpPr>
      <p:grpSpPr>
        <a:xfrm>
          <a:off x="0" y="0"/>
          <a:ext cx="0" cy="0"/>
          <a:chOff x="0" y="0"/>
          <a:chExt cx="0" cy="0"/>
        </a:xfrm>
      </p:grpSpPr>
      <p:pic>
        <p:nvPicPr>
          <p:cNvPr id="66" name="Google Shape;66;p1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67" name="Google Shape;67;p14"/>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8" name="Google Shape;68;p14"/>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1" name="Google Shape;71;p14"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2" name="Google Shape;72;p14"/>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4"/>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7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3" name="Title 2" hidden="1">
            <a:extLst>
              <a:ext uri="{FF2B5EF4-FFF2-40B4-BE49-F238E27FC236}">
                <a16:creationId xmlns:a16="http://schemas.microsoft.com/office/drawing/2014/main" id="{DB795E41-3843-4673-A4F9-71C38D82A860}"/>
              </a:ext>
            </a:extLst>
          </p:cNvPr>
          <p:cNvSpPr>
            <a:spLocks noGrp="1"/>
          </p:cNvSpPr>
          <p:nvPr>
            <p:ph type="title" idx="4294967295"/>
          </p:nvPr>
        </p:nvSpPr>
        <p:spPr/>
        <p:txBody>
          <a:bodyPr/>
          <a:lstStyle/>
          <a:p>
            <a:r>
              <a:rPr lang="en-US" dirty="0"/>
              <a:t>Presentation to the</a:t>
            </a:r>
            <a:r>
              <a:rPr lang="en-US" baseline="0" dirty="0"/>
              <a:t> BESE: Student Opportunity Act February 25, 2020</a:t>
            </a:r>
            <a:endParaRPr lang="en-US" dirty="0"/>
          </a:p>
        </p:txBody>
      </p:sp>
      <p:grpSp>
        <p:nvGrpSpPr>
          <p:cNvPr id="84" name="Google Shape;84;g6e8ef2e9a8_2_0" descr="Four photos of students&#10;"/>
          <p:cNvGrpSpPr/>
          <p:nvPr/>
        </p:nvGrpSpPr>
        <p:grpSpPr>
          <a:xfrm>
            <a:off x="-14860" y="-53796"/>
            <a:ext cx="12208321" cy="3753704"/>
            <a:chOff x="-14860" y="-53796"/>
            <a:chExt cx="12208321" cy="3753704"/>
          </a:xfrm>
        </p:grpSpPr>
        <p:cxnSp>
          <p:nvCxnSpPr>
            <p:cNvPr id="89" name="Google Shape;87;g6e8ef2e9a8_2_0" descr="photo of male student"/>
            <p:cNvCxnSpPr/>
            <p:nvPr/>
          </p:nvCxnSpPr>
          <p:spPr>
            <a:xfrm>
              <a:off x="3008061" y="-25396"/>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0" name="Google Shape;86;g6e8ef2e9a8_2_0"/>
            <p:cNvCxnSpPr/>
            <p:nvPr/>
          </p:nvCxnSpPr>
          <p:spPr>
            <a:xfrm>
              <a:off x="6062876" y="-31568"/>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1" name="Google Shape;85;g6e8ef2e9a8_2_0" descr="Photo of female student&#10;"/>
            <p:cNvCxnSpPr/>
            <p:nvPr/>
          </p:nvCxnSpPr>
          <p:spPr>
            <a:xfrm>
              <a:off x="9159822" y="-53796"/>
              <a:ext cx="21300" cy="3723900"/>
            </a:xfrm>
            <a:prstGeom prst="straightConnector1">
              <a:avLst/>
            </a:prstGeom>
            <a:noFill/>
            <a:ln w="28575" cap="flat" cmpd="sng">
              <a:solidFill>
                <a:schemeClr val="lt1"/>
              </a:solidFill>
              <a:prstDash val="solid"/>
              <a:miter lim="800000"/>
              <a:headEnd type="none" w="sm" len="sm"/>
              <a:tailEnd type="none" w="sm" len="sm"/>
            </a:ln>
          </p:spPr>
        </p:cxnSp>
        <p:pic>
          <p:nvPicPr>
            <p:cNvPr id="88" name="Google Shape;88;g6e8ef2e9a8_2_0" descr="photo of female student"/>
            <p:cNvPicPr preferRelativeResize="0"/>
            <p:nvPr/>
          </p:nvPicPr>
          <p:blipFill rotWithShape="1">
            <a:blip r:embed="rId3">
              <a:alphaModFix/>
            </a:blip>
            <a:srcRect l="4918" t="552" r="49709" b="779"/>
            <a:stretch/>
          </p:blipFill>
          <p:spPr>
            <a:xfrm>
              <a:off x="-14860" y="-25396"/>
              <a:ext cx="3044257" cy="3723949"/>
            </a:xfrm>
            <a:prstGeom prst="rect">
              <a:avLst/>
            </a:prstGeom>
            <a:noFill/>
            <a:ln>
              <a:noFill/>
            </a:ln>
          </p:spPr>
        </p:pic>
        <p:pic>
          <p:nvPicPr>
            <p:cNvPr id="85" name="Google Shape;91;g6e8ef2e9a8_2_0" descr="photo of male student&#10;"/>
            <p:cNvPicPr preferRelativeResize="0"/>
            <p:nvPr/>
          </p:nvPicPr>
          <p:blipFill rotWithShape="1">
            <a:blip r:embed="rId4">
              <a:alphaModFix/>
            </a:blip>
            <a:srcRect l="60449" t="15359" b="1119"/>
            <a:stretch/>
          </p:blipFill>
          <p:spPr>
            <a:xfrm>
              <a:off x="3008061" y="-20171"/>
              <a:ext cx="3086090" cy="3720079"/>
            </a:xfrm>
            <a:prstGeom prst="rect">
              <a:avLst/>
            </a:prstGeom>
            <a:noFill/>
            <a:ln>
              <a:noFill/>
            </a:ln>
          </p:spPr>
        </p:pic>
        <p:pic>
          <p:nvPicPr>
            <p:cNvPr id="87" name="Google Shape;89;g6e8ef2e9a8_2_0" descr="photo of female student&#10;"/>
            <p:cNvPicPr preferRelativeResize="0"/>
            <p:nvPr/>
          </p:nvPicPr>
          <p:blipFill rotWithShape="1">
            <a:blip r:embed="rId5">
              <a:alphaModFix/>
            </a:blip>
            <a:srcRect l="62103" t="10650" r="300" b="8664"/>
            <a:stretch/>
          </p:blipFill>
          <p:spPr>
            <a:xfrm>
              <a:off x="6078323" y="-42682"/>
              <a:ext cx="3085940" cy="3723947"/>
            </a:xfrm>
            <a:prstGeom prst="rect">
              <a:avLst/>
            </a:prstGeom>
            <a:noFill/>
            <a:ln>
              <a:noFill/>
            </a:ln>
          </p:spPr>
        </p:pic>
        <p:pic>
          <p:nvPicPr>
            <p:cNvPr id="86" name="Google Shape;90;g6e8ef2e9a8_2_0" descr="photo of male student&#10;"/>
            <p:cNvPicPr preferRelativeResize="0"/>
            <p:nvPr/>
          </p:nvPicPr>
          <p:blipFill rotWithShape="1">
            <a:blip r:embed="rId6">
              <a:alphaModFix/>
            </a:blip>
            <a:srcRect l="64569" t="23614" r="880" b="1512"/>
            <a:stretch/>
          </p:blipFill>
          <p:spPr>
            <a:xfrm>
              <a:off x="9153931" y="-42682"/>
              <a:ext cx="3039530" cy="3723948"/>
            </a:xfrm>
            <a:prstGeom prst="rect">
              <a:avLst/>
            </a:prstGeom>
            <a:noFill/>
            <a:ln>
              <a:noFill/>
            </a:ln>
          </p:spPr>
        </p:pic>
      </p:grpSp>
      <p:grpSp>
        <p:nvGrpSpPr>
          <p:cNvPr id="92" name="Google Shape;92;g6e8ef2e9a8_2_0" descr="Deeper Learning logo and phrase &quot;"/>
          <p:cNvGrpSpPr/>
          <p:nvPr/>
        </p:nvGrpSpPr>
        <p:grpSpPr>
          <a:xfrm>
            <a:off x="-14860" y="3659788"/>
            <a:ext cx="12206999" cy="969000"/>
            <a:chOff x="-14860" y="3659788"/>
            <a:chExt cx="12206999" cy="969000"/>
          </a:xfrm>
        </p:grpSpPr>
        <p:sp>
          <p:nvSpPr>
            <p:cNvPr id="93" name="Google Shape;95g6e8ef2e9a8_2_0">
              <a:extLst>
                <a:ext uri="{C183D7F6-B498-43B3-948B-1728B52AA6E4}">
                  <adec:decorative xmlns:adec="http://schemas.microsoft.com/office/drawing/2017/decorative" val="1"/>
                </a:ext>
              </a:extLst>
            </p:cNvPr>
            <p:cNvSpPr/>
            <p:nvPr/>
          </p:nvSpPr>
          <p:spPr>
            <a:xfrm>
              <a:off x="-14860" y="3659788"/>
              <a:ext cx="12206999" cy="969000"/>
            </a:xfrm>
            <a:prstGeom prst="rect">
              <a:avLst/>
            </a:prstGeom>
            <a:solidFill>
              <a:srgbClr val="3A3838"/>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4" name="Google Shape;93;g6e8ef2e9a8_2_0" descr="Deeper Learning logo&#10;"/>
            <p:cNvPicPr preferRelativeResize="0"/>
            <p:nvPr/>
          </p:nvPicPr>
          <p:blipFill rotWithShape="1">
            <a:blip r:embed="rId7">
              <a:alphaModFix/>
            </a:blip>
            <a:srcRect/>
            <a:stretch/>
          </p:blipFill>
          <p:spPr>
            <a:xfrm>
              <a:off x="231465" y="3776298"/>
              <a:ext cx="745471" cy="745471"/>
            </a:xfrm>
            <a:prstGeom prst="rect">
              <a:avLst/>
            </a:prstGeom>
            <a:noFill/>
            <a:ln>
              <a:noFill/>
            </a:ln>
          </p:spPr>
        </p:pic>
        <p:sp>
          <p:nvSpPr>
            <p:cNvPr id="95" name="When students go deep in their learning, they turn every challenge i" descr=" When students go deep in their learning, they turn every challenge into an opportunity to shine.&#10;&#10;"/>
            <p:cNvSpPr txBox="1"/>
            <p:nvPr/>
          </p:nvSpPr>
          <p:spPr>
            <a:xfrm>
              <a:off x="1053137" y="3762338"/>
              <a:ext cx="11127600" cy="76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Calibri"/>
                  <a:ea typeface="Calibri"/>
                  <a:cs typeface="Calibri"/>
                  <a:sym typeface="Calibri"/>
                </a:rPr>
                <a:t>When students go deep in their learning, they turn every challenge into an opportunity to shine.</a:t>
              </a:r>
              <a:endParaRPr sz="1400" b="0" i="0" u="none" strike="noStrike" cap="none" dirty="0">
                <a:solidFill>
                  <a:srgbClr val="000000"/>
                </a:solidFill>
                <a:latin typeface="Calibri"/>
                <a:ea typeface="Calibri"/>
                <a:cs typeface="Calibri"/>
                <a:sym typeface="Calibri"/>
              </a:endParaRPr>
            </a:p>
          </p:txBody>
        </p:sp>
      </p:grpSp>
      <p:sp>
        <p:nvSpPr>
          <p:cNvPr id="96" name="Presentation to the BESE 2/25/2020" descr="Student Opportunity Act BESE 2/25/2020 presentation&#10;&#10;"/>
          <p:cNvSpPr txBox="1"/>
          <p:nvPr/>
        </p:nvSpPr>
        <p:spPr>
          <a:xfrm>
            <a:off x="0" y="4556454"/>
            <a:ext cx="12206999" cy="1384950"/>
          </a:xfrm>
          <a:prstGeom prst="rect">
            <a:avLst/>
          </a:prstGeom>
          <a:noFill/>
          <a:ln>
            <a:noFill/>
          </a:ln>
        </p:spPr>
        <p:txBody>
          <a:bodyPr spcFirstLastPara="1" wrap="square" lIns="91425" tIns="182875" rIns="91425" bIns="45700" anchor="t" anchorCtr="0">
            <a:noAutofit/>
          </a:bodyPr>
          <a:lstStyle/>
          <a:p>
            <a:pPr marL="0" marR="0" lvl="0" indent="0" algn="ctr" rtl="0">
              <a:lnSpc>
                <a:spcPct val="100000"/>
              </a:lnSpc>
              <a:spcBef>
                <a:spcPts val="0"/>
              </a:spcBef>
              <a:spcAft>
                <a:spcPts val="0"/>
              </a:spcAft>
              <a:buClr>
                <a:srgbClr val="000000"/>
              </a:buClr>
              <a:buSzPts val="2800"/>
              <a:buFont typeface="Quattrocento Sans"/>
              <a:buNone/>
            </a:pPr>
            <a:r>
              <a:rPr lang="en-US" sz="2800" b="1" dirty="0">
                <a:latin typeface="Calibri"/>
                <a:ea typeface="Calibri"/>
                <a:cs typeface="Calibri"/>
                <a:sym typeface="Calibri"/>
              </a:rPr>
              <a:t>Presentation to the Board of Elementary and Secondary Education:</a:t>
            </a:r>
          </a:p>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Student Opportunity Act</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0" i="0" u="none" strike="noStrike" cap="none" dirty="0">
                <a:solidFill>
                  <a:srgbClr val="000000"/>
                </a:solidFill>
                <a:latin typeface="Calibri"/>
                <a:ea typeface="Calibri"/>
                <a:cs typeface="Calibri"/>
                <a:sym typeface="Calibri"/>
              </a:rPr>
              <a:t>February 25, 2020</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4;p1" descr="Checklist (1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DESE Assistance for SOA Plans</a:t>
            </a:r>
            <a:endParaRPr sz="3200" dirty="0">
              <a:latin typeface="Calibri"/>
              <a:ea typeface="Calibri"/>
              <a:cs typeface="Calibri"/>
              <a:sym typeface="Calibri"/>
            </a:endParaRPr>
          </a:p>
        </p:txBody>
      </p:sp>
      <p:sp>
        <p:nvSpPr>
          <p:cNvPr id="174" name="Google Shape;175;p1" descr="Commitment #1 – Focusing on Student Subgroups &#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endParaRPr lang="en-US" sz="2800" b="1" dirty="0">
              <a:solidFill>
                <a:schemeClr val="accent2"/>
              </a:solidFill>
              <a:latin typeface="Calibri"/>
              <a:ea typeface="Calibri"/>
              <a:cs typeface="Calibri"/>
              <a:sym typeface="Calibri"/>
            </a:endParaRPr>
          </a:p>
          <a:p>
            <a:pPr lvl="0" indent="-457200" algn="l" rtl="0">
              <a:lnSpc>
                <a:spcPct val="100000"/>
              </a:lnSpc>
              <a:spcBef>
                <a:spcPts val="1000"/>
              </a:spcBef>
              <a:spcAft>
                <a:spcPts val="0"/>
              </a:spcAft>
              <a:buSzPts val="3200"/>
              <a:buFont typeface="Wingdings" panose="05000000000000000000" pitchFamily="2" charset="2"/>
              <a:buChar char="ü"/>
            </a:pPr>
            <a:r>
              <a:rPr lang="en-US" sz="2800" dirty="0">
                <a:solidFill>
                  <a:srgbClr val="000000"/>
                </a:solidFill>
                <a:latin typeface="Calibri"/>
                <a:ea typeface="Calibri"/>
                <a:cs typeface="Calibri"/>
                <a:sym typeface="Calibri"/>
              </a:rPr>
              <a:t>FAQ</a:t>
            </a:r>
          </a:p>
          <a:p>
            <a:pPr lvl="0" indent="-457200" algn="l" rtl="0">
              <a:lnSpc>
                <a:spcPct val="100000"/>
              </a:lnSpc>
              <a:spcBef>
                <a:spcPts val="1000"/>
              </a:spcBef>
              <a:spcAft>
                <a:spcPts val="0"/>
              </a:spcAft>
              <a:buSzPts val="3200"/>
              <a:buFont typeface="Wingdings" panose="05000000000000000000" pitchFamily="2" charset="2"/>
              <a:buChar char="ü"/>
            </a:pPr>
            <a:r>
              <a:rPr lang="en-US" sz="2800" dirty="0">
                <a:solidFill>
                  <a:srgbClr val="000000"/>
                </a:solidFill>
                <a:latin typeface="Calibri"/>
                <a:ea typeface="Calibri"/>
                <a:cs typeface="Calibri"/>
                <a:sym typeface="Calibri"/>
              </a:rPr>
              <a:t>Dedicated email address for all questions</a:t>
            </a:r>
          </a:p>
          <a:p>
            <a:pPr lvl="0" indent="-457200" algn="l" rtl="0">
              <a:lnSpc>
                <a:spcPct val="100000"/>
              </a:lnSpc>
              <a:spcBef>
                <a:spcPts val="1000"/>
              </a:spcBef>
              <a:spcAft>
                <a:spcPts val="0"/>
              </a:spcAft>
              <a:buSzPts val="3200"/>
              <a:buFont typeface="Wingdings" panose="05000000000000000000" pitchFamily="2" charset="2"/>
              <a:buChar char="ü"/>
            </a:pPr>
            <a:r>
              <a:rPr lang="en-US" sz="2800" dirty="0">
                <a:solidFill>
                  <a:srgbClr val="000000"/>
                </a:solidFill>
                <a:latin typeface="Calibri"/>
                <a:ea typeface="Calibri"/>
                <a:cs typeface="Calibri"/>
                <a:sym typeface="Calibri"/>
              </a:rPr>
              <a:t>Checklist and sample plans</a:t>
            </a:r>
          </a:p>
          <a:p>
            <a:pPr lvl="0" indent="-457200" algn="l" rtl="0">
              <a:lnSpc>
                <a:spcPct val="100000"/>
              </a:lnSpc>
              <a:spcBef>
                <a:spcPts val="1000"/>
              </a:spcBef>
              <a:spcAft>
                <a:spcPts val="0"/>
              </a:spcAft>
              <a:buSzPts val="3200"/>
              <a:buFont typeface="Wingdings" panose="05000000000000000000" pitchFamily="2" charset="2"/>
              <a:buChar char="ü"/>
            </a:pPr>
            <a:r>
              <a:rPr lang="en-US" sz="2800" dirty="0">
                <a:solidFill>
                  <a:srgbClr val="000000"/>
                </a:solidFill>
                <a:latin typeface="Calibri"/>
                <a:ea typeface="Calibri"/>
                <a:cs typeface="Calibri"/>
                <a:sym typeface="Calibri"/>
              </a:rPr>
              <a:t>Webinars and overview meetings</a:t>
            </a:r>
          </a:p>
          <a:p>
            <a:pPr lvl="0" indent="-457200" algn="l" rtl="0">
              <a:lnSpc>
                <a:spcPct val="100000"/>
              </a:lnSpc>
              <a:spcBef>
                <a:spcPts val="1000"/>
              </a:spcBef>
              <a:spcAft>
                <a:spcPts val="0"/>
              </a:spcAft>
              <a:buSzPts val="3200"/>
              <a:buFont typeface="Wingdings" panose="05000000000000000000" pitchFamily="2" charset="2"/>
              <a:buChar char="ü"/>
            </a:pPr>
            <a:r>
              <a:rPr lang="en-US" sz="2800" dirty="0">
                <a:solidFill>
                  <a:srgbClr val="000000"/>
                </a:solidFill>
                <a:latin typeface="Calibri"/>
                <a:ea typeface="Calibri"/>
                <a:cs typeface="Calibri"/>
                <a:sym typeface="Calibri"/>
              </a:rPr>
              <a:t>District surveys of evidence-based programs</a:t>
            </a:r>
          </a:p>
          <a:p>
            <a:pPr lvl="0" indent="-457200" algn="l" rtl="0">
              <a:lnSpc>
                <a:spcPct val="100000"/>
              </a:lnSpc>
              <a:spcBef>
                <a:spcPts val="1000"/>
              </a:spcBef>
              <a:spcAft>
                <a:spcPts val="0"/>
              </a:spcAft>
              <a:buSzPts val="3200"/>
              <a:buFont typeface="Wingdings" panose="05000000000000000000" pitchFamily="2" charset="2"/>
              <a:buChar char="ü"/>
            </a:pPr>
            <a:r>
              <a:rPr lang="en-US" sz="2800" dirty="0">
                <a:solidFill>
                  <a:srgbClr val="000000"/>
                </a:solidFill>
                <a:latin typeface="Calibri"/>
                <a:ea typeface="Calibri"/>
                <a:cs typeface="Calibri"/>
                <a:sym typeface="Calibri"/>
              </a:rPr>
              <a:t>Budget guidance</a:t>
            </a:r>
          </a:p>
          <a:p>
            <a:pPr lvl="0" indent="-457200" algn="l" rtl="0">
              <a:lnSpc>
                <a:spcPct val="100000"/>
              </a:lnSpc>
              <a:spcBef>
                <a:spcPts val="1000"/>
              </a:spcBef>
              <a:spcAft>
                <a:spcPts val="0"/>
              </a:spcAft>
              <a:buSzPts val="3200"/>
              <a:buFont typeface="Wingdings" panose="05000000000000000000" pitchFamily="2" charset="2"/>
              <a:buChar char="ü"/>
            </a:pPr>
            <a:r>
              <a:rPr lang="en-US" sz="2800" dirty="0">
                <a:solidFill>
                  <a:srgbClr val="000000"/>
                </a:solidFill>
                <a:latin typeface="Calibri"/>
                <a:ea typeface="Calibri"/>
                <a:cs typeface="Calibri"/>
                <a:sym typeface="Calibri"/>
              </a:rPr>
              <a:t>Technical assistance</a:t>
            </a:r>
            <a:endParaRPr sz="2800" dirty="0">
              <a:solidFill>
                <a:srgbClr val="000000"/>
              </a:solidFill>
              <a:latin typeface="Calibri"/>
              <a:ea typeface="Calibri"/>
              <a:cs typeface="Calibri"/>
              <a:sym typeface="Calibri"/>
            </a:endParaRPr>
          </a:p>
        </p:txBody>
      </p:sp>
      <p:sp>
        <p:nvSpPr>
          <p:cNvPr id="175" name="Google Shape;173;p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4;p1" descr="Checklist (1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Proposed Regulations</a:t>
            </a:r>
            <a:endParaRPr sz="3200" dirty="0">
              <a:latin typeface="Calibri"/>
              <a:ea typeface="Calibri"/>
              <a:cs typeface="Calibri"/>
              <a:sym typeface="Calibri"/>
            </a:endParaRPr>
          </a:p>
        </p:txBody>
      </p:sp>
      <p:sp>
        <p:nvSpPr>
          <p:cNvPr id="177" name="Google Shape;177;p1" descr="Commitment #2 – Using Resources and Evidence-Based Programs to Close Gaps&#10;" hidden="1"/>
          <p:cNvSpPr txBox="1"/>
          <p:nvPr/>
        </p:nvSpPr>
        <p:spPr>
          <a:xfrm>
            <a:off x="567743" y="2876323"/>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endParaRPr dirty="0"/>
          </a:p>
        </p:txBody>
      </p:sp>
      <p:sp>
        <p:nvSpPr>
          <p:cNvPr id="3" name="Text Placeholder 2">
            <a:extLst>
              <a:ext uri="{FF2B5EF4-FFF2-40B4-BE49-F238E27FC236}">
                <a16:creationId xmlns:a16="http://schemas.microsoft.com/office/drawing/2014/main" id="{0AB7E4F6-A7C6-40F4-B376-2639B203DD9E}"/>
              </a:ext>
            </a:extLst>
          </p:cNvPr>
          <p:cNvSpPr>
            <a:spLocks noGrp="1"/>
          </p:cNvSpPr>
          <p:nvPr>
            <p:ph type="body" idx="1"/>
          </p:nvPr>
        </p:nvSpPr>
        <p:spPr/>
        <p:txBody>
          <a:bodyPr/>
          <a:lstStyle/>
          <a:p>
            <a:r>
              <a:rPr lang="en-US" dirty="0"/>
              <a:t>Recommend adoption on an emergency basis</a:t>
            </a:r>
          </a:p>
          <a:p>
            <a:pPr lvl="1"/>
            <a:r>
              <a:rPr lang="en-US" dirty="0"/>
              <a:t>Necessary to implement and interpret requirements on districts’ plans</a:t>
            </a:r>
          </a:p>
          <a:p>
            <a:pPr lvl="1"/>
            <a:r>
              <a:rPr lang="en-US" dirty="0"/>
              <a:t>Under the Administrative Procedure Act, emergency regulations remain in effect for no more than 3 months</a:t>
            </a:r>
          </a:p>
          <a:p>
            <a:pPr lvl="1"/>
            <a:r>
              <a:rPr lang="en-US" dirty="0"/>
              <a:t>DESE will solicit public comment</a:t>
            </a:r>
          </a:p>
          <a:p>
            <a:pPr marL="508000" lvl="1" indent="0">
              <a:buNone/>
            </a:pPr>
            <a:endParaRPr lang="en-US" dirty="0"/>
          </a:p>
          <a:p>
            <a:pPr marL="461963" lvl="1" indent="-457200">
              <a:buFont typeface="Arial" panose="020B0604020202020204" pitchFamily="34" charset="0"/>
              <a:buChar char="•"/>
            </a:pPr>
            <a:r>
              <a:rPr lang="en-US" sz="3200" dirty="0"/>
              <a:t>Commissioner Riley expects to bring regulations back to BESE for final adoption at May 19, 2020 regular meeting</a:t>
            </a:r>
          </a:p>
        </p:txBody>
      </p:sp>
      <p:sp>
        <p:nvSpPr>
          <p:cNvPr id="175" name="Google Shape;173;p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33203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14330C-A1B2-408F-B760-A53D7639206D}"/>
              </a:ext>
            </a:extLst>
          </p:cNvPr>
          <p:cNvSpPr>
            <a:spLocks noGrp="1"/>
          </p:cNvSpPr>
          <p:nvPr>
            <p:ph type="title" idx="4294967295"/>
          </p:nvPr>
        </p:nvSpPr>
        <p:spPr/>
        <p:txBody>
          <a:bodyPr/>
          <a:lstStyle/>
          <a:p>
            <a:r>
              <a:rPr lang="en-US" dirty="0"/>
              <a:t>Thank you.</a:t>
            </a:r>
          </a:p>
        </p:txBody>
      </p:sp>
      <p:sp>
        <p:nvSpPr>
          <p:cNvPr id="5" name="Thank you" descr="Thank you">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13" name="home logo"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http://www.doe.mass.edu/commissioner/spec-advisories/soa.html" descr="http://www.doe.mass.edu/commissioner/spec-advisories/soa.html&#10;">
            <a:extLst>
              <a:ext uri="{FF2B5EF4-FFF2-40B4-BE49-F238E27FC236}">
                <a16:creationId xmlns:a16="http://schemas.microsoft.com/office/drawing/2014/main" id="{A2246D95-2355-47E1-9E27-1351EA05075A}"/>
              </a:ext>
            </a:extLst>
          </p:cNvPr>
          <p:cNvSpPr txBox="1"/>
          <p:nvPr/>
        </p:nvSpPr>
        <p:spPr>
          <a:xfrm>
            <a:off x="2467155" y="4520241"/>
            <a:ext cx="8756009"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http://www.doe.mass.edu/commissioner/spec-advisories/soa.html</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45DB1A-79A4-454F-8424-51DAC0DDC0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ext Placeholder 2">
            <a:extLst>
              <a:ext uri="{FF2B5EF4-FFF2-40B4-BE49-F238E27FC236}">
                <a16:creationId xmlns:a16="http://schemas.microsoft.com/office/drawing/2014/main" id="{D3669255-6645-420A-B2A1-07A6F9D81B3A}"/>
              </a:ext>
            </a:extLst>
          </p:cNvPr>
          <p:cNvSpPr>
            <a:spLocks noGrp="1"/>
          </p:cNvSpPr>
          <p:nvPr>
            <p:ph type="body" idx="1"/>
          </p:nvPr>
        </p:nvSpPr>
        <p:spPr/>
        <p:txBody>
          <a:bodyPr/>
          <a:lstStyle/>
          <a:p>
            <a:r>
              <a:rPr lang="en-US" dirty="0"/>
              <a:t>Three-year plans</a:t>
            </a:r>
          </a:p>
          <a:p>
            <a:r>
              <a:rPr lang="en-US" dirty="0"/>
              <a:t>Evidence-based programs</a:t>
            </a:r>
          </a:p>
          <a:p>
            <a:r>
              <a:rPr lang="en-US" dirty="0"/>
              <a:t>Plans due April 1, 2020</a:t>
            </a:r>
          </a:p>
        </p:txBody>
      </p:sp>
      <p:sp>
        <p:nvSpPr>
          <p:cNvPr id="4" name="Text Placeholder 3">
            <a:extLst>
              <a:ext uri="{FF2B5EF4-FFF2-40B4-BE49-F238E27FC236}">
                <a16:creationId xmlns:a16="http://schemas.microsoft.com/office/drawing/2014/main" id="{1D1B83D9-5EAB-4580-8BE5-820074A4051F}"/>
              </a:ext>
            </a:extLst>
          </p:cNvPr>
          <p:cNvSpPr>
            <a:spLocks noGrp="1"/>
          </p:cNvSpPr>
          <p:nvPr>
            <p:ph type="body" idx="2"/>
          </p:nvPr>
        </p:nvSpPr>
        <p:spPr>
          <a:xfrm>
            <a:off x="435429" y="1336505"/>
            <a:ext cx="4488263" cy="776702"/>
          </a:xfrm>
        </p:spPr>
        <p:txBody>
          <a:bodyPr/>
          <a:lstStyle/>
          <a:p>
            <a:r>
              <a:rPr lang="en-US" dirty="0">
                <a:solidFill>
                  <a:srgbClr val="000000"/>
                </a:solidFill>
              </a:rPr>
              <a:t>Specific Requirements</a:t>
            </a:r>
          </a:p>
        </p:txBody>
      </p:sp>
      <p:sp>
        <p:nvSpPr>
          <p:cNvPr id="5" name="Text Placeholder 4">
            <a:extLst>
              <a:ext uri="{FF2B5EF4-FFF2-40B4-BE49-F238E27FC236}">
                <a16:creationId xmlns:a16="http://schemas.microsoft.com/office/drawing/2014/main" id="{7064BEAE-EAF9-4B50-80D7-755B9021BAB7}"/>
              </a:ext>
            </a:extLst>
          </p:cNvPr>
          <p:cNvSpPr>
            <a:spLocks noGrp="1"/>
          </p:cNvSpPr>
          <p:nvPr>
            <p:ph type="body" idx="3"/>
          </p:nvPr>
        </p:nvSpPr>
        <p:spPr>
          <a:xfrm>
            <a:off x="5677320" y="1336505"/>
            <a:ext cx="6088452" cy="776702"/>
          </a:xfrm>
        </p:spPr>
        <p:txBody>
          <a:bodyPr/>
          <a:lstStyle/>
          <a:p>
            <a:r>
              <a:rPr lang="en-US" dirty="0">
                <a:solidFill>
                  <a:srgbClr val="000000"/>
                </a:solidFill>
              </a:rPr>
              <a:t>Plans: A Differentiated Approach</a:t>
            </a:r>
          </a:p>
        </p:txBody>
      </p:sp>
      <p:sp>
        <p:nvSpPr>
          <p:cNvPr id="6" name="Title 5">
            <a:extLst>
              <a:ext uri="{FF2B5EF4-FFF2-40B4-BE49-F238E27FC236}">
                <a16:creationId xmlns:a16="http://schemas.microsoft.com/office/drawing/2014/main" id="{2CC8CCD0-A3B0-4A8F-8639-4B9646864643}"/>
              </a:ext>
            </a:extLst>
          </p:cNvPr>
          <p:cNvSpPr>
            <a:spLocks noGrp="1"/>
          </p:cNvSpPr>
          <p:nvPr>
            <p:ph type="title"/>
          </p:nvPr>
        </p:nvSpPr>
        <p:spPr/>
        <p:txBody>
          <a:bodyPr/>
          <a:lstStyle/>
          <a:p>
            <a:r>
              <a:rPr lang="en-US" dirty="0"/>
              <a:t>Planning Requirements</a:t>
            </a:r>
          </a:p>
        </p:txBody>
      </p:sp>
      <p:sp>
        <p:nvSpPr>
          <p:cNvPr id="7" name="Text Placeholder 6">
            <a:extLst>
              <a:ext uri="{FF2B5EF4-FFF2-40B4-BE49-F238E27FC236}">
                <a16:creationId xmlns:a16="http://schemas.microsoft.com/office/drawing/2014/main" id="{701C7060-2512-4A19-B0BF-89E9A74EB197}"/>
              </a:ext>
            </a:extLst>
          </p:cNvPr>
          <p:cNvSpPr>
            <a:spLocks noGrp="1"/>
          </p:cNvSpPr>
          <p:nvPr>
            <p:ph type="body" idx="4"/>
          </p:nvPr>
        </p:nvSpPr>
        <p:spPr>
          <a:xfrm>
            <a:off x="5677319" y="2204358"/>
            <a:ext cx="6088452" cy="3799267"/>
          </a:xfrm>
        </p:spPr>
        <p:txBody>
          <a:bodyPr/>
          <a:lstStyle/>
          <a:p>
            <a:r>
              <a:rPr lang="en-US" sz="2400" dirty="0"/>
              <a:t>Long Form:  Districts receiving &gt;1.5 Million</a:t>
            </a:r>
          </a:p>
          <a:p>
            <a:pPr lvl="1"/>
            <a:r>
              <a:rPr lang="en-US" sz="2000" dirty="0"/>
              <a:t>37 districts to complete Long Form</a:t>
            </a:r>
          </a:p>
          <a:p>
            <a:r>
              <a:rPr lang="en-US" sz="2400" dirty="0"/>
              <a:t>Short Form: Districts receiving &lt;1.5 million</a:t>
            </a:r>
          </a:p>
          <a:p>
            <a:pPr lvl="1"/>
            <a:r>
              <a:rPr lang="en-US" sz="2000" dirty="0"/>
              <a:t>All other districts to complete </a:t>
            </a:r>
            <a:r>
              <a:rPr lang="en-US" sz="2000"/>
              <a:t>Short Form</a:t>
            </a:r>
            <a:endParaRPr lang="en-US" sz="2000" dirty="0"/>
          </a:p>
        </p:txBody>
      </p:sp>
    </p:spTree>
    <p:extLst>
      <p:ext uri="{BB962C8B-B14F-4D97-AF65-F5344CB8AC3E}">
        <p14:creationId xmlns:p14="http://schemas.microsoft.com/office/powerpoint/2010/main" val="101817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b373d6_1_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Student Opportunity Act</a:t>
            </a:r>
            <a:endParaRPr dirty="0">
              <a:latin typeface="Calibri"/>
              <a:ea typeface="Calibri"/>
              <a:cs typeface="Calibri"/>
              <a:sym typeface="Calibri"/>
            </a:endParaRPr>
          </a:p>
        </p:txBody>
      </p:sp>
      <p:sp>
        <p:nvSpPr>
          <p:cNvPr id="113" name="Google Shape;113;g6e9bb373d6_1_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buNone/>
            </a:pPr>
            <a:r>
              <a:rPr lang="en-US" sz="2200" dirty="0">
                <a:latin typeface="Calibri"/>
                <a:ea typeface="Calibri"/>
                <a:cs typeface="Calibri"/>
                <a:sym typeface="Calibri"/>
              </a:rPr>
              <a:t>The Student Opportunity Act (Chapter 132 of the Acts of 2019) requires districts to submit three-year, evidence-based plans to the Department by April 1, 2020. The plans will address four areas outlined in the law: </a:t>
            </a:r>
          </a:p>
          <a:p>
            <a:pPr marL="342900" indent="-342900"/>
            <a:r>
              <a:rPr lang="en-US" sz="2200" dirty="0">
                <a:latin typeface="Calibri"/>
                <a:ea typeface="Calibri"/>
                <a:cs typeface="Calibri"/>
                <a:sym typeface="Calibri"/>
              </a:rPr>
              <a:t>Identify specific evidence-based programs the district intends to implement to effectively reduce disparities among student subgroups;</a:t>
            </a:r>
          </a:p>
          <a:p>
            <a:pPr marL="342900" indent="-342900"/>
            <a:r>
              <a:rPr lang="en-US" sz="2200" dirty="0">
                <a:latin typeface="Calibri"/>
                <a:ea typeface="Calibri"/>
                <a:cs typeface="Calibri"/>
                <a:sym typeface="Calibri"/>
              </a:rPr>
              <a:t>Outline how G.L. c. 70 funds, as well as other local, state, and federal funds, will be used to implement the plan, including an explanation of the relationship between the allocation of the funds and the educational needs of English learners and low-income students; </a:t>
            </a:r>
          </a:p>
          <a:p>
            <a:pPr marL="342900" indent="-342900"/>
            <a:r>
              <a:rPr lang="en-US" sz="2200" dirty="0">
                <a:latin typeface="Calibri"/>
                <a:ea typeface="Calibri"/>
                <a:cs typeface="Calibri"/>
                <a:sym typeface="Calibri"/>
              </a:rPr>
              <a:t>Establish targets and outcome measures for addressing persistent disparities in achievement among student subgroups; and </a:t>
            </a:r>
          </a:p>
          <a:p>
            <a:pPr marL="342900" indent="-342900"/>
            <a:r>
              <a:rPr lang="en-US" sz="2200" dirty="0">
                <a:latin typeface="Calibri"/>
                <a:ea typeface="Calibri"/>
                <a:cs typeface="Calibri"/>
                <a:sym typeface="Calibri"/>
              </a:rPr>
              <a:t>Specify ongoing plans to effectively engage families and measure family engagement efforts.</a:t>
            </a:r>
          </a:p>
        </p:txBody>
      </p:sp>
      <p:sp>
        <p:nvSpPr>
          <p:cNvPr id="114" name="Google Shape;114;g6e9bb373d6_1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370133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a:latin typeface="Calibri"/>
                <a:ea typeface="Calibri"/>
                <a:cs typeface="Calibri"/>
                <a:sym typeface="Calibri"/>
              </a:rPr>
              <a:t>Student Opportunity Commitments</a:t>
            </a:r>
            <a:endParaRPr/>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Department has established a template that asks each district to make 4 “Student Opportunity Commitments” in order to close opportunity and achievement gaps among student subgroups: </a:t>
            </a:r>
            <a:endParaRPr sz="1800" dirty="0">
              <a:latin typeface="Calibri"/>
              <a:ea typeface="Calibri"/>
              <a:cs typeface="Calibri"/>
              <a:sym typeface="Calibri"/>
            </a:endParaRPr>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Intentionally focus on student subgroups</a:t>
            </a:r>
            <a:r>
              <a:rPr lang="en-US" sz="1800" dirty="0">
                <a:latin typeface="Calibri"/>
                <a:ea typeface="Calibri"/>
                <a:cs typeface="Calibri"/>
                <a:sym typeface="Calibri"/>
              </a:rPr>
              <a:t> who are not achieving at the same high levels as their peers;</a:t>
            </a:r>
            <a:endParaRPr dirty="0"/>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Adopt, deepen or continue specific evidence-based programs to close opportunity and achievement gaps</a:t>
            </a:r>
            <a:r>
              <a:rPr lang="en-US" sz="1800" dirty="0">
                <a:latin typeface="Calibri"/>
                <a:ea typeface="Calibri"/>
                <a:cs typeface="Calibri"/>
                <a:sym typeface="Calibri"/>
              </a:rPr>
              <a:t> for student subgroups and </a:t>
            </a:r>
            <a:r>
              <a:rPr lang="en-US" sz="1800" b="1" dirty="0">
                <a:latin typeface="Calibri"/>
                <a:ea typeface="Calibri"/>
                <a:cs typeface="Calibri"/>
                <a:sym typeface="Calibri"/>
              </a:rPr>
              <a:t>allocate</a:t>
            </a:r>
            <a:r>
              <a:rPr lang="en-US" sz="1800" dirty="0">
                <a:latin typeface="Calibri"/>
                <a:ea typeface="Calibri"/>
                <a:cs typeface="Calibri"/>
                <a:sym typeface="Calibri"/>
              </a:rPr>
              <a:t> </a:t>
            </a:r>
            <a:r>
              <a:rPr lang="en-US" sz="1800" b="1" dirty="0">
                <a:latin typeface="Calibri"/>
                <a:ea typeface="Calibri"/>
                <a:cs typeface="Calibri"/>
                <a:sym typeface="Calibri"/>
              </a:rPr>
              <a:t>resources</a:t>
            </a:r>
            <a:r>
              <a:rPr lang="en-US" sz="1800" dirty="0">
                <a:latin typeface="Calibri"/>
                <a:ea typeface="Calibri"/>
                <a:cs typeface="Calibri"/>
                <a:sym typeface="Calibri"/>
              </a:rPr>
              <a:t> to support these programs;</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Monitor success in reducing disparities in achievement among student subgroups</a:t>
            </a:r>
            <a:r>
              <a:rPr lang="en-US" sz="1800" dirty="0">
                <a:latin typeface="Calibri"/>
                <a:ea typeface="Calibri"/>
                <a:cs typeface="Calibri"/>
                <a:sym typeface="Calibri"/>
              </a:rPr>
              <a:t> over three years with a small number of metrics and targets; and</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Engage families, particularly those families representing student subgroups </a:t>
            </a:r>
            <a:r>
              <a:rPr lang="en-US" sz="1800" dirty="0">
                <a:latin typeface="Calibri"/>
                <a:ea typeface="Calibri"/>
                <a:cs typeface="Calibri"/>
                <a:sym typeface="Calibri"/>
              </a:rPr>
              <a:t>most in need of support, about how best to meet their students’ needs.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6e8ef2e9a8_2_10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Suggestions for Successful District Planning</a:t>
            </a:r>
            <a:endParaRPr sz="3200" dirty="0">
              <a:latin typeface="Calibri"/>
              <a:ea typeface="Calibri"/>
              <a:cs typeface="Calibri"/>
              <a:sym typeface="Calibri"/>
            </a:endParaRPr>
          </a:p>
        </p:txBody>
      </p:sp>
      <p:sp>
        <p:nvSpPr>
          <p:cNvPr id="129" name="Google Shape;129;g6e8ef2e9a8_2_103"/>
          <p:cNvSpPr txBox="1">
            <a:spLocks noGrp="1"/>
          </p:cNvSpPr>
          <p:nvPr>
            <p:ph type="body" idx="1"/>
          </p:nvPr>
        </p:nvSpPr>
        <p:spPr>
          <a:xfrm>
            <a:off x="486383" y="1057682"/>
            <a:ext cx="11452260" cy="5177747"/>
          </a:xfrm>
          <a:prstGeom prst="rect">
            <a:avLst/>
          </a:prstGeom>
          <a:noFill/>
          <a:ln>
            <a:noFill/>
          </a:ln>
        </p:spPr>
        <p:txBody>
          <a:bodyPr spcFirstLastPara="1" wrap="square" lIns="91425" tIns="45700" rIns="91425" bIns="45700" anchor="t" anchorCtr="0">
            <a:noAutofit/>
          </a:bodyPr>
          <a:lstStyle/>
          <a:p>
            <a:pPr marL="0" lvl="0" indent="0">
              <a:buNone/>
            </a:pPr>
            <a:r>
              <a:rPr lang="en-US" sz="2200" b="1" dirty="0">
                <a:solidFill>
                  <a:srgbClr val="ED7D31"/>
                </a:solidFill>
                <a:latin typeface="Calibri"/>
                <a:ea typeface="Calibri"/>
                <a:cs typeface="Calibri"/>
                <a:sym typeface="Calibri"/>
              </a:rPr>
              <a:t>Doing a few things well </a:t>
            </a:r>
          </a:p>
          <a:p>
            <a:pPr marL="0" lvl="0" indent="0">
              <a:buNone/>
            </a:pPr>
            <a:r>
              <a:rPr lang="en-US" sz="1600" b="1" dirty="0">
                <a:latin typeface="Calibri"/>
                <a:ea typeface="Calibri"/>
                <a:cs typeface="Calibri"/>
                <a:sym typeface="Calibri"/>
              </a:rPr>
              <a:t>Committing to a small number of high-impact, evidence-based programs to close opportunity and achievement gaps among student subgroups</a:t>
            </a:r>
            <a:r>
              <a:rPr lang="en-US" sz="1600" dirty="0">
                <a:latin typeface="Calibri"/>
                <a:ea typeface="Calibri"/>
                <a:cs typeface="Calibri"/>
                <a:sym typeface="Calibri"/>
              </a:rPr>
              <a:t>. A completed Student Opportunity Plan should </a:t>
            </a:r>
            <a:r>
              <a:rPr lang="en-US" sz="1600" b="1" u="sng" dirty="0">
                <a:latin typeface="Calibri"/>
                <a:ea typeface="Calibri"/>
                <a:cs typeface="Calibri"/>
                <a:sym typeface="Calibri"/>
              </a:rPr>
              <a:t>not</a:t>
            </a:r>
            <a:r>
              <a:rPr lang="en-US" sz="1600" dirty="0">
                <a:latin typeface="Calibri"/>
                <a:ea typeface="Calibri"/>
                <a:cs typeface="Calibri"/>
                <a:sym typeface="Calibri"/>
              </a:rPr>
              <a:t> look and feel like a comprehensive strategic plan. </a:t>
            </a:r>
          </a:p>
          <a:p>
            <a:pPr lvl="0" indent="-342900">
              <a:buSzPts val="1800"/>
            </a:pPr>
            <a:r>
              <a:rPr lang="en-US" sz="1600" b="1" dirty="0">
                <a:latin typeface="Calibri"/>
                <a:ea typeface="Calibri"/>
                <a:cs typeface="Calibri"/>
                <a:sym typeface="Calibri"/>
              </a:rPr>
              <a:t>Remembering that districts can “adopt, deepen or continue” evidence-based programs. </a:t>
            </a:r>
            <a:r>
              <a:rPr lang="en-US" sz="1600" dirty="0">
                <a:latin typeface="Calibri"/>
                <a:ea typeface="Calibri"/>
                <a:cs typeface="Calibri"/>
                <a:sym typeface="Calibri"/>
              </a:rPr>
              <a:t>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a:t>
            </a:r>
          </a:p>
          <a:p>
            <a:pPr lvl="0" indent="-342900">
              <a:spcBef>
                <a:spcPts val="0"/>
              </a:spcBef>
              <a:buSzPts val="1800"/>
            </a:pPr>
            <a:r>
              <a:rPr lang="en-US" sz="1600" dirty="0">
                <a:latin typeface="Calibri"/>
                <a:ea typeface="Calibri"/>
                <a:cs typeface="Calibri"/>
                <a:sym typeface="Calibri"/>
              </a:rPr>
              <a:t>If districts do not currently have programs to support student subgroups, districts should reallocate resources to ensure evidence-based programs are in place beginning in FY21. </a:t>
            </a:r>
            <a:r>
              <a:rPr lang="en-US" sz="1600" b="1" dirty="0">
                <a:latin typeface="Calibri"/>
                <a:ea typeface="Calibri"/>
                <a:cs typeface="Calibri"/>
                <a:sym typeface="Calibri"/>
              </a:rPr>
              <a:t>SOA programs are not limited to incremental Chapter 70 funding; districts should consider all resources in developing these programs. </a:t>
            </a:r>
          </a:p>
          <a:p>
            <a:pPr marL="0" lvl="0" indent="0" algn="l" rtl="0">
              <a:lnSpc>
                <a:spcPct val="100000"/>
              </a:lnSpc>
              <a:spcBef>
                <a:spcPts val="1000"/>
              </a:spcBef>
              <a:spcAft>
                <a:spcPts val="0"/>
              </a:spcAft>
              <a:buSzPts val="3200"/>
              <a:buNone/>
            </a:pPr>
            <a:r>
              <a:rPr lang="en-US" sz="2200" b="1" dirty="0">
                <a:solidFill>
                  <a:schemeClr val="accent2"/>
                </a:solidFill>
                <a:latin typeface="Calibri"/>
                <a:ea typeface="Calibri"/>
                <a:cs typeface="Calibri"/>
                <a:sym typeface="Calibri"/>
              </a:rPr>
              <a:t>Focusing on evidence-based program selection </a:t>
            </a:r>
            <a:endParaRPr sz="22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600" dirty="0">
                <a:latin typeface="Calibri"/>
                <a:ea typeface="Calibri"/>
                <a:cs typeface="Calibri"/>
                <a:sym typeface="Calibri"/>
              </a:rPr>
              <a:t>The primary focus will be on which </a:t>
            </a:r>
            <a:r>
              <a:rPr lang="en-US" sz="1600" b="1" dirty="0">
                <a:latin typeface="Calibri"/>
                <a:ea typeface="Calibri"/>
                <a:cs typeface="Calibri"/>
                <a:sym typeface="Calibri"/>
              </a:rPr>
              <a:t>evidence-based programs a district is selecting and the resources being allocated to those programs.</a:t>
            </a:r>
            <a:r>
              <a:rPr lang="en-US" sz="1600" dirty="0">
                <a:latin typeface="Calibri"/>
                <a:ea typeface="Calibri"/>
                <a:cs typeface="Calibri"/>
                <a:sym typeface="Calibri"/>
              </a:rPr>
              <a:t> The commissioner and his leadership team selected 17 examples of programs based both on evidence and experience seeing these programs move the needle for students.</a:t>
            </a:r>
            <a:endParaRPr sz="1600" dirty="0"/>
          </a:p>
          <a:p>
            <a:pPr marL="457200" lvl="0" indent="-342900" algn="l" rtl="0">
              <a:lnSpc>
                <a:spcPct val="100000"/>
              </a:lnSpc>
              <a:spcBef>
                <a:spcPts val="1000"/>
              </a:spcBef>
              <a:spcAft>
                <a:spcPts val="0"/>
              </a:spcAft>
              <a:buSzPts val="1800"/>
              <a:buChar char="•"/>
            </a:pPr>
            <a:r>
              <a:rPr lang="en-US" sz="1600" b="1" dirty="0">
                <a:latin typeface="Calibri"/>
                <a:ea typeface="Calibri"/>
                <a:cs typeface="Calibri"/>
                <a:sym typeface="Calibri"/>
              </a:rPr>
              <a:t>Districts that select from this menu, assuming their specific program generally matches the features of the example provided, can expect that their selection will satisfy the statutory requirement to include evidence-based programs in their plans.</a:t>
            </a:r>
            <a:endParaRPr sz="1600" dirty="0"/>
          </a:p>
          <a:p>
            <a:pPr marL="457200" lvl="0" indent="-342900" algn="l" rtl="0">
              <a:lnSpc>
                <a:spcPct val="100000"/>
              </a:lnSpc>
              <a:spcBef>
                <a:spcPts val="0"/>
              </a:spcBef>
              <a:spcAft>
                <a:spcPts val="0"/>
              </a:spcAft>
              <a:buSzPts val="1800"/>
              <a:buChar char="•"/>
            </a:pPr>
            <a:r>
              <a:rPr lang="en-US" sz="1600" dirty="0">
                <a:latin typeface="Calibri"/>
                <a:ea typeface="Calibri"/>
                <a:cs typeface="Calibri"/>
                <a:sym typeface="Calibri"/>
              </a:rPr>
              <a:t>Districts may also identify their own evidence-based programs outside of the menu, so long as they align to one or more of first nine categories in the law.</a:t>
            </a:r>
            <a:endParaRPr sz="1600" dirty="0"/>
          </a:p>
          <a:p>
            <a:pPr marL="0" lvl="0" indent="0" algn="l" rtl="0">
              <a:lnSpc>
                <a:spcPct val="100000"/>
              </a:lnSpc>
              <a:spcBef>
                <a:spcPts val="1000"/>
              </a:spcBef>
              <a:spcAft>
                <a:spcPts val="0"/>
              </a:spcAft>
              <a:buSzPts val="3200"/>
              <a:buNone/>
            </a:pPr>
            <a:endParaRPr sz="2000" dirty="0">
              <a:latin typeface="Calibri"/>
              <a:ea typeface="Calibri"/>
              <a:cs typeface="Calibri"/>
              <a:sym typeface="Calibri"/>
            </a:endParaRPr>
          </a:p>
        </p:txBody>
      </p:sp>
      <p:sp>
        <p:nvSpPr>
          <p:cNvPr id="130" name="Google Shape;130;g6e8ef2e9a8_2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e8ef2e9a8_2_227" descr="Suggestions for Successful Planning"/>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Suggestions for Successful District Planning cont’d</a:t>
            </a:r>
            <a:endParaRPr sz="3200" dirty="0">
              <a:latin typeface="Calibri"/>
              <a:ea typeface="Calibri"/>
              <a:cs typeface="Calibri"/>
              <a:sym typeface="Calibri"/>
            </a:endParaRPr>
          </a:p>
        </p:txBody>
      </p:sp>
      <p:sp>
        <p:nvSpPr>
          <p:cNvPr id="137" name="Google Shape;137;g6e8ef2e9a8_2_227" descr="Do a few things well &#10;Commit to a small number of high-impact, evidence-based programs to close opportunity and achievement gaps among student subgroups. A completed Student Opportunity Plan should not look and feel like a comprehensive strategic plan. &#10;Remember that districts can “adopt, deepen or continue” evidence-based programs. 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10;If districts do not currently have programs to support student subgroups, districts should reallocate resources to ensure evidence-based programs are in place beginning in FY21. SOA programs are not limited to incremental Chapter 70 funding; districts should consider all resources in developing these programs. &#10;Focus on implementation &#10;We are interested in concise, thoughtful commitments that will be backed up by high-quality implementation. We strongly recommend districts keep their plans to a similar length as the sample template in this guidance document. Rather than filling out additional paperwork, DESE encourages districts to spend that time with their teams ensuring that new programs will be implemented well. The commissioner intends to focus future school "/>
          <p:cNvSpPr txBox="1">
            <a:spLocks noGrp="1"/>
          </p:cNvSpPr>
          <p:nvPr>
            <p:ph type="body" idx="1"/>
          </p:nvPr>
        </p:nvSpPr>
        <p:spPr>
          <a:xfrm>
            <a:off x="567743" y="1057679"/>
            <a:ext cx="11370900" cy="6167100"/>
          </a:xfrm>
          <a:prstGeom prst="rect">
            <a:avLst/>
          </a:prstGeom>
          <a:noFill/>
          <a:ln>
            <a:noFill/>
          </a:ln>
        </p:spPr>
        <p:txBody>
          <a:bodyPr spcFirstLastPara="1" wrap="square" lIns="91425" tIns="45700" rIns="91425" bIns="45700" anchor="t" anchorCtr="0">
            <a:noAutofit/>
          </a:bodyPr>
          <a:lstStyle/>
          <a:p>
            <a:pPr marL="0" lvl="0" indent="0">
              <a:buNone/>
            </a:pPr>
            <a:r>
              <a:rPr lang="en-US" sz="2200" b="1" dirty="0">
                <a:solidFill>
                  <a:srgbClr val="E38526"/>
                </a:solidFill>
                <a:latin typeface="Calibri"/>
                <a:ea typeface="Calibri"/>
                <a:cs typeface="Calibri"/>
                <a:sym typeface="Calibri"/>
              </a:rPr>
              <a:t>Thoughtfully engaging communities</a:t>
            </a:r>
          </a:p>
          <a:p>
            <a:pPr marL="0" lvl="0" indent="0">
              <a:buNone/>
            </a:pPr>
            <a:r>
              <a:rPr lang="en-US" sz="1800" dirty="0">
                <a:latin typeface="Calibri"/>
                <a:ea typeface="Calibri"/>
                <a:cs typeface="Calibri"/>
                <a:sym typeface="Calibri"/>
              </a:rPr>
              <a:t>We will look for districts to confirm they engaged groups outlined in the statute alongside other local community groups, so that plans </a:t>
            </a:r>
            <a:r>
              <a:rPr lang="en-US" sz="1800" b="1" dirty="0">
                <a:latin typeface="Calibri"/>
                <a:ea typeface="Calibri"/>
                <a:cs typeface="Calibri"/>
                <a:sym typeface="Calibri"/>
              </a:rPr>
              <a:t>reflect student needs as identified by the community</a:t>
            </a:r>
            <a:r>
              <a:rPr lang="en-US" sz="1800" dirty="0">
                <a:latin typeface="Calibri"/>
                <a:ea typeface="Calibri"/>
                <a:cs typeface="Calibri"/>
                <a:sym typeface="Calibri"/>
              </a:rPr>
              <a:t> and so communities can in turn support districts in their implementation of evidence-based programs.</a:t>
            </a:r>
          </a:p>
          <a:p>
            <a:pPr marL="0" lvl="0" indent="0" algn="l" rtl="0">
              <a:lnSpc>
                <a:spcPct val="100000"/>
              </a:lnSpc>
              <a:spcBef>
                <a:spcPts val="1000"/>
              </a:spcBef>
              <a:spcAft>
                <a:spcPts val="0"/>
              </a:spcAft>
              <a:buSzPts val="3200"/>
              <a:buNone/>
            </a:pPr>
            <a:r>
              <a:rPr lang="en-US" sz="2200" b="1" dirty="0">
                <a:solidFill>
                  <a:srgbClr val="E38526"/>
                </a:solidFill>
                <a:latin typeface="Calibri"/>
                <a:ea typeface="Calibri"/>
                <a:cs typeface="Calibri"/>
                <a:sym typeface="Calibri"/>
              </a:rPr>
              <a:t>Focusing on implementation </a:t>
            </a:r>
            <a:endParaRPr sz="22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are interested in </a:t>
            </a:r>
            <a:r>
              <a:rPr lang="en-US" sz="1800" b="1" dirty="0">
                <a:latin typeface="Calibri"/>
                <a:ea typeface="Calibri"/>
                <a:cs typeface="Calibri"/>
                <a:sym typeface="Calibri"/>
              </a:rPr>
              <a:t>concise, thoughtful commitments that will be backed up by high-quality implementation.</a:t>
            </a:r>
            <a:r>
              <a:rPr lang="en-US" sz="1800" dirty="0">
                <a:latin typeface="Calibri"/>
                <a:ea typeface="Calibri"/>
                <a:cs typeface="Calibri"/>
                <a:sym typeface="Calibri"/>
              </a:rPr>
              <a:t> We </a:t>
            </a:r>
            <a:r>
              <a:rPr lang="en-US" sz="1800" b="1" dirty="0">
                <a:latin typeface="Calibri"/>
                <a:ea typeface="Calibri"/>
                <a:cs typeface="Calibri"/>
                <a:sym typeface="Calibri"/>
              </a:rPr>
              <a:t>strongly recommend</a:t>
            </a:r>
            <a:r>
              <a:rPr lang="en-US" sz="1800" dirty="0">
                <a:latin typeface="Calibri"/>
                <a:ea typeface="Calibri"/>
                <a:cs typeface="Calibri"/>
                <a:sym typeface="Calibri"/>
              </a:rPr>
              <a:t> </a:t>
            </a:r>
            <a:r>
              <a:rPr lang="en-US" sz="1800" b="1" dirty="0">
                <a:latin typeface="Calibri"/>
                <a:ea typeface="Calibri"/>
                <a:cs typeface="Calibri"/>
                <a:sym typeface="Calibri"/>
              </a:rPr>
              <a:t>districts keep their plans to a similar length as the sample template in this guidance document. </a:t>
            </a:r>
            <a:r>
              <a:rPr lang="en-US" sz="1800" dirty="0">
                <a:latin typeface="Calibri"/>
                <a:ea typeface="Calibri"/>
                <a:cs typeface="Calibri"/>
                <a:sym typeface="Calibri"/>
              </a:rPr>
              <a:t>Rather than filling out additional paperwork, DESE encourages districts to spend that time with their teams ensuring that new programs will be implemented well. The commissioner intends to focus future school visits and DESE monitoring on observing the evidence-based programs that districts described in their plans.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38" name="Google Shape;138;g6e8ef2e9a8_2_227">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Evidence-based programs: 17 examples of high-qulaity programs"/>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a:t>
            </a:r>
            <a:endParaRPr dirty="0">
              <a:latin typeface="Calibri"/>
              <a:ea typeface="Calibri"/>
              <a:cs typeface="Calibri"/>
              <a:sym typeface="Calibri"/>
            </a:endParaRPr>
          </a:p>
        </p:txBody>
      </p:sp>
      <p:pic>
        <p:nvPicPr>
          <p:cNvPr id="8" name="Picture 7" descr="Enhanced Core Instruction">
            <a:extLst>
              <a:ext uri="{FF2B5EF4-FFF2-40B4-BE49-F238E27FC236}">
                <a16:creationId xmlns:a16="http://schemas.microsoft.com/office/drawing/2014/main" id="{9421433F-6A29-4DBB-A4E8-2802A35A43ED}"/>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75801" y="1336505"/>
            <a:ext cx="3840947" cy="4743282"/>
          </a:xfrm>
          <a:prstGeom prst="rect">
            <a:avLst/>
          </a:prstGeom>
          <a:ln w="19050">
            <a:solidFill>
              <a:schemeClr val="bg1"/>
            </a:solidFill>
          </a:ln>
        </p:spPr>
      </p:pic>
      <p:pic>
        <p:nvPicPr>
          <p:cNvPr id="13" name="Picture 12" descr="Targeted Student Support">
            <a:extLst>
              <a:ext uri="{FF2B5EF4-FFF2-40B4-BE49-F238E27FC236}">
                <a16:creationId xmlns:a16="http://schemas.microsoft.com/office/drawing/2014/main" id="{06C351FD-2088-4090-9A3C-F04AB8DA2252}"/>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05081" y="1336505"/>
            <a:ext cx="3715967" cy="4743282"/>
          </a:xfrm>
          <a:prstGeom prst="rect">
            <a:avLst/>
          </a:prstGeom>
          <a:ln w="19050">
            <a:solidFill>
              <a:schemeClr val="bg1"/>
            </a:solidFill>
          </a:ln>
        </p:spPr>
      </p:pic>
      <p:sp>
        <p:nvSpPr>
          <p:cNvPr id="152" name="Page 7" descr="page 7&#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2;g6e8ef2e9a8_2_191" descr="Evidence-based programs: 17 examples of high-quality programs (cont.)"/>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 </a:t>
            </a:r>
            <a:r>
              <a:rPr lang="en-US" i="1" dirty="0">
                <a:latin typeface="Calibri"/>
                <a:ea typeface="Calibri"/>
                <a:cs typeface="Calibri"/>
                <a:sym typeface="Calibri"/>
              </a:rPr>
              <a:t>(cont.)</a:t>
            </a:r>
            <a:endParaRPr i="1" dirty="0">
              <a:latin typeface="Calibri"/>
              <a:ea typeface="Calibri"/>
              <a:cs typeface="Calibri"/>
              <a:sym typeface="Calibri"/>
            </a:endParaRPr>
          </a:p>
        </p:txBody>
      </p:sp>
      <p:pic>
        <p:nvPicPr>
          <p:cNvPr id="13" name="Picture 12" descr="Talent Development">
            <a:extLst>
              <a:ext uri="{FF2B5EF4-FFF2-40B4-BE49-F238E27FC236}">
                <a16:creationId xmlns:a16="http://schemas.microsoft.com/office/drawing/2014/main" id="{87393E2E-6EEF-4C16-8140-B5F56E46E05C}"/>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70042" y="1202858"/>
            <a:ext cx="3608961" cy="4319222"/>
          </a:xfrm>
          <a:prstGeom prst="rect">
            <a:avLst/>
          </a:prstGeom>
          <a:ln w="19050">
            <a:solidFill>
              <a:schemeClr val="bg1"/>
            </a:solidFill>
          </a:ln>
        </p:spPr>
      </p:pic>
      <p:pic>
        <p:nvPicPr>
          <p:cNvPr id="16" name="Picture 15" descr="Conditions for Student Success">
            <a:extLst>
              <a:ext uri="{FF2B5EF4-FFF2-40B4-BE49-F238E27FC236}">
                <a16:creationId xmlns:a16="http://schemas.microsoft.com/office/drawing/2014/main" id="{40C1C044-3927-40BD-9EC5-714054F01B24}"/>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2630" y="1202858"/>
            <a:ext cx="3529662" cy="4319222"/>
          </a:xfrm>
          <a:prstGeom prst="rect">
            <a:avLst/>
          </a:prstGeom>
          <a:ln w="19050">
            <a:solidFill>
              <a:schemeClr val="bg1"/>
            </a:solidFill>
          </a:ln>
        </p:spPr>
      </p:pic>
      <p:sp>
        <p:nvSpPr>
          <p:cNvPr id="167" name="Google Shape;167;g6e8ef2e9a8_2_191" descr="* The commissioner is encouraging the adoption of Priority Programs and will likely offer competitive grant funds&#10;&#10;The above evidence-based programs correspond to the program categories outlined in the SOA.  See the footnote on page 6 for the full list of SOA program categories.  &#10;"/>
          <p:cNvSpPr txBox="1"/>
          <p:nvPr/>
        </p:nvSpPr>
        <p:spPr>
          <a:xfrm>
            <a:off x="305400" y="5522080"/>
            <a:ext cx="11581200" cy="9629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 The commissioner is encouraging the adoption of Priority Programs and will likely offer competitive grant funds</a:t>
            </a:r>
            <a:endParaRPr dirty="0"/>
          </a:p>
          <a:p>
            <a:pPr marL="0" marR="0" lvl="0" indent="0" algn="l" rtl="0">
              <a:lnSpc>
                <a:spcPct val="100000"/>
              </a:lnSpc>
              <a:spcBef>
                <a:spcPts val="0"/>
              </a:spcBef>
              <a:spcAft>
                <a:spcPts val="0"/>
              </a:spcAft>
              <a:buClr>
                <a:srgbClr val="000000"/>
              </a:buClr>
              <a:buSzPts val="1400"/>
              <a:buFont typeface="Arial"/>
              <a:buNone/>
            </a:pPr>
            <a:endParaRPr lang="en-US" sz="8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The above evidence-based programs correspond to the program categories outlined in the SOA.  See the footnote on page 6 for the full list of SOA program categories.  </a:t>
            </a:r>
            <a:endParaRPr sz="1400" b="0" i="1" u="none" strike="noStrike" cap="none" dirty="0">
              <a:solidFill>
                <a:srgbClr val="000000"/>
              </a:solidFill>
              <a:latin typeface="Calibri"/>
              <a:ea typeface="Calibri"/>
              <a:cs typeface="Calibri"/>
              <a:sym typeface="Calibri"/>
            </a:endParaRPr>
          </a:p>
        </p:txBody>
      </p:sp>
      <p:sp>
        <p:nvSpPr>
          <p:cNvPr id="163" name="Google Shape;161;g6e8ef2e9a8_2_19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SOA Program Categories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buNone/>
            </a:pPr>
            <a:r>
              <a:rPr lang="en-US" sz="1800">
                <a:latin typeface="Calibri"/>
                <a:ea typeface="Calibri"/>
                <a:cs typeface="Calibri"/>
                <a:sym typeface="Calibri"/>
              </a:rPr>
              <a:t>The SOA outlines 9 evidence-based program categories and provides opportunity for additional programs determined to be evidence-based by the commissioner.</a:t>
            </a:r>
          </a:p>
          <a:p>
            <a:pPr marL="457200" lvl="0" indent="-381000" algn="l" rtl="0">
              <a:lnSpc>
                <a:spcPct val="100000"/>
              </a:lnSpc>
              <a:spcBef>
                <a:spcPts val="1000"/>
              </a:spcBef>
              <a:spcAft>
                <a:spcPts val="0"/>
              </a:spcAft>
              <a:buSzPct val="115000"/>
              <a:buFont typeface="+mj-lt"/>
              <a:buAutoNum type="alphaUcPeriod"/>
            </a:pPr>
            <a:r>
              <a:rPr lang="en-US" sz="1800">
                <a:latin typeface="Calibri"/>
                <a:ea typeface="Calibri"/>
                <a:cs typeface="Calibri"/>
                <a:sym typeface="Calibri"/>
              </a:rPr>
              <a:t>Expanded </a:t>
            </a:r>
            <a:r>
              <a:rPr lang="en-US" sz="1800" dirty="0">
                <a:latin typeface="Calibri"/>
                <a:ea typeface="Calibri"/>
                <a:cs typeface="Calibri"/>
                <a:sym typeface="Calibri"/>
              </a:rPr>
              <a:t>learning time in the form of a longer school day or year;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opportunity for common planning time for teachers;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Social services to support students’ social-emotional and physical health;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Hiring school personnel that best support improved student performance;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or improved professional development;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Purchase of curriculum materials and equipment that are aligned with the statewide curriculum frameworks;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Expanded early education and pre-kindergarten programming within the district in consultation or in partnership with community based organizations;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Diversifying the educator and administrator workforce;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Developing additional pathways to strengthen college and career readiness;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Any other program determined to be evidence-based by the commissioner.</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1114506986"/>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DESE-231-58492</_dlc_DocId>
    <_dlc_DocIdUrl xmlns="733efe1c-5bbe-4968-87dc-d400e65c879f">
      <Url>https://sharepoint.doemass.org/ese/webteam/cps/_layouts/DocIdRedir.aspx?ID=DESE-231-58492</Url>
      <Description>DESE-231-58492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0DE9B-2D3D-4246-B24F-A845BDF91B2D}"/>
</file>

<file path=customXml/itemProps2.xml><?xml version="1.0" encoding="utf-8"?>
<ds:datastoreItem xmlns:ds="http://schemas.openxmlformats.org/officeDocument/2006/customXml" ds:itemID="{2F012F40-FBA8-46B1-B518-F6EA36FBC447}"/>
</file>

<file path=customXml/itemProps3.xml><?xml version="1.0" encoding="utf-8"?>
<ds:datastoreItem xmlns:ds="http://schemas.openxmlformats.org/officeDocument/2006/customXml" ds:itemID="{5594C229-FE09-4058-83F7-484AF07071C1}"/>
</file>

<file path=customXml/itemProps4.xml><?xml version="1.0" encoding="utf-8"?>
<ds:datastoreItem xmlns:ds="http://schemas.openxmlformats.org/officeDocument/2006/customXml" ds:itemID="{07E13BCF-099E-4244-958F-B834EA8A27DA}"/>
</file>

<file path=docProps/app.xml><?xml version="1.0" encoding="utf-8"?>
<Properties xmlns="http://schemas.openxmlformats.org/officeDocument/2006/extended-properties" xmlns:vt="http://schemas.openxmlformats.org/officeDocument/2006/docPropsVTypes">
  <TotalTime>583</TotalTime>
  <Words>1108</Words>
  <Application>Microsoft Office PowerPoint</Application>
  <PresentationFormat>Widescreen</PresentationFormat>
  <Paragraphs>99</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Courier New</vt:lpstr>
      <vt:lpstr>Wingdings</vt:lpstr>
      <vt:lpstr>Noto Sans Symbols</vt:lpstr>
      <vt:lpstr>Quattrocento Sans</vt:lpstr>
      <vt:lpstr>Arial</vt:lpstr>
      <vt:lpstr>Calibri</vt:lpstr>
      <vt:lpstr>Segoe SemiBold</vt:lpstr>
      <vt:lpstr>ESE​​</vt:lpstr>
      <vt:lpstr>Presentation to the BESE: Student Opportunity Act February 25, 2020</vt:lpstr>
      <vt:lpstr>Planning Requirements</vt:lpstr>
      <vt:lpstr>Student Opportunity Act</vt:lpstr>
      <vt:lpstr>Student Opportunity Commitments</vt:lpstr>
      <vt:lpstr>Suggestions for Successful District Planning</vt:lpstr>
      <vt:lpstr>Suggestions for Successful District Planning cont’d</vt:lpstr>
      <vt:lpstr>Evidence-based programs: 17 examples of high-quality programs</vt:lpstr>
      <vt:lpstr>Evidence-based programs: 17 examples of high-quality programs (cont.)</vt:lpstr>
      <vt:lpstr>SOA Program Categories</vt:lpstr>
      <vt:lpstr>DESE Assistance for SOA Plans</vt:lpstr>
      <vt:lpstr>Proposed Regulations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22520 Item 1 meeting presentation on SOA DRAFT2</dc:title>
  <dc:subject>2020-02-06 SOA Short Form Webinar PowerPoint</dc:subject>
  <dc:creator>DESE</dc:creator>
  <cp:lastModifiedBy>Sullivan, Courtney (DESE)</cp:lastModifiedBy>
  <cp:revision>50</cp:revision>
  <cp:lastPrinted>2020-02-21T13:17:52Z</cp:lastPrinted>
  <dcterms:created xsi:type="dcterms:W3CDTF">2019-10-29T13:14:26Z</dcterms:created>
  <dcterms:modified xsi:type="dcterms:W3CDTF">2020-02-26T15:49:35Z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72e79e94-8e4a-4ad0-8a0f-8b5de641f478</vt:lpwstr>
  </property>
  <property fmtid="{D5CDD505-2E9C-101B-9397-08002B2CF9AE}" pid="4" name="metadate">
    <vt:lpwstr>Feb 13 2020</vt:lpwstr>
  </property>
</Properties>
</file>