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277" r:id="rId6"/>
    <p:sldId id="257" r:id="rId7"/>
    <p:sldId id="283" r:id="rId8"/>
    <p:sldId id="296" r:id="rId9"/>
    <p:sldId id="284" r:id="rId10"/>
    <p:sldId id="287" r:id="rId11"/>
    <p:sldId id="288" r:id="rId12"/>
    <p:sldId id="297" r:id="rId13"/>
    <p:sldId id="289" r:id="rId14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57"/>
            <p14:sldId id="283"/>
            <p14:sldId id="296"/>
            <p14:sldId id="284"/>
            <p14:sldId id="287"/>
            <p14:sldId id="288"/>
            <p14:sldId id="297"/>
          </p14:sldIdLst>
        </p14:section>
        <p14:section name="Infographics" id="{C4E083B3-F14A-4392-9B82-0F42DAC53658}">
          <p14:sldIdLst/>
        </p14:section>
        <p14:section name="End &amp; Contact" id="{7D930A8E-F6E7-47DF-97AA-43BE2C93C7FD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8" autoAdjust="0"/>
    <p:restoredTop sz="86455" autoAdjust="0"/>
  </p:normalViewPr>
  <p:slideViewPr>
    <p:cSldViewPr snapToGrid="0">
      <p:cViewPr varScale="1">
        <p:scale>
          <a:sx n="50" d="100"/>
          <a:sy n="50" d="100"/>
        </p:scale>
        <p:origin x="60" y="8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2020/5/19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2020/5/19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5/19/2020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7708" y="2067465"/>
            <a:ext cx="6678954" cy="1656272"/>
          </a:xfrm>
        </p:spPr>
        <p:txBody>
          <a:bodyPr/>
          <a:lstStyle/>
          <a:p>
            <a:r>
              <a:rPr lang="en-US" altLang="zh-CN" sz="3600" dirty="0">
                <a:latin typeface="Segoe SemiBold" panose="020B0703040204020203" pitchFamily="34" charset="0"/>
                <a:cs typeface="Segoe SemiBold" panose="020B0703040204020203" pitchFamily="34" charset="0"/>
              </a:rPr>
              <a:t>Board of Elementary and Secondary Education – April 2020 Meeting – Fiscal Update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389" y="3962399"/>
            <a:ext cx="6659592" cy="514709"/>
          </a:xfrm>
        </p:spPr>
        <p:txBody>
          <a:bodyPr/>
          <a:lstStyle/>
          <a:p>
            <a:r>
              <a:rPr lang="en-US" altLang="zh-CN" dirty="0"/>
              <a:t>April 28, 2020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 descr="Item 1 FY20 Update"/>
          <p:cNvGrpSpPr/>
          <p:nvPr/>
        </p:nvGrpSpPr>
        <p:grpSpPr>
          <a:xfrm>
            <a:off x="3061064" y="652816"/>
            <a:ext cx="8839199" cy="809458"/>
            <a:chOff x="3061064" y="188784"/>
            <a:chExt cx="8839199" cy="80945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0795994-20AF-4E22-89F5-60153C5543DF}"/>
                </a:ext>
              </a:extLst>
            </p:cNvPr>
            <p:cNvSpPr/>
            <p:nvPr/>
          </p:nvSpPr>
          <p:spPr>
            <a:xfrm>
              <a:off x="3061064" y="188784"/>
              <a:ext cx="809458" cy="809458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tx1"/>
                  </a:solidFill>
                  <a:latin typeface="Segoe SemiBold" panose="020B0703040204020203" pitchFamily="34" charset="0"/>
                  <a:cs typeface="Segoe SemiBold" panose="020B0703040204020203" pitchFamily="34" charset="0"/>
                </a:rPr>
                <a:t>01</a:t>
              </a:r>
              <a:endParaRPr lang="zh-CN" altLang="en-US" sz="3200" dirty="0">
                <a:solidFill>
                  <a:schemeClr val="tx1"/>
                </a:solidFill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3115394-DBAC-4972-899F-89A1E17FA883}"/>
                </a:ext>
              </a:extLst>
            </p:cNvPr>
            <p:cNvSpPr txBox="1"/>
            <p:nvPr/>
          </p:nvSpPr>
          <p:spPr>
            <a:xfrm>
              <a:off x="3918853" y="188784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FY20 Update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oup 20" descr="Item 2 - FY21 Update"/>
          <p:cNvGrpSpPr/>
          <p:nvPr/>
        </p:nvGrpSpPr>
        <p:grpSpPr>
          <a:xfrm>
            <a:off x="3061063" y="1873080"/>
            <a:ext cx="8839200" cy="809459"/>
            <a:chOff x="3061063" y="1873080"/>
            <a:chExt cx="8839200" cy="809459"/>
          </a:xfrm>
        </p:grpSpPr>
        <p:sp>
          <p:nvSpPr>
            <p:cNvPr id="10" name="02">
              <a:extLst>
                <a:ext uri="{FF2B5EF4-FFF2-40B4-BE49-F238E27FC236}">
                  <a16:creationId xmlns:a16="http://schemas.microsoft.com/office/drawing/2014/main" id="{8F780B69-F97B-4D0D-8F5F-78444E7DF0F0}"/>
                </a:ext>
              </a:extLst>
            </p:cNvPr>
            <p:cNvSpPr/>
            <p:nvPr/>
          </p:nvSpPr>
          <p:spPr>
            <a:xfrm>
              <a:off x="3061063" y="1873080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tx1"/>
                  </a:solidFill>
                  <a:latin typeface="Segoe SemiBold" panose="020B0703040204020203" pitchFamily="34" charset="0"/>
                  <a:cs typeface="Segoe SemiBold" panose="020B0703040204020203" pitchFamily="34" charset="0"/>
                </a:rPr>
                <a:t>02</a:t>
              </a:r>
              <a:endParaRPr lang="zh-CN" altLang="en-US" sz="3200" dirty="0">
                <a:solidFill>
                  <a:schemeClr val="tx1"/>
                </a:solidFill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BB88417-3982-47EE-8B46-D25117B6C604}"/>
                </a:ext>
              </a:extLst>
            </p:cNvPr>
            <p:cNvSpPr txBox="1"/>
            <p:nvPr/>
          </p:nvSpPr>
          <p:spPr>
            <a:xfrm>
              <a:off x="3918853" y="1873080"/>
              <a:ext cx="7981410" cy="80945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FY21 Update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430C315A-057B-4784-B61A-E9DD640F9898}"/>
              </a:ext>
            </a:extLst>
          </p:cNvPr>
          <p:cNvSpPr txBox="1"/>
          <p:nvPr/>
        </p:nvSpPr>
        <p:spPr>
          <a:xfrm>
            <a:off x="1" y="3190714"/>
            <a:ext cx="276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CONTENTS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" name="Title 1" descr="01 FY20 Update" hidden="1">
            <a:extLst>
              <a:ext uri="{FF2B5EF4-FFF2-40B4-BE49-F238E27FC236}">
                <a16:creationId xmlns:a16="http://schemas.microsoft.com/office/drawing/2014/main" id="{1FA9921E-DAD0-4255-AB18-B8D6F6265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page – 01 FY20 UPDATE, 02 FY21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1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Update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r>
              <a:rPr lang="en-US" dirty="0"/>
              <a:t>DESE continuing to provide funding, including all state aid and reimbursement accounts, based authorized spending levels in current year budget, as well as our federal grants.</a:t>
            </a:r>
          </a:p>
          <a:p>
            <a:endParaRPr lang="en-US" dirty="0"/>
          </a:p>
          <a:p>
            <a:r>
              <a:rPr lang="en-US" dirty="0"/>
              <a:t>DESE and federal guidance on districts maintaining service capacity during this current period.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303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 slid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Update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r>
              <a:rPr lang="en-US" dirty="0"/>
              <a:t>State Leaders working to identify the spending and revenue impact of the current pandemic.  </a:t>
            </a:r>
          </a:p>
          <a:p>
            <a:endParaRPr lang="en-US" dirty="0"/>
          </a:p>
          <a:p>
            <a:r>
              <a:rPr lang="en-US" dirty="0"/>
              <a:t>FY20 spending reductions not anticipated at this time.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0860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 slid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Update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pPr lvl="0"/>
            <a:r>
              <a:rPr lang="en-US" dirty="0"/>
              <a:t>Federal CARES Act funding will supply additional funding to support schools.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Funding will be available to use through 9/30/22.</a:t>
            </a:r>
          </a:p>
          <a:p>
            <a:pPr lvl="1"/>
            <a:r>
              <a:rPr lang="en-US" dirty="0"/>
              <a:t>K-12 Education Stabilization Fund - $214.9M</a:t>
            </a:r>
          </a:p>
          <a:p>
            <a:pPr lvl="1"/>
            <a:r>
              <a:rPr lang="en-US" dirty="0"/>
              <a:t>Governor’s Emergency Education Relief Fund (Higher Ed/K-12/Early Ed)- $50.8M</a:t>
            </a:r>
          </a:p>
          <a:p>
            <a:pPr lvl="1"/>
            <a:endParaRPr lang="en-US" dirty="0"/>
          </a:p>
          <a:p>
            <a:r>
              <a:rPr lang="en-US" dirty="0"/>
              <a:t>Funding included to expanded school meals program.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771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FY21 Update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pPr lvl="0"/>
            <a:r>
              <a:rPr lang="en-US" dirty="0"/>
              <a:t>State budget delayed timeline due to need for revised consensus tax revenue estimate, as well as non-tax revenues.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Next budget release (either HWM bill or a joint HWM/SWM resolution) likely to be a better indicator than H.2.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H2 recommend appropriation levels unclear at this time.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1828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 slid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FY21 Update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pPr lvl="0"/>
            <a:r>
              <a:rPr lang="en-US" dirty="0"/>
              <a:t>Municipal &amp; Regional Districts seeking guidance on expected state aid level and require local contributions.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Local budgets – municipal school districts</a:t>
            </a:r>
          </a:p>
          <a:p>
            <a:pPr lvl="1"/>
            <a:r>
              <a:rPr lang="en-US" dirty="0"/>
              <a:t>If not in place by July 1, DOR can set 1/12 budgets</a:t>
            </a:r>
          </a:p>
          <a:p>
            <a:pPr lvl="1"/>
            <a:r>
              <a:rPr lang="en-US" dirty="0"/>
              <a:t>Legislature has not created process for waiving MLC and NSS requirements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917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 slid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FY21 Update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pPr lvl="0"/>
            <a:r>
              <a:rPr lang="en-US" dirty="0"/>
              <a:t>Local budgets – regional school districts  </a:t>
            </a:r>
          </a:p>
          <a:p>
            <a:pPr lvl="1"/>
            <a:r>
              <a:rPr lang="en-US" dirty="0"/>
              <a:t>If not in place by July 1, Commissioner can set 1/12 budgets</a:t>
            </a:r>
          </a:p>
          <a:p>
            <a:pPr lvl="1"/>
            <a:r>
              <a:rPr lang="en-US" dirty="0"/>
              <a:t>DESE issued guidance</a:t>
            </a:r>
          </a:p>
          <a:p>
            <a:pPr lvl="1"/>
            <a:r>
              <a:rPr lang="en-US" dirty="0"/>
              <a:t>Still anticipate that districts will be able to finish local approval process during summer/fall (prior to December 1 deadline)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256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&amp; FY21 Update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pPr marL="3657600" lvl="8" indent="0">
              <a:buNone/>
            </a:pPr>
            <a:r>
              <a:rPr lang="en-US" sz="5400" dirty="0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2986791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DESE-231-60401</_dlc_DocId>
    <_dlc_DocIdUrl xmlns="733efe1c-5bbe-4968-87dc-d400e65c879f">
      <Url>https://sharepoint.doemass.org/ese/webteam/cps/_layouts/DocIdRedir.aspx?ID=DESE-231-60401</Url>
      <Description>DESE-231-60401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0197B0D-E991-412E-B423-B9C095E011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EE7A51-CA8A-4A60-8BE0-6732CE85730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733efe1c-5bbe-4968-87dc-d400e65c879f"/>
    <ds:schemaRef ds:uri="0a4e05da-b9bc-4326-ad73-01ef31b9556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C736E06-F361-45FF-B1A7-95696F3F98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CA2C93E-0E8C-4A2C-AD29-0D25CFAD4FF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141</TotalTime>
  <Words>325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Arial</vt:lpstr>
      <vt:lpstr>Courier New</vt:lpstr>
      <vt:lpstr>Segoe</vt:lpstr>
      <vt:lpstr>Segoe SemiBold</vt:lpstr>
      <vt:lpstr>Segoe UI</vt:lpstr>
      <vt:lpstr>Segoe UI Semibold</vt:lpstr>
      <vt:lpstr>Wingdings</vt:lpstr>
      <vt:lpstr>ESE​​</vt:lpstr>
      <vt:lpstr>Board of Elementary and Secondary Education – April 2020 Meeting – Fiscal Update </vt:lpstr>
      <vt:lpstr>Content page – 01 FY20 UPDATE, 02 FY21 Update</vt:lpstr>
      <vt:lpstr>FY20 Update</vt:lpstr>
      <vt:lpstr>FY20 Update</vt:lpstr>
      <vt:lpstr>FY20 Update</vt:lpstr>
      <vt:lpstr>FY21 Update</vt:lpstr>
      <vt:lpstr>FY21 Update</vt:lpstr>
      <vt:lpstr>FY21 Update</vt:lpstr>
      <vt:lpstr>FY20 &amp; FY21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April 2020 Item 3: Budget Update Powerpoint</dc:title>
  <dc:subject/>
  <dc:creator>DESE</dc:creator>
  <cp:lastModifiedBy>Zou, Dong (EOE)</cp:lastModifiedBy>
  <cp:revision>16</cp:revision>
  <cp:lastPrinted>2017-08-07T14:46:10Z</cp:lastPrinted>
  <dcterms:created xsi:type="dcterms:W3CDTF">2019-11-12T21:19:24Z</dcterms:created>
  <dcterms:modified xsi:type="dcterms:W3CDTF">2020-05-19T20:27:46Z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Apr 30 2020</vt:lpwstr>
  </property>
</Properties>
</file>